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tiff" ContentType="image/tiff"/>
  <Default Extension="vml" ContentType="application/vnd.openxmlformats-officedocument.vmlDrawing"/>
  <Default Extension="vsdx" ContentType="application/vnd.ms-visio.drawi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082" r:id="rId1"/>
  </p:sldMasterIdLst>
  <p:notesMasterIdLst>
    <p:notesMasterId r:id="rId121"/>
  </p:notesMasterIdLst>
  <p:handoutMasterIdLst>
    <p:handoutMasterId r:id="rId122"/>
  </p:handoutMasterIdLst>
  <p:sldIdLst>
    <p:sldId id="1191" r:id="rId2"/>
    <p:sldId id="1276" r:id="rId3"/>
    <p:sldId id="1274" r:id="rId4"/>
    <p:sldId id="1192" r:id="rId5"/>
    <p:sldId id="1213" r:id="rId6"/>
    <p:sldId id="1322" r:id="rId7"/>
    <p:sldId id="1281" r:id="rId8"/>
    <p:sldId id="1257" r:id="rId9"/>
    <p:sldId id="1258" r:id="rId10"/>
    <p:sldId id="1259" r:id="rId11"/>
    <p:sldId id="1260" r:id="rId12"/>
    <p:sldId id="1225" r:id="rId13"/>
    <p:sldId id="1227" r:id="rId14"/>
    <p:sldId id="1228" r:id="rId15"/>
    <p:sldId id="1229" r:id="rId16"/>
    <p:sldId id="1230" r:id="rId17"/>
    <p:sldId id="1214" r:id="rId18"/>
    <p:sldId id="1277" r:id="rId19"/>
    <p:sldId id="1278" r:id="rId20"/>
    <p:sldId id="1226" r:id="rId21"/>
    <p:sldId id="1231" r:id="rId22"/>
    <p:sldId id="1232" r:id="rId23"/>
    <p:sldId id="1233" r:id="rId24"/>
    <p:sldId id="1234" r:id="rId25"/>
    <p:sldId id="1235" r:id="rId26"/>
    <p:sldId id="1236" r:id="rId27"/>
    <p:sldId id="1237" r:id="rId28"/>
    <p:sldId id="1238" r:id="rId29"/>
    <p:sldId id="1239" r:id="rId30"/>
    <p:sldId id="1240" r:id="rId31"/>
    <p:sldId id="1242" r:id="rId32"/>
    <p:sldId id="1241" r:id="rId33"/>
    <p:sldId id="1243" r:id="rId34"/>
    <p:sldId id="1244" r:id="rId35"/>
    <p:sldId id="1245" r:id="rId36"/>
    <p:sldId id="1246" r:id="rId37"/>
    <p:sldId id="1247" r:id="rId38"/>
    <p:sldId id="1248" r:id="rId39"/>
    <p:sldId id="1249" r:id="rId40"/>
    <p:sldId id="1255" r:id="rId41"/>
    <p:sldId id="1250" r:id="rId42"/>
    <p:sldId id="1251" r:id="rId43"/>
    <p:sldId id="1253" r:id="rId44"/>
    <p:sldId id="1325" r:id="rId45"/>
    <p:sldId id="1329" r:id="rId46"/>
    <p:sldId id="1328" r:id="rId47"/>
    <p:sldId id="1330" r:id="rId48"/>
    <p:sldId id="1331" r:id="rId49"/>
    <p:sldId id="1332" r:id="rId50"/>
    <p:sldId id="1210" r:id="rId51"/>
    <p:sldId id="1275" r:id="rId52"/>
    <p:sldId id="1211" r:id="rId53"/>
    <p:sldId id="1279" r:id="rId54"/>
    <p:sldId id="1333" r:id="rId55"/>
    <p:sldId id="1256" r:id="rId56"/>
    <p:sldId id="1212" r:id="rId57"/>
    <p:sldId id="1280" r:id="rId58"/>
    <p:sldId id="1216" r:id="rId59"/>
    <p:sldId id="1297" r:id="rId60"/>
    <p:sldId id="1217" r:id="rId61"/>
    <p:sldId id="1298" r:id="rId62"/>
    <p:sldId id="257" r:id="rId63"/>
    <p:sldId id="1287" r:id="rId64"/>
    <p:sldId id="1267" r:id="rId65"/>
    <p:sldId id="1268" r:id="rId66"/>
    <p:sldId id="1269" r:id="rId67"/>
    <p:sldId id="1270" r:id="rId68"/>
    <p:sldId id="1271" r:id="rId69"/>
    <p:sldId id="258" r:id="rId70"/>
    <p:sldId id="1219" r:id="rId71"/>
    <p:sldId id="1220" r:id="rId72"/>
    <p:sldId id="1221" r:id="rId73"/>
    <p:sldId id="1299" r:id="rId74"/>
    <p:sldId id="1300" r:id="rId75"/>
    <p:sldId id="1323" r:id="rId76"/>
    <p:sldId id="1310" r:id="rId77"/>
    <p:sldId id="1313" r:id="rId78"/>
    <p:sldId id="1311" r:id="rId79"/>
    <p:sldId id="1324" r:id="rId80"/>
    <p:sldId id="1222" r:id="rId81"/>
    <p:sldId id="1223" r:id="rId82"/>
    <p:sldId id="1224" r:id="rId83"/>
    <p:sldId id="1254" r:id="rId84"/>
    <p:sldId id="1314" r:id="rId85"/>
    <p:sldId id="1205" r:id="rId86"/>
    <p:sldId id="1263" r:id="rId87"/>
    <p:sldId id="1301" r:id="rId88"/>
    <p:sldId id="1302" r:id="rId89"/>
    <p:sldId id="1264" r:id="rId90"/>
    <p:sldId id="1304" r:id="rId91"/>
    <p:sldId id="1309" r:id="rId92"/>
    <p:sldId id="1305" r:id="rId93"/>
    <p:sldId id="1308" r:id="rId94"/>
    <p:sldId id="1306" r:id="rId95"/>
    <p:sldId id="1307" r:id="rId96"/>
    <p:sldId id="1319" r:id="rId97"/>
    <p:sldId id="1312" r:id="rId98"/>
    <p:sldId id="1321" r:id="rId99"/>
    <p:sldId id="1303" r:id="rId100"/>
    <p:sldId id="1288" r:id="rId101"/>
    <p:sldId id="1293" r:id="rId102"/>
    <p:sldId id="1290" r:id="rId103"/>
    <p:sldId id="1291" r:id="rId104"/>
    <p:sldId id="1292" r:id="rId105"/>
    <p:sldId id="1295" r:id="rId106"/>
    <p:sldId id="1296" r:id="rId107"/>
    <p:sldId id="1289" r:id="rId108"/>
    <p:sldId id="1317" r:id="rId109"/>
    <p:sldId id="1282" r:id="rId110"/>
    <p:sldId id="1283" r:id="rId111"/>
    <p:sldId id="1284" r:id="rId112"/>
    <p:sldId id="1285" r:id="rId113"/>
    <p:sldId id="1286" r:id="rId114"/>
    <p:sldId id="1194" r:id="rId115"/>
    <p:sldId id="1195" r:id="rId116"/>
    <p:sldId id="1197" r:id="rId117"/>
    <p:sldId id="1199" r:id="rId118"/>
    <p:sldId id="1334" r:id="rId119"/>
    <p:sldId id="1335" r:id="rId120"/>
  </p:sldIdLst>
  <p:sldSz cx="12436475" cy="6994525"/>
  <p:notesSz cx="7023100" cy="93091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id="{6D15CE33-1E84-4D79-B2FB-DEA5E15BF54C}">
          <p14:sldIdLst>
            <p14:sldId id="1191"/>
            <p14:sldId id="1276"/>
            <p14:sldId id="1274"/>
            <p14:sldId id="1192"/>
          </p14:sldIdLst>
        </p14:section>
        <p14:section name="A deeper look at the Intel SGX technology" id="{07FDD290-EA99-4551-A577-396640EA1B3F}">
          <p14:sldIdLst>
            <p14:sldId id="1213"/>
            <p14:sldId id="1322"/>
            <p14:sldId id="1281"/>
            <p14:sldId id="1257"/>
            <p14:sldId id="1258"/>
            <p14:sldId id="1259"/>
            <p14:sldId id="1260"/>
            <p14:sldId id="1225"/>
            <p14:sldId id="1227"/>
            <p14:sldId id="1228"/>
            <p14:sldId id="1229"/>
            <p14:sldId id="1230"/>
            <p14:sldId id="1214"/>
            <p14:sldId id="1277"/>
            <p14:sldId id="1278"/>
            <p14:sldId id="1226"/>
            <p14:sldId id="1231"/>
            <p14:sldId id="1232"/>
            <p14:sldId id="1233"/>
            <p14:sldId id="1234"/>
            <p14:sldId id="1235"/>
            <p14:sldId id="1236"/>
            <p14:sldId id="1237"/>
            <p14:sldId id="1238"/>
            <p14:sldId id="1239"/>
            <p14:sldId id="1240"/>
            <p14:sldId id="1242"/>
            <p14:sldId id="1241"/>
            <p14:sldId id="1243"/>
            <p14:sldId id="1244"/>
            <p14:sldId id="1245"/>
            <p14:sldId id="1246"/>
            <p14:sldId id="1247"/>
            <p14:sldId id="1248"/>
            <p14:sldId id="1249"/>
            <p14:sldId id="1255"/>
            <p14:sldId id="1250"/>
            <p14:sldId id="1251"/>
            <p14:sldId id="1253"/>
          </p14:sldIdLst>
        </p14:section>
        <p14:section name="Doing &quot;Lift &amp; Shift&quot; for existing apps" id="{6DDAC279-A85B-4524-891A-C93064676A94}">
          <p14:sldIdLst>
            <p14:sldId id="1325"/>
            <p14:sldId id="1329"/>
            <p14:sldId id="1328"/>
            <p14:sldId id="1330"/>
            <p14:sldId id="1331"/>
            <p14:sldId id="1332"/>
          </p14:sldIdLst>
        </p14:section>
        <p14:section name="Designing enclaves for new/refactored apps" id="{55BCC92D-17A8-467F-8944-176B0DFA4B0B}">
          <p14:sldIdLst>
            <p14:sldId id="1210"/>
            <p14:sldId id="1275"/>
            <p14:sldId id="1211"/>
            <p14:sldId id="1279"/>
            <p14:sldId id="1333"/>
            <p14:sldId id="1256"/>
            <p14:sldId id="1212"/>
            <p14:sldId id="1280"/>
          </p14:sldIdLst>
        </p14:section>
        <p14:section name="Attesting an enclave" id="{F7EFF8F0-6C95-46ED-904D-F59E996640C0}">
          <p14:sldIdLst>
            <p14:sldId id="1216"/>
            <p14:sldId id="1297"/>
            <p14:sldId id="1217"/>
            <p14:sldId id="1298"/>
            <p14:sldId id="257"/>
            <p14:sldId id="1287"/>
            <p14:sldId id="1267"/>
            <p14:sldId id="1268"/>
            <p14:sldId id="1269"/>
            <p14:sldId id="1270"/>
            <p14:sldId id="1271"/>
            <p14:sldId id="258"/>
            <p14:sldId id="1219"/>
            <p14:sldId id="1220"/>
            <p14:sldId id="1221"/>
            <p14:sldId id="1299"/>
            <p14:sldId id="1300"/>
            <p14:sldId id="1323"/>
            <p14:sldId id="1310"/>
            <p14:sldId id="1313"/>
            <p14:sldId id="1311"/>
            <p14:sldId id="1324"/>
            <p14:sldId id="1222"/>
            <p14:sldId id="1223"/>
            <p14:sldId id="1224"/>
            <p14:sldId id="1254"/>
          </p14:sldIdLst>
        </p14:section>
        <p14:section name="Understanding Intel SGX adversary models and attacks" id="{39F1A337-BE80-44EA-AF32-97929578FDC1}">
          <p14:sldIdLst>
            <p14:sldId id="1314"/>
            <p14:sldId id="1205"/>
            <p14:sldId id="1263"/>
            <p14:sldId id="1301"/>
            <p14:sldId id="1302"/>
            <p14:sldId id="1264"/>
            <p14:sldId id="1304"/>
            <p14:sldId id="1309"/>
            <p14:sldId id="1305"/>
            <p14:sldId id="1308"/>
            <p14:sldId id="1306"/>
            <p14:sldId id="1307"/>
            <p14:sldId id="1319"/>
            <p14:sldId id="1312"/>
            <p14:sldId id="1321"/>
            <p14:sldId id="1303"/>
          </p14:sldIdLst>
        </p14:section>
        <p14:section name="Attesting firmwares on hardware host with Cerberus" id="{8DD07812-006C-4E60-89F1-39EE720958A1}">
          <p14:sldIdLst>
            <p14:sldId id="1288"/>
            <p14:sldId id="1293"/>
            <p14:sldId id="1290"/>
            <p14:sldId id="1291"/>
            <p14:sldId id="1292"/>
            <p14:sldId id="1295"/>
            <p14:sldId id="1296"/>
            <p14:sldId id="1289"/>
            <p14:sldId id="1317"/>
          </p14:sldIdLst>
        </p14:section>
        <p14:section name="Leveraging other hardware beside Intel SGX" id="{1AE9DC37-043D-455A-83BC-C881A1918BF8}">
          <p14:sldIdLst>
            <p14:sldId id="1282"/>
            <p14:sldId id="1283"/>
            <p14:sldId id="1284"/>
            <p14:sldId id="1285"/>
            <p14:sldId id="1286"/>
          </p14:sldIdLst>
        </p14:section>
        <p14:section name="Hands-on lab" id="{A3AF48DA-3EFC-49FE-BD16-4F944E2D1F69}">
          <p14:sldIdLst>
            <p14:sldId id="1194"/>
            <p14:sldId id="1195"/>
          </p14:sldIdLst>
        </p14:section>
        <p14:section name="As a conclusion" id="{574C12B4-BBA4-4AF9-A16B-62914886696B}">
          <p14:sldIdLst>
            <p14:sldId id="1197"/>
            <p14:sldId id="1199"/>
            <p14:sldId id="1334"/>
            <p14:sldId id="1335"/>
          </p14:sldIdLst>
        </p14:section>
      </p14:sectionLst>
    </p:ext>
    <p:ext uri="{EFAFB233-063F-42B5-8137-9DF3F51BA10A}">
      <p15:sldGuideLst xmlns:p15="http://schemas.microsoft.com/office/powerpoint/2012/main">
        <p15:guide id="1" orient="horz" pos="187">
          <p15:clr>
            <a:srgbClr val="A4A3A4"/>
          </p15:clr>
        </p15:guide>
        <p15:guide id="2" orient="horz" pos="763">
          <p15:clr>
            <a:srgbClr val="A4A3A4"/>
          </p15:clr>
        </p15:guide>
        <p15:guide id="3" orient="horz" pos="1339">
          <p15:clr>
            <a:srgbClr val="A4A3A4"/>
          </p15:clr>
        </p15:guide>
        <p15:guide id="4" orient="horz" pos="2491">
          <p15:clr>
            <a:srgbClr val="A4A3A4"/>
          </p15:clr>
        </p15:guide>
        <p15:guide id="5" orient="horz" pos="4219">
          <p15:clr>
            <a:srgbClr val="A4A3A4"/>
          </p15:clr>
        </p15:guide>
        <p15:guide id="6" orient="horz" pos="3643">
          <p15:clr>
            <a:srgbClr val="A4A3A4"/>
          </p15:clr>
        </p15:guide>
        <p15:guide id="7" orient="horz" pos="3067">
          <p15:clr>
            <a:srgbClr val="A4A3A4"/>
          </p15:clr>
        </p15:guide>
        <p15:guide id="8" orient="horz" pos="1915">
          <p15:clr>
            <a:srgbClr val="A4A3A4"/>
          </p15:clr>
        </p15:guide>
        <p15:guide id="9" pos="173" userDrawn="1">
          <p15:clr>
            <a:srgbClr val="A4A3A4"/>
          </p15:clr>
        </p15:guide>
        <p15:guide id="10" pos="1325">
          <p15:clr>
            <a:srgbClr val="A4A3A4"/>
          </p15:clr>
        </p15:guide>
        <p15:guide id="11" pos="7661">
          <p15:clr>
            <a:srgbClr val="A4A3A4"/>
          </p15:clr>
        </p15:guide>
        <p15:guide id="12" pos="749">
          <p15:clr>
            <a:srgbClr val="A4A3A4"/>
          </p15:clr>
        </p15:guide>
        <p15:guide id="13" pos="7085">
          <p15:clr>
            <a:srgbClr val="A4A3A4"/>
          </p15:clr>
        </p15:guide>
        <p15:guide id="14" pos="3629">
          <p15:clr>
            <a:srgbClr val="A4A3A4"/>
          </p15:clr>
        </p15:guide>
        <p15:guide id="15" pos="1901">
          <p15:clr>
            <a:srgbClr val="A4A3A4"/>
          </p15:clr>
        </p15:guide>
        <p15:guide id="16" pos="2477">
          <p15:clr>
            <a:srgbClr val="A4A3A4"/>
          </p15:clr>
        </p15:guide>
        <p15:guide id="17" pos="4205">
          <p15:clr>
            <a:srgbClr val="A4A3A4"/>
          </p15:clr>
        </p15:guide>
        <p15:guide id="18" pos="4781">
          <p15:clr>
            <a:srgbClr val="A4A3A4"/>
          </p15:clr>
        </p15:guide>
        <p15:guide id="19" pos="5357">
          <p15:clr>
            <a:srgbClr val="A4A3A4"/>
          </p15:clr>
        </p15:guide>
        <p15:guide id="20" pos="5933">
          <p15:clr>
            <a:srgbClr val="A4A3A4"/>
          </p15:clr>
        </p15:guide>
        <p15:guide id="21" pos="6509">
          <p15:clr>
            <a:srgbClr val="A4A3A4"/>
          </p15:clr>
        </p15:guide>
        <p15:guide id="22" pos="3053">
          <p15:clr>
            <a:srgbClr val="A4A3A4"/>
          </p15:clr>
        </p15:guide>
      </p15:sldGuideLst>
    </p:ext>
    <p:ext uri="{2D200454-40CA-4A62-9FC3-DE9A4176ACB9}">
      <p15:notesGuideLst xmlns:p15="http://schemas.microsoft.com/office/powerpoint/2012/main">
        <p15:guide id="1" orient="horz" pos="2932" userDrawn="1">
          <p15:clr>
            <a:srgbClr val="A4A3A4"/>
          </p15:clr>
        </p15:guide>
        <p15:guide id="2" pos="2212" userDrawn="1">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7" name="Author" initials="A" lastIdx="0" clrIdx="7"/>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2C6"/>
    <a:srgbClr val="0078D7"/>
    <a:srgbClr val="E6E6E6"/>
    <a:srgbClr val="D6B61B"/>
    <a:srgbClr val="FF39E7"/>
    <a:srgbClr val="DCDCDC"/>
    <a:srgbClr val="F9F9F9"/>
    <a:srgbClr val="D83B01"/>
    <a:srgbClr val="5C2D91"/>
    <a:srgbClr val="F6F6F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Style moyen 4 - Accentuation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8EC20E35-A176-4012-BC5E-935CFFF8708E}" styleName="Style moyen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4587" autoAdjust="0"/>
  </p:normalViewPr>
  <p:slideViewPr>
    <p:cSldViewPr snapToGrid="0">
      <p:cViewPr varScale="1">
        <p:scale>
          <a:sx n="103" d="100"/>
          <a:sy n="103" d="100"/>
        </p:scale>
        <p:origin x="593" y="65"/>
      </p:cViewPr>
      <p:guideLst>
        <p:guide orient="horz" pos="187"/>
        <p:guide orient="horz" pos="763"/>
        <p:guide orient="horz" pos="1339"/>
        <p:guide orient="horz" pos="2491"/>
        <p:guide orient="horz" pos="4219"/>
        <p:guide orient="horz" pos="3643"/>
        <p:guide orient="horz" pos="3067"/>
        <p:guide orient="horz" pos="1915"/>
        <p:guide pos="173"/>
        <p:guide pos="1325"/>
        <p:guide pos="7661"/>
        <p:guide pos="749"/>
        <p:guide pos="7085"/>
        <p:guide pos="3629"/>
        <p:guide pos="1901"/>
        <p:guide pos="2477"/>
        <p:guide pos="4205"/>
        <p:guide pos="4781"/>
        <p:guide pos="5357"/>
        <p:guide pos="5933"/>
        <p:guide pos="6509"/>
        <p:guide pos="3053"/>
      </p:guideLst>
    </p:cSldViewPr>
  </p:slideViewPr>
  <p:notesTextViewPr>
    <p:cViewPr>
      <p:scale>
        <a:sx n="1" d="1"/>
        <a:sy n="1" d="1"/>
      </p:scale>
      <p:origin x="0" y="0"/>
    </p:cViewPr>
  </p:notesTextViewPr>
  <p:notesViewPr>
    <p:cSldViewPr snapToGrid="0">
      <p:cViewPr>
        <p:scale>
          <a:sx n="1" d="2"/>
          <a:sy n="1" d="2"/>
        </p:scale>
        <p:origin x="0" y="0"/>
      </p:cViewPr>
      <p:guideLst>
        <p:guide orient="horz" pos="2932"/>
        <p:guide pos="2212"/>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commentAuthors" Target="commentAuthors.xml"/><Relationship Id="rId128" Type="http://schemas.microsoft.com/office/2018/10/relationships/authors" Target="author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presProps" Target="pres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notesMaster" Target="notesMasters/notesMaster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72.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Slide Number Placeholder 8"/>
          <p:cNvSpPr>
            <a:spLocks noGrp="1"/>
          </p:cNvSpPr>
          <p:nvPr>
            <p:ph type="sldNum" sz="quarter" idx="3"/>
          </p:nvPr>
        </p:nvSpPr>
        <p:spPr>
          <a:xfrm>
            <a:off x="5922814" y="8842030"/>
            <a:ext cx="1098660" cy="465455"/>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Slide Image Placeholder 8"/>
          <p:cNvSpPr>
            <a:spLocks noGrp="1" noRot="1" noChangeAspect="1"/>
          </p:cNvSpPr>
          <p:nvPr>
            <p:ph type="sldImg" idx="2"/>
          </p:nvPr>
        </p:nvSpPr>
        <p:spPr>
          <a:xfrm>
            <a:off x="409575" y="698500"/>
            <a:ext cx="6203950" cy="3489325"/>
          </a:xfrm>
          <a:prstGeom prst="rect">
            <a:avLst/>
          </a:prstGeom>
          <a:noFill/>
          <a:ln w="12700">
            <a:solidFill>
              <a:prstClr val="black"/>
            </a:solidFill>
          </a:ln>
        </p:spPr>
        <p:txBody>
          <a:bodyPr vert="horz" lIns="91440" tIns="45720" rIns="91440" bIns="45720" rtlCol="0" anchor="ctr"/>
          <a:lstStyle/>
          <a:p>
            <a:endParaRPr lang="en-US"/>
          </a:p>
        </p:txBody>
      </p:sp>
      <p:sp>
        <p:nvSpPr>
          <p:cNvPr id="12" name="Notes Placeholder 11"/>
          <p:cNvSpPr>
            <a:spLocks noGrp="1"/>
          </p:cNvSpPr>
          <p:nvPr>
            <p:ph type="body" sz="quarter" idx="3"/>
          </p:nvPr>
        </p:nvSpPr>
        <p:spPr>
          <a:xfrm>
            <a:off x="702310" y="4421823"/>
            <a:ext cx="5618480" cy="4189095"/>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6051571" y="8842030"/>
            <a:ext cx="969903" cy="465455"/>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3" Type="http://schemas.openxmlformats.org/officeDocument/2006/relationships/hyperlink" Target="https://arstechnica.com/gadgets/2018/01/meltdown-and-spectre-every-modern-processor-has-unfixable-security-flaws/" TargetMode="External"/><Relationship Id="rId2" Type="http://schemas.openxmlformats.org/officeDocument/2006/relationships/slide" Target="../slides/slide93.xml"/><Relationship Id="rId1" Type="http://schemas.openxmlformats.org/officeDocument/2006/relationships/notesMaster" Target="../notesMasters/notesMaster1.xml"/><Relationship Id="rId6" Type="http://schemas.openxmlformats.org/officeDocument/2006/relationships/hyperlink" Target="https://www.intel.com/content/www/us/en/architecture-and-technology/engineering-new-protections-into-hardware.html" TargetMode="External"/><Relationship Id="rId5" Type="http://schemas.openxmlformats.org/officeDocument/2006/relationships/hyperlink" Target="https://www.digitaltrends.com/computing/intel-meltdown-spectre-silicon-fixes-ice-lake/" TargetMode="External"/><Relationship Id="rId4" Type="http://schemas.openxmlformats.org/officeDocument/2006/relationships/hyperlink" Target="https://newsroom.intel.com/editorials/advancing-security-silicon-level/" TargetMode="Externa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3" Type="http://schemas.openxmlformats.org/officeDocument/2006/relationships/hyperlink" Target="https://software.intel.com/security-software-guidance/insights/deep-dive-load-value-injection#intelsgxmitigation" TargetMode="External"/><Relationship Id="rId2" Type="http://schemas.openxmlformats.org/officeDocument/2006/relationships/slide" Target="../slides/slide95.xml"/><Relationship Id="rId1" Type="http://schemas.openxmlformats.org/officeDocument/2006/relationships/notesMaster" Target="../notesMasters/notesMaster1.xml"/><Relationship Id="rId4" Type="http://schemas.openxmlformats.org/officeDocument/2006/relationships/hyperlink" Target="https://software.intel.com/security-software-guidance/insights/deep-dive-load-value-injection#toolingsupport" TargetMode="Externa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3" Type="http://schemas.openxmlformats.org/officeDocument/2006/relationships/hyperlink" Target="https://www.cyberciti.biz/faq/linux-login-as-super-user/" TargetMode="External"/><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3" Type="http://schemas.openxmlformats.org/officeDocument/2006/relationships/hyperlink" Target="https://nam06.safelinks.protection.outlook.com/?url=https%3A%2F%2Fgithub.com%2Fopencomputeproject%2FProject_Olympus%2Ftree%2Fmaster%2FProject_Cerberus&amp;data=02%7C01%7Cabhijitp%40microsoft.com%7C89eaca805782468df98708d79b87946f%7C72f988bf86f141af91ab2d7cd011db47%7C1%7C0%7C637148878919255277&amp;sdata=ZxFJAmzKC38Zqk1B6Hv75rWsH05SsYTz%2FoZzTOt5D4w%3D&amp;reserved=0" TargetMode="External"/><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defTabSz="914099" eaLnBrk="0" hangingPunct="0">
              <a:defRPr/>
            </a:pPr>
            <a:r>
              <a:rPr lang="en-US" sz="800" kern="0" dirty="0">
                <a:gradFill>
                  <a:gsLst>
                    <a:gs pos="0">
                      <a:prstClr val="black"/>
                    </a:gs>
                    <a:gs pos="100000">
                      <a:prstClr val="black"/>
                    </a:gs>
                  </a:gsLst>
                  <a:lin ang="5400000" scaled="0"/>
                </a:gradFill>
                <a:latin typeface="Segoe UI" pitchFamily="34" charset="0"/>
                <a:ea typeface="Segoe UI" pitchFamily="34" charset="0"/>
                <a:cs typeface="Segoe UI" pitchFamily="34" charset="0"/>
              </a:rPr>
              <a:t>This presentation is shared under the license "Attribution 4.0 International (CC BY 4.0)". To see a copy of this license, visit https://creativecommons.org/licenses/by/4.0/legalcode or write to Creative Commons, PO Box 1866, Mountain View, CA 94042 USA</a:t>
            </a:r>
          </a:p>
          <a:p>
            <a:pPr lvl="0" defTabSz="914099" eaLnBrk="0" hangingPunct="0">
              <a:defRPr/>
            </a:pPr>
            <a:endParaRPr lang="en-US" sz="800" kern="0">
              <a:gradFill>
                <a:gsLst>
                  <a:gs pos="0">
                    <a:prstClr val="black"/>
                  </a:gs>
                  <a:gs pos="100000">
                    <a:prstClr val="black"/>
                  </a:gs>
                </a:gsLst>
                <a:lin ang="5400000" scaled="0"/>
              </a:gradFill>
              <a:latin typeface="Segoe UI" pitchFamily="34" charset="0"/>
              <a:ea typeface="Segoe UI" pitchFamily="34" charset="0"/>
              <a:cs typeface="Segoe UI" pitchFamily="34" charset="0"/>
            </a:endParaRPr>
          </a:p>
          <a:p>
            <a:pPr lvl="0" defTabSz="914099" eaLnBrk="0" hangingPunct="0">
              <a:defRPr/>
            </a:pPr>
            <a:r>
              <a:rPr lang="en-US" sz="800" kern="0">
                <a:gradFill>
                  <a:gsLst>
                    <a:gs pos="0">
                      <a:prstClr val="black"/>
                    </a:gs>
                    <a:gs pos="100000">
                      <a:prstClr val="black"/>
                    </a:gs>
                  </a:gsLst>
                  <a:lin ang="5400000" scaled="0"/>
                </a:gradFill>
                <a:latin typeface="Segoe UI" pitchFamily="34" charset="0"/>
                <a:ea typeface="Segoe UI" pitchFamily="34" charset="0"/>
                <a:cs typeface="Segoe UI" pitchFamily="34" charset="0"/>
              </a:rPr>
              <a:t>Microsoft</a:t>
            </a:r>
            <a:r>
              <a:rPr lang="en-US" sz="800" kern="0" dirty="0">
                <a:gradFill>
                  <a:gsLst>
                    <a:gs pos="0">
                      <a:prstClr val="black"/>
                    </a:gs>
                    <a:gs pos="100000">
                      <a:prstClr val="black"/>
                    </a:gs>
                  </a:gsLst>
                  <a:lin ang="5400000" scaled="0"/>
                </a:gradFill>
                <a:latin typeface="Segoe UI" pitchFamily="34" charset="0"/>
                <a:ea typeface="Segoe UI" pitchFamily="34" charset="0"/>
                <a:cs typeface="Segoe UI" pitchFamily="34" charset="0"/>
              </a:rPr>
              <a:t>, Windows, Microsoft Azure and/or other Microsoft products and services referenced in the documentation may be either trademarks or registered trademarks of Microsoft in the United States and/or other countries. The licenses for this project do not grant you rights to use any Microsoft names, logos, or trademarks. Microsoft's general trademark guidelines can be found at http://go.microsoft.com/fwlink/?LinkID=254653.</a:t>
            </a:r>
          </a:p>
          <a:p>
            <a:pPr lvl="0" defTabSz="914099" eaLnBrk="0" hangingPunct="0">
              <a:defRPr/>
            </a:pPr>
            <a:endParaRPr lang="en-US" sz="800" kern="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a:p>
            <a:pPr lvl="0" defTabSz="914099" eaLnBrk="0" hangingPunct="0">
              <a:defRPr/>
            </a:pPr>
            <a:r>
              <a:rPr lang="en-US" sz="800" kern="0" dirty="0">
                <a:gradFill>
                  <a:gsLst>
                    <a:gs pos="0">
                      <a:prstClr val="black"/>
                    </a:gs>
                    <a:gs pos="100000">
                      <a:prstClr val="black"/>
                    </a:gs>
                  </a:gsLst>
                  <a:lin ang="5400000" scaled="0"/>
                </a:gradFill>
                <a:latin typeface="Segoe UI" pitchFamily="34" charset="0"/>
                <a:ea typeface="Segoe UI" pitchFamily="34" charset="0"/>
                <a:cs typeface="Segoe UI" pitchFamily="34" charset="0"/>
              </a:rPr>
              <a:t>Privacy information can be found at https://privacy.microsoft.com/en-us/</a:t>
            </a:r>
          </a:p>
          <a:p>
            <a:pPr lvl="0" defTabSz="914099" eaLnBrk="0" hangingPunct="0">
              <a:defRPr/>
            </a:pPr>
            <a:endParaRPr lang="en-US" sz="800" kern="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a:p>
            <a:pPr lvl="0" defTabSz="914099" eaLnBrk="0" hangingPunct="0">
              <a:defRPr/>
            </a:pPr>
            <a:r>
              <a:rPr lang="en-US" sz="800" kern="0" dirty="0">
                <a:gradFill>
                  <a:gsLst>
                    <a:gs pos="0">
                      <a:prstClr val="black"/>
                    </a:gs>
                    <a:gs pos="100000">
                      <a:prstClr val="black"/>
                    </a:gs>
                  </a:gsLst>
                  <a:lin ang="5400000" scaled="0"/>
                </a:gradFill>
                <a:latin typeface="Segoe UI" pitchFamily="34" charset="0"/>
                <a:ea typeface="Segoe UI" pitchFamily="34" charset="0"/>
                <a:cs typeface="Segoe UI" pitchFamily="34" charset="0"/>
              </a:rPr>
              <a:t>Microsoft and any contributors reserve all other rights, whether under their respective copyrights, patents, or trademarks, whether by implication, estoppel or otherwise.</a:t>
            </a:r>
          </a:p>
          <a:p>
            <a:pPr lvl="0" defTabSz="914099" eaLnBrk="0" hangingPunct="0">
              <a:defRPr/>
            </a:pPr>
            <a:endParaRPr lang="en-US" sz="800" kern="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a:p>
            <a:pPr lvl="0" defTabSz="914099" eaLnBrk="0" hangingPunct="0">
              <a:defRPr/>
            </a:pPr>
            <a:r>
              <a:rPr lang="en-US" sz="800" kern="0" dirty="0">
                <a:gradFill>
                  <a:gsLst>
                    <a:gs pos="0">
                      <a:prstClr val="black"/>
                    </a:gs>
                    <a:gs pos="100000">
                      <a:prstClr val="black"/>
                    </a:gs>
                  </a:gsLst>
                  <a:lin ang="5400000" scaled="0"/>
                </a:gradFill>
                <a:latin typeface="Segoe UI" pitchFamily="34" charset="0"/>
                <a:ea typeface="Segoe UI" pitchFamily="34" charset="0"/>
                <a:cs typeface="Segoe UI" pitchFamily="34" charset="0"/>
              </a:rPr>
              <a:t>MICROSOFT AND ANY CONTRIBUTORS MAKE NO WARRANTIES, EXPRESS, IMPLIED OR STATUTORY, AS TO THE INFORMATION IN THIS PRESENTATION.</a:t>
            </a:r>
          </a:p>
          <a:p>
            <a:endParaRPr lang="en-US" dirty="0"/>
          </a:p>
        </p:txBody>
      </p:sp>
      <p:sp>
        <p:nvSpPr>
          <p:cNvPr id="4" name="Slide Number Placeholder 3"/>
          <p:cNvSpPr>
            <a:spLocks noGrp="1"/>
          </p:cNvSpPr>
          <p:nvPr>
            <p:ph type="sldNum" sz="quarter" idx="5"/>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17305959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fr-FR" noProof="0"/>
              <a:t>Avec une enclave, nous la plaçons dans le même espace d’adressage et elle existe dans cet environnement de manière semblable à une DLL en environnement Windows ou un fichier .so en environnement Linux. L’enclave est située là comme un ensemble séparé </a:t>
            </a:r>
            <a:endParaRPr lang="fr-FR" dirty="0"/>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20615102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noProof="0"/>
              <a:t>Ce code peut exécuter et peut présupposer qu’il bénéficie de la confidentialité et de l’intégrité nécessaire. Ainsi que les données.  Le hardware protège cette enclave et interdit les accès depuis les choses qui sont situées en dehors de l’espace de l’enclave (en lecture ou en écriture).</a:t>
            </a:r>
          </a:p>
          <a:p>
            <a:endParaRPr lang="en-US" noProof="0"/>
          </a:p>
          <a:p>
            <a:r>
              <a:rPr lang="en-US" noProof="0"/>
              <a:t>I</a:t>
            </a:r>
            <a:r>
              <a:rPr lang="fr-FR" noProof="0"/>
              <a:t>l y a de nouvelles instructions au sein de l’extension SGX de l’architecture Intel qui permettent de supprimer l’enclave et de la placer en mémoire mais l’environnement maintient également l’intégrité quand cela est effectué.</a:t>
            </a:r>
          </a:p>
          <a:p>
            <a:endParaRPr lang="en-US" noProof="0"/>
          </a:p>
          <a:p>
            <a:r>
              <a:rPr lang="en-US" noProof="0"/>
              <a:t>I</a:t>
            </a:r>
            <a:r>
              <a:rPr lang="fr-FR" noProof="0"/>
              <a:t>l y a des points d’entrée contrôlés (interdiction d’entrer dans l’enclave sans passer par ces points d’entrée). Afin d’éviter les attaques de type ROP (Return-Oriented Programming qui est une technique d'exploitation avancée de type dépassement de pile (stack overflow) permettant l'exécution de code par un attaquant et ce en s'affranchissant plus ou moins efficacement des mécanismes de protection tels que l'utilisation de zones mémoires non-exécutables (cf. bit NX pour Data Execution Prevention, DEP), l'utilisation d'un espace d'adressage aléatoire (Address Space Layout Randomization, ASLR) ou encore la signature de code. Cette technique permet à un attaquant d'obtenir le contrôle de la pile d'exécution (call stack) d'un programme, d'en rediriger les flux et, in fine, exécuter une suite de courtes instructions situées en zone mémoire exécutable, appelées « gadgets ».</a:t>
            </a:r>
          </a:p>
          <a:p>
            <a:r>
              <a:rPr lang="fr-FR" noProof="0"/>
              <a:t>Chaque gadget est typiquement suivi d'une instruction « ret » et localisé dans une routine d'un autre programme ou dans le code d'une bibliothèque dynamique chargée en mémoire. Une fois assemblés, ces gadgets forment une chaîne généralement appelée « ROP chain » et permettent à un attaquant d'effectuer des opérations arbitraires sur une machine employant pourtant des mécanismes de protection, là où une attaque simple aurait été déjouée.</a:t>
            </a:r>
          </a:p>
          <a:p>
            <a:endParaRPr lang="en-US" noProof="0"/>
          </a:p>
          <a:p>
            <a:r>
              <a:rPr lang="en-US" noProof="0"/>
              <a:t>O</a:t>
            </a:r>
            <a:r>
              <a:rPr lang="fr-FR" noProof="0"/>
              <a:t>n a donc une interface qui ressemble fort à une interface de type RPC.</a:t>
            </a:r>
            <a:endParaRPr lang="fr-FR" dirty="0"/>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14</a:t>
            </a:fld>
            <a:endParaRPr lang="en-US"/>
          </a:p>
        </p:txBody>
      </p:sp>
    </p:spTree>
    <p:extLst>
      <p:ext uri="{BB962C8B-B14F-4D97-AF65-F5344CB8AC3E}">
        <p14:creationId xmlns:p14="http://schemas.microsoft.com/office/powerpoint/2010/main" val="20615102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noProof="0"/>
              <a:t>Il y a un support pour plusieurs threads. Pour chacun de ces threads, une thread control structure est définie, cette structure est enregistrée comme faisant partie de l’enclave et l’on peut alors entrer dans chacun de ces threads. </a:t>
            </a:r>
          </a:p>
          <a:p>
            <a:endParaRPr lang="fr-FR" noProof="0"/>
          </a:p>
          <a:p>
            <a:r>
              <a:rPr lang="fr-FR" noProof="0"/>
              <a:t>Pas de limite architecturale sur le nombre de threads. (en réalité, cela dépend évidemment de la mémoire disponible).</a:t>
            </a:r>
            <a:endParaRPr lang="fr-FR" noProof="0" dirty="0"/>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15</a:t>
            </a:fld>
            <a:endParaRPr lang="en-US"/>
          </a:p>
        </p:txBody>
      </p:sp>
    </p:spTree>
    <p:extLst>
      <p:ext uri="{BB962C8B-B14F-4D97-AF65-F5344CB8AC3E}">
        <p14:creationId xmlns:p14="http://schemas.microsoft.com/office/powerpoint/2010/main" val="20615102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noProof="0"/>
              <a:t>Il y a un support pour plusieurs threads. Pour chacun de ces threads, une thread control structure est définie, cette structure est enregistrée comme faisant partie de l’enclave et l’on peut alors entrer dans chacun de ces threads. </a:t>
            </a:r>
          </a:p>
          <a:p>
            <a:endParaRPr lang="fr-FR" noProof="0"/>
          </a:p>
          <a:p>
            <a:r>
              <a:rPr lang="fr-FR" noProof="0"/>
              <a:t>Pas de limite architecturale sur le nombre de threads. (en réalité, cela dépend évidemment de la mémoire disponible).</a:t>
            </a:r>
            <a:endParaRPr lang="fr-FR" noProof="0" dirty="0"/>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16</a:t>
            </a:fld>
            <a:endParaRPr lang="en-US"/>
          </a:p>
        </p:txBody>
      </p:sp>
    </p:spTree>
    <p:extLst>
      <p:ext uri="{BB962C8B-B14F-4D97-AF65-F5344CB8AC3E}">
        <p14:creationId xmlns:p14="http://schemas.microsoft.com/office/powerpoint/2010/main" val="20615102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noProof="0"/>
              <a:t>Voici l’environnement général de l’architecture SGX. Si l’on commence par le bas, au niveau du hardware a été créé une nouvelle sémantique mémoire à laquelle on fait référence à travers l’Enclave Page Cache. Cette nouvelle sémantique réalise des contrôles supplémentaires en plus que ce que le hardware faisait traditionnellement quand on faisait une référence mémoire.</a:t>
            </a:r>
            <a:br>
              <a:rPr lang="fr-FR" noProof="0"/>
            </a:br>
            <a:endParaRPr lang="fr-FR" noProof="0"/>
          </a:p>
          <a:p>
            <a:r>
              <a:rPr lang="en-US" noProof="0"/>
              <a:t>D</a:t>
            </a:r>
            <a:r>
              <a:rPr lang="fr-FR" noProof="0"/>
              <a:t>ans l’ancien environnement, on passe par les Page Tables, on récupère une traduction de page et si tout se passe correctement, on accède à la mémoire et l’on lit ou l’on écrit à l’emplacement désiré. Dans l’environnement SGX, on fait la même chose puis le hardware réalise des contrôles additionnels afin d’assurer que l’accès est effectué depuis quelqu’un qui exécute du code au sein de la bonne enclave et pas quelque part ailleurs. En particulier, le hardware vérifie que l’adresse linéaire à laquelle on a construit l’enclave est la même que celle que l’on référence. On se protège donc contre un OS qui tenterait de remapper les pages en dessous de l’application. On vérifie aussi que l’application accepte bien que les emplacements en question soient accessibles en lecture et en écriture. </a:t>
            </a:r>
          </a:p>
          <a:p>
            <a:endParaRPr lang="fr-FR" noProof="0"/>
          </a:p>
          <a:p>
            <a:r>
              <a:rPr lang="fr-FR" noProof="0"/>
              <a:t>Pour l’instant, ces opérations sont réalisées depuis un espace EPC fixe qui est déclaré quand on boote la machine ; mais la seconde version des spécifications de SGX (réalisées à notre demande) permet de faire de l’allocation dynamique de mémoire. </a:t>
            </a:r>
          </a:p>
          <a:p>
            <a:endParaRPr lang="en-US" noProof="0"/>
          </a:p>
          <a:p>
            <a:r>
              <a:rPr lang="en-US" noProof="0"/>
              <a:t>L</a:t>
            </a:r>
            <a:r>
              <a:rPr lang="fr-FR" noProof="0"/>
              <a:t>’EPCM (Enclave Page Cache Map) contient des métadonnées qui sont utilisées pour réaliser tous ces contrôles supplémentaires. Ces opérations sont réalisées lors d’un miss du TLB, ce qui limite l’impact en termes de performance. </a:t>
            </a:r>
          </a:p>
          <a:p>
            <a:endParaRPr lang="en-US" noProof="0"/>
          </a:p>
          <a:p>
            <a:r>
              <a:rPr lang="en-US" noProof="0"/>
              <a:t>I</a:t>
            </a:r>
            <a:r>
              <a:rPr lang="fr-FR" noProof="0"/>
              <a:t>l y a un ensemble d’instructions non privilégiées qui sont utilisées pour construire l’enclave pour paginer des pages de l’enclave en dehors de cette zone de mémoire particulière limitée et les placer dans la mémoire normale et pour supprimer les pages. </a:t>
            </a:r>
          </a:p>
          <a:p>
            <a:endParaRPr lang="en-US" noProof="0"/>
          </a:p>
          <a:p>
            <a:r>
              <a:rPr lang="en-US" noProof="0"/>
              <a:t>I</a:t>
            </a:r>
            <a:r>
              <a:rPr lang="fr-FR" noProof="0"/>
              <a:t>l y a aussi un ensemble d’instructions privilégiées (afin de permettre à l’OS de gérer les ressources comme d’habitude). </a:t>
            </a:r>
          </a:p>
          <a:p>
            <a:endParaRPr lang="en-US" noProof="0"/>
          </a:p>
          <a:p>
            <a:r>
              <a:rPr lang="en-US" noProof="0"/>
              <a:t>O</a:t>
            </a:r>
            <a:r>
              <a:rPr lang="fr-FR" noProof="0"/>
              <a:t>n démarre en construisant une enclave en invoquant une instruction ECREATE et cela déclare une instance d’une enclave, une page est placée dans l’EPC qui déclare que c’est une enclave. Ensuite, on remplit chacune des pages en utilisant l’instruction EADD afin de placer code et données au sein de l’enclave. On ajoute les pages une à la fois en les copiant dans l’enclave.</a:t>
            </a:r>
          </a:p>
          <a:p>
            <a:endParaRPr lang="en-US" noProof="0"/>
          </a:p>
          <a:p>
            <a:r>
              <a:rPr lang="en-US" noProof="0"/>
              <a:t>P</a:t>
            </a:r>
            <a:r>
              <a:rPr lang="fr-FR" noProof="0"/>
              <a:t>our l’instant, rien n’est secret : le code et les données résident en mémoire centrale quand on construit l’enclave : donc on construit l’enclave, il n’y a pas de secret tant que l’on n’a pas instancié l’enclave, qu’on l’a verrouillée et que l’on a demandé a quelqu’un un secret. C’est le modèle d’utilisation que l’on peut mettre en œuvre avec SGX. </a:t>
            </a:r>
          </a:p>
          <a:p>
            <a:endParaRPr lang="en-US" noProof="0"/>
          </a:p>
          <a:p>
            <a:r>
              <a:rPr lang="en-US" noProof="0"/>
              <a:t>E</a:t>
            </a:r>
            <a:r>
              <a:rPr lang="fr-FR" noProof="0"/>
              <a:t>EXTEND permet de créer un hash cryptographique pour les données que l’on a chargé dans l’enclave. Si l’on modifie le code au sein de l’enclave, on en change la mesure : c’est le même principe qu’avec un TPM (on peut modifier le code mais on ne peut éviter que ce changement soit détecté). </a:t>
            </a:r>
          </a:p>
          <a:p>
            <a:endParaRPr lang="fr-FR" noProof="0"/>
          </a:p>
          <a:p>
            <a:r>
              <a:rPr lang="fr-FR" noProof="0"/>
              <a:t>On accumule les hashes de l’enclave au fur et à mesure que l’on construit l’enclave et qu’on la mesure. Le développeur doit effectuer cela sur sa machine pour qu’il ait à sa disposition ce dont il est certain (la « bonne » mesure) et quand on construit l’enclave sur une machine distante, on utilise ce que l’on connait de sa machine comme point de comparaison.</a:t>
            </a:r>
          </a:p>
          <a:p>
            <a:endParaRPr lang="en-US" noProof="0"/>
          </a:p>
          <a:p>
            <a:r>
              <a:rPr lang="en-US" noProof="0"/>
              <a:t>U</a:t>
            </a:r>
            <a:r>
              <a:rPr lang="fr-FR" noProof="0"/>
              <a:t>ne fois l’enclave construite, on a une instruction, EINIT afin de déclarer que l’enclave a été complètement construite. Alors, on verrouille la mesure de l’enclave. C’est la première fois qu’il devient possible de rentrer (via les points d’entrée définis pour cela) dans l’enclave. On peut donc alors commencer de demander l’entrée de secrets. </a:t>
            </a:r>
          </a:p>
          <a:p>
            <a:endParaRPr lang="en-US" noProof="0"/>
          </a:p>
          <a:p>
            <a:r>
              <a:rPr lang="en-US" noProof="0"/>
              <a:t>E</a:t>
            </a:r>
            <a:r>
              <a:rPr lang="fr-FR" noProof="0"/>
              <a:t>BLOCK, ETRACK, EWB et ELOAD sont des instructions de pagination, le but pour ces opérations de pagination de l’enclave est de prendre des pages au sein de l’EPC et de les placer en mémoire centrale et vice versa tout en maintenant les mêmes propriétés de sécurité : confidentialité et intégrité. On a donc des métadonnées qui vont avec quand vous chiffrez les données et vous les envoyez en dehors de l’EPC et l’on garde une version au sein de l’EPC pour être certain que cela reste bien ancré dans le hardware. </a:t>
            </a:r>
          </a:p>
          <a:p>
            <a:endParaRPr lang="en-US" noProof="0"/>
          </a:p>
          <a:p>
            <a:r>
              <a:rPr lang="en-US" noProof="0"/>
              <a:t>E</a:t>
            </a:r>
            <a:r>
              <a:rPr lang="fr-FR" noProof="0"/>
              <a:t>PA fait partie de ces opérations de versionnement pour la pagination. Quand on a fini avec l’enclave on peut appeler EREMOVE et récupérer toutes les pages et les libérer potentiellement pour une nouvelle anclave. </a:t>
            </a:r>
          </a:p>
          <a:p>
            <a:endParaRPr lang="en-US" noProof="0"/>
          </a:p>
          <a:p>
            <a:r>
              <a:rPr lang="en-US" noProof="0"/>
              <a:t>A</a:t>
            </a:r>
            <a:r>
              <a:rPr lang="fr-FR" noProof="0"/>
              <a:t>u niveau applicatif, EENTER permet d’entrer dans l’enclave et de lancer l’exécution, ou EEXIT pour quitter l’enclave. Si l’on récupère une exception ou une interruption ou d’autres événements externes et que l’on quitte l’enclave, toutes les informations sont sauvegardées au sein de l’enclave elle-même (état de l’architecture), on remplit les registres avec les valeurs d’un reset, on traite l’exception puis on redémarre l’exécution en récupérant le contexte de l’enclave et l’on utilise l’instruction ERESUME pour cela. </a:t>
            </a:r>
          </a:p>
          <a:p>
            <a:endParaRPr lang="en-US" noProof="0"/>
          </a:p>
          <a:p>
            <a:r>
              <a:rPr lang="en-US" noProof="0"/>
              <a:t>E</a:t>
            </a:r>
            <a:r>
              <a:rPr lang="fr-FR" noProof="0"/>
              <a:t>GETKEY et EREPORT sont des instructions de sécurité utilisées pour sceller les données en fonction de la mesure d’une enclave ou de la clé d’une enclave qui a été générée par le développeur. EREPORT est utilisée pour prouver que cette enclave a été correctement construite et qu’elle s’exécute sur un processeur Intel conforme aux attentes. </a:t>
            </a:r>
          </a:p>
          <a:p>
            <a:endParaRPr lang="en-US" noProof="0"/>
          </a:p>
          <a:p>
            <a:r>
              <a:rPr lang="en-US" noProof="0"/>
              <a:t>P</a:t>
            </a:r>
            <a:r>
              <a:rPr lang="fr-FR" noProof="0"/>
              <a:t>our l’instant, il n’est pas possible de partager du code entre plusieurs enclaves. </a:t>
            </a:r>
          </a:p>
          <a:p>
            <a:endParaRPr lang="fr-FR" dirty="0"/>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17</a:t>
            </a:fld>
            <a:endParaRPr lang="en-US"/>
          </a:p>
        </p:txBody>
      </p:sp>
    </p:spTree>
    <p:extLst>
      <p:ext uri="{BB962C8B-B14F-4D97-AF65-F5344CB8AC3E}">
        <p14:creationId xmlns:p14="http://schemas.microsoft.com/office/powerpoint/2010/main" val="20615102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i="0" kern="1200">
                <a:solidFill>
                  <a:schemeClr val="tx1"/>
                </a:solidFill>
                <a:effectLst/>
                <a:latin typeface="Segoe UI" panose="020B0502040204020203" pitchFamily="34" charset="0"/>
                <a:ea typeface="+mn-ea"/>
                <a:cs typeface="+mn-cs"/>
              </a:rPr>
              <a:t>Creation (ECREATE)</a:t>
            </a:r>
            <a:r>
              <a:rPr lang="en-US" sz="900" b="0" i="0" kern="1200">
                <a:solidFill>
                  <a:schemeClr val="tx1"/>
                </a:solidFill>
                <a:effectLst/>
                <a:latin typeface="Segoe UI" panose="020B0502040204020203" pitchFamily="34" charset="0"/>
                <a:ea typeface="+mn-ea"/>
                <a:cs typeface="+mn-cs"/>
              </a:rPr>
              <a:t>– Creates a unique instance of an enclave.</a:t>
            </a:r>
          </a:p>
          <a:p>
            <a:r>
              <a:rPr lang="en-US" sz="900" b="1" i="0" kern="1200" dirty="0">
                <a:solidFill>
                  <a:schemeClr val="tx1"/>
                </a:solidFill>
                <a:effectLst/>
                <a:latin typeface="Segoe UI" panose="020B0502040204020203" pitchFamily="34" charset="0"/>
                <a:ea typeface="+mn-ea"/>
                <a:cs typeface="+mn-cs"/>
              </a:rPr>
              <a:t>Loading (EADD, EXTEND) —</a:t>
            </a:r>
            <a:r>
              <a:rPr lang="en-US" sz="900" b="0" i="0" kern="1200" dirty="0">
                <a:solidFill>
                  <a:schemeClr val="tx1"/>
                </a:solidFill>
                <a:effectLst/>
                <a:latin typeface="Segoe UI" panose="020B0502040204020203" pitchFamily="34" charset="0"/>
                <a:ea typeface="+mn-ea"/>
                <a:cs typeface="+mn-cs"/>
              </a:rPr>
              <a:t> Add regular or thread control structure pages into the enclave. Initiate the EPCM entry to indicate the type of pages (REG, TCS). In this step, it also generates a cryptographic hash of the content of the enclave.</a:t>
            </a:r>
          </a:p>
          <a:p>
            <a:r>
              <a:rPr lang="en-US" sz="900" b="1" i="0" kern="1200" dirty="0">
                <a:solidFill>
                  <a:schemeClr val="tx1"/>
                </a:solidFill>
                <a:effectLst/>
                <a:latin typeface="Segoe UI" panose="020B0502040204020203" pitchFamily="34" charset="0"/>
                <a:ea typeface="+mn-ea"/>
                <a:cs typeface="+mn-cs"/>
              </a:rPr>
              <a:t>Initialization (EINIT) — </a:t>
            </a:r>
            <a:r>
              <a:rPr lang="en-US" sz="900" b="0" i="0" kern="1200" dirty="0">
                <a:solidFill>
                  <a:schemeClr val="tx1"/>
                </a:solidFill>
                <a:effectLst/>
                <a:latin typeface="Segoe UI" panose="020B0502040204020203" pitchFamily="34" charset="0"/>
                <a:ea typeface="+mn-ea"/>
                <a:cs typeface="+mn-cs"/>
              </a:rPr>
              <a:t>Verifies the enclave’s content against the ISV’s signed SIGSTRUCT and initializes the enclave — Mark it ready to be used. Record sealing identity (sealing authority, product id, SVN) in the SECS.</a:t>
            </a:r>
          </a:p>
          <a:p>
            <a:r>
              <a:rPr lang="en-US" sz="900" b="1" i="0" kern="1200" dirty="0">
                <a:solidFill>
                  <a:schemeClr val="tx1"/>
                </a:solidFill>
                <a:effectLst/>
                <a:latin typeface="Segoe UI" panose="020B0502040204020203" pitchFamily="34" charset="0"/>
                <a:ea typeface="+mn-ea"/>
                <a:cs typeface="+mn-cs"/>
              </a:rPr>
              <a:t>Enter/Exit the Enclave (EENTER, EEXIT) —</a:t>
            </a:r>
            <a:r>
              <a:rPr lang="en-US" sz="900" b="0" i="0" kern="1200" dirty="0">
                <a:solidFill>
                  <a:schemeClr val="tx1"/>
                </a:solidFill>
                <a:effectLst/>
                <a:latin typeface="Segoe UI" panose="020B0502040204020203" pitchFamily="34" charset="0"/>
                <a:ea typeface="+mn-ea"/>
                <a:cs typeface="+mn-cs"/>
              </a:rPr>
              <a:t> transfer the control in and out of enclave based on state.</a:t>
            </a:r>
          </a:p>
          <a:p>
            <a:r>
              <a:rPr lang="en-US" sz="900" b="1" i="0" kern="1200" dirty="0">
                <a:solidFill>
                  <a:schemeClr val="tx1"/>
                </a:solidFill>
                <a:effectLst/>
                <a:latin typeface="Segoe UI" panose="020B0502040204020203" pitchFamily="34" charset="0"/>
                <a:ea typeface="+mn-ea"/>
                <a:cs typeface="+mn-cs"/>
              </a:rPr>
              <a:t>Teardown (EREMOVE) —</a:t>
            </a:r>
            <a:r>
              <a:rPr lang="en-US" sz="900" b="0" i="0" kern="1200" dirty="0">
                <a:solidFill>
                  <a:schemeClr val="tx1"/>
                </a:solidFill>
                <a:effectLst/>
                <a:latin typeface="Segoe UI" panose="020B0502040204020203" pitchFamily="34" charset="0"/>
                <a:ea typeface="+mn-ea"/>
                <a:cs typeface="+mn-cs"/>
              </a:rPr>
              <a:t> Deallocate/remove the pages from enclave.</a:t>
            </a:r>
          </a:p>
          <a:p>
            <a:r>
              <a:rPr lang="en-US" sz="900" b="1" i="0" kern="1200" dirty="0">
                <a:solidFill>
                  <a:schemeClr val="tx1"/>
                </a:solidFill>
                <a:effectLst/>
                <a:latin typeface="Segoe UI" panose="020B0502040204020203" pitchFamily="34" charset="0"/>
                <a:ea typeface="+mn-ea"/>
                <a:cs typeface="+mn-cs"/>
              </a:rPr>
              <a:t>Interrupt Handling (ERESUME) — </a:t>
            </a:r>
            <a:r>
              <a:rPr lang="en-US" sz="900" b="0" i="0" kern="1200" dirty="0">
                <a:solidFill>
                  <a:schemeClr val="tx1"/>
                </a:solidFill>
                <a:effectLst/>
                <a:latin typeface="Segoe UI" panose="020B0502040204020203" pitchFamily="34" charset="0"/>
                <a:ea typeface="+mn-ea"/>
                <a:cs typeface="+mn-cs"/>
              </a:rPr>
              <a:t>This instruction restores the context from the current state and resume the execution.</a:t>
            </a:r>
          </a:p>
          <a:p>
            <a:endParaRPr lang="en-US" dirty="0"/>
          </a:p>
        </p:txBody>
      </p:sp>
      <p:sp>
        <p:nvSpPr>
          <p:cNvPr id="4" name="Slide Number Placeholder 3"/>
          <p:cNvSpPr>
            <a:spLocks noGrp="1"/>
          </p:cNvSpPr>
          <p:nvPr>
            <p:ph type="sldNum" sz="quarter" idx="5"/>
          </p:nvPr>
        </p:nvSpPr>
        <p:spPr/>
        <p:txBody>
          <a:bodyPr/>
          <a:lstStyle/>
          <a:p>
            <a:fld id="{B4008EB6-D09E-4580-8CD6-DDB14511944F}" type="slidenum">
              <a:rPr lang="en-US" smtClean="0"/>
              <a:pPr/>
              <a:t>18</a:t>
            </a:fld>
            <a:endParaRPr lang="en-US"/>
          </a:p>
        </p:txBody>
      </p:sp>
    </p:spTree>
    <p:extLst>
      <p:ext uri="{BB962C8B-B14F-4D97-AF65-F5344CB8AC3E}">
        <p14:creationId xmlns:p14="http://schemas.microsoft.com/office/powerpoint/2010/main" val="36270976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4008EB6-D09E-4580-8CD6-DDB14511944F}" type="slidenum">
              <a:rPr lang="en-US" smtClean="0"/>
              <a:pPr/>
              <a:t>19</a:t>
            </a:fld>
            <a:endParaRPr lang="en-US"/>
          </a:p>
        </p:txBody>
      </p:sp>
    </p:spTree>
    <p:extLst>
      <p:ext uri="{BB962C8B-B14F-4D97-AF65-F5344CB8AC3E}">
        <p14:creationId xmlns:p14="http://schemas.microsoft.com/office/powerpoint/2010/main" val="36270976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fr-FR" noProof="0"/>
              <a:t>On dispose d’un espace d’adressage physique et d’un espace d’adressage virtuel.</a:t>
            </a:r>
          </a:p>
          <a:p>
            <a:endParaRPr lang="fr-FR"/>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20</a:t>
            </a:fld>
            <a:endParaRPr lang="en-US"/>
          </a:p>
        </p:txBody>
      </p:sp>
    </p:spTree>
    <p:extLst>
      <p:ext uri="{BB962C8B-B14F-4D97-AF65-F5344CB8AC3E}">
        <p14:creationId xmlns:p14="http://schemas.microsoft.com/office/powerpoint/2010/main" val="20615102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noProof="0"/>
              <a:t>ECREATE déclare une liste d’adresses au sein de l’espace d’adressage virtuel qui fera partie de cette enclave. </a:t>
            </a:r>
          </a:p>
          <a:p>
            <a:r>
              <a:rPr lang="fr-FR" noProof="0"/>
              <a:t>On a l’Enclave Page Cache que l’on réserve quand on démarre la machine et on a cette zone de métadonnées appelée l’Enclave Page Cache </a:t>
            </a:r>
            <a:r>
              <a:rPr lang="fr-FR" noProof="0" err="1"/>
              <a:t>Map</a:t>
            </a:r>
            <a:r>
              <a:rPr lang="fr-FR" noProof="0"/>
              <a:t> qui sera également réservée pour ce qui concerne l’OS, le hardware utilisant cette zone pour contrôler les métadonnées. </a:t>
            </a:r>
          </a:p>
          <a:p>
            <a:endParaRPr lang="fr-FR"/>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21</a:t>
            </a:fld>
            <a:endParaRPr lang="en-US"/>
          </a:p>
        </p:txBody>
      </p:sp>
    </p:spTree>
    <p:extLst>
      <p:ext uri="{BB962C8B-B14F-4D97-AF65-F5344CB8AC3E}">
        <p14:creationId xmlns:p14="http://schemas.microsoft.com/office/powerpoint/2010/main" val="20615102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fr-FR" noProof="0"/>
              <a:t>Si l’on progresse dans les opérations, on a cette chose que l’on appelée MRENCLAVE qui est le registre de mesure pour l’enclave elle-même. C’est là que l’on maintient le total courant du hash de l’enclave. Encore une fois, cela fonctionne comme un TPM.</a:t>
            </a:r>
          </a:p>
          <a:p>
            <a:endParaRPr lang="fr-FR"/>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22</a:t>
            </a:fld>
            <a:endParaRPr lang="en-US"/>
          </a:p>
        </p:txBody>
      </p:sp>
    </p:spTree>
    <p:extLst>
      <p:ext uri="{BB962C8B-B14F-4D97-AF65-F5344CB8AC3E}">
        <p14:creationId xmlns:p14="http://schemas.microsoft.com/office/powerpoint/2010/main" val="20615102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19361397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fr-FR" noProof="0"/>
              <a:t>On prend ensuite des données en clair, que l’on va déplacer. </a:t>
            </a:r>
          </a:p>
          <a:p>
            <a:endParaRPr lang="fr-FR"/>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23</a:t>
            </a:fld>
            <a:endParaRPr lang="en-US"/>
          </a:p>
        </p:txBody>
      </p:sp>
    </p:spTree>
    <p:extLst>
      <p:ext uri="{BB962C8B-B14F-4D97-AF65-F5344CB8AC3E}">
        <p14:creationId xmlns:p14="http://schemas.microsoft.com/office/powerpoint/2010/main" val="206151024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fr-FR" noProof="0"/>
              <a:t>On utilise l’instruction EADD pour copier cette information, pour la placer dans l’enclave, et celle-ci sera mappée dans cet emplacement en changeant la PTE correspondante. L’entrée dans l’EPCM montrera alors la page comme étant valide, elle a une Enclave ID qui est associée avec une enclave donnée ainsi qu’une adresse linéaire (LA) qui est l’adresse virtuelle. </a:t>
            </a:r>
          </a:p>
          <a:p>
            <a:endParaRPr lang="fr-FR"/>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24</a:t>
            </a:fld>
            <a:endParaRPr lang="en-US"/>
          </a:p>
        </p:txBody>
      </p:sp>
    </p:spTree>
    <p:extLst>
      <p:ext uri="{BB962C8B-B14F-4D97-AF65-F5344CB8AC3E}">
        <p14:creationId xmlns:p14="http://schemas.microsoft.com/office/powerpoint/2010/main" val="206151024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noProof="0"/>
              <a:t>On fait cela plusieurs fois afin de remplir l’enclave page par page</a:t>
            </a:r>
            <a:endParaRPr lang="fr-FR"/>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25</a:t>
            </a:fld>
            <a:endParaRPr lang="en-US"/>
          </a:p>
        </p:txBody>
      </p:sp>
    </p:spTree>
    <p:extLst>
      <p:ext uri="{BB962C8B-B14F-4D97-AF65-F5344CB8AC3E}">
        <p14:creationId xmlns:p14="http://schemas.microsoft.com/office/powerpoint/2010/main" val="206151024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a:t>Une </a:t>
            </a:r>
            <a:r>
              <a:rPr lang="en-US" err="1"/>
              <a:t>fois</a:t>
            </a:r>
            <a:r>
              <a:rPr lang="en-US"/>
              <a:t> tout </a:t>
            </a:r>
            <a:r>
              <a:rPr lang="en-US" err="1"/>
              <a:t>cela</a:t>
            </a:r>
            <a:r>
              <a:rPr lang="en-US"/>
              <a:t> </a:t>
            </a:r>
            <a:r>
              <a:rPr lang="en-US" err="1"/>
              <a:t>terminé</a:t>
            </a:r>
            <a:r>
              <a:rPr lang="en-US"/>
              <a:t>, on fait un EEXTEND pour </a:t>
            </a:r>
            <a:r>
              <a:rPr lang="en-US" err="1"/>
              <a:t>réaliser</a:t>
            </a:r>
            <a:r>
              <a:rPr lang="en-US"/>
              <a:t> </a:t>
            </a:r>
            <a:r>
              <a:rPr lang="en-US" err="1"/>
              <a:t>une</a:t>
            </a:r>
            <a:r>
              <a:rPr lang="en-US"/>
              <a:t> </a:t>
            </a:r>
            <a:r>
              <a:rPr lang="en-US" err="1"/>
              <a:t>mesure</a:t>
            </a:r>
            <a:r>
              <a:rPr lang="en-US"/>
              <a:t>. </a:t>
            </a:r>
            <a:endParaRPr lang="fr-FR"/>
          </a:p>
          <a:p>
            <a:endParaRPr lang="fr-FR"/>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26</a:t>
            </a:fld>
            <a:endParaRPr lang="en-US"/>
          </a:p>
        </p:txBody>
      </p:sp>
    </p:spTree>
    <p:extLst>
      <p:ext uri="{BB962C8B-B14F-4D97-AF65-F5344CB8AC3E}">
        <p14:creationId xmlns:p14="http://schemas.microsoft.com/office/powerpoint/2010/main" val="206151024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noProof="0"/>
              <a:t>Cela provoque une mise à jour du registre MRENCLAVE suite à la mesure de chacune des pages.</a:t>
            </a:r>
          </a:p>
          <a:p>
            <a:r>
              <a:rPr lang="fr-FR" noProof="0"/>
              <a:t>Il n’est pas obligatoire de mesurer </a:t>
            </a:r>
            <a:r>
              <a:rPr lang="fr-FR" noProof="0" dirty="0"/>
              <a:t>toutes </a:t>
            </a:r>
            <a:r>
              <a:rPr lang="fr-FR" noProof="0"/>
              <a:t>les pages. Par exemple si l’on a une zone de la </a:t>
            </a:r>
            <a:r>
              <a:rPr lang="fr-FR" noProof="0" dirty="0"/>
              <a:t>pile (</a:t>
            </a:r>
            <a:r>
              <a:rPr lang="fr-FR" noProof="0" err="1"/>
              <a:t>heap</a:t>
            </a:r>
            <a:r>
              <a:rPr lang="fr-FR" noProof="0" dirty="0"/>
              <a:t>)</a:t>
            </a:r>
            <a:r>
              <a:rPr lang="fr-FR" noProof="0"/>
              <a:t> dont a ne se préoccupe pas (on la réécrira). </a:t>
            </a:r>
          </a:p>
          <a:p>
            <a:endParaRPr lang="fr-FR"/>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27</a:t>
            </a:fld>
            <a:endParaRPr lang="en-US"/>
          </a:p>
        </p:txBody>
      </p:sp>
    </p:spTree>
    <p:extLst>
      <p:ext uri="{BB962C8B-B14F-4D97-AF65-F5344CB8AC3E}">
        <p14:creationId xmlns:p14="http://schemas.microsoft.com/office/powerpoint/2010/main" val="206151024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fr-FR" noProof="0" dirty="0"/>
              <a:t>Une fois tout ceci réalisé, on déclare que cette enclave est exécutable en appelant EINIT.</a:t>
            </a:r>
          </a:p>
          <a:p>
            <a:endParaRPr lang="fr-FR"/>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28</a:t>
            </a:fld>
            <a:endParaRPr lang="en-US"/>
          </a:p>
        </p:txBody>
      </p:sp>
    </p:spTree>
    <p:extLst>
      <p:ext uri="{BB962C8B-B14F-4D97-AF65-F5344CB8AC3E}">
        <p14:creationId xmlns:p14="http://schemas.microsoft.com/office/powerpoint/2010/main" val="206151024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fr-FR" noProof="0" dirty="0"/>
              <a:t>On peut alors entrer dans l’enclave. </a:t>
            </a:r>
          </a:p>
          <a:p>
            <a:endParaRPr lang="fr-FR"/>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29</a:t>
            </a:fld>
            <a:endParaRPr lang="en-US"/>
          </a:p>
        </p:txBody>
      </p:sp>
    </p:spTree>
    <p:extLst>
      <p:ext uri="{BB962C8B-B14F-4D97-AF65-F5344CB8AC3E}">
        <p14:creationId xmlns:p14="http://schemas.microsoft.com/office/powerpoint/2010/main" val="206151024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30</a:t>
            </a:fld>
            <a:endParaRPr lang="en-US"/>
          </a:p>
        </p:txBody>
      </p:sp>
    </p:spTree>
    <p:extLst>
      <p:ext uri="{BB962C8B-B14F-4D97-AF65-F5344CB8AC3E}">
        <p14:creationId xmlns:p14="http://schemas.microsoft.com/office/powerpoint/2010/main" val="206151024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31</a:t>
            </a:fld>
            <a:endParaRPr lang="en-US"/>
          </a:p>
        </p:txBody>
      </p:sp>
    </p:spTree>
    <p:extLst>
      <p:ext uri="{BB962C8B-B14F-4D97-AF65-F5344CB8AC3E}">
        <p14:creationId xmlns:p14="http://schemas.microsoft.com/office/powerpoint/2010/main" val="206151024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fr-FR" noProof="0"/>
              <a:t>Et l’on peut finalement appeler EREMOVE pour supprimer toutes les pages et </a:t>
            </a:r>
            <a:r>
              <a:rPr lang="fr-FR" noProof="0" dirty="0"/>
              <a:t>toutes </a:t>
            </a:r>
            <a:r>
              <a:rPr lang="fr-FR" noProof="0"/>
              <a:t>deviennent </a:t>
            </a:r>
            <a:r>
              <a:rPr lang="fr-FR" noProof="0" dirty="0"/>
              <a:t>invalides</a:t>
            </a:r>
            <a:r>
              <a:rPr lang="fr-FR" noProof="0"/>
              <a:t> au sein de l’EPCM</a:t>
            </a:r>
          </a:p>
          <a:p>
            <a:endParaRPr lang="fr-FR"/>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32</a:t>
            </a:fld>
            <a:endParaRPr lang="en-US"/>
          </a:p>
        </p:txBody>
      </p:sp>
    </p:spTree>
    <p:extLst>
      <p:ext uri="{BB962C8B-B14F-4D97-AF65-F5344CB8AC3E}">
        <p14:creationId xmlns:p14="http://schemas.microsoft.com/office/powerpoint/2010/main" val="20615102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193613973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noProof="0"/>
              <a:t>Il y a un contrôle d’accès : en fait, il y a deux zones de contrôle d’accès. Tout d’abord, il y a une zone qui concerne ce qu’il y a au sein du package du processeur où l’on a le contrôle et où l’on veut garder les données déchiffrées ; il faut donc interdire les accès par des acteurs qui ne sont pas dans l’enclave. Et puis, il a la zone située en dehors du package du processeur où l’on n’a aucune protection et l’on veut se protéger depuis ce contexte et l’on utilise le chiffrement et la protection contre le rejeu quand les données quitte le chip. </a:t>
            </a:r>
          </a:p>
          <a:p>
            <a:endParaRPr lang="en-US" noProof="0"/>
          </a:p>
          <a:p>
            <a:r>
              <a:rPr lang="en-US" noProof="0"/>
              <a:t>D</a:t>
            </a:r>
            <a:r>
              <a:rPr lang="fr-FR" noProof="0"/>
              <a:t>onc, ce que l’on fait quand on est au sein du processeur quand on vérifie si l’on peut accéder une page donnée, on effectue le contrôle traditionnel de la PTE : si la page n’est pas mappée, l’OS générera une faute de page ; si la page est mappée, le processeur effectuera des contrôles complémentaires. </a:t>
            </a:r>
          </a:p>
          <a:p>
            <a:endParaRPr lang="fr-FR"/>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33</a:t>
            </a:fld>
            <a:endParaRPr lang="en-US"/>
          </a:p>
        </p:txBody>
      </p:sp>
    </p:spTree>
    <p:extLst>
      <p:ext uri="{BB962C8B-B14F-4D97-AF65-F5344CB8AC3E}">
        <p14:creationId xmlns:p14="http://schemas.microsoft.com/office/powerpoint/2010/main" val="193613973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noProof="0"/>
              <a:t>O</a:t>
            </a:r>
            <a:r>
              <a:rPr lang="fr-FR" noProof="0"/>
              <a:t>n vérifie d’abord si on est en mode enclave et si c’est un accès enclave (on doit être en mode enclave et être dans la liste des adresses correspondant à l’enclave). </a:t>
            </a:r>
          </a:p>
          <a:p>
            <a:endParaRPr lang="fr-FR"/>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34</a:t>
            </a:fld>
            <a:endParaRPr lang="en-US"/>
          </a:p>
        </p:txBody>
      </p:sp>
    </p:spTree>
    <p:extLst>
      <p:ext uri="{BB962C8B-B14F-4D97-AF65-F5344CB8AC3E}">
        <p14:creationId xmlns:p14="http://schemas.microsoft.com/office/powerpoint/2010/main" val="193613973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a:t>Si </a:t>
            </a:r>
            <a:r>
              <a:rPr lang="en-US" err="1"/>
              <a:t>tel</a:t>
            </a:r>
            <a:r>
              <a:rPr lang="en-US"/>
              <a:t> </a:t>
            </a:r>
            <a:r>
              <a:rPr lang="en-US" err="1"/>
              <a:t>n’est</a:t>
            </a:r>
            <a:r>
              <a:rPr lang="en-US"/>
              <a:t> pas le </a:t>
            </a:r>
            <a:r>
              <a:rPr lang="en-US" err="1"/>
              <a:t>cas</a:t>
            </a:r>
            <a:r>
              <a:rPr lang="en-US"/>
              <a:t>, </a:t>
            </a:r>
            <a:r>
              <a:rPr lang="en-US" err="1"/>
              <a:t>est-ce</a:t>
            </a:r>
            <a:r>
              <a:rPr lang="en-US"/>
              <a:t> que </a:t>
            </a:r>
            <a:r>
              <a:rPr lang="en-US" err="1"/>
              <a:t>l’adresse</a:t>
            </a:r>
            <a:r>
              <a:rPr lang="en-US"/>
              <a:t> </a:t>
            </a:r>
            <a:r>
              <a:rPr lang="en-US" err="1"/>
              <a:t>est</a:t>
            </a:r>
            <a:r>
              <a:rPr lang="en-US"/>
              <a:t> au sein de </a:t>
            </a:r>
            <a:r>
              <a:rPr lang="en-US" err="1"/>
              <a:t>l’EPC</a:t>
            </a:r>
            <a:r>
              <a:rPr lang="en-US"/>
              <a:t> ? Si </a:t>
            </a:r>
            <a:r>
              <a:rPr lang="en-US" err="1"/>
              <a:t>tel</a:t>
            </a:r>
            <a:r>
              <a:rPr lang="en-US"/>
              <a:t> </a:t>
            </a:r>
            <a:r>
              <a:rPr lang="en-US" err="1"/>
              <a:t>n’est</a:t>
            </a:r>
            <a:r>
              <a:rPr lang="en-US"/>
              <a:t> pas le </a:t>
            </a:r>
            <a:r>
              <a:rPr lang="en-US" err="1"/>
              <a:t>cas</a:t>
            </a:r>
            <a:r>
              <a:rPr lang="en-US"/>
              <a:t>, on </a:t>
            </a:r>
            <a:r>
              <a:rPr lang="en-US" err="1"/>
              <a:t>autorise</a:t>
            </a:r>
            <a:r>
              <a:rPr lang="en-US"/>
              <a:t> </a:t>
            </a:r>
            <a:r>
              <a:rPr lang="en-US" err="1"/>
              <a:t>l’accès</a:t>
            </a:r>
            <a:r>
              <a:rPr lang="en-US"/>
              <a:t>. Il </a:t>
            </a:r>
            <a:r>
              <a:rPr lang="en-US" err="1"/>
              <a:t>n’y</a:t>
            </a:r>
            <a:r>
              <a:rPr lang="en-US"/>
              <a:t> a </a:t>
            </a:r>
            <a:r>
              <a:rPr lang="en-US" err="1"/>
              <a:t>rien</a:t>
            </a:r>
            <a:r>
              <a:rPr lang="en-US"/>
              <a:t> de special dans </a:t>
            </a:r>
            <a:r>
              <a:rPr lang="en-US" err="1"/>
              <a:t>ce</a:t>
            </a:r>
            <a:r>
              <a:rPr lang="en-US"/>
              <a:t> </a:t>
            </a:r>
            <a:r>
              <a:rPr lang="en-US" err="1"/>
              <a:t>cas</a:t>
            </a:r>
            <a:r>
              <a:rPr lang="en-US"/>
              <a:t>. </a:t>
            </a:r>
            <a:r>
              <a:rPr lang="en-US" err="1"/>
              <a:t>Ceci</a:t>
            </a:r>
            <a:r>
              <a:rPr lang="en-US"/>
              <a:t> </a:t>
            </a:r>
            <a:r>
              <a:rPr lang="en-US" err="1"/>
              <a:t>est</a:t>
            </a:r>
            <a:r>
              <a:rPr lang="en-US"/>
              <a:t> </a:t>
            </a:r>
            <a:r>
              <a:rPr lang="en-US" err="1"/>
              <a:t>géré</a:t>
            </a:r>
            <a:r>
              <a:rPr lang="en-US"/>
              <a:t> par un module hardware place au début du load pipeline. </a:t>
            </a:r>
          </a:p>
          <a:p>
            <a:endParaRPr lang="en-US"/>
          </a:p>
          <a:p>
            <a:r>
              <a:rPr lang="fr-FR" noProof="0"/>
              <a:t>Si par contre, l’adresse est dans l’EPC, on replace l’adresse par une </a:t>
            </a:r>
            <a:r>
              <a:rPr lang="fr-FR" noProof="0" err="1"/>
              <a:t>Abort</a:t>
            </a:r>
            <a:r>
              <a:rPr lang="fr-FR" noProof="0"/>
              <a:t> Page (que des 1) que l’on renvoie à l’application. En cas d’écriture, on la « jette ». </a:t>
            </a:r>
          </a:p>
          <a:p>
            <a:endParaRPr lang="fr-FR"/>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35</a:t>
            </a:fld>
            <a:endParaRPr lang="en-US"/>
          </a:p>
        </p:txBody>
      </p:sp>
    </p:spTree>
    <p:extLst>
      <p:ext uri="{BB962C8B-B14F-4D97-AF65-F5344CB8AC3E}">
        <p14:creationId xmlns:p14="http://schemas.microsoft.com/office/powerpoint/2010/main" val="193613973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fr-FR" noProof="0"/>
              <a:t>Si c’est un accès enclave, on fait à nouveau une vérification d’un accès à une adresse située dans l’EPC, et si c’est le cas, on contrôle si cette référence mémoire répond à tous les critères. Si l’on passe le contrôle alors on autorise l’accès mémoire. </a:t>
            </a:r>
          </a:p>
          <a:p>
            <a:endParaRPr lang="fr-FR"/>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36</a:t>
            </a:fld>
            <a:endParaRPr lang="en-US"/>
          </a:p>
        </p:txBody>
      </p:sp>
    </p:spTree>
    <p:extLst>
      <p:ext uri="{BB962C8B-B14F-4D97-AF65-F5344CB8AC3E}">
        <p14:creationId xmlns:p14="http://schemas.microsoft.com/office/powerpoint/2010/main" val="193613973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fr-FR" noProof="0"/>
              <a:t>Si non, on signale une faute. Si l’adresse n’est pas une EPC et que c’est un accès enclave, on génère aussi une faute. </a:t>
            </a:r>
            <a:endParaRPr lang="fr-FR"/>
          </a:p>
          <a:p>
            <a:endParaRPr lang="fr-FR"/>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37</a:t>
            </a:fld>
            <a:endParaRPr lang="en-US"/>
          </a:p>
        </p:txBody>
      </p:sp>
    </p:spTree>
    <p:extLst>
      <p:ext uri="{BB962C8B-B14F-4D97-AF65-F5344CB8AC3E}">
        <p14:creationId xmlns:p14="http://schemas.microsoft.com/office/powerpoint/2010/main" val="193613973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noProof="0"/>
              <a:t>En dehors de l’enclave, nous voulons protéger les données. Comme on vient de le mentionner, à l’intérieur du processeur, les données sont en clair, on peut exécuter le code à pleine performance.</a:t>
            </a:r>
          </a:p>
          <a:p>
            <a:endParaRPr lang="fr-FR"/>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38</a:t>
            </a:fld>
            <a:endParaRPr lang="en-US"/>
          </a:p>
        </p:txBody>
      </p:sp>
    </p:spTree>
    <p:extLst>
      <p:ext uri="{BB962C8B-B14F-4D97-AF65-F5344CB8AC3E}">
        <p14:creationId xmlns:p14="http://schemas.microsoft.com/office/powerpoint/2010/main" val="193613973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noProof="0"/>
              <a:t>Il y a une frontière de sécurité constituée par le package du CPU.</a:t>
            </a:r>
          </a:p>
          <a:p>
            <a:endParaRPr lang="fr-FR"/>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39</a:t>
            </a:fld>
            <a:endParaRPr lang="en-US"/>
          </a:p>
        </p:txBody>
      </p:sp>
    </p:spTree>
    <p:extLst>
      <p:ext uri="{BB962C8B-B14F-4D97-AF65-F5344CB8AC3E}">
        <p14:creationId xmlns:p14="http://schemas.microsoft.com/office/powerpoint/2010/main" val="193613973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err="1"/>
              <a:t>Quand</a:t>
            </a:r>
            <a:r>
              <a:rPr lang="en-US"/>
              <a:t> on </a:t>
            </a:r>
            <a:r>
              <a:rPr lang="en-US" err="1"/>
              <a:t>quitte</a:t>
            </a:r>
            <a:r>
              <a:rPr lang="en-US"/>
              <a:t> le CPU, on </a:t>
            </a:r>
            <a:r>
              <a:rPr lang="en-US" err="1"/>
              <a:t>veut</a:t>
            </a:r>
            <a:r>
              <a:rPr lang="en-US"/>
              <a:t> </a:t>
            </a:r>
            <a:r>
              <a:rPr lang="en-US" err="1"/>
              <a:t>être</a:t>
            </a:r>
            <a:r>
              <a:rPr lang="en-US"/>
              <a:t> certain que </a:t>
            </a:r>
            <a:r>
              <a:rPr lang="en-US" err="1"/>
              <a:t>ces</a:t>
            </a:r>
            <a:r>
              <a:rPr lang="en-US"/>
              <a:t> </a:t>
            </a:r>
            <a:r>
              <a:rPr lang="en-US" err="1"/>
              <a:t>données</a:t>
            </a:r>
            <a:r>
              <a:rPr lang="en-US"/>
              <a:t> </a:t>
            </a:r>
            <a:r>
              <a:rPr lang="en-US" err="1"/>
              <a:t>sont</a:t>
            </a:r>
            <a:r>
              <a:rPr lang="en-US"/>
              <a:t> protégées. </a:t>
            </a:r>
            <a:r>
              <a:rPr lang="fr-FR" noProof="0"/>
              <a:t>Les données et le code sont donc chiffrées quand elles quittent le package du CPU.</a:t>
            </a:r>
          </a:p>
          <a:p>
            <a:endParaRPr lang="fr-FR"/>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40</a:t>
            </a:fld>
            <a:endParaRPr lang="en-US"/>
          </a:p>
        </p:txBody>
      </p:sp>
    </p:spTree>
    <p:extLst>
      <p:ext uri="{BB962C8B-B14F-4D97-AF65-F5344CB8AC3E}">
        <p14:creationId xmlns:p14="http://schemas.microsoft.com/office/powerpoint/2010/main" val="193613973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fr-FR" sz="900">
                <a:gradFill>
                  <a:gsLst>
                    <a:gs pos="1250">
                      <a:schemeClr val="tx1"/>
                    </a:gs>
                    <a:gs pos="100000">
                      <a:schemeClr val="tx1"/>
                    </a:gs>
                  </a:gsLst>
                  <a:lin ang="5400000" scaled="0"/>
                </a:gradFill>
              </a:rPr>
              <a:t>Les données et le code en dehors du package CPU sont chiffrées et/ou leur intégrité est vérifiée (ceci a lieu au niveau du contrôleur mémoire). Donc, quand les données quitte les zones EPC ou EPCM, elles sont chiffrées et leur intégrité sera protégée (ainsi que contre le rejeu) et placées en mémoire centrale. </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a:gradFill>
                <a:gsLst>
                  <a:gs pos="1250">
                    <a:schemeClr val="tx1"/>
                  </a:gs>
                  <a:gs pos="100000">
                    <a:schemeClr val="tx1"/>
                  </a:gs>
                </a:gsLst>
                <a:lin ang="5400000" scaled="0"/>
              </a:gradFill>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a:gradFill>
                  <a:gsLst>
                    <a:gs pos="1250">
                      <a:schemeClr val="tx1"/>
                    </a:gs>
                    <a:gs pos="100000">
                      <a:schemeClr val="tx1"/>
                    </a:gs>
                  </a:gsLst>
                  <a:lin ang="5400000" scaled="0"/>
                </a:gradFill>
              </a:rPr>
              <a:t>L</a:t>
            </a:r>
            <a:r>
              <a:rPr lang="fr-FR" sz="900">
                <a:gradFill>
                  <a:gsLst>
                    <a:gs pos="1250">
                      <a:schemeClr val="tx1"/>
                    </a:gs>
                    <a:gs pos="100000">
                      <a:schemeClr val="tx1"/>
                    </a:gs>
                  </a:gsLst>
                  <a:lin ang="5400000" scaled="0"/>
                </a:gradFill>
              </a:rPr>
              <a:t>e moteur de chiffrement est de type AES-128. La clé est un nombre aléatoire qui est généré automatiquement lors du reset du composant (power up). Cette clé n’est pas connue en dehors du processeur. </a:t>
            </a:r>
          </a:p>
          <a:p>
            <a:pPr marL="0" marR="0" lvl="0" indent="0" algn="l" defTabSz="932742" rtl="0" eaLnBrk="1" fontAlgn="auto" latinLnBrk="0" hangingPunct="1">
              <a:lnSpc>
                <a:spcPct val="90000"/>
              </a:lnSpc>
              <a:spcBef>
                <a:spcPts val="0"/>
              </a:spcBef>
              <a:spcAft>
                <a:spcPts val="340"/>
              </a:spcAft>
              <a:buClrTx/>
              <a:buSzTx/>
              <a:buFontTx/>
              <a:buNone/>
              <a:tabLst/>
              <a:defRPr/>
            </a:pPr>
            <a:endParaRPr lang="fr-FR" noProof="0"/>
          </a:p>
          <a:p>
            <a:endParaRPr lang="fr-FR"/>
          </a:p>
          <a:p>
            <a:endParaRPr lang="fr-FR"/>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41</a:t>
            </a:fld>
            <a:endParaRPr lang="en-US"/>
          </a:p>
        </p:txBody>
      </p:sp>
    </p:spTree>
    <p:extLst>
      <p:ext uri="{BB962C8B-B14F-4D97-AF65-F5344CB8AC3E}">
        <p14:creationId xmlns:p14="http://schemas.microsoft.com/office/powerpoint/2010/main" val="193613973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fr-FR" sz="900">
                <a:gradFill>
                  <a:gsLst>
                    <a:gs pos="1250">
                      <a:schemeClr val="tx1"/>
                    </a:gs>
                    <a:gs pos="100000">
                      <a:schemeClr val="tx1"/>
                    </a:gs>
                  </a:gsLst>
                  <a:lin ang="5400000" scaled="0"/>
                </a:gradFill>
              </a:rPr>
              <a:t>Les lectures externes de la mémoire et l’espionnage du bus ne voient que des données chiffrées.</a:t>
            </a:r>
          </a:p>
          <a:p>
            <a:endParaRPr lang="fr-FR"/>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42</a:t>
            </a:fld>
            <a:endParaRPr lang="en-US"/>
          </a:p>
        </p:txBody>
      </p:sp>
    </p:spTree>
    <p:extLst>
      <p:ext uri="{BB962C8B-B14F-4D97-AF65-F5344CB8AC3E}">
        <p14:creationId xmlns:p14="http://schemas.microsoft.com/office/powerpoint/2010/main" val="19361397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193613973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43</a:t>
            </a:fld>
            <a:endParaRPr lang="en-US"/>
          </a:p>
        </p:txBody>
      </p:sp>
    </p:spTree>
    <p:extLst>
      <p:ext uri="{BB962C8B-B14F-4D97-AF65-F5344CB8AC3E}">
        <p14:creationId xmlns:p14="http://schemas.microsoft.com/office/powerpoint/2010/main" val="193613973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4008EB6-D09E-4580-8CD6-DDB14511944F}" type="slidenum">
              <a:rPr lang="en-US" smtClean="0"/>
              <a:pPr/>
              <a:t>47</a:t>
            </a:fld>
            <a:endParaRPr lang="en-US"/>
          </a:p>
        </p:txBody>
      </p:sp>
    </p:spTree>
    <p:extLst>
      <p:ext uri="{BB962C8B-B14F-4D97-AF65-F5344CB8AC3E}">
        <p14:creationId xmlns:p14="http://schemas.microsoft.com/office/powerpoint/2010/main" val="72310502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48</a:t>
            </a:fld>
            <a:endParaRPr lang="en-US"/>
          </a:p>
        </p:txBody>
      </p:sp>
    </p:spTree>
    <p:extLst>
      <p:ext uri="{BB962C8B-B14F-4D97-AF65-F5344CB8AC3E}">
        <p14:creationId xmlns:p14="http://schemas.microsoft.com/office/powerpoint/2010/main" val="193613973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49</a:t>
            </a:fld>
            <a:endParaRPr lang="en-US"/>
          </a:p>
        </p:txBody>
      </p:sp>
    </p:spTree>
    <p:extLst>
      <p:ext uri="{BB962C8B-B14F-4D97-AF65-F5344CB8AC3E}">
        <p14:creationId xmlns:p14="http://schemas.microsoft.com/office/powerpoint/2010/main" val="193613973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4008EB6-D09E-4580-8CD6-DDB14511944F}" type="slidenum">
              <a:rPr lang="en-US" smtClean="0"/>
              <a:pPr/>
              <a:t>51</a:t>
            </a:fld>
            <a:endParaRPr lang="en-US"/>
          </a:p>
        </p:txBody>
      </p:sp>
    </p:spTree>
    <p:extLst>
      <p:ext uri="{BB962C8B-B14F-4D97-AF65-F5344CB8AC3E}">
        <p14:creationId xmlns:p14="http://schemas.microsoft.com/office/powerpoint/2010/main" val="250162280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52</a:t>
            </a:fld>
            <a:endParaRPr lang="en-US"/>
          </a:p>
        </p:txBody>
      </p:sp>
    </p:spTree>
    <p:extLst>
      <p:ext uri="{BB962C8B-B14F-4D97-AF65-F5344CB8AC3E}">
        <p14:creationId xmlns:p14="http://schemas.microsoft.com/office/powerpoint/2010/main" val="383812021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54</a:t>
            </a:fld>
            <a:endParaRPr lang="en-US"/>
          </a:p>
        </p:txBody>
      </p:sp>
    </p:spTree>
    <p:extLst>
      <p:ext uri="{BB962C8B-B14F-4D97-AF65-F5344CB8AC3E}">
        <p14:creationId xmlns:p14="http://schemas.microsoft.com/office/powerpoint/2010/main" val="383812021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55</a:t>
            </a:fld>
            <a:endParaRPr lang="en-US"/>
          </a:p>
        </p:txBody>
      </p:sp>
    </p:spTree>
    <p:extLst>
      <p:ext uri="{BB962C8B-B14F-4D97-AF65-F5344CB8AC3E}">
        <p14:creationId xmlns:p14="http://schemas.microsoft.com/office/powerpoint/2010/main" val="383812021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57</a:t>
            </a:fld>
            <a:endParaRPr lang="en-US"/>
          </a:p>
        </p:txBody>
      </p:sp>
    </p:spTree>
    <p:extLst>
      <p:ext uri="{BB962C8B-B14F-4D97-AF65-F5344CB8AC3E}">
        <p14:creationId xmlns:p14="http://schemas.microsoft.com/office/powerpoint/2010/main" val="193613973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59</a:t>
            </a:fld>
            <a:endParaRPr lang="en-US"/>
          </a:p>
        </p:txBody>
      </p:sp>
    </p:spTree>
    <p:extLst>
      <p:ext uri="{BB962C8B-B14F-4D97-AF65-F5344CB8AC3E}">
        <p14:creationId xmlns:p14="http://schemas.microsoft.com/office/powerpoint/2010/main" val="21412558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100445265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60</a:t>
            </a:fld>
            <a:endParaRPr lang="en-US"/>
          </a:p>
        </p:txBody>
      </p:sp>
    </p:spTree>
    <p:extLst>
      <p:ext uri="{BB962C8B-B14F-4D97-AF65-F5344CB8AC3E}">
        <p14:creationId xmlns:p14="http://schemas.microsoft.com/office/powerpoint/2010/main" val="193613973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63</a:t>
            </a:fld>
            <a:endParaRPr lang="en-US"/>
          </a:p>
        </p:txBody>
      </p:sp>
    </p:spTree>
    <p:extLst>
      <p:ext uri="{BB962C8B-B14F-4D97-AF65-F5344CB8AC3E}">
        <p14:creationId xmlns:p14="http://schemas.microsoft.com/office/powerpoint/2010/main" val="214125586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64</a:t>
            </a:fld>
            <a:endParaRPr lang="en-US"/>
          </a:p>
        </p:txBody>
      </p:sp>
    </p:spTree>
    <p:extLst>
      <p:ext uri="{BB962C8B-B14F-4D97-AF65-F5344CB8AC3E}">
        <p14:creationId xmlns:p14="http://schemas.microsoft.com/office/powerpoint/2010/main" val="214125586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65</a:t>
            </a:fld>
            <a:endParaRPr lang="en-US"/>
          </a:p>
        </p:txBody>
      </p:sp>
    </p:spTree>
    <p:extLst>
      <p:ext uri="{BB962C8B-B14F-4D97-AF65-F5344CB8AC3E}">
        <p14:creationId xmlns:p14="http://schemas.microsoft.com/office/powerpoint/2010/main" val="214125586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66</a:t>
            </a:fld>
            <a:endParaRPr lang="en-US"/>
          </a:p>
        </p:txBody>
      </p:sp>
    </p:spTree>
    <p:extLst>
      <p:ext uri="{BB962C8B-B14F-4D97-AF65-F5344CB8AC3E}">
        <p14:creationId xmlns:p14="http://schemas.microsoft.com/office/powerpoint/2010/main" val="214125586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4008EB6-D09E-4580-8CD6-DDB14511944F}" type="slidenum">
              <a:rPr lang="en-US" smtClean="0"/>
              <a:pPr/>
              <a:t>72</a:t>
            </a:fld>
            <a:endParaRPr lang="en-US"/>
          </a:p>
        </p:txBody>
      </p:sp>
    </p:spTree>
    <p:extLst>
      <p:ext uri="{BB962C8B-B14F-4D97-AF65-F5344CB8AC3E}">
        <p14:creationId xmlns:p14="http://schemas.microsoft.com/office/powerpoint/2010/main" val="379203851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4008EB6-D09E-4580-8CD6-DDB14511944F}" type="slidenum">
              <a:rPr lang="en-US" smtClean="0"/>
              <a:pPr/>
              <a:t>74</a:t>
            </a:fld>
            <a:endParaRPr lang="en-US"/>
          </a:p>
        </p:txBody>
      </p:sp>
    </p:spTree>
    <p:extLst>
      <p:ext uri="{BB962C8B-B14F-4D97-AF65-F5344CB8AC3E}">
        <p14:creationId xmlns:p14="http://schemas.microsoft.com/office/powerpoint/2010/main" val="4509911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600"/>
              </a:spcAft>
            </a:pPr>
            <a:r>
              <a:rPr lang="fr-FR" sz="900">
                <a:effectLst/>
                <a:latin typeface="Segoe UI" panose="020B0502040204020203" pitchFamily="34" charset="0"/>
                <a:ea typeface="Calibri" panose="020F0502020204030204" pitchFamily="34" charset="0"/>
                <a:cs typeface="Segoe UI" panose="020B0502040204020203" pitchFamily="34" charset="0"/>
              </a:rPr>
              <a:t>Microsoft Azure Attestation (MAA) est un Framework et une infrastructure unifiés destinés à fournir aux clients des attestations numériques de ces environnements d’exécution de confiance. D’une façon générale, une attestation est le résultat d’un processus pour démontrer que des binaires logiciels ont été correctement instanciés sur un environnement d’exécution de confiance. Les parties distantes peuvent alors avoir l'assurance que seuls les logiciels prévus sont en cours d'exécution au sein de cet environnement. L'attestation peut inclure des détails sur le mode de fonctionnement, ainsi que toute autre donnée associée par le code logiciel ainsi attesté.</a:t>
            </a:r>
          </a:p>
          <a:p>
            <a:pPr marL="0" marR="0">
              <a:spcBef>
                <a:spcPts val="0"/>
              </a:spcBef>
              <a:spcAft>
                <a:spcPts val="600"/>
              </a:spcAft>
            </a:pPr>
            <a:endParaRPr lang="fr-FR" sz="900">
              <a:effectLst/>
              <a:latin typeface="Segoe UI" panose="020B0502040204020203" pitchFamily="34" charset="0"/>
              <a:ea typeface="Calibri" panose="020F0502020204030204" pitchFamily="34" charset="0"/>
              <a:cs typeface="Segoe UI" panose="020B0502040204020203" pitchFamily="34" charset="0"/>
            </a:endParaRPr>
          </a:p>
          <a:p>
            <a:pPr marL="0" marR="0">
              <a:spcBef>
                <a:spcPts val="0"/>
              </a:spcBef>
              <a:spcAft>
                <a:spcPts val="600"/>
              </a:spcAft>
            </a:pPr>
            <a:r>
              <a:rPr lang="fr-FR" sz="900">
                <a:effectLst/>
                <a:latin typeface="Segoe UI" panose="020B0502040204020203" pitchFamily="34" charset="0"/>
                <a:ea typeface="Calibri" panose="020F0502020204030204" pitchFamily="34" charset="0"/>
                <a:cs typeface="Segoe UI" panose="020B0502040204020203" pitchFamily="34" charset="0"/>
              </a:rPr>
              <a:t>MAA est un service unique pour différents environnements d'exécution de confiance (Intel SGX, SDK Open Enclave, VBS (</a:t>
            </a:r>
            <a:r>
              <a:rPr lang="fr-FR" sz="900" err="1">
                <a:effectLst/>
                <a:latin typeface="Segoe UI" panose="020B0502040204020203" pitchFamily="34" charset="0"/>
                <a:ea typeface="Calibri" panose="020F0502020204030204" pitchFamily="34" charset="0"/>
                <a:cs typeface="Segoe UI" panose="020B0502040204020203" pitchFamily="34" charset="0"/>
              </a:rPr>
              <a:t>Virtualization</a:t>
            </a:r>
            <a:r>
              <a:rPr lang="fr-FR" sz="900">
                <a:effectLst/>
                <a:latin typeface="Segoe UI" panose="020B0502040204020203" pitchFamily="34" charset="0"/>
                <a:ea typeface="Calibri" panose="020F0502020204030204" pitchFamily="34" charset="0"/>
                <a:cs typeface="Segoe UI" panose="020B0502040204020203" pitchFamily="34" charset="0"/>
              </a:rPr>
              <a:t> Base Security)/ VSM (Virtual Secure Mode), </a:t>
            </a:r>
            <a:r>
              <a:rPr lang="fr-FR" sz="900" err="1">
                <a:effectLst/>
                <a:latin typeface="Segoe UI" panose="020B0502040204020203" pitchFamily="34" charset="0"/>
                <a:ea typeface="Calibri" panose="020F0502020204030204" pitchFamily="34" charset="0"/>
                <a:cs typeface="Segoe UI" panose="020B0502040204020203" pitchFamily="34" charset="0"/>
              </a:rPr>
              <a:t>Cyres</a:t>
            </a:r>
            <a:r>
              <a:rPr lang="fr-FR" sz="900">
                <a:effectLst/>
                <a:latin typeface="Segoe UI" panose="020B0502040204020203" pitchFamily="34" charset="0"/>
                <a:ea typeface="Calibri" panose="020F0502020204030204" pitchFamily="34" charset="0"/>
                <a:cs typeface="Segoe UI" panose="020B0502040204020203" pitchFamily="34" charset="0"/>
              </a:rPr>
              <a:t> (Cyber </a:t>
            </a:r>
            <a:r>
              <a:rPr lang="fr-FR" sz="900" err="1">
                <a:effectLst/>
                <a:latin typeface="Segoe UI" panose="020B0502040204020203" pitchFamily="34" charset="0"/>
                <a:ea typeface="Calibri" panose="020F0502020204030204" pitchFamily="34" charset="0"/>
                <a:cs typeface="Segoe UI" panose="020B0502040204020203" pitchFamily="34" charset="0"/>
              </a:rPr>
              <a:t>Resilient</a:t>
            </a:r>
            <a:r>
              <a:rPr lang="fr-FR" sz="900">
                <a:effectLst/>
                <a:latin typeface="Segoe UI" panose="020B0502040204020203" pitchFamily="34" charset="0"/>
                <a:ea typeface="Calibri" panose="020F0502020204030204" pitchFamily="34" charset="0"/>
                <a:cs typeface="Segoe UI" panose="020B0502040204020203" pitchFamily="34" charset="0"/>
              </a:rPr>
              <a:t> Security) / TrustZone) ainsi que vis-à-vis de VMs comme indiquées sur la slide.</a:t>
            </a:r>
          </a:p>
          <a:p>
            <a:pPr marL="0" marR="0">
              <a:spcBef>
                <a:spcPts val="0"/>
              </a:spcBef>
              <a:spcAft>
                <a:spcPts val="600"/>
              </a:spcAft>
            </a:pPr>
            <a:endParaRPr lang="fr-FR" sz="900">
              <a:effectLst/>
              <a:latin typeface="Segoe UI" panose="020B0502040204020203" pitchFamily="34" charset="0"/>
              <a:ea typeface="Calibri" panose="020F0502020204030204" pitchFamily="34" charset="0"/>
              <a:cs typeface="Segoe UI" panose="020B0502040204020203" pitchFamily="34" charset="0"/>
            </a:endParaRPr>
          </a:p>
          <a:p>
            <a:pPr marL="0" marR="0">
              <a:spcBef>
                <a:spcPts val="0"/>
              </a:spcBef>
              <a:spcAft>
                <a:spcPts val="600"/>
              </a:spcAft>
            </a:pPr>
            <a:r>
              <a:rPr lang="fr-FR" sz="900">
                <a:effectLst/>
                <a:latin typeface="Segoe UI" panose="020B0502040204020203" pitchFamily="34" charset="0"/>
                <a:ea typeface="Calibri" panose="020F0502020204030204" pitchFamily="34" charset="0"/>
                <a:cs typeface="Segoe UI" panose="020B0502040204020203" pitchFamily="34" charset="0"/>
              </a:rPr>
              <a:t>Point intéressant, MAA fournit une gestion des politiques configurables pour permettre aux propriétaires de locataires de restreindre et de personnaliser la génération de jetons d'attestation avec la prise en charge de propriétés telles que les éditeurs, les numéros de version de sécurité, le mode de débogage, etc. Ces politiques s’expriment sur la base d’expression de règles.</a:t>
            </a:r>
          </a:p>
          <a:p>
            <a:pPr marL="0" marR="0">
              <a:spcBef>
                <a:spcPts val="0"/>
              </a:spcBef>
              <a:spcAft>
                <a:spcPts val="600"/>
              </a:spcAft>
            </a:pPr>
            <a:endParaRPr lang="fr-FR" sz="900">
              <a:effectLst/>
              <a:latin typeface="Segoe UI" panose="020B0502040204020203" pitchFamily="34" charset="0"/>
              <a:ea typeface="Calibri" panose="020F0502020204030204" pitchFamily="34" charset="0"/>
              <a:cs typeface="Segoe UI" panose="020B0502040204020203" pitchFamily="34" charset="0"/>
            </a:endParaRPr>
          </a:p>
          <a:p>
            <a:pPr marL="0" marR="0">
              <a:spcBef>
                <a:spcPts val="0"/>
              </a:spcBef>
              <a:spcAft>
                <a:spcPts val="600"/>
              </a:spcAft>
            </a:pPr>
            <a:r>
              <a:rPr lang="fr-FR" sz="900">
                <a:effectLst/>
                <a:latin typeface="Segoe UI" panose="020B0502040204020203" pitchFamily="34" charset="0"/>
                <a:ea typeface="Calibri" panose="020F0502020204030204" pitchFamily="34" charset="0"/>
                <a:cs typeface="Segoe UI" panose="020B0502040204020203" pitchFamily="34" charset="0"/>
              </a:rPr>
              <a:t>MAA est intégré au cadre d'authentification d'Azure Active Directory. Cela permet à MAA de prendre en charge des politiques qui permettent l'émission de jetons en fonction de l'identité effectuant la requête, p. ex. un principal de service pour une application ou une identité gérée au sens d’Azure Active Directory.</a:t>
            </a:r>
          </a:p>
          <a:p>
            <a:pPr marL="0" marR="0">
              <a:spcBef>
                <a:spcPts val="0"/>
              </a:spcBef>
              <a:spcAft>
                <a:spcPts val="600"/>
              </a:spcAft>
            </a:pPr>
            <a:endParaRPr lang="fr-FR" sz="900">
              <a:effectLst/>
              <a:latin typeface="Segoe UI" panose="020B0502040204020203" pitchFamily="34" charset="0"/>
              <a:ea typeface="Calibri" panose="020F0502020204030204" pitchFamily="34" charset="0"/>
              <a:cs typeface="Segoe UI" panose="020B0502040204020203" pitchFamily="34" charset="0"/>
            </a:endParaRPr>
          </a:p>
          <a:p>
            <a:pPr marL="0" marR="0">
              <a:spcBef>
                <a:spcPts val="0"/>
              </a:spcBef>
              <a:spcAft>
                <a:spcPts val="600"/>
              </a:spcAft>
            </a:pPr>
            <a:r>
              <a:rPr lang="fr-FR" sz="900">
                <a:effectLst/>
                <a:latin typeface="Segoe UI" panose="020B0502040204020203" pitchFamily="34" charset="0"/>
                <a:ea typeface="Calibri" panose="020F0502020204030204" pitchFamily="34" charset="0"/>
                <a:cs typeface="Segoe UI" panose="020B0502040204020203" pitchFamily="34" charset="0"/>
              </a:rPr>
              <a:t>S’agissant spécifiquement des enclaves SGX, MAA offre un SLA en termes disponibilité plus élevé que le service de certification de provisionnement correspondant proposé par Intel.</a:t>
            </a:r>
          </a:p>
          <a:p>
            <a:pPr marL="0" marR="0">
              <a:spcBef>
                <a:spcPts val="0"/>
              </a:spcBef>
              <a:spcAft>
                <a:spcPts val="600"/>
              </a:spcAft>
            </a:pPr>
            <a:r>
              <a:rPr lang="fr-FR" sz="900">
                <a:effectLst/>
                <a:latin typeface="Segoe UI" panose="020B0502040204020203" pitchFamily="34" charset="0"/>
                <a:ea typeface="Calibri" panose="020F0502020204030204" pitchFamily="34" charset="0"/>
                <a:cs typeface="Segoe UI" panose="020B0502040204020203" pitchFamily="34" charset="0"/>
              </a:rPr>
              <a:t>Il utilise à cet effet le service de mise en cache de clé de certificat de provisioning (Provisioning </a:t>
            </a:r>
            <a:r>
              <a:rPr lang="fr-FR" sz="900" err="1">
                <a:effectLst/>
                <a:latin typeface="Segoe UI" panose="020B0502040204020203" pitchFamily="34" charset="0"/>
                <a:ea typeface="Calibri" panose="020F0502020204030204" pitchFamily="34" charset="0"/>
                <a:cs typeface="Segoe UI" panose="020B0502040204020203" pitchFamily="34" charset="0"/>
              </a:rPr>
              <a:t>Certificate</a:t>
            </a:r>
            <a:r>
              <a:rPr lang="fr-FR" sz="900">
                <a:effectLst/>
                <a:latin typeface="Segoe UI" panose="020B0502040204020203" pitchFamily="34" charset="0"/>
                <a:ea typeface="Calibri" panose="020F0502020204030204" pitchFamily="34" charset="0"/>
                <a:cs typeface="Segoe UI" panose="020B0502040204020203" pitchFamily="34" charset="0"/>
              </a:rPr>
              <a:t> Key ou PCK). </a:t>
            </a:r>
          </a:p>
          <a:p>
            <a:pPr marL="0" marR="0">
              <a:spcBef>
                <a:spcPts val="0"/>
              </a:spcBef>
              <a:spcAft>
                <a:spcPts val="600"/>
              </a:spcAft>
            </a:pPr>
            <a:endParaRPr lang="fr-FR" sz="900">
              <a:effectLst/>
              <a:latin typeface="Segoe UI" panose="020B0502040204020203" pitchFamily="34" charset="0"/>
              <a:ea typeface="Calibri" panose="020F0502020204030204" pitchFamily="34" charset="0"/>
              <a:cs typeface="Segoe UI" panose="020B0502040204020203" pitchFamily="34" charset="0"/>
            </a:endParaRPr>
          </a:p>
          <a:p>
            <a:pPr marL="0" marR="0">
              <a:spcBef>
                <a:spcPts val="0"/>
              </a:spcBef>
              <a:spcAft>
                <a:spcPts val="600"/>
              </a:spcAft>
            </a:pPr>
            <a:r>
              <a:rPr lang="fr-FR" sz="900">
                <a:effectLst/>
                <a:latin typeface="Segoe UI" panose="020B0502040204020203" pitchFamily="34" charset="0"/>
                <a:ea typeface="Calibri" panose="020F0502020204030204" pitchFamily="34" charset="0"/>
                <a:cs typeface="Segoe UI" panose="020B0502040204020203" pitchFamily="34" charset="0"/>
              </a:rPr>
              <a:t>Dans la pratique, l'attestation à distance SGX nécessite l'accès à plusieurs ressources globales qui sont signées et publiées via ce service d’Intel. Il s'agit des certificats PCK, des listes de révocation de certificats, des informations TCB, etc. </a:t>
            </a:r>
          </a:p>
          <a:p>
            <a:pPr marL="0" marR="0">
              <a:spcBef>
                <a:spcPts val="0"/>
              </a:spcBef>
              <a:spcAft>
                <a:spcPts val="600"/>
              </a:spcAft>
            </a:pPr>
            <a:r>
              <a:rPr lang="fr-FR" sz="900">
                <a:effectLst/>
                <a:latin typeface="Segoe UI" panose="020B0502040204020203" pitchFamily="34" charset="0"/>
                <a:ea typeface="Calibri" panose="020F0502020204030204" pitchFamily="34" charset="0"/>
                <a:cs typeface="Segoe UI" panose="020B0502040204020203" pitchFamily="34" charset="0"/>
              </a:rPr>
              <a:t>Comme son nom l’indique, le service de mise en cache PCK est un service de mise en cache au sein d’Azure de ce service Intel. Il est exposé via des APIs REST et les principaux objectifs de ce service sont i) de fonctionner à grande échelle, et donc ii) de réduire les dépendances sur les services hébergés en externe, ii) et de limiter l'accès à Internet pour effectuer des opérations d'exécution. Ces primitives de mise en cache sont généralement valides pour une période qui se mesure en jours ou plus.</a:t>
            </a:r>
          </a:p>
          <a:p>
            <a:pPr marL="0" marR="0">
              <a:spcBef>
                <a:spcPts val="0"/>
              </a:spcBef>
              <a:spcAft>
                <a:spcPts val="600"/>
              </a:spcAft>
            </a:pPr>
            <a:endParaRPr lang="fr-FR" sz="900">
              <a:effectLst/>
              <a:latin typeface="Segoe UI" panose="020B0502040204020203" pitchFamily="34" charset="0"/>
              <a:ea typeface="Calibri" panose="020F0502020204030204" pitchFamily="34" charset="0"/>
              <a:cs typeface="Segoe UI" panose="020B0502040204020203" pitchFamily="34" charset="0"/>
            </a:endParaRPr>
          </a:p>
          <a:p>
            <a:pPr marL="0" marR="0">
              <a:spcBef>
                <a:spcPts val="0"/>
              </a:spcBef>
              <a:spcAft>
                <a:spcPts val="600"/>
              </a:spcAft>
            </a:pPr>
            <a:r>
              <a:rPr lang="fr-FR" sz="900">
                <a:effectLst/>
                <a:latin typeface="Segoe UI" panose="020B0502040204020203" pitchFamily="34" charset="0"/>
                <a:ea typeface="Calibri" panose="020F0502020204030204" pitchFamily="34" charset="0"/>
                <a:cs typeface="Segoe UI" panose="020B0502040204020203" pitchFamily="34" charset="0"/>
              </a:rPr>
              <a:t>Ceci étant dit, prenons le scénario simple d’un client qui déploie une VM DC_series Azure </a:t>
            </a:r>
            <a:r>
              <a:rPr lang="fr-FR" sz="900" err="1">
                <a:effectLst/>
                <a:latin typeface="Segoe UI" panose="020B0502040204020203" pitchFamily="34" charset="0"/>
                <a:ea typeface="Calibri" panose="020F0502020204030204" pitchFamily="34" charset="0"/>
                <a:cs typeface="Segoe UI" panose="020B0502040204020203" pitchFamily="34" charset="0"/>
              </a:rPr>
              <a:t>Confidential</a:t>
            </a:r>
            <a:r>
              <a:rPr lang="fr-FR" sz="900">
                <a:effectLst/>
                <a:latin typeface="Segoe UI" panose="020B0502040204020203" pitchFamily="34" charset="0"/>
                <a:ea typeface="Calibri" panose="020F0502020204030204" pitchFamily="34" charset="0"/>
                <a:cs typeface="Segoe UI" panose="020B0502040204020203" pitchFamily="34" charset="0"/>
              </a:rPr>
              <a:t> </a:t>
            </a:r>
            <a:r>
              <a:rPr lang="fr-FR" sz="900" err="1">
                <a:effectLst/>
                <a:latin typeface="Segoe UI" panose="020B0502040204020203" pitchFamily="34" charset="0"/>
                <a:ea typeface="Calibri" panose="020F0502020204030204" pitchFamily="34" charset="0"/>
                <a:cs typeface="Segoe UI" panose="020B0502040204020203" pitchFamily="34" charset="0"/>
              </a:rPr>
              <a:t>Computing</a:t>
            </a:r>
            <a:r>
              <a:rPr lang="fr-FR" sz="900">
                <a:effectLst/>
                <a:latin typeface="Segoe UI" panose="020B0502040204020203" pitchFamily="34" charset="0"/>
                <a:ea typeface="Calibri" panose="020F0502020204030204" pitchFamily="34" charset="0"/>
                <a:cs typeface="Segoe UI" panose="020B0502040204020203" pitchFamily="34" charset="0"/>
              </a:rPr>
              <a:t>. Une charge de travail basée sur une enclave est déployée dans la VM. Toutes les mesures effectuées au niveau de l’enclave sont certifiées par la racine de confiance (</a:t>
            </a:r>
            <a:r>
              <a:rPr lang="fr-FR" sz="900" err="1">
                <a:effectLst/>
                <a:latin typeface="Segoe UI" panose="020B0502040204020203" pitchFamily="34" charset="0"/>
                <a:ea typeface="Calibri" panose="020F0502020204030204" pitchFamily="34" charset="0"/>
                <a:cs typeface="Segoe UI" panose="020B0502040204020203" pitchFamily="34" charset="0"/>
              </a:rPr>
              <a:t>RoT</a:t>
            </a:r>
            <a:r>
              <a:rPr lang="fr-FR" sz="900">
                <a:effectLst/>
                <a:latin typeface="Segoe UI" panose="020B0502040204020203" pitchFamily="34" charset="0"/>
                <a:ea typeface="Calibri" panose="020F0502020204030204" pitchFamily="34" charset="0"/>
                <a:cs typeface="Segoe UI" panose="020B0502040204020203" pitchFamily="34" charset="0"/>
              </a:rPr>
              <a:t>) de l’environnement.  Le client déploie également un fournisseur d’attestation MAA avec une politique d'attestation </a:t>
            </a:r>
            <a:r>
              <a:rPr lang="fr-FR" sz="900" err="1">
                <a:effectLst/>
                <a:latin typeface="Segoe UI" panose="020B0502040204020203" pitchFamily="34" charset="0"/>
                <a:ea typeface="Calibri" panose="020F0502020204030204" pitchFamily="34" charset="0"/>
                <a:cs typeface="Segoe UI" panose="020B0502040204020203" pitchFamily="34" charset="0"/>
              </a:rPr>
              <a:t>ad’hoc</a:t>
            </a:r>
            <a:r>
              <a:rPr lang="fr-FR" sz="900">
                <a:effectLst/>
                <a:latin typeface="Segoe UI" panose="020B0502040204020203" pitchFamily="34" charset="0"/>
                <a:ea typeface="Calibri" panose="020F0502020204030204" pitchFamily="34" charset="0"/>
                <a:cs typeface="Segoe UI" panose="020B0502040204020203" pitchFamily="34" charset="0"/>
              </a:rPr>
              <a:t> pour attester sa charge de travail personnalisée, et en particulier la ou les enclaves. Il existe une relation d'approbation entre la racine de confiance sur la plate-forme client ainsi constituée et MAA. Les mesures effectuées sont envoyées au fournisseur d’attestation. </a:t>
            </a:r>
          </a:p>
          <a:p>
            <a:pPr marL="0" marR="0">
              <a:spcBef>
                <a:spcPts val="0"/>
              </a:spcBef>
              <a:spcAft>
                <a:spcPts val="600"/>
              </a:spcAft>
            </a:pPr>
            <a:endParaRPr lang="fr-FR" sz="900">
              <a:effectLst/>
              <a:latin typeface="Segoe UI" panose="020B0502040204020203" pitchFamily="34" charset="0"/>
              <a:ea typeface="Calibri" panose="020F0502020204030204" pitchFamily="34" charset="0"/>
              <a:cs typeface="Segoe UI" panose="020B0502040204020203" pitchFamily="34" charset="0"/>
            </a:endParaRPr>
          </a:p>
          <a:p>
            <a:pPr marL="0" marR="0">
              <a:spcBef>
                <a:spcPts val="0"/>
              </a:spcBef>
              <a:spcAft>
                <a:spcPts val="600"/>
              </a:spcAft>
            </a:pPr>
            <a:r>
              <a:rPr lang="fr-FR" sz="900">
                <a:effectLst/>
                <a:latin typeface="Segoe UI" panose="020B0502040204020203" pitchFamily="34" charset="0"/>
                <a:ea typeface="Calibri" panose="020F0502020204030204" pitchFamily="34" charset="0"/>
                <a:cs typeface="Segoe UI" panose="020B0502040204020203" pitchFamily="34" charset="0"/>
              </a:rPr>
              <a:t>Au final, le workflow est le suivant :</a:t>
            </a:r>
          </a:p>
          <a:p>
            <a:pPr marL="342900" marR="0" lvl="0" indent="-342900">
              <a:spcBef>
                <a:spcPts val="0"/>
              </a:spcBef>
              <a:spcAft>
                <a:spcPts val="600"/>
              </a:spcAft>
              <a:buFont typeface="+mj-lt"/>
              <a:buAutoNum type="arabicPeriod"/>
              <a:tabLst>
                <a:tab pos="457200" algn="l"/>
              </a:tabLst>
            </a:pPr>
            <a:r>
              <a:rPr lang="fr-FR" sz="900">
                <a:effectLst/>
                <a:latin typeface="Segoe UI" panose="020B0502040204020203" pitchFamily="34" charset="0"/>
                <a:ea typeface="Calibri" panose="020F0502020204030204" pitchFamily="34" charset="0"/>
                <a:cs typeface="Segoe UI" panose="020B0502040204020203" pitchFamily="34" charset="0"/>
              </a:rPr>
              <a:t>La charge de travail client dispose d’une URL d'attestation qui fait référence à son fournisseur d'attestation.</a:t>
            </a:r>
          </a:p>
          <a:p>
            <a:pPr marL="342900" marR="0" lvl="0" indent="-342900">
              <a:spcBef>
                <a:spcPts val="0"/>
              </a:spcBef>
              <a:spcAft>
                <a:spcPts val="600"/>
              </a:spcAft>
              <a:buFont typeface="+mj-lt"/>
              <a:buAutoNum type="arabicPeriod"/>
              <a:tabLst>
                <a:tab pos="457200" algn="l"/>
              </a:tabLst>
            </a:pPr>
            <a:r>
              <a:rPr lang="fr-FR" sz="900">
                <a:effectLst/>
                <a:latin typeface="Segoe UI" panose="020B0502040204020203" pitchFamily="34" charset="0"/>
                <a:ea typeface="Calibri" panose="020F0502020204030204" pitchFamily="34" charset="0"/>
                <a:cs typeface="Segoe UI" panose="020B0502040204020203" pitchFamily="34" charset="0"/>
              </a:rPr>
              <a:t>La charge de travail client s'authentifie auprès d'Azure Active Directory et obtient un jeton d'accès pour le fournisseur d'attestation, référencé dans l'URL d'attestation.</a:t>
            </a:r>
          </a:p>
          <a:p>
            <a:pPr marL="342900" marR="0" lvl="0" indent="-342900">
              <a:spcBef>
                <a:spcPts val="0"/>
              </a:spcBef>
              <a:spcAft>
                <a:spcPts val="600"/>
              </a:spcAft>
              <a:buFont typeface="+mj-lt"/>
              <a:buAutoNum type="arabicPeriod"/>
              <a:tabLst>
                <a:tab pos="457200" algn="l"/>
              </a:tabLst>
            </a:pPr>
            <a:r>
              <a:rPr lang="fr-FR" sz="900">
                <a:effectLst/>
                <a:latin typeface="Segoe UI" panose="020B0502040204020203" pitchFamily="34" charset="0"/>
                <a:ea typeface="Calibri" panose="020F0502020204030204" pitchFamily="34" charset="0"/>
                <a:cs typeface="Segoe UI" panose="020B0502040204020203" pitchFamily="34" charset="0"/>
              </a:rPr>
              <a:t>La charge de travail client collecte la preuve ou « </a:t>
            </a:r>
            <a:r>
              <a:rPr lang="fr-FR" sz="900" err="1">
                <a:effectLst/>
                <a:latin typeface="Segoe UI" panose="020B0502040204020203" pitchFamily="34" charset="0"/>
                <a:ea typeface="Calibri" panose="020F0502020204030204" pitchFamily="34" charset="0"/>
                <a:cs typeface="Segoe UI" panose="020B0502040204020203" pitchFamily="34" charset="0"/>
              </a:rPr>
              <a:t>quote</a:t>
            </a:r>
            <a:r>
              <a:rPr lang="fr-FR" sz="900">
                <a:effectLst/>
                <a:latin typeface="Segoe UI" panose="020B0502040204020203" pitchFamily="34" charset="0"/>
                <a:ea typeface="Calibri" panose="020F0502020204030204" pitchFamily="34" charset="0"/>
                <a:cs typeface="Segoe UI" panose="020B0502040204020203" pitchFamily="34" charset="0"/>
              </a:rPr>
              <a:t> » d'attestation qui contient les mesures effectuées et donc des informations sur l'environnement de l'enclave considéré et du code et des bibliothèques s'exécutant au sein de celle-ci. </a:t>
            </a:r>
          </a:p>
          <a:p>
            <a:pPr marL="342900" marR="0" lvl="0" indent="-342900">
              <a:spcBef>
                <a:spcPts val="0"/>
              </a:spcBef>
              <a:spcAft>
                <a:spcPts val="600"/>
              </a:spcAft>
              <a:buFont typeface="+mj-lt"/>
              <a:buAutoNum type="arabicPeriod"/>
              <a:tabLst>
                <a:tab pos="457200" algn="l"/>
              </a:tabLst>
            </a:pPr>
            <a:r>
              <a:rPr lang="fr-FR" sz="900">
                <a:effectLst/>
                <a:latin typeface="Segoe UI" panose="020B0502040204020203" pitchFamily="34" charset="0"/>
                <a:ea typeface="Calibri" panose="020F0502020204030204" pitchFamily="34" charset="0"/>
                <a:cs typeface="Segoe UI" panose="020B0502040204020203" pitchFamily="34" charset="0"/>
              </a:rPr>
              <a:t>La charge de travail envoie ces informations au fournisseur d'attestation. Les informations exactes soumises au fournisseur dépendent du type d'enclave avec différents suffixes à la clé pour l’URL </a:t>
            </a:r>
          </a:p>
          <a:p>
            <a:pPr marL="342900" marR="0" lvl="0" indent="-342900">
              <a:spcBef>
                <a:spcPts val="0"/>
              </a:spcBef>
              <a:spcAft>
                <a:spcPts val="600"/>
              </a:spcAft>
              <a:buFont typeface="+mj-lt"/>
              <a:buAutoNum type="arabicPeriod"/>
              <a:tabLst>
                <a:tab pos="457200" algn="l"/>
              </a:tabLst>
            </a:pPr>
            <a:r>
              <a:rPr lang="fr-FR" sz="900">
                <a:effectLst/>
                <a:latin typeface="Segoe UI" panose="020B0502040204020203" pitchFamily="34" charset="0"/>
                <a:ea typeface="Calibri" panose="020F0502020204030204" pitchFamily="34" charset="0"/>
                <a:cs typeface="Segoe UI" panose="020B0502040204020203" pitchFamily="34" charset="0"/>
              </a:rPr>
              <a:t>Le fournisseur d'attestation évalue les mesures et donc vérifie les informations soumises par rapport à la politique d'attestation en place. Si la vérification réussit, le fournisseur d'attestation génère un ensemble signé de revendications (claims) sous la forme d’un jeton d'attestation et renvoie le jeton à la charge de travail client. Si cette étape échoue, le fournisseur d'attestation signale une erreur à la charge de travail client.</a:t>
            </a:r>
          </a:p>
          <a:p>
            <a:pPr marL="342900" marR="0" lvl="0" indent="-342900">
              <a:spcBef>
                <a:spcPts val="0"/>
              </a:spcBef>
              <a:spcAft>
                <a:spcPts val="600"/>
              </a:spcAft>
              <a:buFont typeface="+mj-lt"/>
              <a:buAutoNum type="arabicPeriod"/>
              <a:tabLst>
                <a:tab pos="457200" algn="l"/>
              </a:tabLst>
            </a:pPr>
            <a:r>
              <a:rPr lang="fr-FR" sz="900">
                <a:effectLst/>
                <a:latin typeface="Segoe UI" panose="020B0502040204020203" pitchFamily="34" charset="0"/>
                <a:ea typeface="Calibri" panose="020F0502020204030204" pitchFamily="34" charset="0"/>
                <a:cs typeface="Segoe UI" panose="020B0502040204020203" pitchFamily="34" charset="0"/>
              </a:rPr>
              <a:t>La charge de travail client contient le point de terminaison de la clé publique du fournisseur d'attestation, référencée à partir l'URL d'attestation, pour récupérer la clé publique de signature du fournisseur.</a:t>
            </a:r>
          </a:p>
          <a:p>
            <a:pPr marL="342900" marR="0" lvl="0" indent="-342900">
              <a:spcBef>
                <a:spcPts val="0"/>
              </a:spcBef>
              <a:spcAft>
                <a:spcPts val="600"/>
              </a:spcAft>
              <a:buFont typeface="+mj-lt"/>
              <a:buAutoNum type="arabicPeriod"/>
              <a:tabLst>
                <a:tab pos="457200" algn="l"/>
              </a:tabLst>
            </a:pPr>
            <a:r>
              <a:rPr lang="fr-FR" sz="900">
                <a:effectLst/>
                <a:latin typeface="Segoe UI" panose="020B0502040204020203" pitchFamily="34" charset="0"/>
                <a:ea typeface="Calibri" panose="020F0502020204030204" pitchFamily="34" charset="0"/>
                <a:cs typeface="Segoe UI" panose="020B0502040204020203" pitchFamily="34" charset="0"/>
              </a:rPr>
              <a:t>La charge de travail client vérifie la signature du jeton d'attestation à l'aide de cette clé et peut ensuite utiliser les revendications contenues dans le jeton.</a:t>
            </a:r>
          </a:p>
          <a:p>
            <a:pPr marL="342900" marR="0" lvl="0" indent="-342900">
              <a:spcBef>
                <a:spcPts val="0"/>
              </a:spcBef>
              <a:spcAft>
                <a:spcPts val="600"/>
              </a:spcAft>
              <a:buFont typeface="+mj-lt"/>
              <a:buAutoNum type="arabicPeriod"/>
              <a:tabLst>
                <a:tab pos="457200" algn="l"/>
              </a:tabLst>
            </a:pPr>
            <a:endParaRPr lang="fr-FR" sz="900">
              <a:effectLst/>
              <a:latin typeface="Segoe UI" panose="020B0502040204020203" pitchFamily="34" charset="0"/>
              <a:ea typeface="Calibri" panose="020F0502020204030204" pitchFamily="34" charset="0"/>
              <a:cs typeface="Segoe UI" panose="020B0502040204020203" pitchFamily="34" charset="0"/>
            </a:endParaRPr>
          </a:p>
          <a:p>
            <a:pPr marL="0" marR="0">
              <a:spcBef>
                <a:spcPts val="0"/>
              </a:spcBef>
              <a:spcAft>
                <a:spcPts val="600"/>
              </a:spcAft>
            </a:pPr>
            <a:r>
              <a:rPr lang="fr-FR" sz="900">
                <a:effectLst/>
                <a:latin typeface="Segoe UI" panose="020B0502040204020203" pitchFamily="34" charset="0"/>
                <a:ea typeface="Calibri" panose="020F0502020204030204" pitchFamily="34" charset="0"/>
                <a:cs typeface="Segoe UI" panose="020B0502040204020203" pitchFamily="34" charset="0"/>
              </a:rPr>
              <a:t>S’il y a une partie utilisatrice (</a:t>
            </a:r>
            <a:r>
              <a:rPr lang="fr-FR" sz="900" err="1">
                <a:effectLst/>
                <a:latin typeface="Segoe UI" panose="020B0502040204020203" pitchFamily="34" charset="0"/>
                <a:ea typeface="Calibri" panose="020F0502020204030204" pitchFamily="34" charset="0"/>
                <a:cs typeface="Segoe UI" panose="020B0502040204020203" pitchFamily="34" charset="0"/>
              </a:rPr>
              <a:t>Relying</a:t>
            </a:r>
            <a:r>
              <a:rPr lang="fr-FR" sz="900">
                <a:effectLst/>
                <a:latin typeface="Segoe UI" panose="020B0502040204020203" pitchFamily="34" charset="0"/>
                <a:ea typeface="Calibri" panose="020F0502020204030204" pitchFamily="34" charset="0"/>
                <a:cs typeface="Segoe UI" panose="020B0502040204020203" pitchFamily="34" charset="0"/>
              </a:rPr>
              <a:t> Party), celle-ci doit également faire confiance à ce même fournisseur d’attestation. Si tel est le cas, elle peut évaluer les revendications attestées par rapport à sa propre politique locale pour déterminer l'action résultante.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900">
              <a:latin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900">
              <a:latin typeface="Segoe UI" panose="020B0502040204020203" pitchFamily="34" charset="0"/>
              <a:cs typeface="Segoe UI" panose="020B0502040204020203" pitchFamily="34" charset="0"/>
            </a:endParaRPr>
          </a:p>
          <a:p>
            <a:endParaRPr lang="en-US"/>
          </a:p>
        </p:txBody>
      </p:sp>
      <p:sp>
        <p:nvSpPr>
          <p:cNvPr id="4" name="Slide Number Placeholder 3"/>
          <p:cNvSpPr>
            <a:spLocks noGrp="1"/>
          </p:cNvSpPr>
          <p:nvPr>
            <p:ph type="sldNum" sz="quarter" idx="5"/>
          </p:nvPr>
        </p:nvSpPr>
        <p:spPr/>
        <p:txBody>
          <a:bodyPr/>
          <a:lstStyle/>
          <a:p>
            <a:fld id="{B4008EB6-D09E-4580-8CD6-DDB14511944F}" type="slidenum">
              <a:rPr lang="en-US" smtClean="0"/>
              <a:pPr/>
              <a:t>75</a:t>
            </a:fld>
            <a:endParaRPr lang="en-US"/>
          </a:p>
        </p:txBody>
      </p:sp>
    </p:spTree>
    <p:extLst>
      <p:ext uri="{BB962C8B-B14F-4D97-AF65-F5344CB8AC3E}">
        <p14:creationId xmlns:p14="http://schemas.microsoft.com/office/powerpoint/2010/main" val="343045796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gn="l" fontAlgn="base"/>
            <a:r>
              <a:rPr lang="en-US" sz="1600" b="0" i="0" u="none" strike="noStrike">
                <a:solidFill>
                  <a:srgbClr val="1E4E79"/>
                </a:solidFill>
                <a:effectLst/>
                <a:latin typeface="Calibri" panose="020F0502020204030204" pitchFamily="34" charset="0"/>
              </a:rPr>
              <a:t>Don't remember whether you installed as "current user" or "all users"?</a:t>
            </a:r>
            <a:r>
              <a:rPr lang="en-US" sz="1600" b="0" i="0">
                <a:solidFill>
                  <a:srgbClr val="1E4E79"/>
                </a:solidFill>
                <a:effectLst/>
                <a:latin typeface="Calibri" panose="020F0502020204030204" pitchFamily="34" charset="0"/>
              </a:rPr>
              <a:t> </a:t>
            </a:r>
            <a:endParaRPr lang="en-US" b="0" i="0">
              <a:solidFill>
                <a:srgbClr val="1E4E79"/>
              </a:solidFill>
              <a:effectLst/>
              <a:latin typeface="Segoe UI" panose="020B0502040204020203" pitchFamily="34" charset="0"/>
            </a:endParaRPr>
          </a:p>
          <a:p>
            <a:pPr algn="l" rtl="0" fontAlgn="base">
              <a:buFont typeface="Arial" panose="020B0604020202020204" pitchFamily="34" charset="0"/>
              <a:buChar char="•"/>
            </a:pPr>
            <a:r>
              <a:rPr lang="en-US" sz="1100" b="0" i="0" u="none" strike="noStrike">
                <a:solidFill>
                  <a:srgbClr val="000000"/>
                </a:solidFill>
                <a:effectLst/>
                <a:latin typeface="Calibri" panose="020F0502020204030204" pitchFamily="34" charset="0"/>
              </a:rPr>
              <a:t>Run the following command:</a:t>
            </a:r>
            <a:r>
              <a:rPr lang="en-US" sz="1100" b="0" i="0">
                <a:solidFill>
                  <a:srgbClr val="000000"/>
                </a:solidFill>
                <a:effectLst/>
                <a:latin typeface="Calibri" panose="020F0502020204030204" pitchFamily="34" charset="0"/>
              </a:rPr>
              <a:t> </a:t>
            </a:r>
          </a:p>
          <a:p>
            <a:pPr algn="l" rtl="0" fontAlgn="base">
              <a:buFont typeface="Arial" panose="020B0604020202020204" pitchFamily="34" charset="0"/>
              <a:buChar char="•"/>
            </a:pPr>
            <a:r>
              <a:rPr lang="en-US" sz="1050" b="0" i="0" u="none" strike="noStrike">
                <a:solidFill>
                  <a:srgbClr val="538135"/>
                </a:solidFill>
                <a:effectLst/>
                <a:latin typeface="Consolas" panose="020B0609020204030204" pitchFamily="49" charset="0"/>
              </a:rPr>
              <a:t>Get-Module -</a:t>
            </a:r>
            <a:r>
              <a:rPr lang="en-US" sz="1050" b="0" i="0" u="none" strike="noStrike" err="1">
                <a:solidFill>
                  <a:srgbClr val="538135"/>
                </a:solidFill>
                <a:effectLst/>
                <a:latin typeface="Consolas" panose="020B0609020204030204" pitchFamily="49" charset="0"/>
              </a:rPr>
              <a:t>ListAvailable</a:t>
            </a:r>
            <a:r>
              <a:rPr lang="en-US" sz="1050" b="0" i="0" u="none" strike="noStrike">
                <a:solidFill>
                  <a:srgbClr val="538135"/>
                </a:solidFill>
                <a:effectLst/>
                <a:latin typeface="Consolas" panose="020B0609020204030204" pitchFamily="49" charset="0"/>
              </a:rPr>
              <a:t> | more</a:t>
            </a:r>
            <a:r>
              <a:rPr lang="en-US" sz="1050" b="0" i="0">
                <a:solidFill>
                  <a:srgbClr val="000000"/>
                </a:solidFill>
                <a:effectLst/>
                <a:latin typeface="Consolas" panose="020B0609020204030204" pitchFamily="49" charset="0"/>
              </a:rPr>
              <a:t> </a:t>
            </a:r>
            <a:endParaRPr lang="en-US" sz="1100" b="0" i="0">
              <a:solidFill>
                <a:srgbClr val="000000"/>
              </a:solidFill>
              <a:effectLst/>
              <a:latin typeface="Calibri" panose="020F0502020204030204" pitchFamily="34" charset="0"/>
            </a:endParaRPr>
          </a:p>
          <a:p>
            <a:pPr algn="l" rtl="0" fontAlgn="base">
              <a:buFont typeface="Arial" panose="020B0604020202020204" pitchFamily="34" charset="0"/>
              <a:buChar char="•"/>
            </a:pPr>
            <a:r>
              <a:rPr lang="en-US" sz="1100" b="0" i="0" u="none" strike="noStrike">
                <a:solidFill>
                  <a:srgbClr val="000000"/>
                </a:solidFill>
                <a:effectLst/>
                <a:latin typeface="Calibri" panose="020F0502020204030204" pitchFamily="34" charset="0"/>
              </a:rPr>
              <a:t>Look for the location of the Az.* modules.</a:t>
            </a:r>
            <a:r>
              <a:rPr lang="en-US" sz="1100" b="0" i="0">
                <a:solidFill>
                  <a:srgbClr val="000000"/>
                </a:solidFill>
                <a:effectLst/>
                <a:latin typeface="Calibri" panose="020F0502020204030204" pitchFamily="34" charset="0"/>
              </a:rPr>
              <a:t> </a:t>
            </a:r>
          </a:p>
          <a:p>
            <a:pPr marL="742950" lvl="1" indent="-285750" algn="l" rtl="0" fontAlgn="base">
              <a:buFont typeface="Arial" panose="020B0604020202020204" pitchFamily="34" charset="0"/>
              <a:buChar char="•"/>
            </a:pPr>
            <a:r>
              <a:rPr lang="en-US" sz="1100" b="0" i="0" u="none" strike="noStrike">
                <a:solidFill>
                  <a:srgbClr val="000000"/>
                </a:solidFill>
                <a:effectLst/>
                <a:latin typeface="Calibri" panose="020F0502020204030204" pitchFamily="34" charset="0"/>
              </a:rPr>
              <a:t>"C:\Program Files\</a:t>
            </a:r>
            <a:r>
              <a:rPr lang="en-US" sz="1100" b="0" i="0" u="none" strike="noStrike" err="1">
                <a:solidFill>
                  <a:srgbClr val="000000"/>
                </a:solidFill>
                <a:effectLst/>
                <a:latin typeface="Calibri" panose="020F0502020204030204" pitchFamily="34" charset="0"/>
              </a:rPr>
              <a:t>WindowsPowerShell</a:t>
            </a:r>
            <a:r>
              <a:rPr lang="en-US" sz="1100" b="0" i="0" u="none" strike="noStrike">
                <a:solidFill>
                  <a:srgbClr val="000000"/>
                </a:solidFill>
                <a:effectLst/>
                <a:latin typeface="Calibri" panose="020F0502020204030204" pitchFamily="34" charset="0"/>
              </a:rPr>
              <a:t>\Modules" means you installed for "all users"</a:t>
            </a:r>
            <a:r>
              <a:rPr lang="en-US" sz="1100" b="0" i="0">
                <a:solidFill>
                  <a:srgbClr val="000000"/>
                </a:solidFill>
                <a:effectLst/>
                <a:latin typeface="Calibri" panose="020F0502020204030204" pitchFamily="34" charset="0"/>
              </a:rPr>
              <a:t> </a:t>
            </a:r>
          </a:p>
          <a:p>
            <a:pPr marL="742950" lvl="1" indent="-285750" algn="l" rtl="0" fontAlgn="base">
              <a:buFont typeface="Arial" panose="020B0604020202020204" pitchFamily="34" charset="0"/>
              <a:buChar char="•"/>
            </a:pPr>
            <a:r>
              <a:rPr lang="en-US" sz="1100" b="0" i="0" u="none" strike="noStrike">
                <a:solidFill>
                  <a:srgbClr val="000000"/>
                </a:solidFill>
                <a:effectLst/>
                <a:latin typeface="Calibri" panose="020F0502020204030204" pitchFamily="34" charset="0"/>
              </a:rPr>
              <a:t>"C:\Users\&lt;user&gt;\Documents\WindowsPowerShell\Modules" means you installed for "current user"</a:t>
            </a:r>
            <a:r>
              <a:rPr lang="en-US" sz="1100" b="0" i="0">
                <a:solidFill>
                  <a:srgbClr val="000000"/>
                </a:solidFill>
                <a:effectLst/>
                <a:latin typeface="Calibri" panose="020F0502020204030204" pitchFamily="34" charset="0"/>
              </a:rPr>
              <a:t> </a:t>
            </a:r>
          </a:p>
          <a:p>
            <a:endParaRPr lang="en-US"/>
          </a:p>
          <a:p>
            <a:pPr algn="l" fontAlgn="base"/>
            <a:r>
              <a:rPr lang="en-US" sz="1600" b="0" i="0" u="none" strike="noStrike">
                <a:solidFill>
                  <a:srgbClr val="1E4E79"/>
                </a:solidFill>
                <a:effectLst/>
                <a:latin typeface="Calibri" panose="020F0502020204030204" pitchFamily="34" charset="0"/>
              </a:rPr>
              <a:t>Initial Installation</a:t>
            </a:r>
            <a:r>
              <a:rPr lang="en-US" sz="1600" b="0" i="0">
                <a:solidFill>
                  <a:srgbClr val="1E4E79"/>
                </a:solidFill>
                <a:effectLst/>
                <a:latin typeface="Calibri" panose="020F0502020204030204" pitchFamily="34" charset="0"/>
              </a:rPr>
              <a:t> </a:t>
            </a:r>
            <a:endParaRPr lang="en-US" b="0" i="0">
              <a:solidFill>
                <a:srgbClr val="1E4E79"/>
              </a:solidFill>
              <a:effectLst/>
              <a:latin typeface="Segoe UI" panose="020B0502040204020203" pitchFamily="34" charset="0"/>
            </a:endParaRPr>
          </a:p>
          <a:p>
            <a:pPr algn="l" rtl="0" fontAlgn="base">
              <a:buFont typeface="Arial" panose="020B0604020202020204" pitchFamily="34" charset="0"/>
              <a:buChar char="•"/>
            </a:pPr>
            <a:r>
              <a:rPr lang="en-US" sz="1100" b="0" i="0" u="none" strike="noStrike">
                <a:solidFill>
                  <a:srgbClr val="000000"/>
                </a:solidFill>
                <a:effectLst/>
                <a:latin typeface="Calibri" panose="020F0502020204030204" pitchFamily="34" charset="0"/>
              </a:rPr>
              <a:t>Terminate all existing PowerShell windows</a:t>
            </a:r>
            <a:r>
              <a:rPr lang="en-US" sz="1100" b="0" i="0">
                <a:solidFill>
                  <a:srgbClr val="000000"/>
                </a:solidFill>
                <a:effectLst/>
                <a:latin typeface="Calibri" panose="020F0502020204030204" pitchFamily="34" charset="0"/>
              </a:rPr>
              <a:t> </a:t>
            </a:r>
          </a:p>
          <a:p>
            <a:pPr algn="l" rtl="0" fontAlgn="base">
              <a:buFont typeface="Arial" panose="020B0604020202020204" pitchFamily="34" charset="0"/>
              <a:buChar char="•"/>
            </a:pPr>
            <a:r>
              <a:rPr lang="en-US" sz="1100" b="0" i="0" u="none" strike="noStrike">
                <a:solidFill>
                  <a:srgbClr val="000000"/>
                </a:solidFill>
                <a:effectLst/>
                <a:latin typeface="Calibri" panose="020F0502020204030204" pitchFamily="34" charset="0"/>
              </a:rPr>
              <a:t>To install for "current user"</a:t>
            </a:r>
            <a:r>
              <a:rPr lang="en-US" sz="1100" b="0" i="0">
                <a:solidFill>
                  <a:srgbClr val="000000"/>
                </a:solidFill>
                <a:effectLst/>
                <a:latin typeface="Calibri" panose="020F0502020204030204" pitchFamily="34" charset="0"/>
              </a:rPr>
              <a:t> </a:t>
            </a:r>
          </a:p>
          <a:p>
            <a:pPr marL="742950" lvl="1" indent="-285750" algn="l" rtl="0" fontAlgn="base">
              <a:buFont typeface="Arial" panose="020B0604020202020204" pitchFamily="34" charset="0"/>
              <a:buChar char="•"/>
            </a:pPr>
            <a:r>
              <a:rPr lang="en-US" sz="1100" b="0" i="0" u="none" strike="noStrike">
                <a:solidFill>
                  <a:srgbClr val="000000"/>
                </a:solidFill>
                <a:effectLst/>
                <a:latin typeface="Calibri" panose="020F0502020204030204" pitchFamily="34" charset="0"/>
              </a:rPr>
              <a:t>Launch a non-elevated </a:t>
            </a:r>
            <a:r>
              <a:rPr lang="en-US" sz="1100" b="0" i="0" u="none" strike="noStrike" err="1">
                <a:solidFill>
                  <a:srgbClr val="000000"/>
                </a:solidFill>
                <a:effectLst/>
                <a:latin typeface="Calibri" panose="020F0502020204030204" pitchFamily="34" charset="0"/>
              </a:rPr>
              <a:t>Powershell</a:t>
            </a:r>
            <a:r>
              <a:rPr lang="en-US" sz="1100" b="0" i="0" u="none" strike="noStrike">
                <a:solidFill>
                  <a:srgbClr val="000000"/>
                </a:solidFill>
                <a:effectLst/>
                <a:latin typeface="Calibri" panose="020F0502020204030204" pitchFamily="34" charset="0"/>
              </a:rPr>
              <a:t> window and run:</a:t>
            </a:r>
            <a:r>
              <a:rPr lang="en-US" sz="1100" b="0" i="0">
                <a:solidFill>
                  <a:srgbClr val="000000"/>
                </a:solidFill>
                <a:effectLst/>
                <a:latin typeface="Calibri" panose="020F0502020204030204" pitchFamily="34" charset="0"/>
              </a:rPr>
              <a:t> </a:t>
            </a:r>
          </a:p>
          <a:p>
            <a:pPr marL="742950" lvl="1" indent="-285750" algn="l" rtl="0" fontAlgn="base">
              <a:buFont typeface="Arial" panose="020B0604020202020204" pitchFamily="34" charset="0"/>
              <a:buChar char="•"/>
            </a:pPr>
            <a:r>
              <a:rPr lang="en-US" sz="1000" b="0" i="0" u="none" strike="noStrike">
                <a:solidFill>
                  <a:srgbClr val="538135"/>
                </a:solidFill>
                <a:effectLst/>
                <a:latin typeface="Consolas" panose="020B0609020204030204" pitchFamily="49" charset="0"/>
              </a:rPr>
              <a:t>Install-Module -Name Az -</a:t>
            </a:r>
            <a:r>
              <a:rPr lang="en-US" sz="1000" b="0" i="0" u="none" strike="noStrike" err="1">
                <a:solidFill>
                  <a:srgbClr val="538135"/>
                </a:solidFill>
                <a:effectLst/>
                <a:latin typeface="Consolas" panose="020B0609020204030204" pitchFamily="49" charset="0"/>
              </a:rPr>
              <a:t>AllowClobber</a:t>
            </a:r>
            <a:r>
              <a:rPr lang="en-US" sz="1000" b="0" i="0" u="none" strike="noStrike">
                <a:solidFill>
                  <a:srgbClr val="538135"/>
                </a:solidFill>
                <a:effectLst/>
                <a:latin typeface="Consolas" panose="020B0609020204030204" pitchFamily="49" charset="0"/>
              </a:rPr>
              <a:t> -Scope </a:t>
            </a:r>
            <a:r>
              <a:rPr lang="en-US" sz="1000" b="0" i="0" u="none" strike="noStrike" err="1">
                <a:solidFill>
                  <a:srgbClr val="538135"/>
                </a:solidFill>
                <a:effectLst/>
                <a:latin typeface="Consolas" panose="020B0609020204030204" pitchFamily="49" charset="0"/>
              </a:rPr>
              <a:t>CurrentUser</a:t>
            </a:r>
            <a:r>
              <a:rPr lang="en-US" sz="1000" b="0" i="0">
                <a:solidFill>
                  <a:srgbClr val="000000"/>
                </a:solidFill>
                <a:effectLst/>
                <a:latin typeface="Consolas" panose="020B0609020204030204" pitchFamily="49" charset="0"/>
              </a:rPr>
              <a:t> </a:t>
            </a:r>
            <a:endParaRPr lang="en-US" sz="1100" b="0" i="0">
              <a:solidFill>
                <a:srgbClr val="000000"/>
              </a:solidFill>
              <a:effectLst/>
              <a:latin typeface="Calibri" panose="020F0502020204030204" pitchFamily="34" charset="0"/>
            </a:endParaRPr>
          </a:p>
          <a:p>
            <a:pPr marL="742950" lvl="1" indent="-285750" algn="l" rtl="0" fontAlgn="base">
              <a:buFont typeface="Arial" panose="020B0604020202020204" pitchFamily="34" charset="0"/>
              <a:buChar char="•"/>
            </a:pPr>
            <a:r>
              <a:rPr lang="en-US" sz="1000" b="0" i="0" u="none" strike="noStrike">
                <a:solidFill>
                  <a:srgbClr val="538135"/>
                </a:solidFill>
                <a:effectLst/>
                <a:latin typeface="Consolas" panose="020B0609020204030204" pitchFamily="49" charset="0"/>
              </a:rPr>
              <a:t>Install-Module -Name Az.Attestation -</a:t>
            </a:r>
            <a:r>
              <a:rPr lang="en-US" sz="1000" b="0" i="0" u="none" strike="noStrike" err="1">
                <a:solidFill>
                  <a:srgbClr val="538135"/>
                </a:solidFill>
                <a:effectLst/>
                <a:latin typeface="Consolas" panose="020B0609020204030204" pitchFamily="49" charset="0"/>
              </a:rPr>
              <a:t>AllowClobber</a:t>
            </a:r>
            <a:r>
              <a:rPr lang="en-US" sz="1000" b="0" i="0" u="none" strike="noStrike">
                <a:solidFill>
                  <a:srgbClr val="538135"/>
                </a:solidFill>
                <a:effectLst/>
                <a:latin typeface="Consolas" panose="020B0609020204030204" pitchFamily="49" charset="0"/>
              </a:rPr>
              <a:t> -Scope </a:t>
            </a:r>
            <a:r>
              <a:rPr lang="en-US" sz="1000" b="0" i="0" u="none" strike="noStrike" err="1">
                <a:solidFill>
                  <a:srgbClr val="538135"/>
                </a:solidFill>
                <a:effectLst/>
                <a:latin typeface="Consolas" panose="020B0609020204030204" pitchFamily="49" charset="0"/>
              </a:rPr>
              <a:t>CurrentUser</a:t>
            </a:r>
            <a:r>
              <a:rPr lang="en-US" sz="1000" b="0" i="0">
                <a:solidFill>
                  <a:srgbClr val="000000"/>
                </a:solidFill>
                <a:effectLst/>
                <a:latin typeface="Consolas" panose="020B0609020204030204" pitchFamily="49" charset="0"/>
              </a:rPr>
              <a:t> </a:t>
            </a:r>
            <a:endParaRPr lang="en-US" sz="1100" b="0" i="0">
              <a:solidFill>
                <a:srgbClr val="000000"/>
              </a:solidFill>
              <a:effectLst/>
              <a:latin typeface="Calibri" panose="020F0502020204030204" pitchFamily="34" charset="0"/>
            </a:endParaRPr>
          </a:p>
          <a:p>
            <a:pPr algn="l" rtl="0" fontAlgn="base">
              <a:buFont typeface="Arial" panose="020B0604020202020204" pitchFamily="34" charset="0"/>
              <a:buChar char="•"/>
            </a:pPr>
            <a:r>
              <a:rPr lang="en-US" sz="1100" b="0" i="0" u="none" strike="noStrike">
                <a:solidFill>
                  <a:srgbClr val="000000"/>
                </a:solidFill>
                <a:effectLst/>
                <a:latin typeface="Calibri" panose="020F0502020204030204" pitchFamily="34" charset="0"/>
              </a:rPr>
              <a:t>To install for "all users"</a:t>
            </a:r>
            <a:r>
              <a:rPr lang="en-US" sz="1100" b="0" i="0">
                <a:solidFill>
                  <a:srgbClr val="000000"/>
                </a:solidFill>
                <a:effectLst/>
                <a:latin typeface="Calibri" panose="020F0502020204030204" pitchFamily="34" charset="0"/>
              </a:rPr>
              <a:t> </a:t>
            </a:r>
          </a:p>
          <a:p>
            <a:pPr marL="742950" lvl="1" indent="-285750" algn="l" rtl="0" fontAlgn="base">
              <a:buFont typeface="Arial" panose="020B0604020202020204" pitchFamily="34" charset="0"/>
              <a:buChar char="•"/>
            </a:pPr>
            <a:r>
              <a:rPr lang="en-US" sz="1100" b="0" i="0" u="none" strike="noStrike">
                <a:solidFill>
                  <a:srgbClr val="000000"/>
                </a:solidFill>
                <a:effectLst/>
                <a:latin typeface="Calibri" panose="020F0502020204030204" pitchFamily="34" charset="0"/>
              </a:rPr>
              <a:t>Launch an elevated PowerShell window and run:</a:t>
            </a:r>
            <a:r>
              <a:rPr lang="en-US" sz="1100" b="0" i="0">
                <a:solidFill>
                  <a:srgbClr val="000000"/>
                </a:solidFill>
                <a:effectLst/>
                <a:latin typeface="Calibri" panose="020F0502020204030204" pitchFamily="34" charset="0"/>
              </a:rPr>
              <a:t> </a:t>
            </a:r>
          </a:p>
          <a:p>
            <a:pPr marL="742950" lvl="1" indent="-285750" algn="l" rtl="0" fontAlgn="base">
              <a:buFont typeface="Arial" panose="020B0604020202020204" pitchFamily="34" charset="0"/>
              <a:buChar char="•"/>
            </a:pPr>
            <a:r>
              <a:rPr lang="en-US" sz="1000" b="0" i="0" u="none" strike="noStrike">
                <a:solidFill>
                  <a:srgbClr val="538135"/>
                </a:solidFill>
                <a:effectLst/>
                <a:latin typeface="Consolas" panose="020B0609020204030204" pitchFamily="49" charset="0"/>
              </a:rPr>
              <a:t>Install-Module -Name Az -</a:t>
            </a:r>
            <a:r>
              <a:rPr lang="en-US" sz="1000" b="0" i="0" u="none" strike="noStrike" err="1">
                <a:solidFill>
                  <a:srgbClr val="538135"/>
                </a:solidFill>
                <a:effectLst/>
                <a:latin typeface="Consolas" panose="020B0609020204030204" pitchFamily="49" charset="0"/>
              </a:rPr>
              <a:t>AllowClobber</a:t>
            </a:r>
            <a:r>
              <a:rPr lang="en-US" sz="1000" b="0" i="0" u="none" strike="noStrike">
                <a:solidFill>
                  <a:srgbClr val="538135"/>
                </a:solidFill>
                <a:effectLst/>
                <a:latin typeface="Consolas" panose="020B0609020204030204" pitchFamily="49" charset="0"/>
              </a:rPr>
              <a:t> -Scope </a:t>
            </a:r>
            <a:r>
              <a:rPr lang="en-US" sz="1000" b="0" i="0" u="none" strike="noStrike" err="1">
                <a:solidFill>
                  <a:srgbClr val="538135"/>
                </a:solidFill>
                <a:effectLst/>
                <a:latin typeface="Consolas" panose="020B0609020204030204" pitchFamily="49" charset="0"/>
              </a:rPr>
              <a:t>AllUsers</a:t>
            </a:r>
            <a:r>
              <a:rPr lang="en-US" sz="1000" b="0" i="0">
                <a:solidFill>
                  <a:srgbClr val="000000"/>
                </a:solidFill>
                <a:effectLst/>
                <a:latin typeface="Consolas" panose="020B0609020204030204" pitchFamily="49" charset="0"/>
              </a:rPr>
              <a:t> </a:t>
            </a:r>
            <a:endParaRPr lang="en-US" sz="1100" b="0" i="0">
              <a:solidFill>
                <a:srgbClr val="000000"/>
              </a:solidFill>
              <a:effectLst/>
              <a:latin typeface="Calibri" panose="020F0502020204030204" pitchFamily="34" charset="0"/>
            </a:endParaRPr>
          </a:p>
          <a:p>
            <a:pPr marL="742950" lvl="1" indent="-285750" algn="l" rtl="0" fontAlgn="base">
              <a:buFont typeface="Arial" panose="020B0604020202020204" pitchFamily="34" charset="0"/>
              <a:buChar char="•"/>
            </a:pPr>
            <a:r>
              <a:rPr lang="en-US" sz="1000" b="0" i="0" u="none" strike="noStrike">
                <a:solidFill>
                  <a:srgbClr val="538135"/>
                </a:solidFill>
                <a:effectLst/>
                <a:latin typeface="Consolas" panose="020B0609020204030204" pitchFamily="49" charset="0"/>
              </a:rPr>
              <a:t>Install-Module -Name Az.Attestation -</a:t>
            </a:r>
            <a:r>
              <a:rPr lang="en-US" sz="1000" b="0" i="0" u="none" strike="noStrike" err="1">
                <a:solidFill>
                  <a:srgbClr val="538135"/>
                </a:solidFill>
                <a:effectLst/>
                <a:latin typeface="Consolas" panose="020B0609020204030204" pitchFamily="49" charset="0"/>
              </a:rPr>
              <a:t>AllowClobber</a:t>
            </a:r>
            <a:r>
              <a:rPr lang="en-US" sz="1000" b="0" i="0" u="none" strike="noStrike">
                <a:solidFill>
                  <a:srgbClr val="538135"/>
                </a:solidFill>
                <a:effectLst/>
                <a:latin typeface="Consolas" panose="020B0609020204030204" pitchFamily="49" charset="0"/>
              </a:rPr>
              <a:t> -Scope </a:t>
            </a:r>
            <a:r>
              <a:rPr lang="en-US" sz="1000" b="0" i="0" u="none" strike="noStrike" err="1">
                <a:solidFill>
                  <a:srgbClr val="538135"/>
                </a:solidFill>
                <a:effectLst/>
                <a:latin typeface="Consolas" panose="020B0609020204030204" pitchFamily="49" charset="0"/>
              </a:rPr>
              <a:t>AllUsers</a:t>
            </a:r>
            <a:r>
              <a:rPr lang="en-US" sz="1000" b="0" i="0">
                <a:solidFill>
                  <a:srgbClr val="000000"/>
                </a:solidFill>
                <a:effectLst/>
                <a:latin typeface="Consolas" panose="020B0609020204030204" pitchFamily="49" charset="0"/>
              </a:rPr>
              <a:t> </a:t>
            </a:r>
            <a:endParaRPr lang="en-US" sz="1100" b="0" i="0">
              <a:solidFill>
                <a:srgbClr val="000000"/>
              </a:solidFill>
              <a:effectLst/>
              <a:latin typeface="Calibri" panose="020F0502020204030204" pitchFamily="34" charset="0"/>
            </a:endParaRPr>
          </a:p>
          <a:p>
            <a:endParaRPr lang="en-US"/>
          </a:p>
        </p:txBody>
      </p:sp>
      <p:sp>
        <p:nvSpPr>
          <p:cNvPr id="4" name="Espace réservé du numéro de diapositive 3"/>
          <p:cNvSpPr>
            <a:spLocks noGrp="1"/>
          </p:cNvSpPr>
          <p:nvPr>
            <p:ph type="sldNum" sz="quarter" idx="5"/>
          </p:nvPr>
        </p:nvSpPr>
        <p:spPr/>
        <p:txBody>
          <a:bodyPr/>
          <a:lstStyle/>
          <a:p>
            <a:fld id="{B4008EB6-D09E-4580-8CD6-DDB14511944F}" type="slidenum">
              <a:rPr lang="en-US" smtClean="0"/>
              <a:pPr/>
              <a:t>77</a:t>
            </a:fld>
            <a:endParaRPr lang="en-US"/>
          </a:p>
        </p:txBody>
      </p:sp>
    </p:spTree>
    <p:extLst>
      <p:ext uri="{BB962C8B-B14F-4D97-AF65-F5344CB8AC3E}">
        <p14:creationId xmlns:p14="http://schemas.microsoft.com/office/powerpoint/2010/main" val="218594161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a:t>Attestation Request is The JSON “Attestation Request” object is a serialized JSON object sent by client application to attestation provider. </a:t>
            </a:r>
          </a:p>
          <a:p>
            <a:endParaRPr lang="en-US"/>
          </a:p>
        </p:txBody>
      </p:sp>
      <p:sp>
        <p:nvSpPr>
          <p:cNvPr id="4" name="Espace réservé du numéro de diapositive 3"/>
          <p:cNvSpPr>
            <a:spLocks noGrp="1"/>
          </p:cNvSpPr>
          <p:nvPr>
            <p:ph type="sldNum" sz="quarter" idx="5"/>
          </p:nvPr>
        </p:nvSpPr>
        <p:spPr/>
        <p:txBody>
          <a:bodyPr/>
          <a:lstStyle/>
          <a:p>
            <a:fld id="{B4008EB6-D09E-4580-8CD6-DDB14511944F}" type="slidenum">
              <a:rPr lang="en-US" smtClean="0"/>
              <a:pPr/>
              <a:t>78</a:t>
            </a:fld>
            <a:endParaRPr lang="en-US"/>
          </a:p>
        </p:txBody>
      </p:sp>
    </p:spTree>
    <p:extLst>
      <p:ext uri="{BB962C8B-B14F-4D97-AF65-F5344CB8AC3E}">
        <p14:creationId xmlns:p14="http://schemas.microsoft.com/office/powerpoint/2010/main" val="3237087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a:t>Built-in security capabilities  to protect data (IP &amp; customer privacy)</a:t>
            </a:r>
            <a:r>
              <a:rPr lang="en-US" sz="900" cap="all">
                <a:solidFill>
                  <a:prstClr val="white"/>
                </a:solidFill>
                <a:latin typeface="Intel Clear Light" panose="020B0404020203020204" pitchFamily="34" charset="0"/>
                <a:ea typeface="Intel Clear Light" panose="020B0404020203020204" pitchFamily="34" charset="0"/>
                <a:cs typeface="Intel Clear Light" panose="020B0404020203020204" pitchFamily="34" charset="0"/>
              </a:rPr>
              <a:t>+ </a:t>
            </a:r>
            <a:r>
              <a:rPr lang="en-US" sz="900" cap="none" baseline="0">
                <a:solidFill>
                  <a:prstClr val="white"/>
                </a:solidFill>
                <a:latin typeface="Intel Clear Light" panose="020B0404020203020204" pitchFamily="34" charset="0"/>
                <a:ea typeface="Intel Clear Light" panose="020B0404020203020204" pitchFamily="34" charset="0"/>
                <a:cs typeface="Intel Clear Light" panose="020B0404020203020204" pitchFamily="34" charset="0"/>
              </a:rPr>
              <a:t>System Resilience </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cap="none" baseline="0">
                <a:solidFill>
                  <a:prstClr val="white"/>
                </a:solidFill>
                <a:latin typeface="Intel Clear Light" panose="020B0404020203020204" pitchFamily="34" charset="0"/>
                <a:ea typeface="Intel Clear Light" panose="020B0404020203020204" pitchFamily="34" charset="0"/>
                <a:cs typeface="Intel Clear Light" panose="020B0404020203020204" pitchFamily="34" charset="0"/>
              </a:rPr>
              <a:t>See also </a:t>
            </a:r>
            <a:r>
              <a:rPr lang="en-US" b="0" i="0">
                <a:solidFill>
                  <a:srgbClr val="252525"/>
                </a:solidFill>
                <a:effectLst/>
                <a:latin typeface="intel-clear-pro"/>
              </a:rPr>
              <a:t>Intel Highlights Latest Security Investments at RSA 2020: https://newsroom.intel.com/news-releases/intel-highlights-latest-security-investments-rsa-2020</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cap="none" baseline="0">
              <a:solidFill>
                <a:prstClr val="white"/>
              </a:solidFill>
              <a:latin typeface="Intel Clear Light" panose="020B0404020203020204" pitchFamily="34" charset="0"/>
              <a:ea typeface="Intel Clear Light" panose="020B0404020203020204" pitchFamily="34" charset="0"/>
              <a:cs typeface="Intel Clear Light" panose="020B0404020203020204" pitchFamily="34" charset="0"/>
            </a:endParaRPr>
          </a:p>
          <a:p>
            <a:endParaRPr lang="en-US"/>
          </a:p>
        </p:txBody>
      </p:sp>
      <p:sp>
        <p:nvSpPr>
          <p:cNvPr id="4" name="Slide Number Placeholder 3"/>
          <p:cNvSpPr>
            <a:spLocks noGrp="1"/>
          </p:cNvSpPr>
          <p:nvPr>
            <p:ph type="sldNum" sz="quarter" idx="5"/>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356101101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600"/>
              </a:spcAft>
            </a:pPr>
            <a:r>
              <a:rPr lang="fr-FR" sz="900">
                <a:effectLst/>
                <a:latin typeface="Segoe UI" panose="020B0502040204020203" pitchFamily="34" charset="0"/>
                <a:ea typeface="Calibri" panose="020F0502020204030204" pitchFamily="34" charset="0"/>
              </a:rPr>
              <a:t>MMA s'intègre à AKV version 2, ou Azure </a:t>
            </a:r>
            <a:r>
              <a:rPr lang="fr-FR" sz="900" err="1">
                <a:effectLst/>
                <a:latin typeface="Segoe UI" panose="020B0502040204020203" pitchFamily="34" charset="0"/>
                <a:ea typeface="Calibri" panose="020F0502020204030204" pitchFamily="34" charset="0"/>
              </a:rPr>
              <a:t>Managed</a:t>
            </a:r>
            <a:r>
              <a:rPr lang="fr-FR" sz="900">
                <a:effectLst/>
                <a:latin typeface="Segoe UI" panose="020B0502040204020203" pitchFamily="34" charset="0"/>
                <a:ea typeface="Calibri" panose="020F0502020204030204" pitchFamily="34" charset="0"/>
              </a:rPr>
              <a:t> HSM, avec la prise en charge du concept d’exportation de clés sécurisée ou SRK pour Secure Key Release. Cette exportation de clés sécurisée permet la libération supervisée et imposée par politique de clés à destination d’une enclave de confiance, et donc dûment attestée, mais aussi autorisée au sens des politiques AKV. Cela empêche les administrateurs de l'hôte et du cloud d'accéder aux clés non seulement au repos, mais également « en transit », et en particulier « en cours d'utilisation ».</a:t>
            </a:r>
          </a:p>
          <a:p>
            <a:pPr marL="0" marR="0">
              <a:spcBef>
                <a:spcPts val="0"/>
              </a:spcBef>
              <a:spcAft>
                <a:spcPts val="600"/>
              </a:spcAft>
            </a:pPr>
            <a:endParaRPr lang="fr-FR" sz="900">
              <a:effectLst/>
              <a:latin typeface="Segoe UI" panose="020B0502040204020203" pitchFamily="34" charset="0"/>
              <a:ea typeface="Calibri" panose="020F0502020204030204" pitchFamily="34" charset="0"/>
            </a:endParaRPr>
          </a:p>
          <a:p>
            <a:pPr marL="0" marR="0">
              <a:spcBef>
                <a:spcPts val="0"/>
              </a:spcBef>
              <a:spcAft>
                <a:spcPts val="600"/>
              </a:spcAft>
            </a:pPr>
            <a:r>
              <a:rPr lang="fr-FR" sz="900">
                <a:effectLst/>
                <a:latin typeface="Segoe UI" panose="020B0502040204020203" pitchFamily="34" charset="0"/>
                <a:ea typeface="Calibri" panose="020F0502020204030204" pitchFamily="34" charset="0"/>
              </a:rPr>
              <a:t>MAA rend possible une telle exportation en validant la preuve ou « </a:t>
            </a:r>
            <a:r>
              <a:rPr lang="fr-FR" sz="900" err="1">
                <a:effectLst/>
                <a:latin typeface="Segoe UI" panose="020B0502040204020203" pitchFamily="34" charset="0"/>
                <a:ea typeface="Calibri" panose="020F0502020204030204" pitchFamily="34" charset="0"/>
              </a:rPr>
              <a:t>quote</a:t>
            </a:r>
            <a:r>
              <a:rPr lang="fr-FR" sz="900">
                <a:effectLst/>
                <a:latin typeface="Segoe UI" panose="020B0502040204020203" pitchFamily="34" charset="0"/>
                <a:ea typeface="Calibri" panose="020F0502020204030204" pitchFamily="34" charset="0"/>
              </a:rPr>
              <a:t> » de l'enclave d'origine et en fournissant une attestation par le biais d’un jeton signé destiné à AKV, qui libère les clés suite à une validation réussie du jeton et d’un politique d’accès le permettant.</a:t>
            </a:r>
          </a:p>
          <a:p>
            <a:pPr marL="0" marR="0">
              <a:spcBef>
                <a:spcPts val="0"/>
              </a:spcBef>
              <a:spcAft>
                <a:spcPts val="600"/>
              </a:spcAft>
            </a:pPr>
            <a:endParaRPr lang="fr-FR" sz="900">
              <a:effectLst/>
              <a:latin typeface="Segoe UI" panose="020B0502040204020203" pitchFamily="34" charset="0"/>
              <a:ea typeface="Calibri" panose="020F0502020204030204" pitchFamily="34" charset="0"/>
            </a:endParaRPr>
          </a:p>
          <a:p>
            <a:pPr marL="0" marR="0">
              <a:spcBef>
                <a:spcPts val="0"/>
              </a:spcBef>
              <a:spcAft>
                <a:spcPts val="600"/>
              </a:spcAft>
            </a:pPr>
            <a:r>
              <a:rPr lang="fr-FR" sz="900">
                <a:effectLst/>
                <a:latin typeface="Segoe UI" panose="020B0502040204020203" pitchFamily="34" charset="0"/>
                <a:ea typeface="Calibri" panose="020F0502020204030204" pitchFamily="34" charset="0"/>
              </a:rPr>
              <a:t>Si l’on repart du scénario simple précédent, le client dispose donc également ici de clés dans AKV version 2, avec des clés stockées dans les HSMs backend. Ces clés sont marquées avec une politique d’exportation de clé sécurisée, de sorte qu'elles ne puissent être libérées que pour des environnements d’exécution de confiance conformément à cette politique. L'application cliente fait ici le « passe-plat » entre l’enclave, le fournisseur d’attestation, le coffre de clé, et l’enclave.</a:t>
            </a:r>
          </a:p>
          <a:p>
            <a:pPr marL="0" marR="0">
              <a:spcBef>
                <a:spcPts val="0"/>
              </a:spcBef>
              <a:spcAft>
                <a:spcPts val="600"/>
              </a:spcAft>
            </a:pPr>
            <a:endParaRPr lang="fr-FR" sz="900">
              <a:effectLst/>
              <a:latin typeface="Segoe UI" panose="020B0502040204020203" pitchFamily="34" charset="0"/>
              <a:ea typeface="Calibri" panose="020F0502020204030204" pitchFamily="34" charset="0"/>
            </a:endParaRPr>
          </a:p>
          <a:p>
            <a:pPr marL="0" marR="0">
              <a:spcBef>
                <a:spcPts val="0"/>
              </a:spcBef>
              <a:spcAft>
                <a:spcPts val="600"/>
              </a:spcAft>
            </a:pPr>
            <a:r>
              <a:rPr lang="fr-FR" sz="900">
                <a:effectLst/>
                <a:latin typeface="Segoe UI" panose="020B0502040204020203" pitchFamily="34" charset="0"/>
                <a:ea typeface="Calibri" panose="020F0502020204030204" pitchFamily="34" charset="0"/>
              </a:rPr>
              <a:t>Le workflow est le suivant :</a:t>
            </a:r>
          </a:p>
          <a:p>
            <a:pPr marL="342900" marR="0" lvl="0" indent="-342900">
              <a:spcBef>
                <a:spcPts val="0"/>
              </a:spcBef>
              <a:spcAft>
                <a:spcPts val="600"/>
              </a:spcAft>
              <a:buFont typeface="+mj-lt"/>
              <a:buAutoNum type="arabicPeriod"/>
              <a:tabLst>
                <a:tab pos="457200" algn="l"/>
              </a:tabLst>
            </a:pPr>
            <a:r>
              <a:rPr lang="fr-FR" sz="900">
                <a:effectLst/>
                <a:latin typeface="Segoe UI" panose="020B0502040204020203" pitchFamily="34" charset="0"/>
                <a:ea typeface="Calibri" panose="020F0502020204030204" pitchFamily="34" charset="0"/>
              </a:rPr>
              <a:t>L’application client communique avec l'enclave et demande une clé publique de chiffrement à l'enclave.</a:t>
            </a:r>
          </a:p>
          <a:p>
            <a:pPr marL="342900" marR="0" lvl="0" indent="-342900">
              <a:spcBef>
                <a:spcPts val="0"/>
              </a:spcBef>
              <a:spcAft>
                <a:spcPts val="600"/>
              </a:spcAft>
              <a:buFont typeface="+mj-lt"/>
              <a:buAutoNum type="arabicPeriod"/>
              <a:tabLst>
                <a:tab pos="457200" algn="l"/>
              </a:tabLst>
            </a:pPr>
            <a:r>
              <a:rPr lang="fr-FR" sz="900">
                <a:effectLst/>
                <a:latin typeface="Segoe UI" panose="020B0502040204020203" pitchFamily="34" charset="0"/>
                <a:ea typeface="Calibri" panose="020F0502020204030204" pitchFamily="34" charset="0"/>
              </a:rPr>
              <a:t>L'enclave crée une preuve ou « </a:t>
            </a:r>
            <a:r>
              <a:rPr lang="fr-FR" sz="900" err="1">
                <a:effectLst/>
                <a:latin typeface="Segoe UI" panose="020B0502040204020203" pitchFamily="34" charset="0"/>
                <a:ea typeface="Calibri" panose="020F0502020204030204" pitchFamily="34" charset="0"/>
              </a:rPr>
              <a:t>quote</a:t>
            </a:r>
            <a:r>
              <a:rPr lang="fr-FR" sz="900">
                <a:effectLst/>
                <a:latin typeface="Segoe UI" panose="020B0502040204020203" pitchFamily="34" charset="0"/>
                <a:ea typeface="Calibri" panose="020F0502020204030204" pitchFamily="34" charset="0"/>
              </a:rPr>
              <a:t> » qui exprime l'état de l'enclave. Pour ce qui est des données détenues par l’enclave (Enclave </a:t>
            </a:r>
            <a:r>
              <a:rPr lang="fr-FR" sz="900" err="1">
                <a:effectLst/>
                <a:latin typeface="Segoe UI" panose="020B0502040204020203" pitchFamily="34" charset="0"/>
                <a:ea typeface="Calibri" panose="020F0502020204030204" pitchFamily="34" charset="0"/>
              </a:rPr>
              <a:t>Held</a:t>
            </a:r>
            <a:r>
              <a:rPr lang="fr-FR" sz="900">
                <a:effectLst/>
                <a:latin typeface="Segoe UI" panose="020B0502040204020203" pitchFamily="34" charset="0"/>
                <a:ea typeface="Calibri" panose="020F0502020204030204" pitchFamily="34" charset="0"/>
              </a:rPr>
              <a:t> Data ou EHD), l’enclave utilise ici sa clé publique (formattée normalement comme une clé Web JSON, RFC 7517 JSON). L’enclave place le condensé SHA256 de cette clé Web JSON dans les 32 premiers octets du champ « </a:t>
            </a:r>
            <a:r>
              <a:rPr lang="fr-FR" sz="900" err="1">
                <a:effectLst/>
                <a:latin typeface="Segoe UI" panose="020B0502040204020203" pitchFamily="34" charset="0"/>
                <a:ea typeface="Calibri" panose="020F0502020204030204" pitchFamily="34" charset="0"/>
              </a:rPr>
              <a:t>reportData</a:t>
            </a:r>
            <a:r>
              <a:rPr lang="fr-FR" sz="900">
                <a:effectLst/>
                <a:latin typeface="Segoe UI" panose="020B0502040204020203" pitchFamily="34" charset="0"/>
                <a:ea typeface="Calibri" panose="020F0502020204030204" pitchFamily="34" charset="0"/>
              </a:rPr>
              <a:t> » de la « </a:t>
            </a:r>
            <a:r>
              <a:rPr lang="fr-FR" sz="900" err="1">
                <a:effectLst/>
                <a:latin typeface="Segoe UI" panose="020B0502040204020203" pitchFamily="34" charset="0"/>
                <a:ea typeface="Calibri" panose="020F0502020204030204" pitchFamily="34" charset="0"/>
              </a:rPr>
              <a:t>quote</a:t>
            </a:r>
            <a:r>
              <a:rPr lang="fr-FR" sz="900">
                <a:effectLst/>
                <a:latin typeface="Segoe UI" panose="020B0502040204020203" pitchFamily="34" charset="0"/>
                <a:ea typeface="Calibri" panose="020F0502020204030204" pitchFamily="34" charset="0"/>
              </a:rPr>
              <a:t> » et renvoie à la fois la « </a:t>
            </a:r>
            <a:r>
              <a:rPr lang="fr-FR" sz="900" err="1">
                <a:effectLst/>
                <a:latin typeface="Segoe UI" panose="020B0502040204020203" pitchFamily="34" charset="0"/>
                <a:ea typeface="Calibri" panose="020F0502020204030204" pitchFamily="34" charset="0"/>
              </a:rPr>
              <a:t>quote</a:t>
            </a:r>
            <a:r>
              <a:rPr lang="fr-FR" sz="900">
                <a:effectLst/>
                <a:latin typeface="Segoe UI" panose="020B0502040204020203" pitchFamily="34" charset="0"/>
                <a:ea typeface="Calibri" panose="020F0502020204030204" pitchFamily="34" charset="0"/>
              </a:rPr>
              <a:t> » et les données détenues par l'enclave, à savoir sa clé publique, à l'application client. </a:t>
            </a:r>
          </a:p>
          <a:p>
            <a:pPr marL="342900" marR="0" lvl="0" indent="-342900">
              <a:spcBef>
                <a:spcPts val="0"/>
              </a:spcBef>
              <a:spcAft>
                <a:spcPts val="600"/>
              </a:spcAft>
              <a:buFont typeface="+mj-lt"/>
              <a:buAutoNum type="arabicPeriod"/>
              <a:tabLst>
                <a:tab pos="457200" algn="l"/>
              </a:tabLst>
            </a:pPr>
            <a:r>
              <a:rPr lang="fr-FR" sz="900">
                <a:effectLst/>
                <a:latin typeface="Segoe UI" panose="020B0502040204020203" pitchFamily="34" charset="0"/>
                <a:ea typeface="Calibri" panose="020F0502020204030204" pitchFamily="34" charset="0"/>
              </a:rPr>
              <a:t>L'application client envoie ces informations au fournisseur d'attestation, qui valide la preuve de l'enclave d'origine avec la clé publique fournie (c.à.d. les données détenues par l’enclave) et renvoie l’attestation sous forme d’un jeton JWT signé.</a:t>
            </a:r>
          </a:p>
          <a:p>
            <a:pPr marL="342900" marR="0" lvl="0" indent="-342900">
              <a:spcBef>
                <a:spcPts val="0"/>
              </a:spcBef>
              <a:spcAft>
                <a:spcPts val="600"/>
              </a:spcAft>
              <a:buFont typeface="+mj-lt"/>
              <a:buAutoNum type="arabicPeriod"/>
              <a:tabLst>
                <a:tab pos="457200" algn="l"/>
              </a:tabLst>
            </a:pPr>
            <a:r>
              <a:rPr lang="fr-FR" sz="900">
                <a:effectLst/>
                <a:latin typeface="Segoe UI" panose="020B0502040204020203" pitchFamily="34" charset="0"/>
                <a:ea typeface="Calibri" panose="020F0502020204030204" pitchFamily="34" charset="0"/>
              </a:rPr>
              <a:t>Avec ce jeton, l'application client peut alors demander les clés à AKV version 2. AKV valide le jeton JWT reçu résultant et extrait les revendications, les valide conformément à la politique d’exportation de clés sécurisée et libère les clés en cas de succès. Pour cela, AKV utilise la clé publique contenue dans les données détenues d'enclave (EHD) fournies (champ « </a:t>
            </a:r>
            <a:r>
              <a:rPr lang="fr-FR" sz="900" err="1">
                <a:effectLst/>
                <a:latin typeface="Segoe UI" panose="020B0502040204020203" pitchFamily="34" charset="0"/>
                <a:ea typeface="Calibri" panose="020F0502020204030204" pitchFamily="34" charset="0"/>
              </a:rPr>
              <a:t>aas-ehd</a:t>
            </a:r>
            <a:r>
              <a:rPr lang="fr-FR" sz="900">
                <a:effectLst/>
                <a:latin typeface="Segoe UI" panose="020B0502040204020203" pitchFamily="34" charset="0"/>
                <a:ea typeface="Calibri" panose="020F0502020204030204" pitchFamily="34" charset="0"/>
              </a:rPr>
              <a:t> ») pour chiffrer les clés à transmettre à l'enclave. AKV peut alors être certain que la clé est bien une clé seule détenue de l'enclave en raison de la vérification du fournisseur d'attestation.</a:t>
            </a:r>
          </a:p>
          <a:p>
            <a:pPr marL="342900" marR="0" lvl="0" indent="-342900">
              <a:spcBef>
                <a:spcPts val="0"/>
              </a:spcBef>
              <a:spcAft>
                <a:spcPts val="600"/>
              </a:spcAft>
              <a:buFont typeface="+mj-lt"/>
              <a:buAutoNum type="arabicPeriod"/>
              <a:tabLst>
                <a:tab pos="457200" algn="l"/>
              </a:tabLst>
            </a:pPr>
            <a:r>
              <a:rPr lang="fr-FR" sz="900">
                <a:effectLst/>
                <a:latin typeface="Segoe UI" panose="020B0502040204020203" pitchFamily="34" charset="0"/>
                <a:ea typeface="Calibri" panose="020F0502020204030204" pitchFamily="34" charset="0"/>
              </a:rPr>
              <a:t>L’application reçoit les clés chiffrées et les transmet à l’enclave.</a:t>
            </a:r>
          </a:p>
          <a:p>
            <a:pPr marL="342900" marR="0" lvl="0" indent="-342900">
              <a:spcBef>
                <a:spcPts val="0"/>
              </a:spcBef>
              <a:spcAft>
                <a:spcPts val="600"/>
              </a:spcAft>
              <a:buFont typeface="+mj-lt"/>
              <a:buAutoNum type="arabicPeriod"/>
              <a:tabLst>
                <a:tab pos="457200" algn="l"/>
              </a:tabLst>
            </a:pPr>
            <a:r>
              <a:rPr lang="fr-FR" sz="900">
                <a:effectLst/>
                <a:latin typeface="Segoe UI" panose="020B0502040204020203" pitchFamily="34" charset="0"/>
                <a:ea typeface="Calibri" panose="020F0502020204030204" pitchFamily="34" charset="0"/>
              </a:rPr>
              <a:t>L’enclave reçoit les clés et les déchiffre avec la clé privée associée.</a:t>
            </a:r>
          </a:p>
          <a:p>
            <a:pPr marL="342900" marR="0" lvl="0" indent="-342900">
              <a:spcBef>
                <a:spcPts val="0"/>
              </a:spcBef>
              <a:spcAft>
                <a:spcPts val="600"/>
              </a:spcAft>
              <a:buFont typeface="+mj-lt"/>
              <a:buAutoNum type="arabicPeriod"/>
              <a:tabLst>
                <a:tab pos="457200" algn="l"/>
              </a:tabLst>
            </a:pPr>
            <a:endParaRPr lang="fr-FR" sz="900">
              <a:effectLst/>
              <a:latin typeface="Segoe UI" panose="020B0502040204020203" pitchFamily="34" charset="0"/>
              <a:ea typeface="Calibri" panose="020F0502020204030204" pitchFamily="34" charset="0"/>
            </a:endParaRPr>
          </a:p>
          <a:p>
            <a:pPr marL="0" marR="0">
              <a:spcBef>
                <a:spcPts val="0"/>
              </a:spcBef>
              <a:spcAft>
                <a:spcPts val="600"/>
              </a:spcAft>
            </a:pPr>
            <a:r>
              <a:rPr lang="fr-FR" sz="900">
                <a:effectLst/>
                <a:latin typeface="Segoe UI" panose="020B0502040204020203" pitchFamily="34" charset="0"/>
                <a:ea typeface="Calibri" panose="020F0502020204030204" pitchFamily="34" charset="0"/>
              </a:rPr>
              <a:t>Les opérateurs Microsoft ne sont donc pas en mesure de voir les données de clés brutes à l'une des étapes ci-dessus, ce qui donne à nos clients un niveau d'assurance plus élevé sur le fait que leurs clés et secrets sont en sécurité.</a:t>
            </a:r>
          </a:p>
          <a:p>
            <a:endParaRPr lang="en-US"/>
          </a:p>
        </p:txBody>
      </p:sp>
      <p:sp>
        <p:nvSpPr>
          <p:cNvPr id="4" name="Slide Number Placeholder 3"/>
          <p:cNvSpPr>
            <a:spLocks noGrp="1"/>
          </p:cNvSpPr>
          <p:nvPr>
            <p:ph type="sldNum" sz="quarter" idx="5"/>
          </p:nvPr>
        </p:nvSpPr>
        <p:spPr/>
        <p:txBody>
          <a:bodyPr/>
          <a:lstStyle/>
          <a:p>
            <a:fld id="{B4008EB6-D09E-4580-8CD6-DDB14511944F}" type="slidenum">
              <a:rPr lang="en-US" smtClean="0"/>
              <a:pPr/>
              <a:t>79</a:t>
            </a:fld>
            <a:endParaRPr lang="en-US"/>
          </a:p>
        </p:txBody>
      </p:sp>
    </p:spTree>
    <p:extLst>
      <p:ext uri="{BB962C8B-B14F-4D97-AF65-F5344CB8AC3E}">
        <p14:creationId xmlns:p14="http://schemas.microsoft.com/office/powerpoint/2010/main" val="10866325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4008EB6-D09E-4580-8CD6-DDB14511944F}" type="slidenum">
              <a:rPr lang="en-US" smtClean="0"/>
              <a:pPr/>
              <a:t>81</a:t>
            </a:fld>
            <a:endParaRPr lang="en-US"/>
          </a:p>
        </p:txBody>
      </p:sp>
    </p:spTree>
    <p:extLst>
      <p:ext uri="{BB962C8B-B14F-4D97-AF65-F5344CB8AC3E}">
        <p14:creationId xmlns:p14="http://schemas.microsoft.com/office/powerpoint/2010/main" val="358026953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600"/>
              </a:spcAft>
            </a:pPr>
            <a:r>
              <a:rPr lang="fr-FR" sz="900">
                <a:effectLst/>
                <a:latin typeface="Segoe UI" panose="020B0502040204020203" pitchFamily="34" charset="0"/>
                <a:ea typeface="Calibri" panose="020F0502020204030204" pitchFamily="34" charset="0"/>
              </a:rPr>
              <a:t>Je vous propose de reprendre tout cela avec une démonstration.</a:t>
            </a:r>
          </a:p>
          <a:p>
            <a:pPr marL="0" marR="0">
              <a:spcBef>
                <a:spcPts val="0"/>
              </a:spcBef>
              <a:spcAft>
                <a:spcPts val="600"/>
              </a:spcAft>
            </a:pPr>
            <a:endParaRPr lang="fr-FR" sz="900">
              <a:effectLst/>
              <a:latin typeface="Segoe UI" panose="020B0502040204020203" pitchFamily="34" charset="0"/>
              <a:ea typeface="Calibri" panose="020F0502020204030204" pitchFamily="34" charset="0"/>
            </a:endParaRPr>
          </a:p>
          <a:p>
            <a:pPr marL="0" marR="0">
              <a:spcBef>
                <a:spcPts val="0"/>
              </a:spcBef>
              <a:spcAft>
                <a:spcPts val="600"/>
              </a:spcAft>
            </a:pPr>
            <a:r>
              <a:rPr lang="fr-FR" sz="900">
                <a:effectLst/>
                <a:latin typeface="Segoe UI" panose="020B0502040204020203" pitchFamily="34" charset="0"/>
                <a:ea typeface="Calibri" panose="020F0502020204030204" pitchFamily="34" charset="0"/>
              </a:rPr>
              <a:t>Le workflow illustré est le suivant :</a:t>
            </a:r>
          </a:p>
          <a:p>
            <a:pPr marL="342900" marR="0" lvl="0" indent="-342900">
              <a:spcBef>
                <a:spcPts val="0"/>
              </a:spcBef>
              <a:spcAft>
                <a:spcPts val="600"/>
              </a:spcAft>
              <a:buFont typeface="+mj-lt"/>
              <a:buAutoNum type="arabicPeriod"/>
              <a:tabLst>
                <a:tab pos="457200" algn="l"/>
              </a:tabLst>
            </a:pPr>
            <a:r>
              <a:rPr lang="fr-FR" sz="900">
                <a:effectLst/>
                <a:latin typeface="Segoe UI" panose="020B0502040204020203" pitchFamily="34" charset="0"/>
                <a:ea typeface="Calibri" panose="020F0502020204030204" pitchFamily="34" charset="0"/>
              </a:rPr>
              <a:t>L'application cliente, c'est-à-dire la « partie utilisatrice », qui souhaite transmettre des données chiffrées initie le workflow. Elle souhaite communiquer avec l'enclave et demande une clé à l'enclave pour chiffrer les informations transmises.</a:t>
            </a:r>
          </a:p>
          <a:p>
            <a:pPr marL="342900" marR="0" lvl="0" indent="-342900">
              <a:spcBef>
                <a:spcPts val="0"/>
              </a:spcBef>
              <a:spcAft>
                <a:spcPts val="600"/>
              </a:spcAft>
              <a:buFont typeface="+mj-lt"/>
              <a:buAutoNum type="arabicPeriod"/>
              <a:tabLst>
                <a:tab pos="457200" algn="l"/>
              </a:tabLst>
            </a:pPr>
            <a:r>
              <a:rPr lang="fr-FR" sz="900">
                <a:effectLst/>
                <a:latin typeface="Segoe UI" panose="020B0502040204020203" pitchFamily="34" charset="0"/>
                <a:ea typeface="Calibri" panose="020F0502020204030204" pitchFamily="34" charset="0"/>
              </a:rPr>
              <a:t>L'enclave crée une « </a:t>
            </a:r>
            <a:r>
              <a:rPr lang="fr-FR" sz="900" err="1">
                <a:effectLst/>
                <a:latin typeface="Segoe UI" panose="020B0502040204020203" pitchFamily="34" charset="0"/>
                <a:ea typeface="Calibri" panose="020F0502020204030204" pitchFamily="34" charset="0"/>
              </a:rPr>
              <a:t>quote</a:t>
            </a:r>
            <a:r>
              <a:rPr lang="fr-FR" sz="900">
                <a:effectLst/>
                <a:latin typeface="Segoe UI" panose="020B0502040204020203" pitchFamily="34" charset="0"/>
                <a:ea typeface="Calibri" panose="020F0502020204030204" pitchFamily="34" charset="0"/>
              </a:rPr>
              <a:t> » qui exprime l'état de l'enclave. Pour ce qui est des données détenues par l’enclave (Enclave </a:t>
            </a:r>
            <a:r>
              <a:rPr lang="fr-FR" sz="900" err="1">
                <a:effectLst/>
                <a:latin typeface="Segoe UI" panose="020B0502040204020203" pitchFamily="34" charset="0"/>
                <a:ea typeface="Calibri" panose="020F0502020204030204" pitchFamily="34" charset="0"/>
              </a:rPr>
              <a:t>Held</a:t>
            </a:r>
            <a:r>
              <a:rPr lang="fr-FR" sz="900">
                <a:effectLst/>
                <a:latin typeface="Segoe UI" panose="020B0502040204020203" pitchFamily="34" charset="0"/>
                <a:ea typeface="Calibri" panose="020F0502020204030204" pitchFamily="34" charset="0"/>
              </a:rPr>
              <a:t> Data ou EHD), l’enclave utilise ici la clé publique de l'enclave (normalement la clé publique est formatée comme une clé Web JSON, RFC 7517 JSON). L’enclave place le condensé SHA256 de la clé Web JSON dans les 32 premiers octets du champ « </a:t>
            </a:r>
            <a:r>
              <a:rPr lang="fr-FR" sz="900" err="1">
                <a:effectLst/>
                <a:latin typeface="Segoe UI" panose="020B0502040204020203" pitchFamily="34" charset="0"/>
                <a:ea typeface="Calibri" panose="020F0502020204030204" pitchFamily="34" charset="0"/>
              </a:rPr>
              <a:t>reportData</a:t>
            </a:r>
            <a:r>
              <a:rPr lang="fr-FR" sz="900">
                <a:effectLst/>
                <a:latin typeface="Segoe UI" panose="020B0502040204020203" pitchFamily="34" charset="0"/>
                <a:ea typeface="Calibri" panose="020F0502020204030204" pitchFamily="34" charset="0"/>
              </a:rPr>
              <a:t> » de la « </a:t>
            </a:r>
            <a:r>
              <a:rPr lang="fr-FR" sz="900" err="1">
                <a:effectLst/>
                <a:latin typeface="Segoe UI" panose="020B0502040204020203" pitchFamily="34" charset="0"/>
                <a:ea typeface="Calibri" panose="020F0502020204030204" pitchFamily="34" charset="0"/>
              </a:rPr>
              <a:t>quote</a:t>
            </a:r>
            <a:r>
              <a:rPr lang="fr-FR" sz="900">
                <a:effectLst/>
                <a:latin typeface="Segoe UI" panose="020B0502040204020203" pitchFamily="34" charset="0"/>
                <a:ea typeface="Calibri" panose="020F0502020204030204" pitchFamily="34" charset="0"/>
              </a:rPr>
              <a:t> » et renvoie à la fois la « </a:t>
            </a:r>
            <a:r>
              <a:rPr lang="fr-FR" sz="900" err="1">
                <a:effectLst/>
                <a:latin typeface="Segoe UI" panose="020B0502040204020203" pitchFamily="34" charset="0"/>
                <a:ea typeface="Calibri" panose="020F0502020204030204" pitchFamily="34" charset="0"/>
              </a:rPr>
              <a:t>quote</a:t>
            </a:r>
            <a:r>
              <a:rPr lang="fr-FR" sz="900">
                <a:effectLst/>
                <a:latin typeface="Segoe UI" panose="020B0502040204020203" pitchFamily="34" charset="0"/>
                <a:ea typeface="Calibri" panose="020F0502020204030204" pitchFamily="34" charset="0"/>
              </a:rPr>
              <a:t> » et les données détenues par l'enclave à l'application client. </a:t>
            </a:r>
          </a:p>
          <a:p>
            <a:pPr marL="342900" marR="0" lvl="0" indent="-342900">
              <a:spcBef>
                <a:spcPts val="0"/>
              </a:spcBef>
              <a:spcAft>
                <a:spcPts val="600"/>
              </a:spcAft>
              <a:buFont typeface="+mj-lt"/>
              <a:buAutoNum type="arabicPeriod"/>
              <a:tabLst>
                <a:tab pos="457200" algn="l"/>
              </a:tabLst>
            </a:pPr>
            <a:r>
              <a:rPr lang="fr-FR" sz="900">
                <a:effectLst/>
                <a:latin typeface="Segoe UI" panose="020B0502040204020203" pitchFamily="34" charset="0"/>
                <a:ea typeface="Calibri" panose="020F0502020204030204" pitchFamily="34" charset="0"/>
              </a:rPr>
              <a:t>L'application client envoie la « </a:t>
            </a:r>
            <a:r>
              <a:rPr lang="fr-FR" sz="900" err="1">
                <a:effectLst/>
                <a:latin typeface="Segoe UI" panose="020B0502040204020203" pitchFamily="34" charset="0"/>
                <a:ea typeface="Calibri" panose="020F0502020204030204" pitchFamily="34" charset="0"/>
              </a:rPr>
              <a:t>quote</a:t>
            </a:r>
            <a:r>
              <a:rPr lang="fr-FR" sz="900">
                <a:effectLst/>
                <a:latin typeface="Segoe UI" panose="020B0502040204020203" pitchFamily="34" charset="0"/>
                <a:ea typeface="Calibri" panose="020F0502020204030204" pitchFamily="34" charset="0"/>
              </a:rPr>
              <a:t> »  et les données détenus par l'enclave (EHD) au service d'attestation, qui valide la « </a:t>
            </a:r>
            <a:r>
              <a:rPr lang="fr-FR" sz="900" err="1">
                <a:effectLst/>
                <a:latin typeface="Segoe UI" panose="020B0502040204020203" pitchFamily="34" charset="0"/>
                <a:ea typeface="Calibri" panose="020F0502020204030204" pitchFamily="34" charset="0"/>
              </a:rPr>
              <a:t>quote</a:t>
            </a:r>
            <a:r>
              <a:rPr lang="fr-FR" sz="900">
                <a:effectLst/>
                <a:latin typeface="Segoe UI" panose="020B0502040204020203" pitchFamily="34" charset="0"/>
                <a:ea typeface="Calibri" panose="020F0502020204030204" pitchFamily="34" charset="0"/>
              </a:rPr>
              <a:t> »  avec la clé publique reçue et renvoie un JWT signé.</a:t>
            </a:r>
          </a:p>
          <a:p>
            <a:pPr marL="342900" marR="0" lvl="0" indent="-342900">
              <a:spcBef>
                <a:spcPts val="0"/>
              </a:spcBef>
              <a:spcAft>
                <a:spcPts val="600"/>
              </a:spcAft>
              <a:buFont typeface="+mj-lt"/>
              <a:buAutoNum type="arabicPeriod"/>
              <a:tabLst>
                <a:tab pos="457200" algn="l"/>
              </a:tabLst>
            </a:pPr>
            <a:r>
              <a:rPr lang="fr-FR" sz="900">
                <a:effectLst/>
                <a:latin typeface="Segoe UI" panose="020B0502040204020203" pitchFamily="34" charset="0"/>
                <a:ea typeface="Calibri" panose="020F0502020204030204" pitchFamily="34" charset="0"/>
              </a:rPr>
              <a:t>L'application cliente valide le JWT résultant et extrait les données détenues par l'enclave (champ « </a:t>
            </a:r>
            <a:r>
              <a:rPr lang="fr-FR" sz="900" err="1">
                <a:effectLst/>
                <a:latin typeface="Segoe UI" panose="020B0502040204020203" pitchFamily="34" charset="0"/>
                <a:ea typeface="Calibri" panose="020F0502020204030204" pitchFamily="34" charset="0"/>
              </a:rPr>
              <a:t>aas-ehd</a:t>
            </a:r>
            <a:r>
              <a:rPr lang="fr-FR" sz="900">
                <a:effectLst/>
                <a:latin typeface="Segoe UI" panose="020B0502040204020203" pitchFamily="34" charset="0"/>
                <a:ea typeface="Calibri" panose="020F0502020204030204" pitchFamily="34" charset="0"/>
              </a:rPr>
              <a:t> »), c.à.d. la clé publique, du jeton JWT.</a:t>
            </a:r>
          </a:p>
          <a:p>
            <a:pPr marL="342900" marR="0" lvl="0" indent="-342900">
              <a:spcBef>
                <a:spcPts val="0"/>
              </a:spcBef>
              <a:spcAft>
                <a:spcPts val="600"/>
              </a:spcAft>
              <a:buFont typeface="+mj-lt"/>
              <a:buAutoNum type="arabicPeriod"/>
              <a:tabLst>
                <a:tab pos="457200" algn="l"/>
              </a:tabLst>
            </a:pPr>
            <a:r>
              <a:rPr lang="fr-FR" sz="900">
                <a:effectLst/>
                <a:latin typeface="Segoe UI" panose="020B0502040204020203" pitchFamily="34" charset="0"/>
                <a:ea typeface="Calibri" panose="020F0502020204030204" pitchFamily="34" charset="0"/>
              </a:rPr>
              <a:t>L'application cliente utilise ensuite la clé publique pour chiffrer les données à envoyer à l'enclave. L'application client peut alors être certaine que la clé était bien une clé seule détenue par l'enclave en raison de la vérification du fournisseur d'attestation.</a:t>
            </a:r>
          </a:p>
          <a:p>
            <a:endParaRPr lang="en-US"/>
          </a:p>
        </p:txBody>
      </p:sp>
      <p:sp>
        <p:nvSpPr>
          <p:cNvPr id="4" name="Slide Number Placeholder 3"/>
          <p:cNvSpPr>
            <a:spLocks noGrp="1"/>
          </p:cNvSpPr>
          <p:nvPr>
            <p:ph type="sldNum" sz="quarter" idx="5"/>
          </p:nvPr>
        </p:nvSpPr>
        <p:spPr/>
        <p:txBody>
          <a:bodyPr/>
          <a:lstStyle/>
          <a:p>
            <a:fld id="{B4008EB6-D09E-4580-8CD6-DDB14511944F}" type="slidenum">
              <a:rPr lang="en-US" smtClean="0"/>
              <a:pPr/>
              <a:t>82</a:t>
            </a:fld>
            <a:endParaRPr lang="en-US"/>
          </a:p>
        </p:txBody>
      </p:sp>
    </p:spTree>
    <p:extLst>
      <p:ext uri="{BB962C8B-B14F-4D97-AF65-F5344CB8AC3E}">
        <p14:creationId xmlns:p14="http://schemas.microsoft.com/office/powerpoint/2010/main" val="379203851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83</a:t>
            </a:fld>
            <a:endParaRPr lang="en-US"/>
          </a:p>
        </p:txBody>
      </p:sp>
    </p:spTree>
    <p:extLst>
      <p:ext uri="{BB962C8B-B14F-4D97-AF65-F5344CB8AC3E}">
        <p14:creationId xmlns:p14="http://schemas.microsoft.com/office/powerpoint/2010/main" val="193613973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85</a:t>
            </a:fld>
            <a:endParaRPr lang="en-US"/>
          </a:p>
        </p:txBody>
      </p:sp>
    </p:spTree>
    <p:extLst>
      <p:ext uri="{BB962C8B-B14F-4D97-AF65-F5344CB8AC3E}">
        <p14:creationId xmlns:p14="http://schemas.microsoft.com/office/powerpoint/2010/main" val="214125586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gn="l"/>
            <a:r>
              <a:rPr lang="fr-FR" dirty="0"/>
              <a:t>IA-32 : </a:t>
            </a:r>
            <a:r>
              <a:rPr lang="en-US" sz="1800" b="0" i="0" u="none" strike="noStrike" baseline="0" dirty="0">
                <a:latin typeface="LMRoman10-Regular"/>
              </a:rPr>
              <a:t>The address translation mode used by 64-bit operating systems, called IA-32e by Intel’s documentation, maps 48-bit </a:t>
            </a:r>
            <a:r>
              <a:rPr lang="en-US" sz="1800" b="0" i="1" u="none" strike="noStrike" baseline="0">
                <a:latin typeface="LMRoman10-Italic"/>
              </a:rPr>
              <a:t>virtual addresses </a:t>
            </a:r>
            <a:r>
              <a:rPr lang="en-US" sz="1800" b="0" i="0" u="none" strike="noStrike" baseline="0">
                <a:latin typeface="LMRoman10-Regular"/>
              </a:rPr>
              <a:t>to </a:t>
            </a:r>
            <a:r>
              <a:rPr lang="en-US" sz="1800" b="0" i="1" u="none" strike="noStrike" baseline="0" dirty="0">
                <a:latin typeface="LMRoman10-Italic"/>
              </a:rPr>
              <a:t>physical addresses </a:t>
            </a:r>
            <a:r>
              <a:rPr lang="en-US" sz="1800" b="0" i="0" u="none" strike="noStrike" baseline="0" dirty="0">
                <a:latin typeface="LMRoman10-Regular"/>
              </a:rPr>
              <a:t>of at most </a:t>
            </a:r>
            <a:r>
              <a:rPr lang="en-US" sz="1800" b="0" i="0" u="none" strike="noStrike" baseline="0">
                <a:latin typeface="LMRoman10-Regular"/>
              </a:rPr>
              <a:t>52 bits</a:t>
            </a:r>
            <a:endParaRPr lang="fr-FR" dirty="0"/>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86</a:t>
            </a:fld>
            <a:endParaRPr lang="en-US"/>
          </a:p>
        </p:txBody>
      </p:sp>
    </p:spTree>
    <p:extLst>
      <p:ext uri="{BB962C8B-B14F-4D97-AF65-F5344CB8AC3E}">
        <p14:creationId xmlns:p14="http://schemas.microsoft.com/office/powerpoint/2010/main" val="214125586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87</a:t>
            </a:fld>
            <a:endParaRPr lang="en-US"/>
          </a:p>
        </p:txBody>
      </p:sp>
    </p:spTree>
    <p:extLst>
      <p:ext uri="{BB962C8B-B14F-4D97-AF65-F5344CB8AC3E}">
        <p14:creationId xmlns:p14="http://schemas.microsoft.com/office/powerpoint/2010/main" val="214125586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b="0" i="0">
                <a:solidFill>
                  <a:srgbClr val="F7F9FC"/>
                </a:solidFill>
                <a:effectLst/>
                <a:latin typeface="Montserrat"/>
              </a:rPr>
              <a:t>Intel® SGX Technology and the Impact of Processor Side-Channel Attacks: https://fortanix.com/blog/2020/03/intel-sgx-technology-and-the-impact-of-processor-side-channel-attacks/</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b="0" i="0">
                <a:solidFill>
                  <a:srgbClr val="F7F9FC"/>
                </a:solidFill>
                <a:effectLst/>
                <a:latin typeface="Montserrat"/>
              </a:rPr>
              <a:t>Controlled-Channel Attacks: Deterministic Side Channels for Untrusted Operating Systems: https://www.microsoft.com/en-us/research/publication/controlled-channel-attacks-deterministic-side-channels-for-untrusted-operating-systems/</a:t>
            </a:r>
          </a:p>
          <a:p>
            <a:endParaRPr lang="fr-FR"/>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89</a:t>
            </a:fld>
            <a:endParaRPr lang="en-US"/>
          </a:p>
        </p:txBody>
      </p:sp>
    </p:spTree>
    <p:extLst>
      <p:ext uri="{BB962C8B-B14F-4D97-AF65-F5344CB8AC3E}">
        <p14:creationId xmlns:p14="http://schemas.microsoft.com/office/powerpoint/2010/main" val="214125586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Intel </a:t>
            </a:r>
            <a:r>
              <a:rPr lang="fr-FR" err="1"/>
              <a:t>publishes</a:t>
            </a:r>
            <a:r>
              <a:rPr lang="fr-FR"/>
              <a:t> </a:t>
            </a:r>
            <a:r>
              <a:rPr lang="fr-FR" err="1"/>
              <a:t>regularly</a:t>
            </a:r>
            <a:r>
              <a:rPr lang="fr-FR"/>
              <a:t> a </a:t>
            </a:r>
            <a:r>
              <a:rPr lang="fr-FR" err="1"/>
              <a:t>list</a:t>
            </a:r>
            <a:r>
              <a:rPr lang="fr-FR"/>
              <a:t> of CVE (</a:t>
            </a:r>
            <a:r>
              <a:rPr lang="en-US"/>
              <a:t>Common Vulnerabilities and Exposures)</a:t>
            </a:r>
            <a:endParaRPr lang="fr-FR"/>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90</a:t>
            </a:fld>
            <a:endParaRPr lang="en-US"/>
          </a:p>
        </p:txBody>
      </p:sp>
    </p:spTree>
    <p:extLst>
      <p:ext uri="{BB962C8B-B14F-4D97-AF65-F5344CB8AC3E}">
        <p14:creationId xmlns:p14="http://schemas.microsoft.com/office/powerpoint/2010/main" val="214125586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900">
                <a:latin typeface="Segoe UI" panose="020B0502040204020203" pitchFamily="34" charset="0"/>
              </a:rPr>
              <a:t>Plundervolt doesn't break SGX, but merely sabotages its output</a:t>
            </a:r>
          </a:p>
          <a:p>
            <a:endParaRPr lang="fr-FR"/>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91</a:t>
            </a:fld>
            <a:endParaRPr lang="en-US"/>
          </a:p>
        </p:txBody>
      </p:sp>
    </p:spTree>
    <p:extLst>
      <p:ext uri="{BB962C8B-B14F-4D97-AF65-F5344CB8AC3E}">
        <p14:creationId xmlns:p14="http://schemas.microsoft.com/office/powerpoint/2010/main" val="21412558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Application code executing within an Intel SGX enclave</a:t>
            </a:r>
          </a:p>
          <a:p>
            <a:pPr lvl="1"/>
            <a:r>
              <a:rPr lang="en-GB"/>
              <a:t>Executes within the context of its parent application</a:t>
            </a:r>
          </a:p>
          <a:p>
            <a:pPr lvl="1"/>
            <a:r>
              <a:rPr lang="en-GB"/>
              <a:t>Reduces the TCB of its parent application to the smallest possible footprint</a:t>
            </a:r>
          </a:p>
          <a:p>
            <a:pPr lvl="1"/>
            <a:r>
              <a:rPr lang="en-GB"/>
              <a:t>Remains protected even if an attacker with full execution control over the platform </a:t>
            </a:r>
          </a:p>
          <a:p>
            <a:pPr lvl="1"/>
            <a:r>
              <a:rPr lang="en-GB"/>
              <a:t>Memory protections thwarts memory bus snooping, memory tampering and “cold boot” attacks on images retained in RAM</a:t>
            </a:r>
          </a:p>
          <a:p>
            <a:pPr lvl="1"/>
            <a:r>
              <a:rPr lang="en-GB"/>
              <a:t>Uses hardware-based mechanisms to ensure integrity</a:t>
            </a:r>
          </a:p>
          <a:p>
            <a:pPr lvl="1"/>
            <a:r>
              <a:rPr lang="en-GB"/>
              <a:t>Works in connection with other enclaves owned or trusted by the parent application</a:t>
            </a:r>
          </a:p>
          <a:p>
            <a:pPr lvl="1"/>
            <a:r>
              <a:rPr lang="en-GB"/>
              <a:t>Supports protected transport layer security (TLS) KeyStore management</a:t>
            </a:r>
          </a:p>
          <a:p>
            <a:pPr lvl="1"/>
            <a:r>
              <a:rPr lang="en-GB"/>
              <a:t>Supports encrypted database operations, trusted big data computing, network functions virtualization (NFV), and secure monitoring, blockchain, and other important data </a:t>
            </a:r>
            <a:r>
              <a:rPr lang="en-GB" err="1"/>
              <a:t>center</a:t>
            </a:r>
            <a:r>
              <a:rPr lang="en-GB"/>
              <a:t> security uses that leverage added data protection</a:t>
            </a:r>
          </a:p>
          <a:p>
            <a:endParaRPr lang="en-US"/>
          </a:p>
        </p:txBody>
      </p:sp>
      <p:sp>
        <p:nvSpPr>
          <p:cNvPr id="4" name="Slide Number Placeholder 3"/>
          <p:cNvSpPr>
            <a:spLocks noGrp="1"/>
          </p:cNvSpPr>
          <p:nvPr>
            <p:ph type="sldNum" sz="quarter" idx="5"/>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258885905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92</a:t>
            </a:fld>
            <a:endParaRPr lang="en-US"/>
          </a:p>
        </p:txBody>
      </p:sp>
    </p:spTree>
    <p:extLst>
      <p:ext uri="{BB962C8B-B14F-4D97-AF65-F5344CB8AC3E}">
        <p14:creationId xmlns:p14="http://schemas.microsoft.com/office/powerpoint/2010/main" val="214125586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2000" b="0" i="0">
                <a:solidFill>
                  <a:srgbClr val="555555"/>
                </a:solidFill>
                <a:effectLst/>
                <a:latin typeface="intel-clear"/>
              </a:rPr>
              <a:t>MCU : microcode updates</a:t>
            </a:r>
            <a:endParaRPr lang="en-US" sz="1000" b="0" i="0">
              <a:solidFill>
                <a:srgbClr val="000000"/>
              </a:solidFill>
              <a:effectLst/>
              <a:latin typeface="Segoe UI" panose="020B0502040204020203" pitchFamily="34" charset="0"/>
              <a:cs typeface="Segoe UI" panose="020B0502040204020203" pitchFamily="34" charset="0"/>
            </a:endParaRP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1000" b="0" i="0">
              <a:solidFill>
                <a:srgbClr val="000000"/>
              </a:solidFill>
              <a:effectLst/>
              <a:latin typeface="Segoe UI" panose="020B0502040204020203" pitchFamily="34" charset="0"/>
              <a:cs typeface="Segoe UI" panose="020B0502040204020203" pitchFamily="34" charset="0"/>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1000" b="0" i="0">
                <a:solidFill>
                  <a:srgbClr val="000000"/>
                </a:solidFill>
                <a:effectLst/>
                <a:latin typeface="Segoe UI" panose="020B0502040204020203" pitchFamily="34" charset="0"/>
                <a:cs typeface="Segoe UI" panose="020B0502040204020203" pitchFamily="34" charset="0"/>
              </a:rPr>
              <a:t>“Meltdown” and “</a:t>
            </a:r>
            <a:r>
              <a:rPr lang="en-US" sz="1000" b="0" i="0" err="1">
                <a:solidFill>
                  <a:srgbClr val="000000"/>
                </a:solidFill>
                <a:effectLst/>
                <a:latin typeface="Segoe UI" panose="020B0502040204020203" pitchFamily="34" charset="0"/>
                <a:cs typeface="Segoe UI" panose="020B0502040204020203" pitchFamily="34" charset="0"/>
              </a:rPr>
              <a:t>Spectre</a:t>
            </a:r>
            <a:r>
              <a:rPr lang="en-US" sz="1000" b="0" i="0">
                <a:solidFill>
                  <a:srgbClr val="000000"/>
                </a:solidFill>
                <a:effectLst/>
                <a:latin typeface="Segoe UI" panose="020B0502040204020203" pitchFamily="34" charset="0"/>
                <a:cs typeface="Segoe UI" panose="020B0502040204020203" pitchFamily="34" charset="0"/>
              </a:rPr>
              <a:t>:” Every modern processor has unfixable security flaws</a:t>
            </a:r>
          </a:p>
          <a:p>
            <a:r>
              <a:rPr lang="en-US" sz="1000">
                <a:latin typeface="Segoe UI" panose="020B0502040204020203" pitchFamily="34" charset="0"/>
                <a:cs typeface="Segoe UI" panose="020B0502040204020203" pitchFamily="34" charset="0"/>
                <a:hlinkClick r:id="rId3"/>
              </a:rPr>
              <a:t>https://arstechnica.com/gadgets/2018/01/meltdown-and-spectre-every-modern-processor-has-unfixable-security-flaws/</a:t>
            </a:r>
            <a:endParaRPr lang="en-US" sz="1000">
              <a:latin typeface="Segoe UI" panose="020B0502040204020203" pitchFamily="34" charset="0"/>
              <a:cs typeface="Segoe UI" panose="020B0502040204020203" pitchFamily="34" charset="0"/>
            </a:endParaRPr>
          </a:p>
          <a:p>
            <a:endParaRPr lang="fr-FR" sz="1000">
              <a:latin typeface="Segoe UI" panose="020B0502040204020203" pitchFamily="34" charset="0"/>
              <a:cs typeface="Segoe UI" panose="020B0502040204020203" pitchFamily="34" charset="0"/>
            </a:endParaRPr>
          </a:p>
          <a:p>
            <a:r>
              <a:rPr lang="en-US" sz="1000" b="0" i="0">
                <a:solidFill>
                  <a:srgbClr val="000000"/>
                </a:solidFill>
                <a:effectLst/>
                <a:latin typeface="Segoe UI" panose="020B0502040204020203" pitchFamily="34" charset="0"/>
                <a:cs typeface="Segoe UI" panose="020B0502040204020203" pitchFamily="34" charset="0"/>
              </a:rPr>
              <a:t>For systems with Intel chips, the impact is quite severe, as potentially any kernel memory can be read by user programs.</a:t>
            </a:r>
          </a:p>
          <a:p>
            <a:r>
              <a:rPr lang="en-US" sz="1000" b="0" i="0">
                <a:solidFill>
                  <a:srgbClr val="000000"/>
                </a:solidFill>
                <a:effectLst/>
                <a:latin typeface="Segoe UI" panose="020B0502040204020203" pitchFamily="34" charset="0"/>
                <a:cs typeface="Segoe UI" panose="020B0502040204020203" pitchFamily="34" charset="0"/>
              </a:rPr>
              <a:t>It's this attack that the operating system patches are designed to fix. </a:t>
            </a:r>
          </a:p>
          <a:p>
            <a:r>
              <a:rPr lang="en-US" sz="1000" b="0" i="0">
                <a:solidFill>
                  <a:srgbClr val="000000"/>
                </a:solidFill>
                <a:effectLst/>
                <a:latin typeface="Segoe UI" panose="020B0502040204020203" pitchFamily="34" charset="0"/>
                <a:cs typeface="Segoe UI" panose="020B0502040204020203" pitchFamily="34" charset="0"/>
              </a:rPr>
              <a:t>It works by removing the shared kernel mapping, an operating system design that has been a mainstay since the early 1990s due to the efficiency it provides.</a:t>
            </a:r>
          </a:p>
          <a:p>
            <a:r>
              <a:rPr lang="en-US" sz="1000" b="0" i="0">
                <a:solidFill>
                  <a:srgbClr val="000000"/>
                </a:solidFill>
                <a:effectLst/>
                <a:latin typeface="Segoe UI" panose="020B0502040204020203" pitchFamily="34" charset="0"/>
                <a:cs typeface="Segoe UI" panose="020B0502040204020203" pitchFamily="34" charset="0"/>
              </a:rPr>
              <a:t>Without that shared mapping, there's no way for user programs to provoke the speculative reads of kernel memory, and hence no way to leak kernel information.</a:t>
            </a:r>
          </a:p>
          <a:p>
            <a:r>
              <a:rPr lang="en-US" sz="1000" b="0" i="0">
                <a:solidFill>
                  <a:srgbClr val="000000"/>
                </a:solidFill>
                <a:effectLst/>
                <a:latin typeface="Segoe UI" panose="020B0502040204020203" pitchFamily="34" charset="0"/>
                <a:cs typeface="Segoe UI" panose="020B0502040204020203" pitchFamily="34" charset="0"/>
              </a:rPr>
              <a:t>But it comes at a cost: it makes every single call into the kernel a bit slower, because </a:t>
            </a:r>
            <a:r>
              <a:rPr lang="en-US" sz="1000" b="1" i="0">
                <a:solidFill>
                  <a:srgbClr val="000000"/>
                </a:solidFill>
                <a:effectLst/>
                <a:latin typeface="Segoe UI" panose="020B0502040204020203" pitchFamily="34" charset="0"/>
                <a:cs typeface="Segoe UI" panose="020B0502040204020203" pitchFamily="34" charset="0"/>
              </a:rPr>
              <a:t>each switch to the kernel now requires the kernel page to be reloaded</a:t>
            </a:r>
            <a:r>
              <a:rPr lang="en-US" sz="1000" b="0" i="0">
                <a:solidFill>
                  <a:srgbClr val="000000"/>
                </a:solidFill>
                <a:effectLst/>
                <a:latin typeface="Segoe UI" panose="020B0502040204020203" pitchFamily="34" charset="0"/>
                <a:cs typeface="Segoe UI" panose="020B0502040204020203" pitchFamily="34" charset="0"/>
              </a:rPr>
              <a:t>.</a:t>
            </a:r>
          </a:p>
          <a:p>
            <a:endParaRPr lang="en-US" sz="1000" b="0" i="0">
              <a:solidFill>
                <a:srgbClr val="000000"/>
              </a:solidFill>
              <a:effectLst/>
              <a:latin typeface="Segoe UI" panose="020B0502040204020203" pitchFamily="34" charset="0"/>
              <a:cs typeface="Segoe UI" panose="020B0502040204020203" pitchFamily="34" charset="0"/>
            </a:endParaRPr>
          </a:p>
          <a:p>
            <a:r>
              <a:rPr lang="en-US" sz="1000">
                <a:latin typeface="Segoe UI" panose="020B0502040204020203" pitchFamily="34" charset="0"/>
                <a:cs typeface="Segoe UI" panose="020B0502040204020203" pitchFamily="34" charset="0"/>
                <a:hlinkClick r:id="rId4"/>
              </a:rPr>
              <a:t>https://newsroom.intel.com/editorials/advancing-security-silicon-level/</a:t>
            </a:r>
            <a:endParaRPr lang="en-US" sz="1000" b="0" i="0">
              <a:solidFill>
                <a:srgbClr val="000000"/>
              </a:solidFill>
              <a:effectLst/>
              <a:latin typeface="Segoe UI" panose="020B0502040204020203" pitchFamily="34" charset="0"/>
              <a:cs typeface="Segoe UI" panose="020B0502040204020203" pitchFamily="34" charset="0"/>
            </a:endParaRPr>
          </a:p>
          <a:p>
            <a:r>
              <a:rPr lang="en-US" sz="1000" b="0" i="0">
                <a:solidFill>
                  <a:srgbClr val="555555"/>
                </a:solidFill>
                <a:effectLst/>
                <a:latin typeface="Segoe UI" panose="020B0502040204020203" pitchFamily="34" charset="0"/>
                <a:cs typeface="Segoe UI" panose="020B0502040204020203" pitchFamily="34" charset="0"/>
              </a:rPr>
              <a:t>We have redesigned parts of the processor to introduce new levels of protection through partitioning that will protect against both Variants 2 and 3. </a:t>
            </a:r>
          </a:p>
          <a:p>
            <a:r>
              <a:rPr lang="en-US" sz="1000" b="0" i="0">
                <a:solidFill>
                  <a:srgbClr val="555555"/>
                </a:solidFill>
                <a:effectLst/>
                <a:latin typeface="Segoe UI" panose="020B0502040204020203" pitchFamily="34" charset="0"/>
                <a:cs typeface="Segoe UI" panose="020B0502040204020203" pitchFamily="34" charset="0"/>
              </a:rPr>
              <a:t>Think of this partitioning as additional “protective walls” between applications and user privilege levels to create an obstacle for bad actors.</a:t>
            </a:r>
          </a:p>
          <a:p>
            <a:endParaRPr lang="en-US" sz="1000" b="0" i="0">
              <a:solidFill>
                <a:srgbClr val="555555"/>
              </a:solidFill>
              <a:effectLst/>
              <a:latin typeface="Segoe UI" panose="020B0502040204020203" pitchFamily="34" charset="0"/>
              <a:cs typeface="Segoe UI" panose="020B0502040204020203" pitchFamily="34" charset="0"/>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1000" b="1" i="0">
                <a:solidFill>
                  <a:srgbClr val="0095DA"/>
                </a:solidFill>
                <a:effectLst/>
                <a:latin typeface="Segoe UI" panose="020B0502040204020203" pitchFamily="34" charset="0"/>
                <a:cs typeface="Segoe UI" panose="020B0502040204020203" pitchFamily="34" charset="0"/>
              </a:rPr>
              <a:t>Intel’s 9th-generation ‘Ice Lake’ CPUs will have fixes for Meltdown, </a:t>
            </a:r>
            <a:r>
              <a:rPr lang="en-US" sz="1000" b="1" i="0" err="1">
                <a:solidFill>
                  <a:srgbClr val="0095DA"/>
                </a:solidFill>
                <a:effectLst/>
                <a:latin typeface="Segoe UI" panose="020B0502040204020203" pitchFamily="34" charset="0"/>
                <a:cs typeface="Segoe UI" panose="020B0502040204020203" pitchFamily="34" charset="0"/>
              </a:rPr>
              <a:t>Spectre</a:t>
            </a:r>
            <a:endParaRPr lang="en-US" sz="1000" b="1" i="0">
              <a:solidFill>
                <a:srgbClr val="0095DA"/>
              </a:solidFill>
              <a:effectLst/>
              <a:latin typeface="Segoe UI" panose="020B0502040204020203" pitchFamily="34" charset="0"/>
              <a:cs typeface="Segoe UI" panose="020B0502040204020203" pitchFamily="34" charset="0"/>
            </a:endParaRPr>
          </a:p>
          <a:p>
            <a:r>
              <a:rPr lang="en-US" sz="1000">
                <a:latin typeface="Segoe UI" panose="020B0502040204020203" pitchFamily="34" charset="0"/>
                <a:cs typeface="Segoe UI" panose="020B0502040204020203" pitchFamily="34" charset="0"/>
                <a:hlinkClick r:id="rId5"/>
              </a:rPr>
              <a:t>https://www.digitaltrends.com/computing/intel-meltdown-spectre-silicon-fixes-ice-lake/</a:t>
            </a:r>
            <a:endParaRPr lang="en-US" sz="1000" b="0" i="0">
              <a:solidFill>
                <a:srgbClr val="555555"/>
              </a:solidFill>
              <a:effectLst/>
              <a:latin typeface="Segoe UI" panose="020B0502040204020203" pitchFamily="34" charset="0"/>
              <a:cs typeface="Segoe UI" panose="020B0502040204020203" pitchFamily="34" charset="0"/>
            </a:endParaRPr>
          </a:p>
          <a:p>
            <a:endParaRPr lang="en-US" sz="1000" b="0" i="0">
              <a:solidFill>
                <a:srgbClr val="555555"/>
              </a:solidFill>
              <a:effectLst/>
              <a:latin typeface="Segoe UI" panose="020B0502040204020203" pitchFamily="34" charset="0"/>
              <a:cs typeface="Segoe UI" panose="020B0502040204020203" pitchFamily="34" charset="0"/>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1000" b="1" i="0">
                <a:solidFill>
                  <a:srgbClr val="FFFFFF"/>
                </a:solidFill>
                <a:effectLst/>
                <a:latin typeface="Segoe UI" panose="020B0502040204020203" pitchFamily="34" charset="0"/>
                <a:cs typeface="Segoe UI" panose="020B0502040204020203" pitchFamily="34" charset="0"/>
              </a:rPr>
              <a:t>Engineering New Protections Into Hardware</a:t>
            </a:r>
          </a:p>
          <a:p>
            <a:r>
              <a:rPr lang="en-US" sz="1000">
                <a:latin typeface="Segoe UI" panose="020B0502040204020203" pitchFamily="34" charset="0"/>
                <a:cs typeface="Segoe UI" panose="020B0502040204020203" pitchFamily="34" charset="0"/>
                <a:hlinkClick r:id="rId6"/>
              </a:rPr>
              <a:t>https://www.intel.com/content/www/us/en/architecture-and-technology/engineering-new-protections-into-hardware.html</a:t>
            </a:r>
            <a:endParaRPr lang="en-US" sz="1000" b="0" i="0">
              <a:solidFill>
                <a:srgbClr val="555555"/>
              </a:solidFill>
              <a:effectLst/>
              <a:latin typeface="Segoe UI" panose="020B0502040204020203" pitchFamily="34" charset="0"/>
              <a:cs typeface="Segoe UI" panose="020B0502040204020203" pitchFamily="34" charset="0"/>
            </a:endParaRPr>
          </a:p>
          <a:p>
            <a:endParaRPr lang="fr-FR" sz="1000">
              <a:latin typeface="Segoe UI" panose="020B0502040204020203" pitchFamily="34" charset="0"/>
              <a:cs typeface="Segoe UI" panose="020B0502040204020203" pitchFamily="34" charset="0"/>
            </a:endParaRPr>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93</a:t>
            </a:fld>
            <a:endParaRPr lang="en-US"/>
          </a:p>
        </p:txBody>
      </p:sp>
    </p:spTree>
    <p:extLst>
      <p:ext uri="{BB962C8B-B14F-4D97-AF65-F5344CB8AC3E}">
        <p14:creationId xmlns:p14="http://schemas.microsoft.com/office/powerpoint/2010/main" val="214125586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94</a:t>
            </a:fld>
            <a:endParaRPr lang="en-US"/>
          </a:p>
        </p:txBody>
      </p:sp>
    </p:spTree>
    <p:extLst>
      <p:ext uri="{BB962C8B-B14F-4D97-AF65-F5344CB8AC3E}">
        <p14:creationId xmlns:p14="http://schemas.microsoft.com/office/powerpoint/2010/main" val="214125586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b="1" i="0">
                <a:solidFill>
                  <a:srgbClr val="000000"/>
                </a:solidFill>
                <a:effectLst/>
                <a:latin typeface="IntelClear-Regular"/>
              </a:rPr>
              <a:t>Scenario</a:t>
            </a:r>
          </a:p>
          <a:p>
            <a:pPr marL="342900" lvl="1" indent="-342900">
              <a:buFont typeface="+mj-lt"/>
              <a:buAutoNum type="arabicPeriod"/>
              <a:defRPr/>
            </a:pPr>
            <a:r>
              <a:rPr lang="en-US">
                <a:latin typeface="Segoe UI" panose="020B0502040204020203" pitchFamily="34" charset="0"/>
              </a:rPr>
              <a:t>The attacker begins by poisoning a hidden processor buffer with chosen values</a:t>
            </a:r>
          </a:p>
          <a:p>
            <a:pPr marL="342900" lvl="1" indent="-342900">
              <a:buFont typeface="+mj-lt"/>
              <a:buAutoNum type="arabicPeriod"/>
              <a:defRPr/>
            </a:pPr>
            <a:r>
              <a:rPr lang="en-US">
                <a:latin typeface="Segoe UI" panose="020B0502040204020203" pitchFamily="34" charset="0"/>
              </a:rPr>
              <a:t>He induces "faults" or "assisted loads" in the victim program so the rogue values are loaded from the buffer by code gadgets (sequences of instructions) inside the victim program.</a:t>
            </a:r>
          </a:p>
          <a:p>
            <a:pPr marL="342900" lvl="1" indent="-342900">
              <a:buFont typeface="+mj-lt"/>
              <a:buAutoNum type="arabicPeriod"/>
              <a:defRPr/>
            </a:pPr>
            <a:r>
              <a:rPr lang="en-US">
                <a:latin typeface="Segoe UI" panose="020B0502040204020203" pitchFamily="34" charset="0"/>
              </a:rPr>
              <a:t>The execution of the gadget with the rogue values leaves secret-dependent traces that attackers can obtain through known side channels before the CPU detects the mistake and rolls back the operation</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b="1" i="0">
              <a:solidFill>
                <a:srgbClr val="000000"/>
              </a:solidFill>
              <a:effectLst/>
              <a:latin typeface="IntelClear-Regular"/>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b="1" i="0">
                <a:solidFill>
                  <a:srgbClr val="000000"/>
                </a:solidFill>
                <a:effectLst/>
                <a:latin typeface="IntelClear-Regular"/>
              </a:rPr>
              <a:t>Hidden buffers</a:t>
            </a:r>
          </a:p>
          <a:p>
            <a:pPr algn="l"/>
            <a:r>
              <a:rPr lang="en-US" sz="1800" b="0" i="0" u="none" strike="noStrike" baseline="0">
                <a:solidFill>
                  <a:srgbClr val="000000"/>
                </a:solidFill>
                <a:latin typeface="NimbusRomNo9L-Regu"/>
              </a:rPr>
              <a:t>Microarchitectural elements used internally like L1D cache, line-fill buffer, store buffer, and load ports.</a:t>
            </a:r>
          </a:p>
          <a:p>
            <a:pPr algn="l"/>
            <a:endParaRPr lang="en-US" b="1" i="0">
              <a:solidFill>
                <a:srgbClr val="000000"/>
              </a:solidFill>
              <a:effectLst/>
              <a:latin typeface="IntelClear-Regular"/>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b="1" i="0">
                <a:solidFill>
                  <a:srgbClr val="000000"/>
                </a:solidFill>
                <a:effectLst/>
                <a:latin typeface="IntelClear-Regular"/>
              </a:rPr>
              <a:t>LFENCE instruction </a:t>
            </a:r>
            <a:r>
              <a:rPr lang="en-US" b="0" i="0">
                <a:solidFill>
                  <a:srgbClr val="000000"/>
                </a:solidFill>
                <a:effectLst/>
                <a:latin typeface="IntelClear-Regular"/>
              </a:rPr>
              <a:t>: </a:t>
            </a:r>
            <a:r>
              <a:rPr lang="en-US" b="0" i="0">
                <a:solidFill>
                  <a:srgbClr val="000000"/>
                </a:solidFill>
                <a:effectLst/>
                <a:latin typeface="Times New Roman" panose="02020603050405020304" pitchFamily="18" charset="0"/>
              </a:rPr>
              <a:t>LFENCE does not execute until all prior instructions have completed locally, and no later instruction begins execution until LFENCE completes</a:t>
            </a:r>
            <a:endParaRPr lang="en-US" b="0" i="0">
              <a:solidFill>
                <a:srgbClr val="000000"/>
              </a:solidFill>
              <a:effectLst/>
              <a:latin typeface="IntelClear-Regular"/>
            </a:endParaRPr>
          </a:p>
          <a:p>
            <a:endParaRPr lang="fr-FR" b="1"/>
          </a:p>
          <a:p>
            <a:r>
              <a:rPr lang="fr-FR" b="1"/>
              <a:t>Assists</a:t>
            </a:r>
          </a:p>
          <a:p>
            <a:r>
              <a:rPr lang="en-US" b="0" i="0">
                <a:solidFill>
                  <a:srgbClr val="000000"/>
                </a:solidFill>
                <a:effectLst/>
                <a:latin typeface="IntelClear-Regular"/>
              </a:rPr>
              <a:t>Assists are conditions that are handled internally by the processor and thus do not require software involvement. While both faults and assists may cause the results of a </a:t>
            </a:r>
            <a:r>
              <a:rPr lang="en-US" b="0" i="0" err="1">
                <a:solidFill>
                  <a:srgbClr val="000000"/>
                </a:solidFill>
                <a:effectLst/>
                <a:latin typeface="IntelClear-Regular"/>
              </a:rPr>
              <a:t>μop</a:t>
            </a:r>
            <a:r>
              <a:rPr lang="en-US" b="0" i="0">
                <a:solidFill>
                  <a:srgbClr val="000000"/>
                </a:solidFill>
                <a:effectLst/>
                <a:latin typeface="IntelClear-Regular"/>
              </a:rPr>
              <a:t> to be discarded, assists restart and complete the instruction without needing software involvement, whereas </a:t>
            </a:r>
            <a:r>
              <a:rPr lang="en-US" b="1" i="0">
                <a:solidFill>
                  <a:srgbClr val="000000"/>
                </a:solidFill>
                <a:effectLst/>
                <a:latin typeface="IntelClear-Regular"/>
              </a:rPr>
              <a:t>faults do need software involvement (for example, an exception handler</a:t>
            </a:r>
            <a:r>
              <a:rPr lang="en-US" b="0" i="0">
                <a:solidFill>
                  <a:srgbClr val="000000"/>
                </a:solidFill>
                <a:effectLst/>
                <a:latin typeface="IntelClear-Regular"/>
              </a:rPr>
              <a:t>). For example, setting the Dirty bit in a page table entry may be done using an assist.</a:t>
            </a:r>
            <a:endParaRPr lang="fr-F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b="0" i="0">
              <a:solidFill>
                <a:srgbClr val="000000"/>
              </a:solidFill>
              <a:effectLst/>
              <a:latin typeface="IntelClear-Regular"/>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b="0" i="0">
                <a:solidFill>
                  <a:srgbClr val="000000"/>
                </a:solidFill>
                <a:effectLst/>
                <a:latin typeface="IntelClear-Regular"/>
              </a:rPr>
              <a:t>Deep Dive: Load Value Injection </a:t>
            </a:r>
            <a:r>
              <a:rPr lang="en-US">
                <a:hlinkClick r:id="rId3"/>
              </a:rPr>
              <a:t>https://software.intel.com/security-software-guidance/insights/deep-dive-load-value-injection#intelsgxmitigation</a:t>
            </a:r>
            <a:endParaRPr lang="en-US" b="0" i="0">
              <a:solidFill>
                <a:srgbClr val="000000"/>
              </a:solidFill>
              <a:effectLst/>
              <a:latin typeface="IntelClear-Regular"/>
            </a:endParaRPr>
          </a:p>
          <a:p>
            <a:pPr algn="l"/>
            <a:endParaRPr lang="en-US" b="1" i="0">
              <a:solidFill>
                <a:srgbClr val="000000"/>
              </a:solidFill>
              <a:effectLst/>
              <a:latin typeface="IntelClear-Regular"/>
            </a:endParaRPr>
          </a:p>
          <a:p>
            <a:pPr algn="l"/>
            <a:endParaRPr lang="en-US" b="0" i="0">
              <a:solidFill>
                <a:srgbClr val="000000"/>
              </a:solidFill>
              <a:effectLst/>
              <a:latin typeface="IntelClear-Regular"/>
            </a:endParaRPr>
          </a:p>
          <a:p>
            <a:pPr algn="l"/>
            <a:r>
              <a:rPr lang="en-US" b="0" i="0">
                <a:solidFill>
                  <a:srgbClr val="000000"/>
                </a:solidFill>
                <a:effectLst/>
                <a:latin typeface="IntelClear-Regular"/>
              </a:rPr>
              <a:t>The </a:t>
            </a:r>
            <a:r>
              <a:rPr lang="en-US" b="0" i="0" u="none" strike="noStrike">
                <a:solidFill>
                  <a:srgbClr val="708FB1"/>
                </a:solidFill>
                <a:effectLst/>
                <a:latin typeface="IntelClear-Regular"/>
                <a:hlinkClick r:id="rId3"/>
              </a:rPr>
              <a:t>Deep Dive: Load Value Injection</a:t>
            </a:r>
            <a:r>
              <a:rPr lang="en-US" b="0" i="0">
                <a:solidFill>
                  <a:srgbClr val="000000"/>
                </a:solidFill>
                <a:effectLst/>
                <a:latin typeface="IntelClear-Regular"/>
              </a:rPr>
              <a:t> describes software mitigation techniques that can be applied to enclaves in order to mitigate LVI attacks against enclaves. Additionally, updates to the Intel SGX SDK will be released that apply these software mitigations. There is no additional microcode update needed to mitigate LVI (either for Intel SGX or in general).</a:t>
            </a:r>
          </a:p>
          <a:p>
            <a:pPr algn="l"/>
            <a:r>
              <a:rPr lang="en-US" b="0" i="0">
                <a:solidFill>
                  <a:srgbClr val="000000"/>
                </a:solidFill>
                <a:effectLst/>
                <a:latin typeface="IntelClear-Regular"/>
              </a:rPr>
              <a:t>Intel and industry partners provide toolchain support for compiler and assembler tools that yield object files that satisfy the following property:</a:t>
            </a:r>
          </a:p>
          <a:p>
            <a:pPr algn="l"/>
            <a:r>
              <a:rPr lang="en-US" b="0" i="1">
                <a:solidFill>
                  <a:srgbClr val="000000"/>
                </a:solidFill>
                <a:effectLst/>
                <a:latin typeface="IntelClear-Regular"/>
              </a:rPr>
              <a:t>For all </a:t>
            </a:r>
            <a:r>
              <a:rPr lang="en-US" b="0" i="1" err="1">
                <a:solidFill>
                  <a:srgbClr val="000000"/>
                </a:solidFill>
                <a:effectLst/>
                <a:latin typeface="IntelClear-Regular"/>
              </a:rPr>
              <a:t>Load+Transmit</a:t>
            </a:r>
            <a:r>
              <a:rPr lang="en-US" b="0" i="1">
                <a:solidFill>
                  <a:srgbClr val="000000"/>
                </a:solidFill>
                <a:effectLst/>
                <a:latin typeface="IntelClear-Regular"/>
              </a:rPr>
              <a:t> gadgets in each procedure/function, every path in the control flow graph from Load to Transmit is "cut" by at least one LFENCE instruction.</a:t>
            </a:r>
            <a:endParaRPr lang="en-US" b="0" i="0">
              <a:solidFill>
                <a:srgbClr val="000000"/>
              </a:solidFill>
              <a:effectLst/>
              <a:latin typeface="IntelClear-Regular"/>
            </a:endParaRPr>
          </a:p>
          <a:p>
            <a:pPr algn="l"/>
            <a:r>
              <a:rPr lang="en-US" b="0" i="0">
                <a:solidFill>
                  <a:srgbClr val="000000"/>
                </a:solidFill>
                <a:effectLst/>
                <a:latin typeface="IntelClear-Regular"/>
              </a:rPr>
              <a:t>This property suffices to mitigate all LVI gadgets in Intel SGX enclaves, assuming the mitigation is applied to all code that runs inside the enclave, including any code downloaded into or generated (for example, enclave with a JIT engine) inside the enclave at enclave runtime. For further details on these compiler and assembler tools, refer to the </a:t>
            </a:r>
            <a:r>
              <a:rPr lang="en-US" b="0" i="0" u="none" strike="noStrike">
                <a:solidFill>
                  <a:srgbClr val="708FB1"/>
                </a:solidFill>
                <a:effectLst/>
                <a:latin typeface="IntelClear-Regular"/>
                <a:hlinkClick r:id="rId4"/>
              </a:rPr>
              <a:t>Deep Dive: Load Value Injection</a:t>
            </a:r>
            <a:r>
              <a:rPr lang="en-US" b="0" i="0">
                <a:solidFill>
                  <a:srgbClr val="000000"/>
                </a:solidFill>
                <a:effectLst/>
                <a:latin typeface="IntelClear-Regular"/>
              </a:rPr>
              <a:t>.</a:t>
            </a:r>
          </a:p>
          <a:p>
            <a:pPr algn="l"/>
            <a:endParaRPr lang="en-US" b="0" i="0">
              <a:solidFill>
                <a:srgbClr val="000000"/>
              </a:solidFill>
              <a:effectLst/>
              <a:latin typeface="IntelClear-Regular"/>
            </a:endParaRPr>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95</a:t>
            </a:fld>
            <a:endParaRPr lang="en-US"/>
          </a:p>
        </p:txBody>
      </p:sp>
    </p:spTree>
    <p:extLst>
      <p:ext uri="{BB962C8B-B14F-4D97-AF65-F5344CB8AC3E}">
        <p14:creationId xmlns:p14="http://schemas.microsoft.com/office/powerpoint/2010/main" val="214125586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fr-FR"/>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96</a:t>
            </a:fld>
            <a:endParaRPr lang="en-US"/>
          </a:p>
        </p:txBody>
      </p:sp>
    </p:spTree>
    <p:extLst>
      <p:ext uri="{BB962C8B-B14F-4D97-AF65-F5344CB8AC3E}">
        <p14:creationId xmlns:p14="http://schemas.microsoft.com/office/powerpoint/2010/main" val="214125586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sz="1800">
                <a:effectLst/>
                <a:highlight>
                  <a:srgbClr val="FFFF00"/>
                </a:highlight>
                <a:latin typeface="Calibri" panose="020F0502020204030204" pitchFamily="34" charset="0"/>
                <a:ea typeface="Calibri" panose="020F0502020204030204" pitchFamily="34" charset="0"/>
                <a:cs typeface="Arial" panose="020B0604020202020204" pitchFamily="34" charset="0"/>
              </a:rPr>
              <a:t>Microcode updates are typically included with operating system (OS) updates from your OS vendor</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b="0" i="0">
                <a:solidFill>
                  <a:srgbClr val="555555"/>
                </a:solidFill>
                <a:effectLst/>
                <a:latin typeface="intel-clear"/>
              </a:rPr>
              <a:t>Trusted CPU Feature Detection Library for Intel® Software Guard Extensions (Intel® SGX): https://software.intel.com/content/www/us/en/develop/articles/trusted-cpu-feature-detection-library-for-intel-software-guard-extensions-intel-sgx.html</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b="0" i="0">
              <a:solidFill>
                <a:srgbClr val="555555"/>
              </a:solidFill>
              <a:effectLst/>
              <a:latin typeface="intel-clear"/>
            </a:endParaRP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b="0" i="0">
              <a:solidFill>
                <a:srgbClr val="555555"/>
              </a:solidFill>
              <a:effectLst/>
              <a:latin typeface="intel-clear"/>
            </a:endParaRPr>
          </a:p>
          <a:p>
            <a:endParaRPr lang="fr-FR"/>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97</a:t>
            </a:fld>
            <a:endParaRPr lang="en-US"/>
          </a:p>
        </p:txBody>
      </p:sp>
    </p:spTree>
    <p:extLst>
      <p:ext uri="{BB962C8B-B14F-4D97-AF65-F5344CB8AC3E}">
        <p14:creationId xmlns:p14="http://schemas.microsoft.com/office/powerpoint/2010/main" val="214125586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gn="l"/>
            <a:r>
              <a:rPr lang="en-US" b="1" i="0">
                <a:solidFill>
                  <a:srgbClr val="212529"/>
                </a:solidFill>
                <a:effectLst/>
                <a:latin typeface="montserrat"/>
              </a:rPr>
              <a:t>How to view BIOS setting from the command line on Linux</a:t>
            </a:r>
          </a:p>
          <a:p>
            <a:pPr algn="l"/>
            <a:r>
              <a:rPr lang="en-US" b="0" i="0">
                <a:solidFill>
                  <a:srgbClr val="212529"/>
                </a:solidFill>
                <a:effectLst/>
                <a:latin typeface="montserrat"/>
              </a:rPr>
              <a:t>Open the terminal application. You </a:t>
            </a:r>
            <a:r>
              <a:rPr lang="en-US" b="0" i="0" u="sng">
                <a:solidFill>
                  <a:srgbClr val="717B86"/>
                </a:solidFill>
                <a:effectLst/>
                <a:latin typeface="montserrat"/>
                <a:hlinkClick r:id="rId3"/>
              </a:rPr>
              <a:t>must login as root to run command</a:t>
            </a:r>
            <a:r>
              <a:rPr lang="en-US" b="0" i="0">
                <a:solidFill>
                  <a:srgbClr val="212529"/>
                </a:solidFill>
                <a:effectLst/>
                <a:latin typeface="montserrat"/>
              </a:rPr>
              <a:t>:</a:t>
            </a:r>
            <a:br>
              <a:rPr lang="en-US" b="0" i="0">
                <a:solidFill>
                  <a:srgbClr val="212529"/>
                </a:solidFill>
                <a:effectLst/>
                <a:latin typeface="montserrat"/>
              </a:rPr>
            </a:br>
            <a:r>
              <a:rPr lang="en-US" b="0" i="0">
                <a:solidFill>
                  <a:srgbClr val="212529"/>
                </a:solidFill>
                <a:effectLst/>
                <a:latin typeface="montserrat"/>
              </a:rPr>
              <a:t>$ </a:t>
            </a:r>
            <a:r>
              <a:rPr lang="en-US" b="0" i="0" err="1">
                <a:solidFill>
                  <a:srgbClr val="212529"/>
                </a:solidFill>
                <a:effectLst/>
                <a:latin typeface="montserrat"/>
              </a:rPr>
              <a:t>sudo</a:t>
            </a:r>
            <a:r>
              <a:rPr lang="en-US" b="0" i="0">
                <a:solidFill>
                  <a:srgbClr val="212529"/>
                </a:solidFill>
                <a:effectLst/>
                <a:latin typeface="montserrat"/>
              </a:rPr>
              <a:t> -</a:t>
            </a:r>
            <a:r>
              <a:rPr lang="en-US" b="0" i="0" err="1">
                <a:solidFill>
                  <a:srgbClr val="212529"/>
                </a:solidFill>
                <a:effectLst/>
                <a:latin typeface="montserrat"/>
              </a:rPr>
              <a:t>i</a:t>
            </a:r>
            <a:br>
              <a:rPr lang="en-US" b="0" i="0">
                <a:solidFill>
                  <a:srgbClr val="212529"/>
                </a:solidFill>
                <a:effectLst/>
                <a:latin typeface="montserrat"/>
              </a:rPr>
            </a:br>
            <a:r>
              <a:rPr lang="en-US" b="0" i="0">
                <a:solidFill>
                  <a:srgbClr val="212529"/>
                </a:solidFill>
                <a:effectLst/>
                <a:latin typeface="montserrat"/>
              </a:rPr>
              <a:t>OR</a:t>
            </a:r>
            <a:br>
              <a:rPr lang="en-US" b="0" i="0">
                <a:solidFill>
                  <a:srgbClr val="212529"/>
                </a:solidFill>
                <a:effectLst/>
                <a:latin typeface="montserrat"/>
              </a:rPr>
            </a:br>
            <a:r>
              <a:rPr lang="en-US" b="0" i="0">
                <a:solidFill>
                  <a:srgbClr val="212529"/>
                </a:solidFill>
                <a:effectLst/>
                <a:latin typeface="montserrat"/>
              </a:rPr>
              <a:t>$ </a:t>
            </a:r>
            <a:r>
              <a:rPr lang="en-US" b="0" i="0" err="1">
                <a:solidFill>
                  <a:srgbClr val="212529"/>
                </a:solidFill>
                <a:effectLst/>
                <a:latin typeface="montserrat"/>
              </a:rPr>
              <a:t>su</a:t>
            </a:r>
            <a:r>
              <a:rPr lang="en-US" b="0" i="0">
                <a:solidFill>
                  <a:srgbClr val="212529"/>
                </a:solidFill>
                <a:effectLst/>
                <a:latin typeface="montserrat"/>
              </a:rPr>
              <a:t> -</a:t>
            </a:r>
            <a:br>
              <a:rPr lang="en-US" b="0" i="0">
                <a:solidFill>
                  <a:srgbClr val="212529"/>
                </a:solidFill>
                <a:effectLst/>
                <a:latin typeface="montserrat"/>
              </a:rPr>
            </a:br>
            <a:r>
              <a:rPr lang="en-US" b="0" i="0">
                <a:solidFill>
                  <a:srgbClr val="212529"/>
                </a:solidFill>
                <a:effectLst/>
                <a:latin typeface="montserrat"/>
              </a:rPr>
              <a:t>Type the following command:</a:t>
            </a:r>
            <a:br>
              <a:rPr lang="en-US" b="0" i="0">
                <a:solidFill>
                  <a:srgbClr val="212529"/>
                </a:solidFill>
                <a:effectLst/>
                <a:latin typeface="montserrat"/>
              </a:rPr>
            </a:br>
            <a:r>
              <a:rPr lang="en-US" b="0" i="0">
                <a:solidFill>
                  <a:srgbClr val="212529"/>
                </a:solidFill>
                <a:effectLst/>
                <a:latin typeface="montserrat"/>
              </a:rPr>
              <a:t># </a:t>
            </a:r>
            <a:r>
              <a:rPr lang="en-US" b="0" i="0" err="1">
                <a:solidFill>
                  <a:srgbClr val="212529"/>
                </a:solidFill>
                <a:effectLst/>
                <a:latin typeface="montserrat"/>
              </a:rPr>
              <a:t>dmidecode</a:t>
            </a:r>
            <a:r>
              <a:rPr lang="en-US" b="0" i="0">
                <a:solidFill>
                  <a:srgbClr val="212529"/>
                </a:solidFill>
                <a:effectLst/>
                <a:latin typeface="montserrat"/>
              </a:rPr>
              <a:t> | more</a:t>
            </a:r>
          </a:p>
          <a:p>
            <a:pPr marL="0" marR="0" lvl="0" indent="0" algn="l" defTabSz="932742" rtl="0" eaLnBrk="1" fontAlgn="auto" latinLnBrk="0" hangingPunct="1">
              <a:lnSpc>
                <a:spcPct val="90000"/>
              </a:lnSpc>
              <a:spcBef>
                <a:spcPts val="0"/>
              </a:spcBef>
              <a:spcAft>
                <a:spcPts val="340"/>
              </a:spcAft>
              <a:buClrTx/>
              <a:buSzTx/>
              <a:buFontTx/>
              <a:buNone/>
              <a:tabLst/>
              <a:defRPr/>
            </a:pPr>
            <a:endParaRPr lang="fr-FR"/>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98</a:t>
            </a:fld>
            <a:endParaRPr lang="en-US"/>
          </a:p>
        </p:txBody>
      </p:sp>
    </p:spTree>
    <p:extLst>
      <p:ext uri="{BB962C8B-B14F-4D97-AF65-F5344CB8AC3E}">
        <p14:creationId xmlns:p14="http://schemas.microsoft.com/office/powerpoint/2010/main" val="214125586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285750" marR="0" lvl="0" indent="-2857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1800">
                <a:effectLst/>
                <a:latin typeface="Segoe UI" panose="020B0502040204020203" pitchFamily="34" charset="0"/>
                <a:ea typeface="Calibri" panose="020F0502020204030204" pitchFamily="34" charset="0"/>
                <a:cs typeface="Times New Roman" panose="02020603050405020304" pitchFamily="18" charset="0"/>
              </a:rPr>
              <a:t>Microsoft introduced Hardware Root of Trust (RoT) and dedicated security microprocessor for server hardware called Cerberus with Gen 7 platform. </a:t>
            </a:r>
          </a:p>
          <a:p>
            <a:pPr marL="503012" marR="0" lvl="1" indent="-2857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1800">
                <a:effectLst/>
                <a:latin typeface="Segoe UI" panose="020B0502040204020203" pitchFamily="34" charset="0"/>
                <a:ea typeface="Calibri" panose="020F0502020204030204" pitchFamily="34" charset="0"/>
                <a:cs typeface="Times New Roman" panose="02020603050405020304" pitchFamily="18" charset="0"/>
              </a:rPr>
              <a:t>This RoT is responsible to protect firmware integrity and prevent and unwanted / unauthenticated changes on the server hardware. </a:t>
            </a:r>
          </a:p>
          <a:p>
            <a:pPr marL="503012" marR="0" lvl="1" indent="-2857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1800">
                <a:effectLst/>
                <a:latin typeface="Segoe UI" panose="020B0502040204020203" pitchFamily="34" charset="0"/>
                <a:ea typeface="Calibri" panose="020F0502020204030204" pitchFamily="34" charset="0"/>
                <a:cs typeface="Times New Roman" panose="02020603050405020304" pitchFamily="18" charset="0"/>
              </a:rPr>
              <a:t>It complies with NIST 800-193 and provide solid security story for Azure cloud hardware to build customer trust. </a:t>
            </a:r>
            <a:endParaRPr lang="en-US"/>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a:t>Cerberus technical details on </a:t>
            </a:r>
            <a:r>
              <a:rPr lang="en-US" u="sng">
                <a:hlinkClick r:id="rId3"/>
              </a:rPr>
              <a:t>github</a:t>
            </a:r>
            <a:endParaRPr lang="en-US" u="sng"/>
          </a:p>
          <a:p>
            <a:pPr>
              <a:lnSpc>
                <a:spcPct val="107000"/>
              </a:lnSpc>
              <a:spcAft>
                <a:spcPts val="800"/>
              </a:spcAft>
            </a:pPr>
            <a:r>
              <a:rPr lang="en-US"/>
              <a:t>Two concepts:</a:t>
            </a:r>
            <a:endParaRPr lang="fr-FR"/>
          </a:p>
          <a:p>
            <a:pPr marL="342900" lvl="0" indent="-342900">
              <a:lnSpc>
                <a:spcPct val="107000"/>
              </a:lnSpc>
              <a:spcAft>
                <a:spcPts val="0"/>
              </a:spcAft>
              <a:buFont typeface="+mj-lt"/>
              <a:buAutoNum type="arabicPeriod"/>
            </a:pPr>
            <a:r>
              <a:rPr lang="en-US"/>
              <a:t>Master RoT : </a:t>
            </a:r>
            <a:r>
              <a:rPr lang="en-US" sz="900">
                <a:gradFill>
                  <a:gsLst>
                    <a:gs pos="1250">
                      <a:schemeClr val="tx2"/>
                    </a:gs>
                    <a:gs pos="99000">
                      <a:schemeClr val="tx2"/>
                    </a:gs>
                  </a:gsLst>
                  <a:lin ang="5400000" scaled="0"/>
                </a:gradFill>
                <a:latin typeface="Segoe UI Semibold" panose="020B0702040204020203" pitchFamily="34" charset="0"/>
                <a:cs typeface="Segoe UI Semibold" panose="020B0702040204020203" pitchFamily="34" charset="0"/>
              </a:rPr>
              <a:t>Motherboard contains Master Rot</a:t>
            </a:r>
            <a:endParaRPr lang="fr-FR" sz="900">
              <a:gradFill>
                <a:gsLst>
                  <a:gs pos="1250">
                    <a:schemeClr val="tx2"/>
                  </a:gs>
                  <a:gs pos="99000">
                    <a:schemeClr val="tx2"/>
                  </a:gs>
                </a:gsLst>
                <a:lin ang="5400000" scaled="0"/>
              </a:gradFill>
              <a:latin typeface="Segoe UI Semibold" panose="020B0702040204020203" pitchFamily="34" charset="0"/>
              <a:cs typeface="Segoe UI Semibold" panose="020B0702040204020203" pitchFamily="34" charset="0"/>
            </a:endParaRPr>
          </a:p>
          <a:p>
            <a:pPr marL="342900" lvl="0" indent="-342900">
              <a:lnSpc>
                <a:spcPct val="107000"/>
              </a:lnSpc>
              <a:spcAft>
                <a:spcPts val="800"/>
              </a:spcAft>
              <a:buFont typeface="+mj-lt"/>
              <a:buAutoNum type="arabicPeriod"/>
            </a:pPr>
            <a:r>
              <a:rPr lang="en-US"/>
              <a:t>Rot : Each peripheral has a slave Rot capabilities interposed or native</a:t>
            </a: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endParaRPr lang="en-US"/>
          </a:p>
          <a:p>
            <a:endParaRPr lang="en-US"/>
          </a:p>
          <a:p>
            <a:endParaRPr lang="en-US"/>
          </a:p>
        </p:txBody>
      </p:sp>
      <p:sp>
        <p:nvSpPr>
          <p:cNvPr id="4" name="Espace réservé du numéro de diapositive 3"/>
          <p:cNvSpPr>
            <a:spLocks noGrp="1"/>
          </p:cNvSpPr>
          <p:nvPr>
            <p:ph type="sldNum" sz="quarter" idx="5"/>
          </p:nvPr>
        </p:nvSpPr>
        <p:spPr/>
        <p:txBody>
          <a:bodyPr/>
          <a:lstStyle/>
          <a:p>
            <a:fld id="{B4008EB6-D09E-4580-8CD6-DDB14511944F}" type="slidenum">
              <a:rPr lang="en-US" smtClean="0"/>
              <a:pPr/>
              <a:t>103</a:t>
            </a:fld>
            <a:endParaRPr lang="en-US"/>
          </a:p>
        </p:txBody>
      </p:sp>
    </p:spTree>
    <p:extLst>
      <p:ext uri="{BB962C8B-B14F-4D97-AF65-F5344CB8AC3E}">
        <p14:creationId xmlns:p14="http://schemas.microsoft.com/office/powerpoint/2010/main" val="338964599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a:t>SHA- Secured Hash Algo</a:t>
            </a:r>
          </a:p>
          <a:p>
            <a:r>
              <a:rPr lang="en-US"/>
              <a:t>AES – Adv </a:t>
            </a:r>
            <a:r>
              <a:rPr lang="en-US" err="1"/>
              <a:t>Encry</a:t>
            </a:r>
            <a:r>
              <a:rPr lang="en-US"/>
              <a:t> Stand</a:t>
            </a:r>
          </a:p>
          <a:p>
            <a:r>
              <a:rPr lang="en-US"/>
              <a:t>TRNG – True Random Num Gen</a:t>
            </a:r>
          </a:p>
          <a:p>
            <a:r>
              <a:rPr lang="en-US"/>
              <a:t>RSA - </a:t>
            </a:r>
            <a:r>
              <a:rPr lang="en-US" err="1"/>
              <a:t>Rivest</a:t>
            </a:r>
            <a:r>
              <a:rPr lang="en-US"/>
              <a:t>-Shamir-</a:t>
            </a:r>
            <a:r>
              <a:rPr lang="en-US" err="1"/>
              <a:t>Adleman</a:t>
            </a:r>
            <a:endParaRPr lang="en-US"/>
          </a:p>
          <a:p>
            <a:r>
              <a:rPr lang="en-US"/>
              <a:t>PKA – Public Key Algorithm</a:t>
            </a:r>
          </a:p>
        </p:txBody>
      </p:sp>
      <p:sp>
        <p:nvSpPr>
          <p:cNvPr id="4" name="Espace réservé du numéro de diapositive 3"/>
          <p:cNvSpPr>
            <a:spLocks noGrp="1"/>
          </p:cNvSpPr>
          <p:nvPr>
            <p:ph type="sldNum" sz="quarter" idx="5"/>
          </p:nvPr>
        </p:nvSpPr>
        <p:spPr/>
        <p:txBody>
          <a:bodyPr/>
          <a:lstStyle/>
          <a:p>
            <a:fld id="{B4008EB6-D09E-4580-8CD6-DDB14511944F}" type="slidenum">
              <a:rPr lang="en-US" smtClean="0"/>
              <a:pPr/>
              <a:t>104</a:t>
            </a:fld>
            <a:endParaRPr lang="en-US"/>
          </a:p>
        </p:txBody>
      </p:sp>
    </p:spTree>
    <p:extLst>
      <p:ext uri="{BB962C8B-B14F-4D97-AF65-F5344CB8AC3E}">
        <p14:creationId xmlns:p14="http://schemas.microsoft.com/office/powerpoint/2010/main" val="360929453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4008EB6-D09E-4580-8CD6-DDB14511944F}" type="slidenum">
              <a:rPr lang="en-US" smtClean="0"/>
              <a:pPr/>
              <a:t>107</a:t>
            </a:fld>
            <a:endParaRPr lang="en-US"/>
          </a:p>
        </p:txBody>
      </p:sp>
    </p:spTree>
    <p:extLst>
      <p:ext uri="{BB962C8B-B14F-4D97-AF65-F5344CB8AC3E}">
        <p14:creationId xmlns:p14="http://schemas.microsoft.com/office/powerpoint/2010/main" val="25016228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SGX protects the privacy and integrity of pages in an enclave, which is a region within a user-mode address space</a:t>
            </a:r>
          </a:p>
          <a:p>
            <a:r>
              <a:rPr lang="en-US"/>
              <a:t>Although resident in cache, enclave's data is protected by the CPU's access controls (the TLB)</a:t>
            </a:r>
          </a:p>
          <a:p>
            <a:r>
              <a:rPr lang="en-US"/>
              <a:t>However, it is encrypted, and its integrity is protected when it is written in memory and, if the memory data is changed, a later load will cause a fault</a:t>
            </a:r>
          </a:p>
          <a:p>
            <a:endParaRPr lang="en-US" dirty="0"/>
          </a:p>
          <a:p>
            <a:r>
              <a:rPr lang="en-US"/>
              <a:t>SGX mediates page mapping when setting up the enclave and maintains a mirror state for each page</a:t>
            </a:r>
          </a:p>
          <a:p>
            <a:endParaRPr lang="en-US" dirty="0"/>
          </a:p>
          <a:p>
            <a:r>
              <a:rPr lang="en-US"/>
              <a:t>Enclaves are created by an ECREATE statement that initiates a control structure in the protected memory</a:t>
            </a:r>
          </a:p>
          <a:p>
            <a:r>
              <a:rPr lang="en-US"/>
              <a:t>Once the enclave is created, memory pages are added to this enclave by EADD instructions</a:t>
            </a:r>
          </a:p>
          <a:p>
            <a:r>
              <a:rPr lang="en-US"/>
              <a:t>These pages are allocated by the OS, but they must occupy a specific region of physical memory: the Enclave Page Cache (EPC)</a:t>
            </a:r>
          </a:p>
        </p:txBody>
      </p:sp>
      <p:sp>
        <p:nvSpPr>
          <p:cNvPr id="4" name="Slide Number Placeholder 3"/>
          <p:cNvSpPr>
            <a:spLocks noGrp="1"/>
          </p:cNvSpPr>
          <p:nvPr>
            <p:ph type="sldNum" sz="quarter" idx="5"/>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112892321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4008EB6-D09E-4580-8CD6-DDB14511944F}" type="slidenum">
              <a:rPr lang="en-US" smtClean="0"/>
              <a:pPr/>
              <a:t>108</a:t>
            </a:fld>
            <a:endParaRPr lang="en-US"/>
          </a:p>
        </p:txBody>
      </p:sp>
    </p:spTree>
    <p:extLst>
      <p:ext uri="{BB962C8B-B14F-4D97-AF65-F5344CB8AC3E}">
        <p14:creationId xmlns:p14="http://schemas.microsoft.com/office/powerpoint/2010/main" val="139467621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110</a:t>
            </a:fld>
            <a:endParaRPr lang="en-US"/>
          </a:p>
        </p:txBody>
      </p:sp>
    </p:spTree>
    <p:extLst>
      <p:ext uri="{BB962C8B-B14F-4D97-AF65-F5344CB8AC3E}">
        <p14:creationId xmlns:p14="http://schemas.microsoft.com/office/powerpoint/2010/main" val="214125586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4008EB6-D09E-4580-8CD6-DDB14511944F}" type="slidenum">
              <a:rPr lang="en-US" smtClean="0"/>
              <a:pPr/>
              <a:t>111</a:t>
            </a:fld>
            <a:endParaRPr lang="en-US"/>
          </a:p>
        </p:txBody>
      </p:sp>
    </p:spTree>
    <p:extLst>
      <p:ext uri="{BB962C8B-B14F-4D97-AF65-F5344CB8AC3E}">
        <p14:creationId xmlns:p14="http://schemas.microsoft.com/office/powerpoint/2010/main" val="122088028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4008EB6-D09E-4580-8CD6-DDB14511944F}" type="slidenum">
              <a:rPr lang="en-US" smtClean="0"/>
              <a:pPr/>
              <a:t>112</a:t>
            </a:fld>
            <a:endParaRPr lang="en-US"/>
          </a:p>
        </p:txBody>
      </p:sp>
    </p:spTree>
    <p:extLst>
      <p:ext uri="{BB962C8B-B14F-4D97-AF65-F5344CB8AC3E}">
        <p14:creationId xmlns:p14="http://schemas.microsoft.com/office/powerpoint/2010/main" val="1220880282"/>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4008EB6-D09E-4580-8CD6-DDB14511944F}" type="slidenum">
              <a:rPr lang="en-US" smtClean="0"/>
              <a:pPr/>
              <a:t>113</a:t>
            </a:fld>
            <a:endParaRPr lang="en-US"/>
          </a:p>
        </p:txBody>
      </p:sp>
    </p:spTree>
    <p:extLst>
      <p:ext uri="{BB962C8B-B14F-4D97-AF65-F5344CB8AC3E}">
        <p14:creationId xmlns:p14="http://schemas.microsoft.com/office/powerpoint/2010/main" val="1220880282"/>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115</a:t>
            </a:fld>
            <a:endParaRPr lang="en-US"/>
          </a:p>
        </p:txBody>
      </p:sp>
    </p:spTree>
    <p:extLst>
      <p:ext uri="{BB962C8B-B14F-4D97-AF65-F5344CB8AC3E}">
        <p14:creationId xmlns:p14="http://schemas.microsoft.com/office/powerpoint/2010/main" val="1936139730"/>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116</a:t>
            </a:fld>
            <a:endParaRPr lang="en-US"/>
          </a:p>
        </p:txBody>
      </p:sp>
    </p:spTree>
    <p:extLst>
      <p:ext uri="{BB962C8B-B14F-4D97-AF65-F5344CB8AC3E}">
        <p14:creationId xmlns:p14="http://schemas.microsoft.com/office/powerpoint/2010/main" val="1737249256"/>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117</a:t>
            </a:fld>
            <a:endParaRPr lang="en-US"/>
          </a:p>
        </p:txBody>
      </p:sp>
    </p:spTree>
    <p:extLst>
      <p:ext uri="{BB962C8B-B14F-4D97-AF65-F5344CB8AC3E}">
        <p14:creationId xmlns:p14="http://schemas.microsoft.com/office/powerpoint/2010/main" val="131882194"/>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2075" y="746125"/>
            <a:ext cx="6623050" cy="3725863"/>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49787" cy="496967"/>
          </a:xfrm>
          <a:prstGeom prst="rect">
            <a:avLst/>
          </a:prstGeom>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Date Placeholder 4"/>
          <p:cNvSpPr>
            <a:spLocks noGrp="1"/>
          </p:cNvSpPr>
          <p:nvPr>
            <p:ph type="dt" idx="11"/>
          </p:nvPr>
        </p:nvSpPr>
        <p:spPr>
          <a:xfrm>
            <a:off x="3855838" y="-10885"/>
            <a:ext cx="2949787" cy="496967"/>
          </a:xfrm>
          <a:prstGeom prst="rect">
            <a:avLst/>
          </a:prstGeom>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fld id="{81331B57-0BE5-4F82-AA58-76F53EFF3ADA}" type="datetime8">
              <a:rPr kumimoji="0" lang="en-US" sz="1800" b="0" i="0" u="none" strike="noStrike" kern="1200" cap="none" spc="0" normalizeH="0" baseline="0" noProof="0" smtClean="0">
                <a:ln>
                  <a:noFill/>
                </a:ln>
                <a:solidFill>
                  <a:prstClr val="black"/>
                </a:solidFill>
                <a:effectLst/>
                <a:uLnTx/>
                <a:uFillTx/>
                <a:latin typeface="Calibri"/>
                <a:ea typeface="+mn-ea"/>
                <a:cs typeface="+mn-cs"/>
              </a:rPr>
              <a:pPr marL="0" marR="0" lvl="0" indent="0" algn="l" defTabSz="932742" rtl="0" eaLnBrk="1" fontAlgn="auto" latinLnBrk="0" hangingPunct="1">
                <a:lnSpc>
                  <a:spcPct val="100000"/>
                </a:lnSpc>
                <a:spcBef>
                  <a:spcPts val="0"/>
                </a:spcBef>
                <a:spcAft>
                  <a:spcPts val="0"/>
                </a:spcAft>
                <a:buClrTx/>
                <a:buSzTx/>
                <a:buFontTx/>
                <a:buNone/>
                <a:tabLst/>
                <a:defRPr/>
              </a:pPr>
              <a:t>6/29/2020 2:35 PM</a:t>
            </a:fld>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C87E0CF-87F6-4B58-B8B8-DCAB2DAAF3C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8" name="Footer Placeholder 3"/>
          <p:cNvSpPr>
            <a:spLocks noGrp="1"/>
          </p:cNvSpPr>
          <p:nvPr>
            <p:ph type="ftr" sz="quarter" idx="4"/>
          </p:nvPr>
        </p:nvSpPr>
        <p:spPr>
          <a:xfrm>
            <a:off x="0" y="9440646"/>
            <a:ext cx="6202116" cy="496967"/>
          </a:xfrm>
          <a:prstGeom prst="rect">
            <a:avLst/>
          </a:prstGeom>
        </p:spPr>
        <p:txBody>
          <a:bodyPr vert="horz" lIns="91440" tIns="45720" rIns="91440" bIns="45720" rtlCol="0" anchor="b"/>
          <a:lstStyle>
            <a:lvl1pPr algn="l">
              <a:defRPr sz="1200"/>
            </a:lvl1p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dirty="0">
                <a:ln>
                  <a:noFill/>
                </a:ln>
                <a:solidFill>
                  <a:srgbClr val="000000"/>
                </a:solidFill>
                <a:effectLst/>
                <a:uLnTx/>
                <a:uFillTx/>
                <a:latin typeface="Segoe UI" pitchFamily="34" charset="0"/>
                <a:ea typeface="+mn-ea"/>
                <a:cs typeface="+mn-cs"/>
              </a:rPr>
              <a:t>© 2010 Microsoft Corporation. All rights reserved. Microsoft, Windows, Windows Vista and other product names are or may be registered trademarks and/or trademarks in the U.S. and/or other countries.</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dirty="0">
                <a:ln>
                  <a:noFill/>
                </a:ln>
                <a:solidFill>
                  <a:srgbClr val="000000"/>
                </a:solidFill>
                <a:effectLst/>
                <a:uLnTx/>
                <a:uFillTx/>
                <a:latin typeface="Segoe UI" pitchFamily="34" charset="0"/>
                <a:ea typeface="+mn-ea"/>
                <a:cs typeface="+mn-cs"/>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500" b="0" i="0" u="none" strike="noStrike" kern="1200" cap="none" spc="0" normalizeH="0" baseline="0" noProof="0" dirty="0">
                <a:ln>
                  <a:noFill/>
                </a:ln>
                <a:solidFill>
                  <a:srgbClr val="000000"/>
                </a:solidFill>
                <a:effectLst/>
                <a:uLnTx/>
                <a:uFillTx/>
                <a:latin typeface="Segoe UI" pitchFamily="34" charset="0"/>
                <a:ea typeface="+mn-ea"/>
                <a:cs typeface="+mn-cs"/>
              </a:rPr>
            </a:br>
            <a:r>
              <a:rPr kumimoji="0" lang="en-US" sz="500" b="0" i="0" u="none" strike="noStrike" kern="1200" cap="none" spc="0" normalizeH="0" baseline="0" noProof="0" dirty="0">
                <a:ln>
                  <a:noFill/>
                </a:ln>
                <a:solidFill>
                  <a:srgbClr val="000000"/>
                </a:solidFill>
                <a:effectLst/>
                <a:uLnTx/>
                <a:uFillTx/>
                <a:latin typeface="Segoe UI" pitchFamily="34" charset="0"/>
                <a:ea typeface="+mn-ea"/>
                <a:cs typeface="+mn-cs"/>
              </a:rPr>
              <a:t>MICROSOFT MAKES NO WARRANTIES, EXPRESS, IMPLIED OR STATUTORY, AS TO THE INFORMATION IN THIS PRESENTATION.</a:t>
            </a:r>
          </a:p>
        </p:txBody>
      </p:sp>
    </p:spTree>
    <p:extLst>
      <p:ext uri="{BB962C8B-B14F-4D97-AF65-F5344CB8AC3E}">
        <p14:creationId xmlns:p14="http://schemas.microsoft.com/office/powerpoint/2010/main" val="2479030675"/>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2075" y="746125"/>
            <a:ext cx="6623050" cy="3725863"/>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49787" cy="496967"/>
          </a:xfrm>
          <a:prstGeom prst="rect">
            <a:avLst/>
          </a:prstGeom>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Date Placeholder 4"/>
          <p:cNvSpPr>
            <a:spLocks noGrp="1"/>
          </p:cNvSpPr>
          <p:nvPr>
            <p:ph type="dt" idx="11"/>
          </p:nvPr>
        </p:nvSpPr>
        <p:spPr>
          <a:xfrm>
            <a:off x="3855838" y="-10885"/>
            <a:ext cx="2949787" cy="496967"/>
          </a:xfrm>
          <a:prstGeom prst="rect">
            <a:avLst/>
          </a:prstGeom>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fld id="{81331B57-0BE5-4F82-AA58-76F53EFF3ADA}" type="datetime8">
              <a:rPr kumimoji="0" lang="en-US" sz="1800" b="0" i="0" u="none" strike="noStrike" kern="1200" cap="none" spc="0" normalizeH="0" baseline="0" noProof="0" smtClean="0">
                <a:ln>
                  <a:noFill/>
                </a:ln>
                <a:solidFill>
                  <a:prstClr val="black"/>
                </a:solidFill>
                <a:effectLst/>
                <a:uLnTx/>
                <a:uFillTx/>
                <a:latin typeface="Calibri"/>
                <a:ea typeface="+mn-ea"/>
                <a:cs typeface="+mn-cs"/>
              </a:rPr>
              <a:pPr marL="0" marR="0" lvl="0" indent="0" algn="l" defTabSz="932742" rtl="0" eaLnBrk="1" fontAlgn="auto" latinLnBrk="0" hangingPunct="1">
                <a:lnSpc>
                  <a:spcPct val="100000"/>
                </a:lnSpc>
                <a:spcBef>
                  <a:spcPts val="0"/>
                </a:spcBef>
                <a:spcAft>
                  <a:spcPts val="0"/>
                </a:spcAft>
                <a:buClrTx/>
                <a:buSzTx/>
                <a:buFontTx/>
                <a:buNone/>
                <a:tabLst/>
                <a:defRPr/>
              </a:pPr>
              <a:t>6/29/2020 2:35 PM</a:t>
            </a:fld>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C87E0CF-87F6-4B58-B8B8-DCAB2DAAF3C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8" name="Footer Placeholder 3"/>
          <p:cNvSpPr>
            <a:spLocks noGrp="1"/>
          </p:cNvSpPr>
          <p:nvPr>
            <p:ph type="ftr" sz="quarter" idx="4"/>
          </p:nvPr>
        </p:nvSpPr>
        <p:spPr>
          <a:xfrm>
            <a:off x="0" y="9440646"/>
            <a:ext cx="6202116" cy="496967"/>
          </a:xfrm>
          <a:prstGeom prst="rect">
            <a:avLst/>
          </a:prstGeom>
        </p:spPr>
        <p:txBody>
          <a:bodyPr vert="horz" lIns="91440" tIns="45720" rIns="91440" bIns="45720" rtlCol="0" anchor="b"/>
          <a:lstStyle>
            <a:lvl1pPr algn="l">
              <a:defRPr sz="1200"/>
            </a:lvl1p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dirty="0">
                <a:ln>
                  <a:noFill/>
                </a:ln>
                <a:solidFill>
                  <a:srgbClr val="000000"/>
                </a:solidFill>
                <a:effectLst/>
                <a:uLnTx/>
                <a:uFillTx/>
                <a:latin typeface="Segoe UI" pitchFamily="34" charset="0"/>
                <a:ea typeface="+mn-ea"/>
                <a:cs typeface="+mn-cs"/>
              </a:rPr>
              <a:t>© 2010 Microsoft Corporation. All rights reserved. Microsoft, Windows, Windows Vista and other product names are or may be registered trademarks and/or trademarks in the U.S. and/or other countries.</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dirty="0">
                <a:ln>
                  <a:noFill/>
                </a:ln>
                <a:solidFill>
                  <a:srgbClr val="000000"/>
                </a:solidFill>
                <a:effectLst/>
                <a:uLnTx/>
                <a:uFillTx/>
                <a:latin typeface="Segoe UI" pitchFamily="34" charset="0"/>
                <a:ea typeface="+mn-ea"/>
                <a:cs typeface="+mn-cs"/>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500" b="0" i="0" u="none" strike="noStrike" kern="1200" cap="none" spc="0" normalizeH="0" baseline="0" noProof="0" dirty="0">
                <a:ln>
                  <a:noFill/>
                </a:ln>
                <a:solidFill>
                  <a:srgbClr val="000000"/>
                </a:solidFill>
                <a:effectLst/>
                <a:uLnTx/>
                <a:uFillTx/>
                <a:latin typeface="Segoe UI" pitchFamily="34" charset="0"/>
                <a:ea typeface="+mn-ea"/>
                <a:cs typeface="+mn-cs"/>
              </a:rPr>
            </a:br>
            <a:r>
              <a:rPr kumimoji="0" lang="en-US" sz="500" b="0" i="0" u="none" strike="noStrike" kern="1200" cap="none" spc="0" normalizeH="0" baseline="0" noProof="0" dirty="0">
                <a:ln>
                  <a:noFill/>
                </a:ln>
                <a:solidFill>
                  <a:srgbClr val="000000"/>
                </a:solidFill>
                <a:effectLst/>
                <a:uLnTx/>
                <a:uFillTx/>
                <a:latin typeface="Segoe UI" pitchFamily="34" charset="0"/>
                <a:ea typeface="+mn-ea"/>
                <a:cs typeface="+mn-cs"/>
              </a:rPr>
              <a:t>MICROSOFT MAKES NO WARRANTIES, EXPRESS, IMPLIED OR STATUTORY, AS TO THE INFORMATION IN THIS PRESENTATION.</a:t>
            </a:r>
          </a:p>
        </p:txBody>
      </p:sp>
    </p:spTree>
    <p:extLst>
      <p:ext uri="{BB962C8B-B14F-4D97-AF65-F5344CB8AC3E}">
        <p14:creationId xmlns:p14="http://schemas.microsoft.com/office/powerpoint/2010/main" val="24790306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fr-FR" noProof="0"/>
              <a:t>Voici l’environnement d’exécution traditionnel d’un processus utilisateur : l’OS est mappé aux adresses hautes de l’espace d’adressage, le code et les données aux adresses basses.</a:t>
            </a:r>
          </a:p>
          <a:p>
            <a:endParaRPr lang="fr-FR" dirty="0"/>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12</a:t>
            </a:fld>
            <a:endParaRPr lang="en-US"/>
          </a:p>
        </p:txBody>
      </p:sp>
    </p:spTree>
    <p:extLst>
      <p:ext uri="{BB962C8B-B14F-4D97-AF65-F5344CB8AC3E}">
        <p14:creationId xmlns:p14="http://schemas.microsoft.com/office/powerpoint/2010/main" val="20615102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Title Slide 1 - ANIMATED">
    <p:bg>
      <p:bgRef idx="1001">
        <a:schemeClr val="bg2"/>
      </p:bgRef>
    </p:bg>
    <p:spTree>
      <p:nvGrpSpPr>
        <p:cNvPr id="1" name=""/>
        <p:cNvGrpSpPr/>
        <p:nvPr/>
      </p:nvGrpSpPr>
      <p:grpSpPr>
        <a:xfrm>
          <a:off x="0" y="0"/>
          <a:ext cx="0" cy="0"/>
          <a:chOff x="0" y="0"/>
          <a:chExt cx="0" cy="0"/>
        </a:xfrm>
      </p:grpSpPr>
      <p:sp>
        <p:nvSpPr>
          <p:cNvPr id="31" name="Title 2"/>
          <p:cNvSpPr>
            <a:spLocks noGrp="1"/>
          </p:cNvSpPr>
          <p:nvPr>
            <p:ph type="title"/>
          </p:nvPr>
        </p:nvSpPr>
        <p:spPr bwMode="white">
          <a:xfrm>
            <a:off x="350837" y="2811462"/>
            <a:ext cx="10058399" cy="1143000"/>
          </a:xfrm>
        </p:spPr>
        <p:txBody>
          <a:bodyPr/>
          <a:lstStyle>
            <a:lvl1pPr>
              <a:defRPr sz="4800">
                <a:gradFill>
                  <a:gsLst>
                    <a:gs pos="8850">
                      <a:schemeClr val="tx1"/>
                    </a:gs>
                    <a:gs pos="49000">
                      <a:schemeClr val="tx1"/>
                    </a:gs>
                  </a:gsLst>
                  <a:lin ang="5400000" scaled="0"/>
                </a:gradFill>
              </a:defRPr>
            </a:lvl1pPr>
          </a:lstStyle>
          <a:p>
            <a:r>
              <a:rPr lang="en-US"/>
              <a:t>Click to edit Master title style</a:t>
            </a:r>
          </a:p>
        </p:txBody>
      </p:sp>
      <p:sp>
        <p:nvSpPr>
          <p:cNvPr id="30" name="Text Placeholder 4"/>
          <p:cNvSpPr>
            <a:spLocks noGrp="1"/>
          </p:cNvSpPr>
          <p:nvPr>
            <p:ph type="body" sz="quarter" idx="13" hasCustomPrompt="1"/>
          </p:nvPr>
        </p:nvSpPr>
        <p:spPr bwMode="white">
          <a:xfrm>
            <a:off x="350837" y="4361358"/>
            <a:ext cx="3275112" cy="720080"/>
          </a:xfrm>
          <a:noFill/>
        </p:spPr>
        <p:txBody>
          <a:bodyPr vert="horz" wrap="square" lIns="146304" tIns="91440" rIns="146304" bIns="91440" rtlCol="0" anchor="t">
            <a:noAutofit/>
          </a:bodyPr>
          <a:lstStyle>
            <a:lvl1pPr>
              <a:defRPr lang="en-US" sz="2800" b="0" kern="1200" cap="none" spc="-102" baseline="0" dirty="0">
                <a:ln w="3175">
                  <a:noFill/>
                </a:ln>
                <a:gradFill>
                  <a:gsLst>
                    <a:gs pos="8850">
                      <a:schemeClr val="tx1"/>
                    </a:gs>
                    <a:gs pos="49000">
                      <a:schemeClr val="tx1"/>
                    </a:gs>
                  </a:gsLst>
                  <a:lin ang="5400000" scaled="0"/>
                </a:gradFill>
                <a:effectLst/>
                <a:latin typeface="+mn-lt"/>
                <a:ea typeface="+mn-ea"/>
                <a:cs typeface="Segoe UI" pitchFamily="34" charset="0"/>
              </a:defRPr>
            </a:lvl1pPr>
          </a:lstStyle>
          <a:p>
            <a:pPr marL="0" lvl="0">
              <a:spcBef>
                <a:spcPct val="0"/>
              </a:spcBef>
              <a:buNone/>
            </a:pPr>
            <a:r>
              <a:rPr lang="en-US"/>
              <a:t>Date</a:t>
            </a:r>
          </a:p>
        </p:txBody>
      </p:sp>
    </p:spTree>
    <p:extLst>
      <p:ext uri="{BB962C8B-B14F-4D97-AF65-F5344CB8AC3E}">
        <p14:creationId xmlns:p14="http://schemas.microsoft.com/office/powerpoint/2010/main" val="279126895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0070C0"/>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7CDB90B-17E6-4254-970E-4D5532A4CCB9}"/>
              </a:ext>
            </a:extLst>
          </p:cNvPr>
          <p:cNvSpPr>
            <a:spLocks noChangeArrowheads="1"/>
          </p:cNvSpPr>
          <p:nvPr userDrawn="1"/>
        </p:nvSpPr>
        <p:spPr bwMode="auto">
          <a:xfrm>
            <a:off x="426204" y="6248550"/>
            <a:ext cx="11442526" cy="2000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just" defTabSz="914400" eaLnBrk="0" fontAlgn="base" hangingPunct="0">
              <a:spcBef>
                <a:spcPct val="0"/>
              </a:spcBef>
              <a:spcAft>
                <a:spcPct val="0"/>
              </a:spcAft>
            </a:pPr>
            <a:r>
              <a:rPr lang="en-US" sz="700" noProof="1">
                <a:solidFill>
                  <a:srgbClr val="FFFFFF"/>
                </a:solidFill>
                <a:ea typeface="Times New Roman" panose="02020603050405020304" pitchFamily="18" charset="0"/>
                <a:cs typeface="Segoe UI" panose="020B0502040204020203" pitchFamily="34" charset="0"/>
              </a:rPr>
              <a:t>This presentation is shared under the license "Attribution 4.0 International (CC BY 4.0)". To see a copy of this license, visit https://creativecommons.org/licenses/by/4.0/legalcode or write to Creative Commons, PO Box 1866, Mountain View, CA 94042 USA</a:t>
            </a:r>
          </a:p>
        </p:txBody>
      </p:sp>
      <p:sp>
        <p:nvSpPr>
          <p:cNvPr id="11" name="Rectangle 10">
            <a:extLst>
              <a:ext uri="{FF2B5EF4-FFF2-40B4-BE49-F238E27FC236}">
                <a16:creationId xmlns:a16="http://schemas.microsoft.com/office/drawing/2014/main" id="{C09F76EB-4BE8-4378-9B62-A75D7C12058B}"/>
              </a:ext>
            </a:extLst>
          </p:cNvPr>
          <p:cNvSpPr/>
          <p:nvPr userDrawn="1"/>
        </p:nvSpPr>
        <p:spPr>
          <a:xfrm>
            <a:off x="426204" y="5733369"/>
            <a:ext cx="2130384" cy="369332"/>
          </a:xfrm>
          <a:prstGeom prst="rect">
            <a:avLst/>
          </a:prstGeom>
        </p:spPr>
        <p:txBody>
          <a:bodyPr wrap="square">
            <a:spAutoFit/>
          </a:bodyPr>
          <a:lstStyle/>
          <a:p>
            <a:r>
              <a:rPr lang="en-US" sz="900" noProof="1">
                <a:solidFill>
                  <a:srgbClr val="FFFFFF"/>
                </a:solidFill>
                <a:latin typeface="Segoe UI Semibold" panose="020B0702040204020203" pitchFamily="34" charset="0"/>
                <a:ea typeface="Times New Roman" panose="02020603050405020304" pitchFamily="18" charset="0"/>
                <a:cs typeface="Segoe UI Semibold" panose="020B0702040204020203" pitchFamily="34" charset="0"/>
              </a:rPr>
              <a:t>Attribution 4.0 International</a:t>
            </a:r>
          </a:p>
          <a:p>
            <a:r>
              <a:rPr lang="en-US" sz="900" noProof="1">
                <a:solidFill>
                  <a:srgbClr val="FFFFFF"/>
                </a:solidFill>
                <a:latin typeface="Segoe UI Semibold" panose="020B0702040204020203" pitchFamily="34" charset="0"/>
                <a:ea typeface="Times New Roman" panose="02020603050405020304" pitchFamily="18" charset="0"/>
                <a:cs typeface="Segoe UI Semibold" panose="020B0702040204020203" pitchFamily="34" charset="0"/>
              </a:rPr>
              <a:t>(CC BY 4.0)</a:t>
            </a:r>
            <a:endParaRPr lang="en-US" sz="2000" noProof="1">
              <a:solidFill>
                <a:srgbClr val="505050"/>
              </a:solidFill>
              <a:latin typeface="Segoe UI Semibold" panose="020B0702040204020203" pitchFamily="34" charset="0"/>
              <a:cs typeface="Segoe UI Semibold" panose="020B0702040204020203" pitchFamily="34" charset="0"/>
            </a:endParaRPr>
          </a:p>
        </p:txBody>
      </p:sp>
      <p:grpSp>
        <p:nvGrpSpPr>
          <p:cNvPr id="12" name="Group 11">
            <a:extLst>
              <a:ext uri="{FF2B5EF4-FFF2-40B4-BE49-F238E27FC236}">
                <a16:creationId xmlns:a16="http://schemas.microsoft.com/office/drawing/2014/main" id="{B930681B-A5B1-4F99-9219-73A841C59A13}"/>
              </a:ext>
            </a:extLst>
          </p:cNvPr>
          <p:cNvGrpSpPr/>
          <p:nvPr userDrawn="1"/>
        </p:nvGrpSpPr>
        <p:grpSpPr>
          <a:xfrm>
            <a:off x="512485" y="5393093"/>
            <a:ext cx="668631" cy="310109"/>
            <a:chOff x="4799902" y="2538784"/>
            <a:chExt cx="3223641" cy="1575159"/>
          </a:xfrm>
        </p:grpSpPr>
        <p:pic>
          <p:nvPicPr>
            <p:cNvPr id="13" name="Picture 12" descr="A close up of a logo&#10;&#10;Description automatically generated">
              <a:extLst>
                <a:ext uri="{FF2B5EF4-FFF2-40B4-BE49-F238E27FC236}">
                  <a16:creationId xmlns:a16="http://schemas.microsoft.com/office/drawing/2014/main" id="{43E3644F-6575-4C80-A25B-61D395B5FAB9}"/>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799902" y="2538784"/>
              <a:ext cx="1575159" cy="1575159"/>
            </a:xfrm>
            <a:prstGeom prst="rect">
              <a:avLst/>
            </a:prstGeom>
          </p:spPr>
        </p:pic>
        <p:pic>
          <p:nvPicPr>
            <p:cNvPr id="14" name="Picture 13" descr="A close up of a logo&#10;&#10;Description automatically generated">
              <a:extLst>
                <a:ext uri="{FF2B5EF4-FFF2-40B4-BE49-F238E27FC236}">
                  <a16:creationId xmlns:a16="http://schemas.microsoft.com/office/drawing/2014/main" id="{4F67FAE2-3845-4B8A-9CCB-1F5CFEAAA264}"/>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448384" y="2538784"/>
              <a:ext cx="1575159" cy="1575159"/>
            </a:xfrm>
            <a:prstGeom prst="rect">
              <a:avLst/>
            </a:prstGeom>
          </p:spPr>
        </p:pic>
      </p:grpSp>
    </p:spTree>
    <p:extLst>
      <p:ext uri="{BB962C8B-B14F-4D97-AF65-F5344CB8AC3E}">
        <p14:creationId xmlns:p14="http://schemas.microsoft.com/office/powerpoint/2010/main" val="24123447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7DEDD5-AC96-4A6A-803D-CEE7FE48773D}"/>
              </a:ext>
            </a:extLst>
          </p:cNvPr>
          <p:cNvSpPr>
            <a:spLocks noGrp="1"/>
          </p:cNvSpPr>
          <p:nvPr>
            <p:ph type="title"/>
          </p:nvPr>
        </p:nvSpPr>
        <p:spPr/>
        <p:txBody>
          <a:bodyPr/>
          <a:lstStyle/>
          <a:p>
            <a:r>
              <a:rPr lang="en-US"/>
              <a:t>Click to edit Master title style</a:t>
            </a:r>
            <a:endParaRPr lang="fr-FR"/>
          </a:p>
        </p:txBody>
      </p:sp>
      <p:sp>
        <p:nvSpPr>
          <p:cNvPr id="3" name="Content Placeholder 2">
            <a:extLst>
              <a:ext uri="{FF2B5EF4-FFF2-40B4-BE49-F238E27FC236}">
                <a16:creationId xmlns:a16="http://schemas.microsoft.com/office/drawing/2014/main" id="{977B3248-17D3-4A66-885C-ECB2696412F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a:extLst>
              <a:ext uri="{FF2B5EF4-FFF2-40B4-BE49-F238E27FC236}">
                <a16:creationId xmlns:a16="http://schemas.microsoft.com/office/drawing/2014/main" id="{4F25E5F3-CDE2-421B-BD22-506F888AD4FF}"/>
              </a:ext>
            </a:extLst>
          </p:cNvPr>
          <p:cNvSpPr>
            <a:spLocks noGrp="1"/>
          </p:cNvSpPr>
          <p:nvPr>
            <p:ph type="dt" sz="half" idx="10"/>
          </p:nvPr>
        </p:nvSpPr>
        <p:spPr/>
        <p:txBody>
          <a:bodyPr/>
          <a:lstStyle/>
          <a:p>
            <a:fld id="{DC4E2198-6B75-4427-A8A8-915AFE297778}" type="datetimeFigureOut">
              <a:rPr lang="fr-FR" smtClean="0"/>
              <a:t>29/06/2020</a:t>
            </a:fld>
            <a:endParaRPr lang="fr-FR"/>
          </a:p>
        </p:txBody>
      </p:sp>
      <p:sp>
        <p:nvSpPr>
          <p:cNvPr id="5" name="Footer Placeholder 4">
            <a:extLst>
              <a:ext uri="{FF2B5EF4-FFF2-40B4-BE49-F238E27FC236}">
                <a16:creationId xmlns:a16="http://schemas.microsoft.com/office/drawing/2014/main" id="{5DD22E20-6416-4684-8641-D9BBB8D98172}"/>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9E4B6AE1-E8E4-4CA0-8C5B-D69BFFAD7699}"/>
              </a:ext>
            </a:extLst>
          </p:cNvPr>
          <p:cNvSpPr>
            <a:spLocks noGrp="1"/>
          </p:cNvSpPr>
          <p:nvPr>
            <p:ph type="sldNum" sz="quarter" idx="12"/>
          </p:nvPr>
        </p:nvSpPr>
        <p:spPr/>
        <p:txBody>
          <a:bodyPr/>
          <a:lstStyle/>
          <a:p>
            <a:fld id="{AA69A9A7-72C5-47D0-8468-48A800C99D73}" type="slidenum">
              <a:rPr lang="fr-FR" smtClean="0"/>
              <a:t>‹#›</a:t>
            </a:fld>
            <a:endParaRPr lang="fr-FR"/>
          </a:p>
        </p:txBody>
      </p:sp>
    </p:spTree>
    <p:extLst>
      <p:ext uri="{BB962C8B-B14F-4D97-AF65-F5344CB8AC3E}">
        <p14:creationId xmlns:p14="http://schemas.microsoft.com/office/powerpoint/2010/main" val="34108936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apositive de section">
    <p:bg>
      <p:bgPr>
        <a:solidFill>
          <a:schemeClr val="tx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4800" spc="-100" baseline="0">
                <a:solidFill>
                  <a:schemeClr val="bg1"/>
                </a:solidFill>
              </a:defRPr>
            </a:lvl1pPr>
          </a:lstStyle>
          <a:p>
            <a:r>
              <a:rPr lang="en-US"/>
              <a:t>Section title</a:t>
            </a:r>
          </a:p>
        </p:txBody>
      </p:sp>
    </p:spTree>
    <p:extLst>
      <p:ext uri="{BB962C8B-B14F-4D97-AF65-F5344CB8AC3E}">
        <p14:creationId xmlns:p14="http://schemas.microsoft.com/office/powerpoint/2010/main" val="40753572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7"/>
            <a:ext cx="11887200" cy="849463"/>
          </a:xfrm>
          <a:noFill/>
        </p:spPr>
        <p:txBody>
          <a:bodyPr tIns="91440" bIns="91440" anchor="t" anchorCtr="0">
            <a:spAutoFit/>
          </a:bodyPr>
          <a:lstStyle>
            <a:lvl1pPr>
              <a:defRPr sz="48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9383990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iapositive Titre et contenu sans liste à puce">
    <p:spTree>
      <p:nvGrpSpPr>
        <p:cNvPr id="1" name=""/>
        <p:cNvGrpSpPr/>
        <p:nvPr/>
      </p:nvGrpSpPr>
      <p:grpSpPr>
        <a:xfrm>
          <a:off x="0" y="0"/>
          <a:ext cx="0" cy="0"/>
          <a:chOff x="0" y="0"/>
          <a:chExt cx="0" cy="0"/>
        </a:xfrm>
      </p:grpSpPr>
      <p:sp>
        <p:nvSpPr>
          <p:cNvPr id="2" name="Title 1"/>
          <p:cNvSpPr>
            <a:spLocks noGrp="1"/>
          </p:cNvSpPr>
          <p:nvPr>
            <p:ph type="title"/>
          </p:nvPr>
        </p:nvSpPr>
        <p:spPr>
          <a:xfrm>
            <a:off x="274639" y="352425"/>
            <a:ext cx="11889564" cy="860424"/>
          </a:xfrm>
        </p:spPr>
        <p:txBody>
          <a:bodyPr/>
          <a:lstStyle>
            <a:lvl1pPr>
              <a:defRPr sz="3200">
                <a:solidFill>
                  <a:schemeClr val="tx1"/>
                </a:solidFill>
              </a:defRPr>
            </a:lvl1pPr>
          </a:lstStyle>
          <a:p>
            <a:r>
              <a:rPr lang="en-US"/>
              <a:t>Click to edit Master title style</a:t>
            </a:r>
          </a:p>
        </p:txBody>
      </p:sp>
      <p:sp>
        <p:nvSpPr>
          <p:cNvPr id="6" name="Text Placeholder 5"/>
          <p:cNvSpPr>
            <a:spLocks noGrp="1"/>
          </p:cNvSpPr>
          <p:nvPr>
            <p:ph type="body" sz="quarter" idx="10"/>
          </p:nvPr>
        </p:nvSpPr>
        <p:spPr>
          <a:xfrm>
            <a:off x="274638" y="1212850"/>
            <a:ext cx="11887200" cy="1532727"/>
          </a:xfrm>
        </p:spPr>
        <p:txBody>
          <a:bodyPr/>
          <a:lstStyle>
            <a:lvl1pPr marL="0" indent="0">
              <a:buNone/>
              <a:defRPr sz="2400">
                <a:gradFill>
                  <a:gsLst>
                    <a:gs pos="1250">
                      <a:schemeClr val="tx2"/>
                    </a:gs>
                    <a:gs pos="99000">
                      <a:schemeClr val="tx2"/>
                    </a:gs>
                  </a:gsLst>
                  <a:lin ang="5400000" scaled="0"/>
                </a:gradFill>
              </a:defRPr>
            </a:lvl1pPr>
            <a:lvl2pPr marL="0" indent="0">
              <a:buFontTx/>
              <a:buNone/>
              <a:defRPr sz="1600"/>
            </a:lvl2pPr>
            <a:lvl3pPr marL="228600" indent="0">
              <a:buNone/>
              <a:defRPr sz="1600"/>
            </a:lvl3pPr>
            <a:lvl4pPr marL="457200" indent="0">
              <a:buNone/>
              <a:defRPr sz="1400"/>
            </a:lvl4pPr>
            <a:lvl5pPr marL="685800" inden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74816850"/>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iapositive Titre et contenu avec liste à puc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91147"/>
            <a:ext cx="11887200" cy="1566583"/>
          </a:xfrm>
        </p:spPr>
        <p:txBody>
          <a:bodyPr>
            <a:spAutoFit/>
          </a:bodyPr>
          <a:lstStyle>
            <a:lvl1pPr>
              <a:defRPr sz="2400">
                <a:gradFill>
                  <a:gsLst>
                    <a:gs pos="1250">
                      <a:schemeClr val="tx2"/>
                    </a:gs>
                    <a:gs pos="99000">
                      <a:schemeClr val="tx2"/>
                    </a:gs>
                  </a:gsLst>
                  <a:lin ang="5400000" scaled="0"/>
                </a:gradFill>
              </a:defRPr>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a:xfrm>
            <a:off x="272274" y="362886"/>
            <a:ext cx="11889564" cy="917575"/>
          </a:xfrm>
        </p:spPr>
        <p:txBody>
          <a:bodyPr/>
          <a:lstStyle/>
          <a:p>
            <a:r>
              <a:rPr lang="en-US"/>
              <a:t>Click to edit Master title style</a:t>
            </a:r>
          </a:p>
        </p:txBody>
      </p:sp>
    </p:spTree>
    <p:extLst>
      <p:ext uri="{BB962C8B-B14F-4D97-AF65-F5344CB8AC3E}">
        <p14:creationId xmlns:p14="http://schemas.microsoft.com/office/powerpoint/2010/main" val="2229941979"/>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eux colonnes sans liste à puce">
    <p:spTree>
      <p:nvGrpSpPr>
        <p:cNvPr id="1" name=""/>
        <p:cNvGrpSpPr/>
        <p:nvPr/>
      </p:nvGrpSpPr>
      <p:grpSpPr>
        <a:xfrm>
          <a:off x="0" y="0"/>
          <a:ext cx="0" cy="0"/>
          <a:chOff x="0" y="0"/>
          <a:chExt cx="0" cy="0"/>
        </a:xfrm>
      </p:grpSpPr>
      <p:sp>
        <p:nvSpPr>
          <p:cNvPr id="2" name="Title 1"/>
          <p:cNvSpPr>
            <a:spLocks noGrp="1"/>
          </p:cNvSpPr>
          <p:nvPr>
            <p:ph type="title"/>
          </p:nvPr>
        </p:nvSpPr>
        <p:spPr>
          <a:xfrm>
            <a:off x="274639" y="385883"/>
            <a:ext cx="11889564" cy="917575"/>
          </a:xfrm>
        </p:spPr>
        <p:txBody>
          <a:bodyPr/>
          <a:lstStyle/>
          <a:p>
            <a:r>
              <a:rPr lang="en-US"/>
              <a:t>Click to edit Master title style</a:t>
            </a:r>
          </a:p>
        </p:txBody>
      </p:sp>
      <p:sp>
        <p:nvSpPr>
          <p:cNvPr id="4" name="Text Placeholder 3"/>
          <p:cNvSpPr>
            <a:spLocks noGrp="1"/>
          </p:cNvSpPr>
          <p:nvPr>
            <p:ph type="body" sz="quarter" idx="10"/>
          </p:nvPr>
        </p:nvSpPr>
        <p:spPr>
          <a:xfrm>
            <a:off x="274639" y="1303458"/>
            <a:ext cx="5486399" cy="1566583"/>
          </a:xfrm>
        </p:spPr>
        <p:txBody>
          <a:bodyPr wrap="square">
            <a:spAutoFit/>
          </a:bodyPr>
          <a:lstStyle>
            <a:lvl1pPr marL="0" indent="0">
              <a:spcBef>
                <a:spcPts val="1224"/>
              </a:spcBef>
              <a:buClr>
                <a:schemeClr val="tx1"/>
              </a:buClr>
              <a:buFont typeface="Wingdings" pitchFamily="2" charset="2"/>
              <a:buNone/>
              <a:defRPr sz="2400">
                <a:gradFill>
                  <a:gsLst>
                    <a:gs pos="1250">
                      <a:schemeClr val="tx2"/>
                    </a:gs>
                    <a:gs pos="99000">
                      <a:schemeClr val="tx2"/>
                    </a:gs>
                  </a:gsLst>
                  <a:lin ang="5400000" scaled="0"/>
                </a:gradFill>
              </a:defRPr>
            </a:lvl1pPr>
            <a:lvl2pPr marL="0" indent="0">
              <a:buNone/>
              <a:defRPr sz="1600"/>
            </a:lvl2pPr>
            <a:lvl3pPr marL="231775" indent="0">
              <a:buNone/>
              <a:tabLst/>
              <a:defRPr sz="1600"/>
            </a:lvl3pPr>
            <a:lvl4pPr marL="460375" indent="0">
              <a:buNone/>
              <a:defRPr sz="1400"/>
            </a:lvl4pPr>
            <a:lvl5pPr marL="685800" indent="0">
              <a:buNone/>
              <a:tabLst/>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303458"/>
            <a:ext cx="5486399" cy="1566583"/>
          </a:xfrm>
        </p:spPr>
        <p:txBody>
          <a:bodyPr wrap="square">
            <a:spAutoFit/>
          </a:bodyPr>
          <a:lstStyle>
            <a:lvl1pPr marL="0" indent="0">
              <a:spcBef>
                <a:spcPts val="1224"/>
              </a:spcBef>
              <a:buClr>
                <a:schemeClr val="tx1"/>
              </a:buClr>
              <a:buFont typeface="Wingdings" pitchFamily="2" charset="2"/>
              <a:buNone/>
              <a:defRPr sz="2400">
                <a:gradFill>
                  <a:gsLst>
                    <a:gs pos="1250">
                      <a:schemeClr val="tx2"/>
                    </a:gs>
                    <a:gs pos="99000">
                      <a:schemeClr val="tx2"/>
                    </a:gs>
                  </a:gsLst>
                  <a:lin ang="5400000" scaled="0"/>
                </a:gradFill>
              </a:defRPr>
            </a:lvl1pPr>
            <a:lvl2pPr marL="0" indent="0">
              <a:buNone/>
              <a:defRPr sz="1600"/>
            </a:lvl2pPr>
            <a:lvl3pPr marL="231775" indent="0">
              <a:buNone/>
              <a:tabLst/>
              <a:defRPr sz="1600"/>
            </a:lvl3pPr>
            <a:lvl4pPr marL="460375" indent="0">
              <a:buNone/>
              <a:defRPr sz="1400"/>
            </a:lvl4pPr>
            <a:lvl5pPr marL="685800" indent="0">
              <a:buNone/>
              <a:tabLst/>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68534032"/>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iapositive Titre seul">
    <p:spTree>
      <p:nvGrpSpPr>
        <p:cNvPr id="1" name=""/>
        <p:cNvGrpSpPr/>
        <p:nvPr/>
      </p:nvGrpSpPr>
      <p:grpSpPr>
        <a:xfrm>
          <a:off x="0" y="0"/>
          <a:ext cx="0" cy="0"/>
          <a:chOff x="0" y="0"/>
          <a:chExt cx="0" cy="0"/>
        </a:xfrm>
      </p:grpSpPr>
      <p:sp>
        <p:nvSpPr>
          <p:cNvPr id="2" name="Title 1"/>
          <p:cNvSpPr>
            <a:spLocks noGrp="1"/>
          </p:cNvSpPr>
          <p:nvPr>
            <p:ph type="title"/>
          </p:nvPr>
        </p:nvSpPr>
        <p:spPr>
          <a:xfrm>
            <a:off x="274639" y="352425"/>
            <a:ext cx="11889564" cy="935037"/>
          </a:xfrm>
        </p:spPr>
        <p:txBody>
          <a:bodyPr/>
          <a:lstStyle/>
          <a:p>
            <a:r>
              <a:rPr lang="en-US"/>
              <a:t>Click to edit Master title style</a:t>
            </a:r>
          </a:p>
        </p:txBody>
      </p:sp>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iapositive code développeu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379411"/>
            <a:ext cx="11889564" cy="917575"/>
          </a:xfrm>
        </p:spPr>
        <p:txBody>
          <a:bodyPr/>
          <a:lstStyle>
            <a:lvl1pPr>
              <a:defRPr sz="3200" baseline="0"/>
            </a:lvl1pPr>
          </a:lstStyle>
          <a:p>
            <a:r>
              <a:rPr lang="en-US"/>
              <a:t>Slide for Developer Code</a:t>
            </a:r>
          </a:p>
        </p:txBody>
      </p:sp>
      <p:sp>
        <p:nvSpPr>
          <p:cNvPr id="3" name="Rectangle 2"/>
          <p:cNvSpPr/>
          <p:nvPr userDrawn="1"/>
        </p:nvSpPr>
        <p:spPr bwMode="hidden">
          <a:xfrm>
            <a:off x="1" y="1296986"/>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87462"/>
            <a:ext cx="11887199" cy="1566583"/>
          </a:xfrm>
        </p:spPr>
        <p:txBody>
          <a:bodyPr/>
          <a:lstStyle>
            <a:lvl1pPr marL="0" indent="0">
              <a:buNone/>
              <a:defRPr sz="2400">
                <a:gradFill>
                  <a:gsLst>
                    <a:gs pos="1250">
                      <a:srgbClr val="000000"/>
                    </a:gs>
                    <a:gs pos="100000">
                      <a:srgbClr val="000000"/>
                    </a:gs>
                  </a:gsLst>
                  <a:lin ang="5400000" scaled="0"/>
                </a:gradFill>
                <a:latin typeface="Segoe UI" pitchFamily="34" charset="0"/>
                <a:cs typeface="Segoe UI" pitchFamily="34" charset="0"/>
              </a:defRPr>
            </a:lvl1pPr>
            <a:lvl2pPr marL="346553" indent="0">
              <a:buNone/>
              <a:defRPr sz="1800">
                <a:gradFill>
                  <a:gsLst>
                    <a:gs pos="1250">
                      <a:srgbClr val="000000"/>
                    </a:gs>
                    <a:gs pos="100000">
                      <a:srgbClr val="000000"/>
                    </a:gs>
                  </a:gsLst>
                  <a:lin ang="5400000" scaled="0"/>
                </a:gradFill>
                <a:latin typeface="Segoe UI" pitchFamily="34" charset="0"/>
                <a:cs typeface="Segoe UI" pitchFamily="34" charset="0"/>
              </a:defRPr>
            </a:lvl2pPr>
            <a:lvl3pPr marL="584607" indent="0">
              <a:buNone/>
              <a:defRPr sz="1600">
                <a:gradFill>
                  <a:gsLst>
                    <a:gs pos="1250">
                      <a:srgbClr val="000000"/>
                    </a:gs>
                    <a:gs pos="100000">
                      <a:srgbClr val="000000"/>
                    </a:gs>
                  </a:gsLst>
                  <a:lin ang="5400000" scaled="0"/>
                </a:gradFill>
                <a:latin typeface="Segoe UI" pitchFamily="34" charset="0"/>
                <a:cs typeface="Segoe UI" pitchFamily="34" charset="0"/>
              </a:defRPr>
            </a:lvl3pPr>
            <a:lvl4pPr marL="814563" indent="0">
              <a:buNone/>
              <a:defRPr sz="1400">
                <a:gradFill>
                  <a:gsLst>
                    <a:gs pos="1250">
                      <a:srgbClr val="000000"/>
                    </a:gs>
                    <a:gs pos="100000">
                      <a:srgbClr val="000000"/>
                    </a:gs>
                  </a:gsLst>
                  <a:lin ang="5400000" scaled="0"/>
                </a:gradFill>
                <a:latin typeface="Segoe UI" pitchFamily="34" charset="0"/>
                <a:cs typeface="Segoe UI" pitchFamily="34" charset="0"/>
              </a:defRPr>
            </a:lvl4pPr>
            <a:lvl5pPr marL="1050997" indent="0">
              <a:buNone/>
              <a:defRPr sz="1400">
                <a:gradFill>
                  <a:gsLst>
                    <a:gs pos="1250">
                      <a:srgbClr val="000000"/>
                    </a:gs>
                    <a:gs pos="100000">
                      <a:srgbClr val="000000"/>
                    </a:gs>
                  </a:gsLst>
                  <a:lin ang="5400000" scaled="0"/>
                </a:gradFill>
                <a:latin typeface="Segoe UI" pitchFamily="34" charset="0"/>
                <a:cs typeface="Segoe U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Vide">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25913219"/>
      </p:ext>
    </p:extLst>
  </p:cSld>
  <p:clrMapOvr>
    <a:overrideClrMapping bg1="lt1" tx1="dk1" bg2="lt2" tx2="dk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fr-FR"/>
              <a:t>Modifiez le style du titre</a:t>
            </a:r>
            <a:endParaRPr lang="en-US"/>
          </a:p>
        </p:txBody>
      </p:sp>
      <p:sp>
        <p:nvSpPr>
          <p:cNvPr id="4" name="Text Placeholder 3"/>
          <p:cNvSpPr>
            <a:spLocks noGrp="1"/>
          </p:cNvSpPr>
          <p:nvPr>
            <p:ph type="body" idx="1"/>
          </p:nvPr>
        </p:nvSpPr>
        <p:spPr>
          <a:xfrm>
            <a:off x="274640" y="1212851"/>
            <a:ext cx="11887198" cy="1600438"/>
          </a:xfrm>
          <a:prstGeom prst="rect">
            <a:avLst/>
          </a:prstGeom>
        </p:spPr>
        <p:txBody>
          <a:bodyPr vert="horz" wrap="square" lIns="146304" tIns="91440" rIns="146304" bIns="91440" rtlCol="0">
            <a:spAutoFit/>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222" r:id="rId1"/>
    <p:sldLayoutId id="2147484130" r:id="rId2"/>
    <p:sldLayoutId id="2147484253" r:id="rId3"/>
    <p:sldLayoutId id="2147484087" r:id="rId4"/>
    <p:sldLayoutId id="2147484107" r:id="rId5"/>
    <p:sldLayoutId id="2147484099" r:id="rId6"/>
    <p:sldLayoutId id="2147484092" r:id="rId7"/>
    <p:sldLayoutId id="2147484094" r:id="rId8"/>
    <p:sldLayoutId id="2147484235" r:id="rId9"/>
    <p:sldLayoutId id="2147484251" r:id="rId10"/>
    <p:sldLayoutId id="2147484254" r:id="rId11"/>
  </p:sldLayoutIdLst>
  <p:transition>
    <p:fade/>
  </p:transition>
  <p:txStyles>
    <p:titleStyle>
      <a:lvl1pPr algn="l" defTabSz="932742" rtl="0" eaLnBrk="1" latinLnBrk="0" hangingPunct="1">
        <a:lnSpc>
          <a:spcPct val="90000"/>
        </a:lnSpc>
        <a:spcBef>
          <a:spcPct val="0"/>
        </a:spcBef>
        <a:buNone/>
        <a:defRPr lang="fr-FR" sz="3200" b="0" kern="1200" cap="none" spc="-102" baseline="0">
          <a:ln w="3175">
            <a:noFill/>
          </a:ln>
          <a:solidFill>
            <a:schemeClr val="tx1"/>
          </a:solidFill>
          <a:effectLst/>
          <a:latin typeface="Segoe UI Semibold" panose="020B0702040204020203" pitchFamily="34" charset="0"/>
          <a:ea typeface="+mn-ea"/>
          <a:cs typeface="Segoe UI Semibold" panose="020B0702040204020203"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lang="fr-FR" sz="2400" kern="1200" spc="0" baseline="0">
          <a:gradFill>
            <a:gsLst>
              <a:gs pos="1250">
                <a:schemeClr val="tx2"/>
              </a:gs>
              <a:gs pos="99000">
                <a:schemeClr val="tx2"/>
              </a:gs>
            </a:gsLst>
            <a:lin ang="5400000" scaled="0"/>
          </a:gradFill>
          <a:latin typeface="Segoe UI Semibold" panose="020B0702040204020203" pitchFamily="34" charset="0"/>
          <a:ea typeface="+mn-ea"/>
          <a:cs typeface="Segoe UI Semibold" panose="020B0702040204020203" pitchFamily="34" charset="0"/>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73" userDrawn="1">
          <p15:clr>
            <a:srgbClr val="5ACBF0"/>
          </p15:clr>
        </p15:guide>
        <p15:guide id="2" pos="749" userDrawn="1">
          <p15:clr>
            <a:srgbClr val="A4A3A4"/>
          </p15:clr>
        </p15:guide>
        <p15:guide id="3" pos="1325" userDrawn="1">
          <p15:clr>
            <a:srgbClr val="A4A3A4"/>
          </p15:clr>
        </p15:guide>
        <p15:guide id="4" pos="1901" userDrawn="1">
          <p15:clr>
            <a:srgbClr val="A4A3A4"/>
          </p15:clr>
        </p15:guide>
        <p15:guide id="5" pos="2477" userDrawn="1">
          <p15:clr>
            <a:srgbClr val="A4A3A4"/>
          </p15:clr>
        </p15:guide>
        <p15:guide id="6" pos="3053" userDrawn="1">
          <p15:clr>
            <a:srgbClr val="A4A3A4"/>
          </p15:clr>
        </p15:guide>
        <p15:guide id="7" pos="3629" userDrawn="1">
          <p15:clr>
            <a:srgbClr val="A4A3A4"/>
          </p15:clr>
        </p15:guide>
        <p15:guide id="8" pos="4205" userDrawn="1">
          <p15:clr>
            <a:srgbClr val="A4A3A4"/>
          </p15:clr>
        </p15:guide>
        <p15:guide id="9" pos="4781" userDrawn="1">
          <p15:clr>
            <a:srgbClr val="A4A3A4"/>
          </p15:clr>
        </p15:guide>
        <p15:guide id="10" pos="5357" userDrawn="1">
          <p15:clr>
            <a:srgbClr val="A4A3A4"/>
          </p15:clr>
        </p15:guide>
        <p15:guide id="11" pos="5933" userDrawn="1">
          <p15:clr>
            <a:srgbClr val="A4A3A4"/>
          </p15:clr>
        </p15:guide>
        <p15:guide id="12" pos="6509" userDrawn="1">
          <p15:clr>
            <a:srgbClr val="A4A3A4"/>
          </p15:clr>
        </p15:guide>
        <p15:guide id="13" pos="7085" userDrawn="1">
          <p15:clr>
            <a:srgbClr val="A4A3A4"/>
          </p15:clr>
        </p15:guide>
        <p15:guide id="14" pos="7661" userDrawn="1">
          <p15:clr>
            <a:srgbClr val="5ACBF0"/>
          </p15:clr>
        </p15:guide>
        <p15:guide id="15" orient="horz" pos="187" userDrawn="1">
          <p15:clr>
            <a:srgbClr val="5ACBF0"/>
          </p15:clr>
        </p15:guide>
        <p15:guide id="16" orient="horz" pos="4219" userDrawn="1">
          <p15:clr>
            <a:srgbClr val="5ACBF0"/>
          </p15:clr>
        </p15:guide>
        <p15:guide id="17" orient="horz" pos="763" userDrawn="1">
          <p15:clr>
            <a:srgbClr val="A4A3A4"/>
          </p15:clr>
        </p15:guide>
        <p15:guide id="18" orient="horz" pos="1339" userDrawn="1">
          <p15:clr>
            <a:srgbClr val="A4A3A4"/>
          </p15:clr>
        </p15:guide>
        <p15:guide id="19" orient="horz" pos="1915" userDrawn="1">
          <p15:clr>
            <a:srgbClr val="A4A3A4"/>
          </p15:clr>
        </p15:guide>
        <p15:guide id="20" orient="horz" pos="2491" userDrawn="1">
          <p15:clr>
            <a:srgbClr val="A4A3A4"/>
          </p15:clr>
        </p15:guide>
        <p15:guide id="21" orient="horz" pos="3067" userDrawn="1">
          <p15:clr>
            <a:srgbClr val="A4A3A4"/>
          </p15:clr>
        </p15:guide>
        <p15:guide id="22" orient="horz" pos="3643" userDrawn="1">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image" Target="../media/image4.svg"/></Relationships>
</file>

<file path=ppt/slides/_rels/slide10.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4.xml"/><Relationship Id="rId4" Type="http://schemas.openxmlformats.org/officeDocument/2006/relationships/image" Target="../media/image68.emf"/></Relationships>
</file>

<file path=ppt/slides/_rels/slide102.xml.rels><?xml version="1.0" encoding="UTF-8" standalone="yes"?>
<Relationships xmlns="http://schemas.openxmlformats.org/package/2006/relationships"><Relationship Id="rId3" Type="http://schemas.openxmlformats.org/officeDocument/2006/relationships/hyperlink" Target="https://trustedcomputinggroup.org/work-groups/dice-architectures/" TargetMode="External"/><Relationship Id="rId2" Type="http://schemas.openxmlformats.org/officeDocument/2006/relationships/hyperlink" Target="https://www.opencompute.org/wiki/Security" TargetMode="External"/><Relationship Id="rId1" Type="http://schemas.openxmlformats.org/officeDocument/2006/relationships/slideLayout" Target="../slideLayouts/slideLayout4.xml"/><Relationship Id="rId5" Type="http://schemas.openxmlformats.org/officeDocument/2006/relationships/hyperlink" Target="https://github.com/opencomputeproject/Project_Olympus/tree/master/Project_Cerberus" TargetMode="External"/><Relationship Id="rId4" Type="http://schemas.openxmlformats.org/officeDocument/2006/relationships/hyperlink" Target="https://github.com/Microsoft/RIoT/tree/master/Reference" TargetMode="External"/></Relationships>
</file>

<file path=ppt/slides/_rels/slide103.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77.xml"/><Relationship Id="rId1" Type="http://schemas.openxmlformats.org/officeDocument/2006/relationships/slideLayout" Target="../slideLayouts/slideLayout4.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4.xml"/></Relationships>
</file>

<file path=ppt/slides/_rels/slide105.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4.xml"/></Relationships>
</file>

<file path=ppt/slides/_rels/slide10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hyperlink" Target="https://csrc.nist.gov/publications/detail/sp/800-193/final" TargetMode="External"/><Relationship Id="rId1" Type="http://schemas.openxmlformats.org/officeDocument/2006/relationships/slideLayout" Target="../slideLayouts/slideLayout4.xml"/></Relationships>
</file>

<file path=ppt/slides/_rels/slide107.xml.rels><?xml version="1.0" encoding="UTF-8" standalone="yes"?>
<Relationships xmlns="http://schemas.openxmlformats.org/package/2006/relationships"><Relationship Id="rId3" Type="http://schemas.openxmlformats.org/officeDocument/2006/relationships/notesSlide" Target="../notesSlides/notesSlide79.xml"/><Relationship Id="rId2" Type="http://schemas.openxmlformats.org/officeDocument/2006/relationships/slideLayout" Target="../slideLayouts/slideLayout4.xml"/><Relationship Id="rId1" Type="http://schemas.openxmlformats.org/officeDocument/2006/relationships/vmlDrawing" Target="../drawings/vmlDrawing1.vml"/><Relationship Id="rId5" Type="http://schemas.openxmlformats.org/officeDocument/2006/relationships/image" Target="../media/image72.emf"/><Relationship Id="rId4" Type="http://schemas.openxmlformats.org/officeDocument/2006/relationships/package" Target="../embeddings/Microsoft_Visio_Drawing.vsdx"/></Relationships>
</file>

<file path=ppt/slides/_rels/slide108.xml.rels><?xml version="1.0" encoding="UTF-8" standalone="yes"?>
<Relationships xmlns="http://schemas.openxmlformats.org/package/2006/relationships"><Relationship Id="rId3" Type="http://schemas.openxmlformats.org/officeDocument/2006/relationships/hyperlink" Target="https://azure.microsoft.com/en-us/blog/microsofts-project-olympus-delivers-cloud-hardware-innovation-at-scale/" TargetMode="External"/><Relationship Id="rId7" Type="http://schemas.openxmlformats.org/officeDocument/2006/relationships/image" Target="../media/image73.png"/><Relationship Id="rId2" Type="http://schemas.openxmlformats.org/officeDocument/2006/relationships/notesSlide" Target="../notesSlides/notesSlide80.xml"/><Relationship Id="rId1" Type="http://schemas.openxmlformats.org/officeDocument/2006/relationships/slideLayout" Target="../slideLayouts/slideLayout4.xml"/><Relationship Id="rId6" Type="http://schemas.openxmlformats.org/officeDocument/2006/relationships/hyperlink" Target="https://github.com/Azure/Project-Cerberus" TargetMode="External"/><Relationship Id="rId5" Type="http://schemas.openxmlformats.org/officeDocument/2006/relationships/hyperlink" Target="https://github.com/opencomputeproject/Project_Olympus/tree/master/Project_Cerberus" TargetMode="External"/><Relationship Id="rId4" Type="http://schemas.openxmlformats.org/officeDocument/2006/relationships/hyperlink" Target="https://cloudblogs.microsoft.com/opensource/2020/05/12/ocp-accelerating-open-source-hardware-innovation-data-growth-security/" TargetMode="External"/></Relationships>
</file>

<file path=ppt/slides/_rels/slide109.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10.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notesSlide" Target="../notesSlides/notesSlide81.xml"/><Relationship Id="rId1" Type="http://schemas.openxmlformats.org/officeDocument/2006/relationships/slideLayout" Target="../slideLayouts/slideLayout4.xml"/><Relationship Id="rId6" Type="http://schemas.openxmlformats.org/officeDocument/2006/relationships/image" Target="../media/image77.jpeg"/><Relationship Id="rId5" Type="http://schemas.openxmlformats.org/officeDocument/2006/relationships/image" Target="../media/image76.jpeg"/><Relationship Id="rId4" Type="http://schemas.openxmlformats.org/officeDocument/2006/relationships/image" Target="../media/image75.jpeg"/></Relationships>
</file>

<file path=ppt/slides/_rels/slide11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82.xml"/><Relationship Id="rId1" Type="http://schemas.openxmlformats.org/officeDocument/2006/relationships/slideLayout" Target="../slideLayouts/slideLayout4.xml"/><Relationship Id="rId5" Type="http://schemas.openxmlformats.org/officeDocument/2006/relationships/image" Target="../media/image79.png"/><Relationship Id="rId4" Type="http://schemas.openxmlformats.org/officeDocument/2006/relationships/hyperlink" Target="https://www.graphcore.ai/products/ipu" TargetMode="External"/></Relationships>
</file>

<file path=ppt/slides/_rels/slide112.xml.rels><?xml version="1.0" encoding="UTF-8" standalone="yes"?>
<Relationships xmlns="http://schemas.openxmlformats.org/package/2006/relationships"><Relationship Id="rId3" Type="http://schemas.openxmlformats.org/officeDocument/2006/relationships/image" Target="../media/image80.png"/><Relationship Id="rId7" Type="http://schemas.openxmlformats.org/officeDocument/2006/relationships/image" Target="../media/image83.svg"/><Relationship Id="rId2" Type="http://schemas.openxmlformats.org/officeDocument/2006/relationships/notesSlide" Target="../notesSlides/notesSlide83.xml"/><Relationship Id="rId1" Type="http://schemas.openxmlformats.org/officeDocument/2006/relationships/slideLayout" Target="../slideLayouts/slideLayout4.xml"/><Relationship Id="rId6" Type="http://schemas.openxmlformats.org/officeDocument/2006/relationships/image" Target="../media/image82.png"/><Relationship Id="rId5" Type="http://schemas.microsoft.com/office/2007/relationships/hdphoto" Target="../media/hdphoto1.wdp"/><Relationship Id="rId4" Type="http://schemas.openxmlformats.org/officeDocument/2006/relationships/image" Target="../media/image81.png"/></Relationships>
</file>

<file path=ppt/slides/_rels/slide113.xml.rels><?xml version="1.0" encoding="UTF-8" standalone="yes"?>
<Relationships xmlns="http://schemas.openxmlformats.org/package/2006/relationships"><Relationship Id="rId8" Type="http://schemas.openxmlformats.org/officeDocument/2006/relationships/image" Target="../media/image84.png"/><Relationship Id="rId13" Type="http://schemas.openxmlformats.org/officeDocument/2006/relationships/image" Target="../media/image89.gif"/><Relationship Id="rId3" Type="http://schemas.openxmlformats.org/officeDocument/2006/relationships/image" Target="../media/image80.png"/><Relationship Id="rId7" Type="http://schemas.openxmlformats.org/officeDocument/2006/relationships/image" Target="../media/image83.svg"/><Relationship Id="rId12" Type="http://schemas.openxmlformats.org/officeDocument/2006/relationships/image" Target="../media/image88.jpeg"/><Relationship Id="rId2" Type="http://schemas.openxmlformats.org/officeDocument/2006/relationships/notesSlide" Target="../notesSlides/notesSlide84.xml"/><Relationship Id="rId1" Type="http://schemas.openxmlformats.org/officeDocument/2006/relationships/slideLayout" Target="../slideLayouts/slideLayout4.xml"/><Relationship Id="rId6" Type="http://schemas.openxmlformats.org/officeDocument/2006/relationships/image" Target="../media/image82.png"/><Relationship Id="rId11" Type="http://schemas.openxmlformats.org/officeDocument/2006/relationships/image" Target="../media/image87.svg"/><Relationship Id="rId5" Type="http://schemas.microsoft.com/office/2007/relationships/hdphoto" Target="../media/hdphoto1.wdp"/><Relationship Id="rId15" Type="http://schemas.openxmlformats.org/officeDocument/2006/relationships/image" Target="../media/image13.png"/><Relationship Id="rId10" Type="http://schemas.openxmlformats.org/officeDocument/2006/relationships/image" Target="../media/image86.png"/><Relationship Id="rId4" Type="http://schemas.openxmlformats.org/officeDocument/2006/relationships/image" Target="../media/image81.png"/><Relationship Id="rId9" Type="http://schemas.openxmlformats.org/officeDocument/2006/relationships/image" Target="../media/image85.gif"/><Relationship Id="rId14" Type="http://schemas.openxmlformats.org/officeDocument/2006/relationships/image" Target="../media/image90.png"/></Relationships>
</file>

<file path=ppt/slides/_rels/slide114.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hyperlink" Target="https://azure.microsoft.com/en-us/solutions/confidential-compute/" TargetMode="External"/><Relationship Id="rId2" Type="http://schemas.openxmlformats.org/officeDocument/2006/relationships/notesSlide" Target="../notesSlides/notesSlide85.xml"/><Relationship Id="rId1" Type="http://schemas.openxmlformats.org/officeDocument/2006/relationships/slideLayout" Target="../slideLayouts/slideLayout4.xml"/><Relationship Id="rId4" Type="http://schemas.openxmlformats.org/officeDocument/2006/relationships/image" Target="../media/image91.png"/></Relationships>
</file>

<file path=ppt/slides/_rels/slide116.xml.rels><?xml version="1.0" encoding="UTF-8" standalone="yes"?>
<Relationships xmlns="http://schemas.openxmlformats.org/package/2006/relationships"><Relationship Id="rId3" Type="http://schemas.openxmlformats.org/officeDocument/2006/relationships/hyperlink" Target="https://aka.ms/CCDevGuides" TargetMode="External"/><Relationship Id="rId7" Type="http://schemas.openxmlformats.org/officeDocument/2006/relationships/image" Target="../media/image95.png"/><Relationship Id="rId2" Type="http://schemas.openxmlformats.org/officeDocument/2006/relationships/notesSlide" Target="../notesSlides/notesSlide86.xml"/><Relationship Id="rId1" Type="http://schemas.openxmlformats.org/officeDocument/2006/relationships/slideLayout" Target="../slideLayouts/slideLayout4.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s>
</file>

<file path=ppt/slides/_rels/slide1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7.xml"/><Relationship Id="rId1" Type="http://schemas.openxmlformats.org/officeDocument/2006/relationships/slideLayout" Target="../slideLayouts/slideLayout1.xml"/><Relationship Id="rId4" Type="http://schemas.openxmlformats.org/officeDocument/2006/relationships/image" Target="../media/image21.svg"/></Relationships>
</file>

<file path=ppt/slides/_rels/slide118.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88.xml"/><Relationship Id="rId1" Type="http://schemas.openxmlformats.org/officeDocument/2006/relationships/slideLayout" Target="../slideLayouts/slideLayout9.xml"/></Relationships>
</file>

<file path=ppt/slides/_rels/slide1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9.xml"/><Relationship Id="rId1" Type="http://schemas.openxmlformats.org/officeDocument/2006/relationships/slideLayout" Target="../slideLayouts/slideLayout9.xml"/><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hyperlink" Target="https://software.intel.com/sites/default/files/332680-002.pdf" TargetMode="External"/><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hyperlink" Target="https://software.intel.com/sites/default/files/332680-002.pdf" TargetMode="External"/><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hyperlink" Target="https://software.intel.com/sites/default/files/332680-002.pdf" TargetMode="External"/><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hyperlink" Target="https://software.intel.com/sites/default/files/332680-002.pdf" TargetMode="External"/><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hyperlink" Target="https://software.intel.com/sites/default/files/332680-002.pdf" TargetMode="External"/><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hyperlink" Target="https://software.intel.com/sites/default/files/332680-002.pdf" TargetMode="External"/><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hyperlink" Target="https://software.intel.com/sites/default/files/332680-002.pdf" TargetMode="External"/><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hyperlink" Target="https://software.intel.com/sites/default/files/332680-002.pdf" TargetMode="External"/><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hyperlink" Target="https://software.intel.com/sites/default/files/332680-002.pdf" TargetMode="External"/><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hyperlink" Target="https://software.intel.com/sites/default/files/332680-002.pdf" TargetMode="External"/><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hyperlink" Target="https://software.intel.com/sites/default/files/332680-002.pdf" TargetMode="External"/><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hyperlink" Target="https://software.intel.com/sites/default/files/332680-002.pdf" TargetMode="External"/><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hyperlink" Target="https://software.intel.com/sites/default/files/332680-002.pdf" TargetMode="External"/><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hyperlink" Target="https://software.intel.com/sites/default/files/332680-002.pdf" TargetMode="External"/><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hyperlink" Target="https://software.intel.com/sites/default/files/332680-002.pdf" TargetMode="External"/><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hyperlink" Target="https://software.intel.com/sites/default/files/332680-002.pdf" TargetMode="External"/><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hyperlink" Target="https://software.intel.com/sites/default/files/332680-002.pdf" TargetMode="External"/><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hyperlink" Target="https://software.intel.com/sites/default/files/332680-002.pdf" TargetMode="External"/><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hyperlink" Target="https://software.intel.com/sites/default/files/332680-002.pdf" TargetMode="External"/><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hyperlink" Target="https://software.intel.com/sites/default/files/332680-002.pdf" TargetMode="External"/><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hyperlink" Target="https://software.intel.com/sites/default/files/332680-002.pdf" TargetMode="External"/><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hyperlink" Target="https://software.intel.com/sites/default/files/332680-002.pdf" TargetMode="External"/><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hyperlink" Target="https://software.intel.com/sites/default/files/332680-002.pdf" TargetMode="External"/><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hyperlink" Target="https://software.intel.com/sites/default/files/332680-002.pdf" TargetMode="External"/><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hyperlink" Target="https://software.intel.com/sites/default/files/332680-002.pdf" TargetMode="External"/><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hyperlink" Target="https://software.intel.com/sites/default/files/332680-002.pdf" TargetMode="External"/><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hyperlink" Target="https://software.intel.com/sites/default/files/332680-002.pdf" TargetMode="External"/><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hyperlink" Target="https://software.intel.com/sites/default/files/332680-002.pdf" TargetMode="External"/><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hyperlink" Target="https://software.intel.com/sites/default/files/332680-002.pdf" TargetMode="External"/><Relationship Id="rId2" Type="http://schemas.openxmlformats.org/officeDocument/2006/relationships/notesSlide" Target="../notesSlides/notesSlide39.xml"/><Relationship Id="rId1" Type="http://schemas.openxmlformats.org/officeDocument/2006/relationships/slideLayout" Target="../slideLayouts/slideLayout4.xml"/><Relationship Id="rId5" Type="http://schemas.openxmlformats.org/officeDocument/2006/relationships/image" Target="../media/image16.png"/><Relationship Id="rId4" Type="http://schemas.openxmlformats.org/officeDocument/2006/relationships/image" Target="../media/image15.png"/></Relationships>
</file>

<file path=ppt/slides/_rels/slide43.xml.rels><?xml version="1.0" encoding="UTF-8" standalone="yes"?>
<Relationships xmlns="http://schemas.openxmlformats.org/package/2006/relationships"><Relationship Id="rId8" Type="http://schemas.openxmlformats.org/officeDocument/2006/relationships/hyperlink" Target="https://blog.quarkslab.com/overview-of-intel-sgx-part-2-sgx-externals.html" TargetMode="External"/><Relationship Id="rId3" Type="http://schemas.openxmlformats.org/officeDocument/2006/relationships/hyperlink" Target="https://software.intel.com/sgx" TargetMode="External"/><Relationship Id="rId7" Type="http://schemas.openxmlformats.org/officeDocument/2006/relationships/hyperlink" Target="https://blog.quarkslab.com/overview-of-intel-sgx-part-1-sgx-internals.html" TargetMode="External"/><Relationship Id="rId2" Type="http://schemas.openxmlformats.org/officeDocument/2006/relationships/notesSlide" Target="../notesSlides/notesSlide40.xml"/><Relationship Id="rId1" Type="http://schemas.openxmlformats.org/officeDocument/2006/relationships/slideLayout" Target="../slideLayouts/slideLayout4.xml"/><Relationship Id="rId6" Type="http://schemas.openxmlformats.org/officeDocument/2006/relationships/hyperlink" Target="https://software.intel.com/sites/default/files/332680-002.pdf" TargetMode="External"/><Relationship Id="rId11" Type="http://schemas.openxmlformats.org/officeDocument/2006/relationships/image" Target="../media/image17.png"/><Relationship Id="rId5" Type="http://schemas.openxmlformats.org/officeDocument/2006/relationships/hyperlink" Target="https://www.youtube.com/playlist?list=PLg-UKERBljNweaATkbbDCcEsRTADAzOl8" TargetMode="External"/><Relationship Id="rId10" Type="http://schemas.openxmlformats.org/officeDocument/2006/relationships/hyperlink" Target="https://www.youtube.com/playlist?list=PLg-UKERBljNweaATkbbDCcEsRTADAzOl8&amp;utm_source=ISTV&amp;utm_medium=Video&amp;utm_campaign=ISTV_2017" TargetMode="External"/><Relationship Id="rId4" Type="http://schemas.openxmlformats.org/officeDocument/2006/relationships/hyperlink" Target="https://software.intel.com/en-us/blogs/2013/09/26/protecting-application-secrets-with-intel-sgx" TargetMode="External"/><Relationship Id="rId9" Type="http://schemas.openxmlformats.org/officeDocument/2006/relationships/hyperlink" Target="https://eprint.iacr.org/2016/086.pdf" TargetMode="External"/></Relationships>
</file>

<file path=ppt/slides/_rels/slide44.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gif"/><Relationship Id="rId1" Type="http://schemas.openxmlformats.org/officeDocument/2006/relationships/slideLayout" Target="../slideLayouts/slideLayout4.xml"/><Relationship Id="rId6" Type="http://schemas.openxmlformats.org/officeDocument/2006/relationships/hyperlink" Target="https://azuremarketplace.microsoft.com/en-us/marketplace/apps/fortanix.enclave_manager" TargetMode="External"/><Relationship Id="rId5" Type="http://schemas.openxmlformats.org/officeDocument/2006/relationships/hyperlink" Target="https://azuremarketplace.microsoft.com/en-us/marketplace/apps/anjuna-5229812.aee-az-v1" TargetMode="External"/><Relationship Id="rId4" Type="http://schemas.openxmlformats.org/officeDocument/2006/relationships/image" Target="../media/image20.svg"/></Relationships>
</file>

<file path=ppt/slides/_rels/slide46.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1.xml"/><Relationship Id="rId1" Type="http://schemas.openxmlformats.org/officeDocument/2006/relationships/slideLayout" Target="../slideLayouts/slideLayout3.xml"/><Relationship Id="rId4" Type="http://schemas.openxmlformats.org/officeDocument/2006/relationships/image" Target="../media/image21.svg"/></Relationships>
</file>

<file path=ppt/slides/_rels/slide48.xml.rels><?xml version="1.0" encoding="UTF-8" standalone="yes"?>
<Relationships xmlns="http://schemas.openxmlformats.org/package/2006/relationships"><Relationship Id="rId8" Type="http://schemas.openxmlformats.org/officeDocument/2006/relationships/hyperlink" Target="https://github.com/lsds/sgx-lkl/tree/oe_port" TargetMode="External"/><Relationship Id="rId3" Type="http://schemas.openxmlformats.org/officeDocument/2006/relationships/hyperlink" Target="https://grapheneproject.io/" TargetMode="External"/><Relationship Id="rId7" Type="http://schemas.openxmlformats.org/officeDocument/2006/relationships/hyperlink" Target="https://www.musl-libc.org/" TargetMode="External"/><Relationship Id="rId12" Type="http://schemas.openxmlformats.org/officeDocument/2006/relationships/image" Target="../media/image23.png"/><Relationship Id="rId2" Type="http://schemas.openxmlformats.org/officeDocument/2006/relationships/notesSlide" Target="../notesSlides/notesSlide42.xml"/><Relationship Id="rId1" Type="http://schemas.openxmlformats.org/officeDocument/2006/relationships/slideLayout" Target="../slideLayouts/slideLayout4.xml"/><Relationship Id="rId6" Type="http://schemas.openxmlformats.org/officeDocument/2006/relationships/hyperlink" Target="https://github.com/lkl/linux" TargetMode="External"/><Relationship Id="rId11" Type="http://schemas.openxmlformats.org/officeDocument/2006/relationships/image" Target="../media/image22.png"/><Relationship Id="rId5" Type="http://schemas.openxmlformats.org/officeDocument/2006/relationships/hyperlink" Target="https://github.com/lsds/sgx-lkl" TargetMode="External"/><Relationship Id="rId10" Type="http://schemas.openxmlformats.org/officeDocument/2006/relationships/hyperlink" Target="https://github.com/enarx" TargetMode="External"/><Relationship Id="rId4" Type="http://schemas.openxmlformats.org/officeDocument/2006/relationships/hyperlink" Target="https://github.com/oscarlab/graphene" TargetMode="External"/><Relationship Id="rId9" Type="http://schemas.openxmlformats.org/officeDocument/2006/relationships/hyperlink" Target="http://enarx.io/" TargetMode="External"/></Relationships>
</file>

<file path=ppt/slides/_rels/slide49.xml.rels><?xml version="1.0" encoding="UTF-8" standalone="yes"?>
<Relationships xmlns="http://schemas.openxmlformats.org/package/2006/relationships"><Relationship Id="rId3" Type="http://schemas.openxmlformats.org/officeDocument/2006/relationships/hyperlink" Target="https://www.usenix.org/system/files/conference/atc17/atc17-tsai.pdf" TargetMode="External"/><Relationship Id="rId2" Type="http://schemas.openxmlformats.org/officeDocument/2006/relationships/notesSlide" Target="../notesSlides/notesSlide43.xml"/><Relationship Id="rId1" Type="http://schemas.openxmlformats.org/officeDocument/2006/relationships/slideLayout" Target="../slideLayouts/slideLayout4.xml"/><Relationship Id="rId5" Type="http://schemas.openxmlformats.org/officeDocument/2006/relationships/hyperlink" Target="https://arxiv.org/pdf/1908.11143.pdf" TargetMode="External"/><Relationship Id="rId4" Type="http://schemas.openxmlformats.org/officeDocument/2006/relationships/hyperlink" Target="http://www.cs.unc.edu/~porter/pubs/tsai14graphene.pdf"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svg"/></Relationships>
</file>

<file path=ppt/slides/_rels/slide50.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hyperlink" Target="https://www.scitepress.org/Papers/2017/63737/63737.pdf" TargetMode="External"/><Relationship Id="rId2" Type="http://schemas.openxmlformats.org/officeDocument/2006/relationships/notesSlide" Target="../notesSlides/notesSlide46.xml"/><Relationship Id="rId1" Type="http://schemas.openxmlformats.org/officeDocument/2006/relationships/slideLayout" Target="../slideLayouts/slideLayout4.xml"/><Relationship Id="rId6" Type="http://schemas.openxmlformats.org/officeDocument/2006/relationships/hyperlink" Target="https://docs.microsoft.com/en-us/azure/virtual-machines/dcv2-series" TargetMode="External"/><Relationship Id="rId5" Type="http://schemas.openxmlformats.org/officeDocument/2006/relationships/hyperlink" Target="https://ark.intel.com/content/www/us/en/ark/products/193743/intel-xeon-e-2288g-processor-16m-cache-3-70-ghz.html" TargetMode="External"/><Relationship Id="rId4" Type="http://schemas.openxmlformats.org/officeDocument/2006/relationships/hyperlink" Target="https://medium.com/@danny_harnik/impressions-of-intel-sgx-performance-22442093595a" TargetMode="External"/></Relationships>
</file>

<file path=ppt/slides/_rels/slide55.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hyperlink" Target="https://01.org/intel-softwareguard-extensions" TargetMode="External"/><Relationship Id="rId7" Type="http://schemas.openxmlformats.org/officeDocument/2006/relationships/image" Target="../media/image25.png"/><Relationship Id="rId2" Type="http://schemas.openxmlformats.org/officeDocument/2006/relationships/notesSlide" Target="../notesSlides/notesSlide47.xml"/><Relationship Id="rId1" Type="http://schemas.openxmlformats.org/officeDocument/2006/relationships/slideLayout" Target="../slideLayouts/slideLayout4.xml"/><Relationship Id="rId6" Type="http://schemas.openxmlformats.org/officeDocument/2006/relationships/image" Target="../media/image23.png"/><Relationship Id="rId5" Type="http://schemas.openxmlformats.org/officeDocument/2006/relationships/hyperlink" Target="https://github.com/openenclave/openenclave" TargetMode="External"/><Relationship Id="rId4" Type="http://schemas.openxmlformats.org/officeDocument/2006/relationships/hyperlink" Target="https://openenclave.io/sdk/" TargetMode="External"/></Relationships>
</file>

<file path=ppt/slides/_rels/slide56.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8" Type="http://schemas.openxmlformats.org/officeDocument/2006/relationships/hyperlink" Target="https://www.scitepress.org/Papers/2017/63737/63737.pdf" TargetMode="External"/><Relationship Id="rId3" Type="http://schemas.openxmlformats.org/officeDocument/2006/relationships/hyperlink" Target="https://software.intel.com/sgx" TargetMode="External"/><Relationship Id="rId7" Type="http://schemas.openxmlformats.org/officeDocument/2006/relationships/hyperlink" Target="https://munin.uit.no/handle/10037/14666" TargetMode="External"/><Relationship Id="rId2" Type="http://schemas.openxmlformats.org/officeDocument/2006/relationships/notesSlide" Target="../notesSlides/notesSlide48.xml"/><Relationship Id="rId1" Type="http://schemas.openxmlformats.org/officeDocument/2006/relationships/slideLayout" Target="../slideLayouts/slideLayout6.xml"/><Relationship Id="rId6" Type="http://schemas.openxmlformats.org/officeDocument/2006/relationships/hyperlink" Target="https://medium.com/@danny_harnik/impressions-of-intel-sgx-performance-22442093595a" TargetMode="External"/><Relationship Id="rId11" Type="http://schemas.openxmlformats.org/officeDocument/2006/relationships/hyperlink" Target="https://dl.acm.org/doi/pdf/10.1145/3064176.3064219" TargetMode="External"/><Relationship Id="rId5" Type="http://schemas.openxmlformats.org/officeDocument/2006/relationships/hyperlink" Target="https://docs.microsoft.com/en-us/archive/msdn-magazine/2019/february/azure-protect-your-data-with-azure-confidential-computing" TargetMode="External"/><Relationship Id="rId10" Type="http://schemas.openxmlformats.org/officeDocument/2006/relationships/hyperlink" Target="http://www.ofirweisse.com/ISCA17_Ofir_Weisse.pdf" TargetMode="External"/><Relationship Id="rId4" Type="http://schemas.openxmlformats.org/officeDocument/2006/relationships/hyperlink" Target="https://download.01.org/intel-sgx/linux-1.5/docs/Intel_SGX_Developer_Guide.pdf" TargetMode="External"/><Relationship Id="rId9" Type="http://schemas.openxmlformats.org/officeDocument/2006/relationships/hyperlink" Target="https://dl.acm.org/doi/10.1145/3322205.3311076" TargetMode="External"/></Relationships>
</file>

<file path=ppt/slides/_rels/slide58.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hyperlink" Target="https://software.intel.com/sites/default/files/332680-002.pdf" TargetMode="External"/><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9.xml"/></Relationships>
</file>

<file path=ppt/slides/_rels/slide60.xml.rels><?xml version="1.0" encoding="UTF-8" standalone="yes"?>
<Relationships xmlns="http://schemas.openxmlformats.org/package/2006/relationships"><Relationship Id="rId3" Type="http://schemas.openxmlformats.org/officeDocument/2006/relationships/hyperlink" Target="https://software.intel.com/sites/default/files/332680-002.pdf" TargetMode="External"/><Relationship Id="rId2" Type="http://schemas.openxmlformats.org/officeDocument/2006/relationships/notesSlide" Target="../notesSlides/notesSlide50.xml"/><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hyperlink" Target="https://software.intel.com/sites/default/files/332680-002.pdf" TargetMode="External"/><Relationship Id="rId1" Type="http://schemas.openxmlformats.org/officeDocument/2006/relationships/slideLayout" Target="../slideLayouts/slideLayout4.xml"/><Relationship Id="rId4" Type="http://schemas.openxmlformats.org/officeDocument/2006/relationships/image" Target="../media/image27.svg"/></Relationships>
</file>

<file path=ppt/slides/_rels/slide62.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29.svg"/><Relationship Id="rId7" Type="http://schemas.openxmlformats.org/officeDocument/2006/relationships/image" Target="../media/image27.svg"/><Relationship Id="rId2" Type="http://schemas.openxmlformats.org/officeDocument/2006/relationships/image" Target="../media/image28.png"/><Relationship Id="rId1" Type="http://schemas.openxmlformats.org/officeDocument/2006/relationships/slideLayout" Target="../slideLayouts/slideLayout11.xml"/><Relationship Id="rId6" Type="http://schemas.openxmlformats.org/officeDocument/2006/relationships/image" Target="../media/image26.png"/><Relationship Id="rId5" Type="http://schemas.openxmlformats.org/officeDocument/2006/relationships/image" Target="../media/image31.svg"/><Relationship Id="rId4" Type="http://schemas.openxmlformats.org/officeDocument/2006/relationships/image" Target="../media/image30.png"/><Relationship Id="rId9" Type="http://schemas.openxmlformats.org/officeDocument/2006/relationships/image" Target="../media/image13.png"/></Relationships>
</file>

<file path=ppt/slides/_rels/slide63.xml.rels><?xml version="1.0" encoding="UTF-8" standalone="yes"?>
<Relationships xmlns="http://schemas.openxmlformats.org/package/2006/relationships"><Relationship Id="rId3" Type="http://schemas.openxmlformats.org/officeDocument/2006/relationships/hyperlink" Target="https://software.intel.com/sites/default/files/332680-002.pdf" TargetMode="External"/><Relationship Id="rId2" Type="http://schemas.openxmlformats.org/officeDocument/2006/relationships/notesSlide" Target="../notesSlides/notesSlide51.xml"/><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3" Type="http://schemas.openxmlformats.org/officeDocument/2006/relationships/hyperlink" Target="https://software.intel.com/sites/default/files/332680-002.pdf" TargetMode="External"/><Relationship Id="rId2" Type="http://schemas.openxmlformats.org/officeDocument/2006/relationships/notesSlide" Target="../notesSlides/notesSlide52.xml"/><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3" Type="http://schemas.openxmlformats.org/officeDocument/2006/relationships/hyperlink" Target="https://software.intel.com/sites/default/files/332680-002.pdf" TargetMode="External"/><Relationship Id="rId2" Type="http://schemas.openxmlformats.org/officeDocument/2006/relationships/notesSlide" Target="../notesSlides/notesSlide53.xml"/><Relationship Id="rId1" Type="http://schemas.openxmlformats.org/officeDocument/2006/relationships/slideLayout" Target="../slideLayouts/slideLayout4.xml"/><Relationship Id="rId4" Type="http://schemas.openxmlformats.org/officeDocument/2006/relationships/image" Target="../media/image13.png"/></Relationships>
</file>

<file path=ppt/slides/_rels/slide66.xml.rels><?xml version="1.0" encoding="UTF-8" standalone="yes"?>
<Relationships xmlns="http://schemas.openxmlformats.org/package/2006/relationships"><Relationship Id="rId3" Type="http://schemas.openxmlformats.org/officeDocument/2006/relationships/hyperlink" Target="https://software.intel.com/sites/default/files/332680-002.pdf" TargetMode="External"/><Relationship Id="rId7" Type="http://schemas.openxmlformats.org/officeDocument/2006/relationships/image" Target="../media/image34.svg"/><Relationship Id="rId2" Type="http://schemas.openxmlformats.org/officeDocument/2006/relationships/notesSlide" Target="../notesSlides/notesSlide54.xml"/><Relationship Id="rId1" Type="http://schemas.openxmlformats.org/officeDocument/2006/relationships/slideLayout" Target="../slideLayouts/slideLayout4.xml"/><Relationship Id="rId6" Type="http://schemas.openxmlformats.org/officeDocument/2006/relationships/image" Target="../media/image33.svg"/><Relationship Id="rId5" Type="http://schemas.openxmlformats.org/officeDocument/2006/relationships/image" Target="../media/image30.png"/><Relationship Id="rId4" Type="http://schemas.openxmlformats.org/officeDocument/2006/relationships/image" Target="../media/image13.png"/></Relationships>
</file>

<file path=ppt/slides/_rels/slide67.xml.rels><?xml version="1.0" encoding="UTF-8" standalone="yes"?>
<Relationships xmlns="http://schemas.openxmlformats.org/package/2006/relationships"><Relationship Id="rId2" Type="http://schemas.openxmlformats.org/officeDocument/2006/relationships/hyperlink" Target="https://software.intel.com/sites/default/files/332680-002.pdf" TargetMode="External"/><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2" Type="http://schemas.openxmlformats.org/officeDocument/2006/relationships/hyperlink" Target="https://software.intel.com/sites/default/files/332680-002.pdf" TargetMode="External"/><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8" Type="http://schemas.openxmlformats.org/officeDocument/2006/relationships/image" Target="../media/image40.svg"/><Relationship Id="rId3" Type="http://schemas.openxmlformats.org/officeDocument/2006/relationships/image" Target="../media/image35.svg"/><Relationship Id="rId7" Type="http://schemas.openxmlformats.org/officeDocument/2006/relationships/image" Target="../media/image39.svg"/><Relationship Id="rId2" Type="http://schemas.openxmlformats.org/officeDocument/2006/relationships/image" Target="../media/image28.png"/><Relationship Id="rId1" Type="http://schemas.openxmlformats.org/officeDocument/2006/relationships/slideLayout" Target="../slideLayouts/slideLayout11.xml"/><Relationship Id="rId6" Type="http://schemas.openxmlformats.org/officeDocument/2006/relationships/image" Target="../media/image38.png"/><Relationship Id="rId5" Type="http://schemas.openxmlformats.org/officeDocument/2006/relationships/image" Target="../media/image37.svg"/><Relationship Id="rId10" Type="http://schemas.openxmlformats.org/officeDocument/2006/relationships/image" Target="../media/image41.png"/><Relationship Id="rId4" Type="http://schemas.openxmlformats.org/officeDocument/2006/relationships/image" Target="../media/image36.png"/><Relationship Id="rId9"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7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jpeg"/><Relationship Id="rId1" Type="http://schemas.openxmlformats.org/officeDocument/2006/relationships/slideLayout" Target="../slideLayouts/slideLayout4.xml"/><Relationship Id="rId5" Type="http://schemas.openxmlformats.org/officeDocument/2006/relationships/image" Target="../media/image45.svg"/><Relationship Id="rId4" Type="http://schemas.openxmlformats.org/officeDocument/2006/relationships/image" Target="../media/image44.svg"/></Relationships>
</file>

<file path=ppt/slides/_rels/slide7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jpeg"/><Relationship Id="rId1" Type="http://schemas.openxmlformats.org/officeDocument/2006/relationships/slideLayout" Target="../slideLayouts/slideLayout4.xml"/><Relationship Id="rId6" Type="http://schemas.openxmlformats.org/officeDocument/2006/relationships/image" Target="../media/image50.svg"/><Relationship Id="rId5" Type="http://schemas.openxmlformats.org/officeDocument/2006/relationships/image" Target="../media/image49.png"/><Relationship Id="rId4" Type="http://schemas.openxmlformats.org/officeDocument/2006/relationships/image" Target="../media/image48.png"/></Relationships>
</file>

<file path=ppt/slides/_rels/slide7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5.xml"/><Relationship Id="rId1" Type="http://schemas.openxmlformats.org/officeDocument/2006/relationships/slideLayout" Target="../slideLayouts/slideLayout3.xml"/><Relationship Id="rId4" Type="http://schemas.openxmlformats.org/officeDocument/2006/relationships/image" Target="../media/image21.svg"/></Relationships>
</file>

<file path=ppt/slides/_rels/slide73.xml.rels><?xml version="1.0" encoding="UTF-8" standalone="yes"?>
<Relationships xmlns="http://schemas.openxmlformats.org/package/2006/relationships"><Relationship Id="rId2" Type="http://schemas.openxmlformats.org/officeDocument/2006/relationships/hyperlink" Target="https://software.intel.com/sites/default/files/332680-002.pdf" TargetMode="External"/><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3" Type="http://schemas.openxmlformats.org/officeDocument/2006/relationships/hyperlink" Target="https://software.intel.com/sites/default/files/332680-002.pdf" TargetMode="External"/><Relationship Id="rId2" Type="http://schemas.openxmlformats.org/officeDocument/2006/relationships/notesSlide" Target="../notesSlides/notesSlide56.xml"/><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7.xml"/><Relationship Id="rId1" Type="http://schemas.openxmlformats.org/officeDocument/2006/relationships/slideLayout" Target="../slideLayouts/slideLayout4.xml"/><Relationship Id="rId4" Type="http://schemas.openxmlformats.org/officeDocument/2006/relationships/image" Target="../media/image41.png"/></Relationships>
</file>

<file path=ppt/slides/_rels/slide7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0.xml"/><Relationship Id="rId1" Type="http://schemas.openxmlformats.org/officeDocument/2006/relationships/slideLayout" Target="../slideLayouts/slideLayout4.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52.jpeg"/><Relationship Id="rId7" Type="http://schemas.openxmlformats.org/officeDocument/2006/relationships/image" Target="../media/image50.svg"/><Relationship Id="rId2" Type="http://schemas.openxmlformats.org/officeDocument/2006/relationships/image" Target="../media/image47.png"/><Relationship Id="rId1" Type="http://schemas.openxmlformats.org/officeDocument/2006/relationships/slideLayout" Target="../slideLayouts/slideLayout4.xml"/><Relationship Id="rId6" Type="http://schemas.openxmlformats.org/officeDocument/2006/relationships/image" Target="../media/image49.png"/><Relationship Id="rId5" Type="http://schemas.openxmlformats.org/officeDocument/2006/relationships/image" Target="../media/image54.svg"/><Relationship Id="rId4" Type="http://schemas.openxmlformats.org/officeDocument/2006/relationships/image" Target="../media/image53.png"/></Relationships>
</file>

<file path=ppt/slides/_rels/slide81.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61.xml"/><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2.xml"/><Relationship Id="rId1" Type="http://schemas.openxmlformats.org/officeDocument/2006/relationships/slideLayout" Target="../slideLayouts/slideLayout3.xml"/><Relationship Id="rId4" Type="http://schemas.openxmlformats.org/officeDocument/2006/relationships/image" Target="../media/image21.svg"/></Relationships>
</file>

<file path=ppt/slides/_rels/slide83.xml.rels><?xml version="1.0" encoding="UTF-8" standalone="yes"?>
<Relationships xmlns="http://schemas.openxmlformats.org/package/2006/relationships"><Relationship Id="rId3" Type="http://schemas.openxmlformats.org/officeDocument/2006/relationships/hyperlink" Target="https://software.intel.com/sgx" TargetMode="External"/><Relationship Id="rId2" Type="http://schemas.openxmlformats.org/officeDocument/2006/relationships/notesSlide" Target="../notesSlides/notesSlide63.xml"/><Relationship Id="rId1" Type="http://schemas.openxmlformats.org/officeDocument/2006/relationships/slideLayout" Target="../slideLayouts/slideLayout4.xml"/><Relationship Id="rId6" Type="http://schemas.openxmlformats.org/officeDocument/2006/relationships/hyperlink" Target="https://blog.quarkslab.com/overview-of-intel-sgx-part-2-sgx-externals.html" TargetMode="External"/><Relationship Id="rId5" Type="http://schemas.openxmlformats.org/officeDocument/2006/relationships/hyperlink" Target="https://aka.ms/CCDevGuides" TargetMode="External"/><Relationship Id="rId4" Type="http://schemas.openxmlformats.org/officeDocument/2006/relationships/hyperlink" Target="https://software.intel.com/en-us/articles/intel-software-guard-extensions-remote-attestation-end-to-end-example" TargetMode="External"/></Relationships>
</file>

<file path=ppt/slides/_rels/slide84.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hyperlink" Target="https://software.intel.com/sites/default/files/332680-002.pdf" TargetMode="External"/><Relationship Id="rId2" Type="http://schemas.openxmlformats.org/officeDocument/2006/relationships/notesSlide" Target="../notesSlides/notesSlide64.xml"/><Relationship Id="rId1" Type="http://schemas.openxmlformats.org/officeDocument/2006/relationships/slideLayout" Target="../slideLayouts/slideLayout4.xml"/><Relationship Id="rId4" Type="http://schemas.openxmlformats.org/officeDocument/2006/relationships/image" Target="../media/image55.png"/></Relationships>
</file>

<file path=ppt/slides/_rels/slide86.xml.rels><?xml version="1.0" encoding="UTF-8" standalone="yes"?>
<Relationships xmlns="http://schemas.openxmlformats.org/package/2006/relationships"><Relationship Id="rId3" Type="http://schemas.openxmlformats.org/officeDocument/2006/relationships/hyperlink" Target="https://software.intel.com/sites/default/files/332680-002.pdf" TargetMode="External"/><Relationship Id="rId2" Type="http://schemas.openxmlformats.org/officeDocument/2006/relationships/notesSlide" Target="../notesSlides/notesSlide65.xml"/><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3" Type="http://schemas.openxmlformats.org/officeDocument/2006/relationships/hyperlink" Target="https://software.intel.com/sites/default/files/332680-002.pdf" TargetMode="External"/><Relationship Id="rId2" Type="http://schemas.openxmlformats.org/officeDocument/2006/relationships/notesSlide" Target="../notesSlides/notesSlide66.xml"/><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2" Type="http://schemas.openxmlformats.org/officeDocument/2006/relationships/hyperlink" Target="https://software.intel.com/sites/default/files/332680-002.pdf" TargetMode="External"/><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3" Type="http://schemas.openxmlformats.org/officeDocument/2006/relationships/hyperlink" Target="https://software.intel.com/en-us/articles/intel-sgx-and-side-channels" TargetMode="External"/><Relationship Id="rId7" Type="http://schemas.openxmlformats.org/officeDocument/2006/relationships/hyperlink" Target="https://software.intel.com/sites/default/files/332680-002.pdf" TargetMode="External"/><Relationship Id="rId2" Type="http://schemas.openxmlformats.org/officeDocument/2006/relationships/notesSlide" Target="../notesSlides/notesSlide67.xml"/><Relationship Id="rId1" Type="http://schemas.openxmlformats.org/officeDocument/2006/relationships/slideLayout" Target="../slideLayouts/slideLayout4.xml"/><Relationship Id="rId6" Type="http://schemas.openxmlformats.org/officeDocument/2006/relationships/image" Target="../media/image56.png"/><Relationship Id="rId5" Type="http://schemas.openxmlformats.org/officeDocument/2006/relationships/hyperlink" Target="https://www.microsoft.com/en-us/research/publication/controlled-channel-attacks-deterministic-side-channels-for-untrusted-operating-systems/" TargetMode="External"/><Relationship Id="rId4" Type="http://schemas.openxmlformats.org/officeDocument/2006/relationships/hyperlink" Target="https://github.com/jovanbulck/sgx-step"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software.intel.com/en-us/blogs/2013/09/26/protecting-application-secrets-with-intel-sgx" TargetMode="External"/><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10.tiff"/></Relationships>
</file>

<file path=ppt/slides/_rels/slide90.xml.rels><?xml version="1.0" encoding="UTF-8" standalone="yes"?>
<Relationships xmlns="http://schemas.openxmlformats.org/package/2006/relationships"><Relationship Id="rId3" Type="http://schemas.openxmlformats.org/officeDocument/2006/relationships/hyperlink" Target="https://software.intel.com/security-software-guidance/software-guidance" TargetMode="External"/><Relationship Id="rId2" Type="http://schemas.openxmlformats.org/officeDocument/2006/relationships/notesSlide" Target="../notesSlides/notesSlide68.xml"/><Relationship Id="rId1" Type="http://schemas.openxmlformats.org/officeDocument/2006/relationships/slideLayout" Target="../slideLayouts/slideLayout4.xml"/><Relationship Id="rId4" Type="http://schemas.openxmlformats.org/officeDocument/2006/relationships/image" Target="../media/image57.png"/></Relationships>
</file>

<file path=ppt/slides/_rels/slide9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69.xml"/><Relationship Id="rId1" Type="http://schemas.openxmlformats.org/officeDocument/2006/relationships/slideLayout" Target="../slideLayouts/slideLayout4.xml"/><Relationship Id="rId6" Type="http://schemas.openxmlformats.org/officeDocument/2006/relationships/hyperlink" Target="https://plundervolt.com/doc/plundervolt.pdf" TargetMode="External"/><Relationship Id="rId5" Type="http://schemas.openxmlformats.org/officeDocument/2006/relationships/hyperlink" Target="https://plundervolt.com/" TargetMode="External"/><Relationship Id="rId4" Type="http://schemas.openxmlformats.org/officeDocument/2006/relationships/hyperlink" Target="https://www.zdnet.com/article/new-plundervolt-attack-impacts-intel-cpus/" TargetMode="External"/></Relationships>
</file>

<file path=ppt/slides/_rels/slide9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70.xml"/><Relationship Id="rId1" Type="http://schemas.openxmlformats.org/officeDocument/2006/relationships/slideLayout" Target="../slideLayouts/slideLayout4.xml"/><Relationship Id="rId4" Type="http://schemas.openxmlformats.org/officeDocument/2006/relationships/image" Target="../media/image60.png"/></Relationships>
</file>

<file path=ppt/slides/_rels/slide93.xml.rels><?xml version="1.0" encoding="UTF-8" standalone="yes"?>
<Relationships xmlns="http://schemas.openxmlformats.org/package/2006/relationships"><Relationship Id="rId8" Type="http://schemas.openxmlformats.org/officeDocument/2006/relationships/hyperlink" Target="https://github.com/osusecLab/SgxPectre" TargetMode="External"/><Relationship Id="rId3" Type="http://schemas.openxmlformats.org/officeDocument/2006/relationships/hyperlink" Target="https://www.intel.com/content/www/us/en/architecture-and-technology/engineering-new-protections-into-hardware.html" TargetMode="External"/><Relationship Id="rId7" Type="http://schemas.openxmlformats.org/officeDocument/2006/relationships/hyperlink" Target="https://arxiv.org/pdf/1802.09085.pdf" TargetMode="External"/><Relationship Id="rId2" Type="http://schemas.openxmlformats.org/officeDocument/2006/relationships/notesSlide" Target="../notesSlides/notesSlide71.xml"/><Relationship Id="rId1" Type="http://schemas.openxmlformats.org/officeDocument/2006/relationships/slideLayout" Target="../slideLayouts/slideLayout4.xml"/><Relationship Id="rId6" Type="http://schemas.openxmlformats.org/officeDocument/2006/relationships/hyperlink" Target="https://www.techrepublic.com/article/spectre-like-attack-exposes-entire-contents-of-intels-sgx-secure-enclave/" TargetMode="External"/><Relationship Id="rId5" Type="http://schemas.openxmlformats.org/officeDocument/2006/relationships/image" Target="../media/image60.png"/><Relationship Id="rId4" Type="http://schemas.openxmlformats.org/officeDocument/2006/relationships/image" Target="../media/image59.png"/></Relationships>
</file>

<file path=ppt/slides/_rels/slide94.xml.rels><?xml version="1.0" encoding="UTF-8" standalone="yes"?>
<Relationships xmlns="http://schemas.openxmlformats.org/package/2006/relationships"><Relationship Id="rId8" Type="http://schemas.openxmlformats.org/officeDocument/2006/relationships/hyperlink" Target="https://www.intel.com/content/www/us/en/architecture-and-technology/l1tf.html" TargetMode="External"/><Relationship Id="rId3" Type="http://schemas.openxmlformats.org/officeDocument/2006/relationships/image" Target="../media/image61.png"/><Relationship Id="rId7" Type="http://schemas.openxmlformats.org/officeDocument/2006/relationships/hyperlink" Target="https://www.intel.com/content/www/us/en/security-center/advisory/intel-sa-00161.htm" TargetMode="External"/><Relationship Id="rId2" Type="http://schemas.openxmlformats.org/officeDocument/2006/relationships/notesSlide" Target="../notesSlides/notesSlide72.xml"/><Relationship Id="rId1" Type="http://schemas.openxmlformats.org/officeDocument/2006/relationships/slideLayout" Target="../slideLayouts/slideLayout4.xml"/><Relationship Id="rId6" Type="http://schemas.openxmlformats.org/officeDocument/2006/relationships/hyperlink" Target="https://msrc-blog.microsoft.com/2018/08/14/analysis-and-mitigation-of-l1-terminal-fault-l1tf/" TargetMode="External"/><Relationship Id="rId5" Type="http://schemas.openxmlformats.org/officeDocument/2006/relationships/hyperlink" Target="https://www.redhat.com/en/blog/understanding-l1-terminal-fault-aka-foreshadow-what-you-need-know" TargetMode="External"/><Relationship Id="rId4" Type="http://schemas.openxmlformats.org/officeDocument/2006/relationships/hyperlink" Target="https://portal.msrc.microsoft.com/en-us/security-guidance/advisory/adv180018" TargetMode="External"/></Relationships>
</file>

<file path=ppt/slides/_rels/slide95.xml.rels><?xml version="1.0" encoding="UTF-8" standalone="yes"?>
<Relationships xmlns="http://schemas.openxmlformats.org/package/2006/relationships"><Relationship Id="rId8" Type="http://schemas.openxmlformats.org/officeDocument/2006/relationships/hyperlink" Target="https://software.intel.com/security-software-guidance/software-guidance/load-value-injection" TargetMode="External"/><Relationship Id="rId3" Type="http://schemas.openxmlformats.org/officeDocument/2006/relationships/image" Target="../media/image62.png"/><Relationship Id="rId7" Type="http://schemas.openxmlformats.org/officeDocument/2006/relationships/hyperlink" Target="https://github.com/bitdefender/lvi-lfb-attack-poc/blob/master/doc/Bitdefender_Whitepaper_LVI-LFB_EN.pdf" TargetMode="External"/><Relationship Id="rId2" Type="http://schemas.openxmlformats.org/officeDocument/2006/relationships/notesSlide" Target="../notesSlides/notesSlide73.xml"/><Relationship Id="rId1" Type="http://schemas.openxmlformats.org/officeDocument/2006/relationships/slideLayout" Target="../slideLayouts/slideLayout4.xml"/><Relationship Id="rId6" Type="http://schemas.openxmlformats.org/officeDocument/2006/relationships/hyperlink" Target="https://www.csoonline.com/article/3532011/new-cpu-attack-technique-can-leak-secrets-from-intel-sgx-enclaves.html" TargetMode="External"/><Relationship Id="rId5" Type="http://schemas.openxmlformats.org/officeDocument/2006/relationships/hyperlink" Target="https://www.anandtech.com/show/15608/load-value-injection-a-new-intel-attack-bypasses-sgx-with-significant-performance-mitigation-concerns" TargetMode="External"/><Relationship Id="rId4" Type="http://schemas.openxmlformats.org/officeDocument/2006/relationships/image" Target="../media/image63.png"/></Relationships>
</file>

<file path=ppt/slides/_rels/slide9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74.xml"/><Relationship Id="rId1" Type="http://schemas.openxmlformats.org/officeDocument/2006/relationships/slideLayout" Target="../slideLayouts/slideLayout4.xml"/><Relationship Id="rId4" Type="http://schemas.openxmlformats.org/officeDocument/2006/relationships/image" Target="../media/image63.png"/></Relationships>
</file>

<file path=ppt/slides/_rels/slide97.xml.rels><?xml version="1.0" encoding="UTF-8" standalone="yes"?>
<Relationships xmlns="http://schemas.openxmlformats.org/package/2006/relationships"><Relationship Id="rId3" Type="http://schemas.openxmlformats.org/officeDocument/2006/relationships/hyperlink" Target="https://software.intel.com/content/www/us/en/develop/articles/trusted-cpu-feature-detection-library-for-intel-software-guard-extensions-intel-sgx.html" TargetMode="External"/><Relationship Id="rId2" Type="http://schemas.openxmlformats.org/officeDocument/2006/relationships/notesSlide" Target="../notesSlides/notesSlide75.xml"/><Relationship Id="rId1" Type="http://schemas.openxmlformats.org/officeDocument/2006/relationships/slideLayout" Target="../slideLayouts/slideLayout4.xml"/><Relationship Id="rId4" Type="http://schemas.openxmlformats.org/officeDocument/2006/relationships/hyperlink" Target="https://github.com/intel/sgx-cpu-feature-detection" TargetMode="External"/></Relationships>
</file>

<file path=ppt/slides/_rels/slide9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76.xml"/><Relationship Id="rId1" Type="http://schemas.openxmlformats.org/officeDocument/2006/relationships/slideLayout" Target="../slideLayouts/slideLayout4.xml"/><Relationship Id="rId4" Type="http://schemas.openxmlformats.org/officeDocument/2006/relationships/image" Target="../media/image65.svg"/></Relationships>
</file>

<file path=ppt/slides/_rels/slide99.xml.rels><?xml version="1.0" encoding="UTF-8" standalone="yes"?>
<Relationships xmlns="http://schemas.openxmlformats.org/package/2006/relationships"><Relationship Id="rId3" Type="http://schemas.openxmlformats.org/officeDocument/2006/relationships/hyperlink" Target="http://www.cs.technion.ac.il/users/wwwb/cgi-bin/tr-get.cgi/2019/MSC/MSC-2019-02.pdf" TargetMode="External"/><Relationship Id="rId2" Type="http://schemas.openxmlformats.org/officeDocument/2006/relationships/hyperlink" Target="https://www.zdnet.com/article/researchers-hide-malware-in-intel-sgx-enclaves/" TargetMode="External"/><Relationship Id="rId1" Type="http://schemas.openxmlformats.org/officeDocument/2006/relationships/slideLayout" Target="../slideLayouts/slideLayout4.xml"/><Relationship Id="rId5" Type="http://schemas.openxmlformats.org/officeDocument/2006/relationships/hyperlink" Target="https://blog.quarkslab.com/overview-of-intel-sgx-part-2-sgx-externals.html" TargetMode="External"/><Relationship Id="rId4" Type="http://schemas.openxmlformats.org/officeDocument/2006/relationships/hyperlink" Target="https://resources.fortanix.com/side-channels-whitepaper/"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12D38C5-0B8B-48B6-8F4B-7D117F4E9A2F}"/>
              </a:ext>
            </a:extLst>
          </p:cNvPr>
          <p:cNvSpPr>
            <a:spLocks noGrp="1"/>
          </p:cNvSpPr>
          <p:nvPr>
            <p:ph type="title"/>
          </p:nvPr>
        </p:nvSpPr>
        <p:spPr>
          <a:xfrm>
            <a:off x="350837" y="946642"/>
            <a:ext cx="11887200" cy="1181862"/>
          </a:xfrm>
        </p:spPr>
        <p:txBody>
          <a:bodyPr/>
          <a:lstStyle/>
          <a:p>
            <a:r>
              <a:rPr lang="en-US" sz="1600" cap="all" spc="-51">
                <a:solidFill>
                  <a:srgbClr val="00B0F0"/>
                </a:solidFill>
                <a:latin typeface="+mn-lt"/>
                <a:cs typeface="Segoe UI" panose="020B0502040204020203" pitchFamily="34" charset="0"/>
              </a:rPr>
              <a:t>Workshop</a:t>
            </a:r>
            <a:br>
              <a:rPr lang="en-US" sz="2400" spc="-51">
                <a:gradFill>
                  <a:gsLst>
                    <a:gs pos="62564">
                      <a:srgbClr val="FFFFFF"/>
                    </a:gs>
                    <a:gs pos="55000">
                      <a:srgbClr val="FFFFFF"/>
                    </a:gs>
                  </a:gsLst>
                  <a:lin ang="5400000" scaled="0"/>
                </a:gradFill>
                <a:latin typeface="+mn-lt"/>
                <a:cs typeface="Segoe UI" panose="020B0502040204020203" pitchFamily="34" charset="0"/>
              </a:rPr>
            </a:br>
            <a:r>
              <a:rPr lang="en-US" sz="3200" b="1" spc="-51">
                <a:solidFill>
                  <a:srgbClr val="00B0F0"/>
                </a:solidFill>
                <a:latin typeface="Segoe UI Semibold"/>
                <a:cs typeface="Segoe UI" panose="020B0502040204020203" pitchFamily="34" charset="0"/>
              </a:rPr>
              <a:t>Data in use Protection Compass</a:t>
            </a:r>
            <a:br>
              <a:rPr lang="en-US" sz="3200" b="1" spc="-51">
                <a:solidFill>
                  <a:srgbClr val="00B0F0"/>
                </a:solidFill>
                <a:latin typeface="Segoe UI Semibold"/>
                <a:cs typeface="Segoe UI" panose="020B0502040204020203" pitchFamily="34" charset="0"/>
              </a:rPr>
            </a:br>
            <a:r>
              <a:rPr lang="en-US" sz="2400" spc="-51">
                <a:solidFill>
                  <a:srgbClr val="00B0F0"/>
                </a:solidFill>
                <a:latin typeface="Segoe UI" panose="020B0502040204020203" pitchFamily="34" charset="0"/>
                <a:cs typeface="Segoe UI" panose="020B0502040204020203" pitchFamily="34" charset="0"/>
              </a:rPr>
              <a:t>Keep the cape in the Cloud and on the Edge</a:t>
            </a:r>
            <a:endParaRPr lang="en-US" sz="4400">
              <a:solidFill>
                <a:srgbClr val="00B0F0"/>
              </a:solidFill>
              <a:latin typeface="Segoe UI" panose="020B0502040204020203" pitchFamily="34" charset="0"/>
              <a:cs typeface="Segoe UI" panose="020B0502040204020203" pitchFamily="34" charset="0"/>
            </a:endParaRPr>
          </a:p>
        </p:txBody>
      </p:sp>
      <p:grpSp>
        <p:nvGrpSpPr>
          <p:cNvPr id="5" name="Group 4">
            <a:extLst>
              <a:ext uri="{FF2B5EF4-FFF2-40B4-BE49-F238E27FC236}">
                <a16:creationId xmlns:a16="http://schemas.microsoft.com/office/drawing/2014/main" id="{77634A06-EBB9-4589-B562-138B4A72833A}"/>
              </a:ext>
            </a:extLst>
          </p:cNvPr>
          <p:cNvGrpSpPr/>
          <p:nvPr/>
        </p:nvGrpSpPr>
        <p:grpSpPr>
          <a:xfrm>
            <a:off x="7608892" y="1405230"/>
            <a:ext cx="3222616" cy="3703096"/>
            <a:chOff x="7578734" y="1512789"/>
            <a:chExt cx="3222616" cy="3703096"/>
          </a:xfrm>
        </p:grpSpPr>
        <p:grpSp>
          <p:nvGrpSpPr>
            <p:cNvPr id="6" name="Group 5">
              <a:extLst>
                <a:ext uri="{FF2B5EF4-FFF2-40B4-BE49-F238E27FC236}">
                  <a16:creationId xmlns:a16="http://schemas.microsoft.com/office/drawing/2014/main" id="{D1015BAB-CD7F-4B1D-BD44-D16E63E4BB2F}"/>
                </a:ext>
              </a:extLst>
            </p:cNvPr>
            <p:cNvGrpSpPr/>
            <p:nvPr/>
          </p:nvGrpSpPr>
          <p:grpSpPr>
            <a:xfrm>
              <a:off x="7578734" y="1512789"/>
              <a:ext cx="3222616" cy="3703096"/>
              <a:chOff x="7830194" y="1899080"/>
              <a:chExt cx="2518414" cy="2893903"/>
            </a:xfrm>
          </p:grpSpPr>
          <p:sp>
            <p:nvSpPr>
              <p:cNvPr id="8" name="Oval 7">
                <a:extLst>
                  <a:ext uri="{FF2B5EF4-FFF2-40B4-BE49-F238E27FC236}">
                    <a16:creationId xmlns:a16="http://schemas.microsoft.com/office/drawing/2014/main" id="{E9B4BA4A-4608-497D-813B-8E2B92C361B3}"/>
                  </a:ext>
                </a:extLst>
              </p:cNvPr>
              <p:cNvSpPr/>
              <p:nvPr/>
            </p:nvSpPr>
            <p:spPr bwMode="auto">
              <a:xfrm>
                <a:off x="7830194" y="2274571"/>
                <a:ext cx="2518414" cy="2518412"/>
              </a:xfrm>
              <a:prstGeom prst="ellipse">
                <a:avLst/>
              </a:prstGeom>
              <a:noFill/>
              <a:ln w="76200" cap="sq">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gradFill>
                    <a:gsLst>
                      <a:gs pos="0">
                        <a:srgbClr val="505050"/>
                      </a:gs>
                      <a:gs pos="100000">
                        <a:srgbClr val="505050"/>
                      </a:gs>
                    </a:gsLst>
                  </a:gradFill>
                  <a:effectLst/>
                  <a:uLnTx/>
                  <a:uFillTx/>
                  <a:latin typeface="Segoe UI"/>
                  <a:ea typeface="+mn-ea"/>
                  <a:cs typeface="+mn-cs"/>
                </a:endParaRPr>
              </a:p>
            </p:txBody>
          </p:sp>
          <p:pic>
            <p:nvPicPr>
              <p:cNvPr id="9" name="Graphic 7">
                <a:extLst>
                  <a:ext uri="{FF2B5EF4-FFF2-40B4-BE49-F238E27FC236}">
                    <a16:creationId xmlns:a16="http://schemas.microsoft.com/office/drawing/2014/main" id="{58B7EE96-3858-457B-BEB6-751867E772E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942363" y="2386739"/>
                <a:ext cx="2294075" cy="2294075"/>
              </a:xfrm>
              <a:prstGeom prst="rect">
                <a:avLst/>
              </a:prstGeom>
            </p:spPr>
          </p:pic>
          <p:sp>
            <p:nvSpPr>
              <p:cNvPr id="10" name="TextBox 8">
                <a:extLst>
                  <a:ext uri="{FF2B5EF4-FFF2-40B4-BE49-F238E27FC236}">
                    <a16:creationId xmlns:a16="http://schemas.microsoft.com/office/drawing/2014/main" id="{13F222A4-D6BB-447C-B617-5FA3B066602A}"/>
                  </a:ext>
                </a:extLst>
              </p:cNvPr>
              <p:cNvSpPr txBox="1"/>
              <p:nvPr/>
            </p:nvSpPr>
            <p:spPr>
              <a:xfrm>
                <a:off x="8947534" y="1899080"/>
                <a:ext cx="221731" cy="336730"/>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2800" b="1">
                    <a:gradFill>
                      <a:gsLst>
                        <a:gs pos="2917">
                          <a:schemeClr val="tx1">
                            <a:alpha val="20000"/>
                          </a:schemeClr>
                        </a:gs>
                        <a:gs pos="30000">
                          <a:schemeClr val="tx1">
                            <a:alpha val="20000"/>
                          </a:schemeClr>
                        </a:gs>
                      </a:gsLst>
                      <a:lin ang="5400000" scaled="0"/>
                    </a:gradFill>
                  </a:rPr>
                  <a:t>N</a:t>
                </a:r>
              </a:p>
            </p:txBody>
          </p:sp>
        </p:grpSp>
        <p:sp>
          <p:nvSpPr>
            <p:cNvPr id="7" name="key">
              <a:extLst>
                <a:ext uri="{FF2B5EF4-FFF2-40B4-BE49-F238E27FC236}">
                  <a16:creationId xmlns:a16="http://schemas.microsoft.com/office/drawing/2014/main" id="{60B045EC-6B0F-43EC-B745-C4EDBD54BD4D}"/>
                </a:ext>
              </a:extLst>
            </p:cNvPr>
            <p:cNvSpPr>
              <a:spLocks noChangeAspect="1" noEditPoints="1"/>
            </p:cNvSpPr>
            <p:nvPr/>
          </p:nvSpPr>
          <p:spPr bwMode="auto">
            <a:xfrm rot="2700000">
              <a:off x="9002415" y="3421699"/>
              <a:ext cx="367646" cy="365760"/>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solidFill>
              <a:schemeClr val="accent1"/>
            </a:solidFill>
            <a:ln w="44450" cap="sq">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gradFill>
                  <a:gsLst>
                    <a:gs pos="0">
                      <a:srgbClr val="505050"/>
                    </a:gs>
                    <a:gs pos="100000">
                      <a:srgbClr val="505050"/>
                    </a:gs>
                  </a:gsLst>
                </a:gradFill>
              </a:endParaRPr>
            </a:p>
          </p:txBody>
        </p:sp>
      </p:grpSp>
      <p:sp>
        <p:nvSpPr>
          <p:cNvPr id="12" name="Title 3">
            <a:extLst>
              <a:ext uri="{FF2B5EF4-FFF2-40B4-BE49-F238E27FC236}">
                <a16:creationId xmlns:a16="http://schemas.microsoft.com/office/drawing/2014/main" id="{4B7A9B54-27E3-49D2-BF94-151C475E3083}"/>
              </a:ext>
            </a:extLst>
          </p:cNvPr>
          <p:cNvSpPr txBox="1">
            <a:spLocks/>
          </p:cNvSpPr>
          <p:nvPr/>
        </p:nvSpPr>
        <p:spPr>
          <a:xfrm>
            <a:off x="350837" y="2952703"/>
            <a:ext cx="11887200" cy="1114151"/>
          </a:xfrm>
          <a:prstGeom prst="rect">
            <a:avLst/>
          </a:prstGeom>
          <a:noFill/>
        </p:spPr>
        <p:txBody>
          <a:bodyPr vert="horz" wrap="square" lIns="146304" tIns="91440" rIns="146304" bIns="91440" rtlCol="0" anchor="t" anchorCtr="0">
            <a:spAutoFit/>
          </a:bodyPr>
          <a:lstStyle>
            <a:lvl1pPr algn="l" defTabSz="932742" rtl="0" eaLnBrk="1" latinLnBrk="0" hangingPunct="1">
              <a:lnSpc>
                <a:spcPct val="90000"/>
              </a:lnSpc>
              <a:spcBef>
                <a:spcPct val="0"/>
              </a:spcBef>
              <a:buNone/>
              <a:defRPr lang="fr-FR" sz="4800" b="0" kern="1200" cap="none" spc="-100" baseline="0">
                <a:ln w="3175">
                  <a:noFill/>
                </a:ln>
                <a:gradFill>
                  <a:gsLst>
                    <a:gs pos="100000">
                      <a:schemeClr val="tx1"/>
                    </a:gs>
                    <a:gs pos="0">
                      <a:schemeClr val="tx1"/>
                    </a:gs>
                  </a:gsLst>
                  <a:lin ang="5400000" scaled="0"/>
                </a:gradFill>
                <a:effectLst/>
                <a:latin typeface="Segoe UI Semibold" panose="020B0702040204020203" pitchFamily="34" charset="0"/>
                <a:ea typeface="+mn-ea"/>
                <a:cs typeface="Segoe UI Semibold" panose="020B0702040204020203" pitchFamily="34" charset="0"/>
              </a:defRPr>
            </a:lvl1pPr>
          </a:lstStyle>
          <a:p>
            <a:r>
              <a:rPr lang="en-US" sz="3600" b="1" spc="-51" dirty="0">
                <a:gradFill>
                  <a:gsLst>
                    <a:gs pos="62564">
                      <a:srgbClr val="FFFFFF"/>
                    </a:gs>
                    <a:gs pos="55000">
                      <a:srgbClr val="FFFFFF"/>
                    </a:gs>
                  </a:gsLst>
                  <a:lin ang="5400000" scaled="0"/>
                </a:gradFill>
                <a:latin typeface="Segoe UI Semibold"/>
                <a:cs typeface="Segoe UI" panose="020B0502040204020203" pitchFamily="34" charset="0"/>
              </a:rPr>
              <a:t>Confidential Computing Track</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51" normalizeH="0" baseline="0" noProof="0" dirty="0">
                <a:ln>
                  <a:noFill/>
                </a:ln>
                <a:gradFill>
                  <a:gsLst>
                    <a:gs pos="62564">
                      <a:srgbClr val="FFFFFF"/>
                    </a:gs>
                    <a:gs pos="55000">
                      <a:srgbClr val="FFFFFF"/>
                    </a:gs>
                  </a:gsLst>
                  <a:lin ang="5400000" scaled="0"/>
                </a:gradFill>
                <a:effectLst/>
                <a:uLnTx/>
                <a:uFillTx/>
                <a:latin typeface="Segoe UI" panose="020B0502040204020203" pitchFamily="34" charset="0"/>
                <a:ea typeface="+mn-ea"/>
                <a:cs typeface="Segoe UI" panose="020B0502040204020203" pitchFamily="34" charset="0"/>
              </a:rPr>
              <a:t>A deeper view on the technique</a:t>
            </a:r>
            <a:endParaRPr kumimoji="0" lang="en-US" sz="40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2" name="TextBox 1">
            <a:extLst>
              <a:ext uri="{FF2B5EF4-FFF2-40B4-BE49-F238E27FC236}">
                <a16:creationId xmlns:a16="http://schemas.microsoft.com/office/drawing/2014/main" id="{F24503E9-E886-428B-8C90-383CA430A27C}"/>
              </a:ext>
            </a:extLst>
          </p:cNvPr>
          <p:cNvSpPr txBox="1"/>
          <p:nvPr/>
        </p:nvSpPr>
        <p:spPr>
          <a:xfrm>
            <a:off x="9038664" y="6184492"/>
            <a:ext cx="3164200" cy="492443"/>
          </a:xfrm>
          <a:prstGeom prst="rect">
            <a:avLst/>
          </a:prstGeom>
          <a:noFill/>
        </p:spPr>
        <p:txBody>
          <a:bodyPr wrap="none" lIns="0" tIns="0" rIns="0" bIns="0" rtlCol="0">
            <a:spAutoFit/>
          </a:bodyPr>
          <a:lstStyle/>
          <a:p>
            <a:pPr algn="l"/>
            <a:r>
              <a:rPr lang="en-US" sz="1800" dirty="0">
                <a:solidFill>
                  <a:srgbClr val="3393DD"/>
                </a:solidFill>
              </a:rPr>
              <a:t>Version 1.0 (Alpha) – June 2020</a:t>
            </a:r>
          </a:p>
          <a:p>
            <a:pPr algn="l"/>
            <a:r>
              <a:rPr lang="en-US" sz="1400" dirty="0">
                <a:solidFill>
                  <a:srgbClr val="3393DD"/>
                </a:solidFill>
              </a:rPr>
              <a:t>https://aka.ms/DataInUseProtectionWS </a:t>
            </a:r>
          </a:p>
        </p:txBody>
      </p:sp>
    </p:spTree>
    <p:extLst>
      <p:ext uri="{BB962C8B-B14F-4D97-AF65-F5344CB8AC3E}">
        <p14:creationId xmlns:p14="http://schemas.microsoft.com/office/powerpoint/2010/main" val="1211021084"/>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8F41AA-A8FC-4EB8-BF24-EB67FAF1E2D9}"/>
              </a:ext>
            </a:extLst>
          </p:cNvPr>
          <p:cNvSpPr>
            <a:spLocks noGrp="1"/>
          </p:cNvSpPr>
          <p:nvPr>
            <p:ph type="title"/>
          </p:nvPr>
        </p:nvSpPr>
        <p:spPr/>
        <p:txBody>
          <a:bodyPr/>
          <a:lstStyle/>
          <a:p>
            <a:r>
              <a:rPr lang="en-US"/>
              <a:t>Threat model</a:t>
            </a:r>
          </a:p>
        </p:txBody>
      </p:sp>
      <p:sp>
        <p:nvSpPr>
          <p:cNvPr id="4" name="Text Placeholder 3">
            <a:extLst>
              <a:ext uri="{FF2B5EF4-FFF2-40B4-BE49-F238E27FC236}">
                <a16:creationId xmlns:a16="http://schemas.microsoft.com/office/drawing/2014/main" id="{35DD6FBE-19CE-44DF-88B1-29C9E0E1D4E6}"/>
              </a:ext>
            </a:extLst>
          </p:cNvPr>
          <p:cNvSpPr>
            <a:spLocks noGrp="1"/>
          </p:cNvSpPr>
          <p:nvPr>
            <p:ph type="body" sz="quarter" idx="10"/>
          </p:nvPr>
        </p:nvSpPr>
        <p:spPr>
          <a:xfrm>
            <a:off x="244473" y="1212849"/>
            <a:ext cx="11887200" cy="3551742"/>
          </a:xfrm>
        </p:spPr>
        <p:txBody>
          <a:bodyPr/>
          <a:lstStyle/>
          <a:p>
            <a:r>
              <a:rPr lang="en-US"/>
              <a:t>We presuppose malicious behavior from the cloud service provider (CSP)</a:t>
            </a:r>
          </a:p>
          <a:p>
            <a:pPr lvl="1"/>
            <a:r>
              <a:rPr lang="en-US"/>
              <a:t>Convenient "name-ready" for real threats...</a:t>
            </a:r>
          </a:p>
          <a:p>
            <a:pPr>
              <a:spcBef>
                <a:spcPts val="1200"/>
              </a:spcBef>
            </a:pPr>
            <a:r>
              <a:rPr lang="en-US"/>
              <a:t>All vendor software is malicious</a:t>
            </a:r>
          </a:p>
          <a:p>
            <a:pPr lvl="1"/>
            <a:r>
              <a:rPr lang="en-US"/>
              <a:t>Hypervisor, Firmware, management stack, etc.</a:t>
            </a:r>
          </a:p>
          <a:p>
            <a:pPr>
              <a:spcBef>
                <a:spcPts val="1200"/>
              </a:spcBef>
            </a:pPr>
            <a:r>
              <a:rPr lang="en-US"/>
              <a:t>Any hardware outside the CPU is untrustworthy</a:t>
            </a:r>
          </a:p>
          <a:p>
            <a:pPr lvl="1"/>
            <a:r>
              <a:rPr lang="en-US"/>
              <a:t>Attack in DMA mode, DRAM espionage, cold start</a:t>
            </a:r>
          </a:p>
          <a:p>
            <a:pPr>
              <a:spcBef>
                <a:spcPts val="1200"/>
              </a:spcBef>
            </a:pPr>
            <a:r>
              <a:rPr lang="en-US"/>
              <a:t>We don't avoid:</a:t>
            </a:r>
          </a:p>
          <a:p>
            <a:pPr marL="285750" lvl="1" indent="-285750">
              <a:buFont typeface="Arial" panose="020B0604020202020204" pitchFamily="34" charset="0"/>
              <a:buChar char="•"/>
            </a:pPr>
            <a:r>
              <a:rPr lang="en-US"/>
              <a:t>Refusal of service (but in this case, there is nothing to pay!)</a:t>
            </a:r>
          </a:p>
          <a:p>
            <a:pPr marL="285750" lvl="1" indent="-285750">
              <a:buFont typeface="Arial" panose="020B0604020202020204" pitchFamily="34" charset="0"/>
              <a:buChar char="•"/>
            </a:pPr>
            <a:r>
              <a:rPr lang="en-US"/>
              <a:t>Complete attacks through hidden or hijacked channels, e.g. side-channel (See </a:t>
            </a:r>
            <a:r>
              <a:rPr lang="en-US">
                <a:latin typeface="Segoe UI Semibold" panose="020B0702040204020203" pitchFamily="34" charset="0"/>
                <a:cs typeface="Segoe UI Semibold" panose="020B0702040204020203" pitchFamily="34" charset="0"/>
              </a:rPr>
              <a:t>Understanding adversary models and attacks </a:t>
            </a:r>
            <a:r>
              <a:rPr lang="en-US"/>
              <a:t>later in this presentation, w/ Spectre and Meltdown)</a:t>
            </a:r>
          </a:p>
        </p:txBody>
      </p:sp>
      <p:pic>
        <p:nvPicPr>
          <p:cNvPr id="6" name="Picture 5">
            <a:extLst>
              <a:ext uri="{FF2B5EF4-FFF2-40B4-BE49-F238E27FC236}">
                <a16:creationId xmlns:a16="http://schemas.microsoft.com/office/drawing/2014/main" id="{1BBC4B51-D6F1-4E08-91CC-F9E3E4CA36BD}"/>
              </a:ext>
            </a:extLst>
          </p:cNvPr>
          <p:cNvPicPr>
            <a:picLocks noChangeAspect="1"/>
          </p:cNvPicPr>
          <p:nvPr/>
        </p:nvPicPr>
        <p:blipFill>
          <a:blip r:embed="rId2"/>
          <a:stretch>
            <a:fillRect/>
          </a:stretch>
        </p:blipFill>
        <p:spPr>
          <a:xfrm>
            <a:off x="4182202" y="4868862"/>
            <a:ext cx="2036035" cy="1141414"/>
          </a:xfrm>
          <a:prstGeom prst="rect">
            <a:avLst/>
          </a:prstGeom>
        </p:spPr>
      </p:pic>
    </p:spTree>
    <p:extLst>
      <p:ext uri="{BB962C8B-B14F-4D97-AF65-F5344CB8AC3E}">
        <p14:creationId xmlns:p14="http://schemas.microsoft.com/office/powerpoint/2010/main" val="3723998855"/>
      </p:ext>
    </p:extLst>
  </p:cSld>
  <p:clrMapOvr>
    <a:masterClrMapping/>
  </p:clrMapOvr>
  <p:transition>
    <p:fade/>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a:extLst>
              <a:ext uri="{FF2B5EF4-FFF2-40B4-BE49-F238E27FC236}">
                <a16:creationId xmlns:a16="http://schemas.microsoft.com/office/drawing/2014/main" id="{5901C22B-B408-4046-BFCC-4E34324B2C38}"/>
              </a:ext>
            </a:extLst>
          </p:cNvPr>
          <p:cNvSpPr txBox="1">
            <a:spLocks/>
          </p:cNvSpPr>
          <p:nvPr/>
        </p:nvSpPr>
        <p:spPr>
          <a:xfrm>
            <a:off x="198437" y="296862"/>
            <a:ext cx="11887200" cy="493220"/>
          </a:xfrm>
          <a:prstGeom prst="rect">
            <a:avLst/>
          </a:prstGeom>
          <a:noFill/>
        </p:spPr>
        <p:txBody>
          <a:bodyPr vert="horz" wrap="square" lIns="146304" tIns="91440" rIns="146304" bIns="91440" rtlCol="0" anchor="t" anchorCtr="0">
            <a:noAutofit/>
          </a:bodyPr>
          <a:lstStyle>
            <a:lvl1pPr algn="l" defTabSz="932742" rtl="0" eaLnBrk="1" latinLnBrk="0" hangingPunct="1">
              <a:lnSpc>
                <a:spcPct val="90000"/>
              </a:lnSpc>
              <a:spcBef>
                <a:spcPct val="0"/>
              </a:spcBef>
              <a:buNone/>
              <a:defRPr lang="fr-FR" sz="4800" b="0" kern="1200" cap="none" spc="-100" baseline="0">
                <a:ln w="3175">
                  <a:noFill/>
                </a:ln>
                <a:solidFill>
                  <a:schemeClr val="bg1"/>
                </a:solidFill>
                <a:effectLst/>
                <a:latin typeface="Segoe UI Semibold" panose="020B0702040204020203" pitchFamily="34" charset="0"/>
                <a:ea typeface="+mn-ea"/>
                <a:cs typeface="Segoe UI Semibold" panose="020B0702040204020203" pitchFamily="34" charset="0"/>
              </a:defRPr>
            </a:lvl1pPr>
          </a:lstStyle>
          <a:p>
            <a:r>
              <a:rPr lang="en-US" sz="1800" b="1" cap="all" spc="-51">
                <a:solidFill>
                  <a:schemeClr val="tx1">
                    <a:lumMod val="85000"/>
                  </a:schemeClr>
                </a:solidFill>
                <a:latin typeface="Segoe UI Semibold"/>
                <a:cs typeface="Segoe UI" panose="020B0502040204020203" pitchFamily="34" charset="0"/>
              </a:rPr>
              <a:t>Data in use Protection Compass – Confidential Computing Track</a:t>
            </a:r>
            <a:endParaRPr lang="en-US" sz="2800" cap="all">
              <a:solidFill>
                <a:schemeClr val="tx1">
                  <a:lumMod val="85000"/>
                </a:schemeClr>
              </a:solidFill>
              <a:latin typeface="Segoe UI" panose="020B0502040204020203" pitchFamily="34" charset="0"/>
              <a:cs typeface="Segoe UI" panose="020B0502040204020203" pitchFamily="34" charset="0"/>
            </a:endParaRPr>
          </a:p>
        </p:txBody>
      </p:sp>
      <p:grpSp>
        <p:nvGrpSpPr>
          <p:cNvPr id="2" name="Group 1">
            <a:extLst>
              <a:ext uri="{FF2B5EF4-FFF2-40B4-BE49-F238E27FC236}">
                <a16:creationId xmlns:a16="http://schemas.microsoft.com/office/drawing/2014/main" id="{6C4456DB-7421-4370-A28D-23C83186E7E9}"/>
              </a:ext>
            </a:extLst>
          </p:cNvPr>
          <p:cNvGrpSpPr/>
          <p:nvPr/>
        </p:nvGrpSpPr>
        <p:grpSpPr>
          <a:xfrm>
            <a:off x="7608892" y="1405230"/>
            <a:ext cx="3222616" cy="3703096"/>
            <a:chOff x="7608892" y="1405230"/>
            <a:chExt cx="3222616" cy="3703096"/>
          </a:xfrm>
        </p:grpSpPr>
        <p:grpSp>
          <p:nvGrpSpPr>
            <p:cNvPr id="7" name="Group 6">
              <a:extLst>
                <a:ext uri="{FF2B5EF4-FFF2-40B4-BE49-F238E27FC236}">
                  <a16:creationId xmlns:a16="http://schemas.microsoft.com/office/drawing/2014/main" id="{39198B49-AEC9-4147-A5CD-AD10B5B9608C}"/>
                </a:ext>
              </a:extLst>
            </p:cNvPr>
            <p:cNvGrpSpPr/>
            <p:nvPr/>
          </p:nvGrpSpPr>
          <p:grpSpPr>
            <a:xfrm>
              <a:off x="7608892" y="1405230"/>
              <a:ext cx="3222616" cy="3703096"/>
              <a:chOff x="7578734" y="1512789"/>
              <a:chExt cx="3222616" cy="3703096"/>
            </a:xfrm>
          </p:grpSpPr>
          <p:grpSp>
            <p:nvGrpSpPr>
              <p:cNvPr id="9" name="Group 8">
                <a:extLst>
                  <a:ext uri="{FF2B5EF4-FFF2-40B4-BE49-F238E27FC236}">
                    <a16:creationId xmlns:a16="http://schemas.microsoft.com/office/drawing/2014/main" id="{0A4730DB-493E-402B-BFBD-F575EC8FD222}"/>
                  </a:ext>
                </a:extLst>
              </p:cNvPr>
              <p:cNvGrpSpPr/>
              <p:nvPr/>
            </p:nvGrpSpPr>
            <p:grpSpPr>
              <a:xfrm>
                <a:off x="7578734" y="1512789"/>
                <a:ext cx="3222616" cy="3703096"/>
                <a:chOff x="7830194" y="1899080"/>
                <a:chExt cx="2518414" cy="2893903"/>
              </a:xfrm>
            </p:grpSpPr>
            <p:sp>
              <p:nvSpPr>
                <p:cNvPr id="11" name="Oval 10">
                  <a:extLst>
                    <a:ext uri="{FF2B5EF4-FFF2-40B4-BE49-F238E27FC236}">
                      <a16:creationId xmlns:a16="http://schemas.microsoft.com/office/drawing/2014/main" id="{154E4D2B-7FEC-47F3-BB61-83A6B0D42294}"/>
                    </a:ext>
                  </a:extLst>
                </p:cNvPr>
                <p:cNvSpPr/>
                <p:nvPr/>
              </p:nvSpPr>
              <p:spPr bwMode="auto">
                <a:xfrm>
                  <a:off x="7830194" y="2274571"/>
                  <a:ext cx="2518414" cy="2518412"/>
                </a:xfrm>
                <a:prstGeom prst="ellipse">
                  <a:avLst/>
                </a:prstGeom>
                <a:noFill/>
                <a:ln w="76200" cap="sq">
                  <a:solidFill>
                    <a:schemeClr val="tx1">
                      <a:lumMod val="75000"/>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gradFill>
                      <a:gsLst>
                        <a:gs pos="0">
                          <a:srgbClr val="505050"/>
                        </a:gs>
                        <a:gs pos="100000">
                          <a:srgbClr val="505050"/>
                        </a:gs>
                      </a:gsLst>
                    </a:gradFill>
                    <a:effectLst/>
                    <a:uLnTx/>
                    <a:uFillTx/>
                    <a:latin typeface="Segoe UI"/>
                    <a:ea typeface="+mn-ea"/>
                    <a:cs typeface="+mn-cs"/>
                  </a:endParaRPr>
                </a:p>
              </p:txBody>
            </p:sp>
            <p:pic>
              <p:nvPicPr>
                <p:cNvPr id="12" name="Graphic 7">
                  <a:extLst>
                    <a:ext uri="{FF2B5EF4-FFF2-40B4-BE49-F238E27FC236}">
                      <a16:creationId xmlns:a16="http://schemas.microsoft.com/office/drawing/2014/main" id="{C52DA79D-62C8-4F35-8373-277FC1A1AF6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942363" y="2386739"/>
                  <a:ext cx="2294075" cy="2294075"/>
                </a:xfrm>
                <a:prstGeom prst="rect">
                  <a:avLst/>
                </a:prstGeom>
              </p:spPr>
            </p:pic>
            <p:sp>
              <p:nvSpPr>
                <p:cNvPr id="13" name="TextBox 8">
                  <a:extLst>
                    <a:ext uri="{FF2B5EF4-FFF2-40B4-BE49-F238E27FC236}">
                      <a16:creationId xmlns:a16="http://schemas.microsoft.com/office/drawing/2014/main" id="{28AEFA27-DE4F-48CA-A07C-58CD1BBEB4BF}"/>
                    </a:ext>
                  </a:extLst>
                </p:cNvPr>
                <p:cNvSpPr txBox="1"/>
                <p:nvPr/>
              </p:nvSpPr>
              <p:spPr>
                <a:xfrm>
                  <a:off x="8947534" y="1899080"/>
                  <a:ext cx="221731" cy="336730"/>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2800" b="1">
                      <a:gradFill>
                        <a:gsLst>
                          <a:gs pos="2917">
                            <a:schemeClr val="tx1">
                              <a:alpha val="20000"/>
                            </a:schemeClr>
                          </a:gs>
                          <a:gs pos="30000">
                            <a:schemeClr val="tx1">
                              <a:alpha val="20000"/>
                            </a:schemeClr>
                          </a:gs>
                        </a:gsLst>
                        <a:lin ang="5400000" scaled="0"/>
                      </a:gradFill>
                    </a:rPr>
                    <a:t>N</a:t>
                  </a:r>
                </a:p>
              </p:txBody>
            </p:sp>
          </p:grpSp>
          <p:sp>
            <p:nvSpPr>
              <p:cNvPr id="10" name="key">
                <a:extLst>
                  <a:ext uri="{FF2B5EF4-FFF2-40B4-BE49-F238E27FC236}">
                    <a16:creationId xmlns:a16="http://schemas.microsoft.com/office/drawing/2014/main" id="{6E51E190-0952-471B-8DE1-178F9495956B}"/>
                  </a:ext>
                </a:extLst>
              </p:cNvPr>
              <p:cNvSpPr>
                <a:spLocks noChangeAspect="1" noEditPoints="1"/>
              </p:cNvSpPr>
              <p:nvPr/>
            </p:nvSpPr>
            <p:spPr bwMode="auto">
              <a:xfrm rot="2700000">
                <a:off x="9002415" y="3421699"/>
                <a:ext cx="367646" cy="365760"/>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solidFill>
                <a:schemeClr val="tx1">
                  <a:lumMod val="95000"/>
                </a:schemeClr>
              </a:solidFill>
              <a:ln w="44450" cap="sq">
                <a:solidFill>
                  <a:schemeClr val="tx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gradFill>
                    <a:gsLst>
                      <a:gs pos="0">
                        <a:srgbClr val="505050"/>
                      </a:gs>
                      <a:gs pos="100000">
                        <a:srgbClr val="505050"/>
                      </a:gs>
                    </a:gsLst>
                  </a:gradFill>
                </a:endParaRPr>
              </a:p>
            </p:txBody>
          </p:sp>
        </p:grpSp>
        <p:sp>
          <p:nvSpPr>
            <p:cNvPr id="8" name="TextBox 8">
              <a:extLst>
                <a:ext uri="{FF2B5EF4-FFF2-40B4-BE49-F238E27FC236}">
                  <a16:creationId xmlns:a16="http://schemas.microsoft.com/office/drawing/2014/main" id="{1A6D889E-F3E9-486F-B4DD-F670B0849F03}"/>
                </a:ext>
              </a:extLst>
            </p:cNvPr>
            <p:cNvSpPr txBox="1"/>
            <p:nvPr/>
          </p:nvSpPr>
          <p:spPr>
            <a:xfrm>
              <a:off x="9074530" y="1405230"/>
              <a:ext cx="283732" cy="430886"/>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2800" b="1">
                  <a:solidFill>
                    <a:schemeClr val="tx1">
                      <a:lumMod val="85000"/>
                    </a:schemeClr>
                  </a:solidFill>
                </a:rPr>
                <a:t>N</a:t>
              </a:r>
            </a:p>
          </p:txBody>
        </p:sp>
      </p:grpSp>
      <p:sp>
        <p:nvSpPr>
          <p:cNvPr id="4" name="Title 3">
            <a:extLst>
              <a:ext uri="{FF2B5EF4-FFF2-40B4-BE49-F238E27FC236}">
                <a16:creationId xmlns:a16="http://schemas.microsoft.com/office/drawing/2014/main" id="{4D6C6112-2C0F-4809-B604-816558963A66}"/>
              </a:ext>
            </a:extLst>
          </p:cNvPr>
          <p:cNvSpPr>
            <a:spLocks noGrp="1"/>
          </p:cNvSpPr>
          <p:nvPr>
            <p:ph type="title"/>
          </p:nvPr>
        </p:nvSpPr>
        <p:spPr/>
        <p:txBody>
          <a:bodyPr/>
          <a:lstStyle/>
          <a:p>
            <a:r>
              <a:rPr lang="en-US" spc="-102">
                <a:solidFill>
                  <a:schemeClr val="tx1">
                    <a:lumMod val="50000"/>
                  </a:schemeClr>
                </a:solidFill>
              </a:rPr>
              <a:t>Attesting firmware on hardware host with Cerberus</a:t>
            </a:r>
          </a:p>
        </p:txBody>
      </p:sp>
    </p:spTree>
    <p:extLst>
      <p:ext uri="{BB962C8B-B14F-4D97-AF65-F5344CB8AC3E}">
        <p14:creationId xmlns:p14="http://schemas.microsoft.com/office/powerpoint/2010/main" val="3171412684"/>
      </p:ext>
    </p:extLst>
  </p:cSld>
  <p:clrMapOvr>
    <a:masterClrMapping/>
  </p:clrMapOvr>
  <p:transition>
    <p:fade/>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D04CB92-D115-4256-AFC5-15F0DED425A4}"/>
              </a:ext>
            </a:extLst>
          </p:cNvPr>
          <p:cNvSpPr>
            <a:spLocks noGrp="1"/>
          </p:cNvSpPr>
          <p:nvPr>
            <p:ph type="title"/>
          </p:nvPr>
        </p:nvSpPr>
        <p:spPr/>
        <p:txBody>
          <a:bodyPr/>
          <a:lstStyle/>
          <a:p>
            <a:r>
              <a:rPr lang="en-US" sz="3200"/>
              <a:t>The Firmware Security Challenge…</a:t>
            </a:r>
            <a:endParaRPr lang="en-US"/>
          </a:p>
        </p:txBody>
      </p:sp>
      <p:sp>
        <p:nvSpPr>
          <p:cNvPr id="3" name="Espace réservé du texte 2">
            <a:extLst>
              <a:ext uri="{FF2B5EF4-FFF2-40B4-BE49-F238E27FC236}">
                <a16:creationId xmlns:a16="http://schemas.microsoft.com/office/drawing/2014/main" id="{57A082E8-A5A9-4731-BB09-DB68320D5E2C}"/>
              </a:ext>
            </a:extLst>
          </p:cNvPr>
          <p:cNvSpPr>
            <a:spLocks noGrp="1"/>
          </p:cNvSpPr>
          <p:nvPr>
            <p:ph type="body" sz="quarter" idx="10"/>
          </p:nvPr>
        </p:nvSpPr>
        <p:spPr>
          <a:xfrm>
            <a:off x="274638" y="1212850"/>
            <a:ext cx="6019799" cy="3360920"/>
          </a:xfrm>
        </p:spPr>
        <p:txBody>
          <a:bodyPr/>
          <a:lstStyle/>
          <a:p>
            <a:r>
              <a:rPr lang="en-US" i="1"/>
              <a:t>If you 0wn the firmware,</a:t>
            </a:r>
          </a:p>
          <a:p>
            <a:endParaRPr lang="en-US" i="1"/>
          </a:p>
          <a:p>
            <a:r>
              <a:rPr lang="en-US" i="1"/>
              <a:t>     …You 0wn the server,</a:t>
            </a:r>
          </a:p>
          <a:p>
            <a:endParaRPr lang="en-US" i="1"/>
          </a:p>
          <a:p>
            <a:r>
              <a:rPr lang="en-US" i="1"/>
              <a:t>	And you 0wn the cloud…</a:t>
            </a:r>
          </a:p>
          <a:p>
            <a:endParaRPr lang="en-US" i="1"/>
          </a:p>
          <a:p>
            <a:r>
              <a:rPr lang="en-US" i="1"/>
              <a:t>		…And no one will find you…</a:t>
            </a:r>
          </a:p>
          <a:p>
            <a:endParaRPr lang="en-US"/>
          </a:p>
        </p:txBody>
      </p:sp>
      <p:pic>
        <p:nvPicPr>
          <p:cNvPr id="11" name="Picture 4" descr="A circuit board&#10;&#10;Description generated with very high confidence">
            <a:extLst>
              <a:ext uri="{FF2B5EF4-FFF2-40B4-BE49-F238E27FC236}">
                <a16:creationId xmlns:a16="http://schemas.microsoft.com/office/drawing/2014/main" id="{F3806E05-D3B0-4055-AF7D-79BAB77AA9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18932" y="2201862"/>
            <a:ext cx="4519938" cy="3499945"/>
          </a:xfrm>
          <a:prstGeom prst="rect">
            <a:avLst/>
          </a:prstGeom>
        </p:spPr>
      </p:pic>
      <p:grpSp>
        <p:nvGrpSpPr>
          <p:cNvPr id="12" name="Group 6">
            <a:extLst>
              <a:ext uri="{FF2B5EF4-FFF2-40B4-BE49-F238E27FC236}">
                <a16:creationId xmlns:a16="http://schemas.microsoft.com/office/drawing/2014/main" id="{9C328167-C98E-4502-ACA6-794C680DBC0E}"/>
              </a:ext>
            </a:extLst>
          </p:cNvPr>
          <p:cNvGrpSpPr/>
          <p:nvPr/>
        </p:nvGrpSpPr>
        <p:grpSpPr>
          <a:xfrm rot="7673554">
            <a:off x="9305114" y="4052290"/>
            <a:ext cx="876699" cy="1166345"/>
            <a:chOff x="914400" y="1743075"/>
            <a:chExt cx="2560638" cy="3543300"/>
          </a:xfrm>
          <a:effectLst>
            <a:outerShdw blurRad="50800" dist="50800" dir="5400000" algn="ctr" rotWithShape="0">
              <a:srgbClr val="000000">
                <a:alpha val="50000"/>
              </a:srgbClr>
            </a:outerShdw>
          </a:effectLst>
        </p:grpSpPr>
        <p:sp>
          <p:nvSpPr>
            <p:cNvPr id="13" name="Oval 7">
              <a:extLst>
                <a:ext uri="{FF2B5EF4-FFF2-40B4-BE49-F238E27FC236}">
                  <a16:creationId xmlns:a16="http://schemas.microsoft.com/office/drawing/2014/main" id="{63340818-765A-44AB-8BC2-77E716144D4F}"/>
                </a:ext>
              </a:extLst>
            </p:cNvPr>
            <p:cNvSpPr/>
            <p:nvPr/>
          </p:nvSpPr>
          <p:spPr bwMode="auto">
            <a:xfrm>
              <a:off x="914400" y="2124075"/>
              <a:ext cx="2560638" cy="2559050"/>
            </a:xfrm>
            <a:prstGeom prst="ellipse">
              <a:avLst/>
            </a:prstGeom>
            <a:solidFill>
              <a:srgbClr val="0171B0"/>
            </a:solidFill>
            <a:ln w="6350" cap="flat" cmpd="sng" algn="ctr">
              <a:noFill/>
              <a:prstDash val="solid"/>
              <a:miter lim="800000"/>
              <a:headEnd type="none" w="med" len="med"/>
              <a:tailEnd type="none" w="med" len="med"/>
            </a:ln>
            <a:effectLst/>
          </p:spPr>
          <p:txBody>
            <a:bodyPr lIns="182880" tIns="146304" rIns="182880" bIns="146304"/>
            <a:lstStyle/>
            <a:p>
              <a:pPr marL="0" marR="0" lvl="0" indent="0" algn="ctr" defTabSz="93247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pic>
          <p:nvPicPr>
            <p:cNvPr id="14" name="Picture 13">
              <a:extLst>
                <a:ext uri="{FF2B5EF4-FFF2-40B4-BE49-F238E27FC236}">
                  <a16:creationId xmlns:a16="http://schemas.microsoft.com/office/drawing/2014/main" id="{621392FC-6EAA-4CB3-AD25-FD0C3934254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54113" y="1743075"/>
              <a:ext cx="2108200" cy="3543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9">
              <a:extLst>
                <a:ext uri="{FF2B5EF4-FFF2-40B4-BE49-F238E27FC236}">
                  <a16:creationId xmlns:a16="http://schemas.microsoft.com/office/drawing/2014/main" id="{28149FA8-236C-4D59-B0CE-BD3D3D7A04C9}"/>
                </a:ext>
              </a:extLst>
            </p:cNvPr>
            <p:cNvPicPr>
              <a:picLocks noChangeAspect="1"/>
            </p:cNvPicPr>
            <p:nvPr/>
          </p:nvPicPr>
          <p:blipFill>
            <a:blip r:embed="rId4"/>
            <a:stretch>
              <a:fillRect/>
            </a:stretch>
          </p:blipFill>
          <p:spPr>
            <a:xfrm>
              <a:off x="1307974" y="2282918"/>
              <a:ext cx="2094039" cy="1847181"/>
            </a:xfrm>
            <a:prstGeom prst="rect">
              <a:avLst/>
            </a:prstGeom>
          </p:spPr>
        </p:pic>
      </p:grpSp>
      <p:cxnSp>
        <p:nvCxnSpPr>
          <p:cNvPr id="16" name="Straight Arrow Connector 10">
            <a:extLst>
              <a:ext uri="{FF2B5EF4-FFF2-40B4-BE49-F238E27FC236}">
                <a16:creationId xmlns:a16="http://schemas.microsoft.com/office/drawing/2014/main" id="{8104472C-50B8-4170-9AD9-1C27994A2A21}"/>
              </a:ext>
            </a:extLst>
          </p:cNvPr>
          <p:cNvCxnSpPr>
            <a:cxnSpLocks/>
            <a:stCxn id="17" idx="1"/>
            <a:endCxn id="14" idx="0"/>
          </p:cNvCxnSpPr>
          <p:nvPr/>
        </p:nvCxnSpPr>
        <p:spPr>
          <a:xfrm flipH="1" flipV="1">
            <a:off x="10200844" y="4997283"/>
            <a:ext cx="1027575" cy="828227"/>
          </a:xfrm>
          <a:prstGeom prst="straightConnector1">
            <a:avLst/>
          </a:prstGeom>
          <a:noFill/>
          <a:ln w="38100" cap="flat" cmpd="sng" algn="ctr">
            <a:solidFill>
              <a:srgbClr val="4472C4"/>
            </a:solidFill>
            <a:prstDash val="solid"/>
            <a:miter lim="800000"/>
            <a:tailEnd type="triangle"/>
          </a:ln>
          <a:effectLst/>
        </p:spPr>
      </p:cxnSp>
      <p:sp>
        <p:nvSpPr>
          <p:cNvPr id="17" name="TextBox 12">
            <a:extLst>
              <a:ext uri="{FF2B5EF4-FFF2-40B4-BE49-F238E27FC236}">
                <a16:creationId xmlns:a16="http://schemas.microsoft.com/office/drawing/2014/main" id="{08FBCCEF-CF15-4896-B9C0-AE1C3CC322EB}"/>
              </a:ext>
            </a:extLst>
          </p:cNvPr>
          <p:cNvSpPr txBox="1"/>
          <p:nvPr/>
        </p:nvSpPr>
        <p:spPr>
          <a:xfrm>
            <a:off x="11228419" y="4948347"/>
            <a:ext cx="1191875" cy="1754326"/>
          </a:xfrm>
          <a:prstGeom prst="rect">
            <a:avLst/>
          </a:prstGeom>
          <a:solidFill>
            <a:srgbClr val="E7E6E6"/>
          </a:solidFill>
        </p:spPr>
        <p:txBody>
          <a:bodyPr wrap="square" rtlCol="0">
            <a:spAutoFit/>
          </a:bodyPr>
          <a:lstStyle/>
          <a:p>
            <a:pPr marL="0" marR="0" lvl="0" indent="0" defTabSz="86695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black"/>
                </a:solidFill>
                <a:effectLst/>
                <a:uLnTx/>
                <a:uFillTx/>
                <a:latin typeface="Calibri" panose="020F0502020204030204" pitchFamily="34" charset="0"/>
              </a:rPr>
              <a:t>BIOS</a:t>
            </a:r>
          </a:p>
          <a:p>
            <a:pPr marL="0" marR="0" lvl="0" indent="0" defTabSz="86695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black"/>
                </a:solidFill>
                <a:effectLst/>
                <a:uLnTx/>
                <a:uFillTx/>
                <a:latin typeface="Calibri" panose="020F0502020204030204" pitchFamily="34" charset="0"/>
              </a:rPr>
              <a:t>BMC</a:t>
            </a:r>
          </a:p>
          <a:p>
            <a:pPr marL="0" marR="0" lvl="0" indent="0" defTabSz="86695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black"/>
                </a:solidFill>
                <a:effectLst/>
                <a:uLnTx/>
                <a:uFillTx/>
                <a:latin typeface="Calibri" panose="020F0502020204030204" pitchFamily="34" charset="0"/>
              </a:rPr>
              <a:t>NIC</a:t>
            </a:r>
          </a:p>
          <a:p>
            <a:pPr marL="0" marR="0" lvl="0" indent="0" defTabSz="86695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black"/>
                </a:solidFill>
                <a:effectLst/>
                <a:uLnTx/>
                <a:uFillTx/>
                <a:latin typeface="Calibri" panose="020F0502020204030204" pitchFamily="34" charset="0"/>
              </a:rPr>
              <a:t>FPGA</a:t>
            </a:r>
          </a:p>
          <a:p>
            <a:pPr marL="0" marR="0" lvl="0" indent="0" defTabSz="86695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black"/>
                </a:solidFill>
                <a:effectLst/>
                <a:uLnTx/>
                <a:uFillTx/>
                <a:latin typeface="Calibri" panose="020F0502020204030204" pitchFamily="34" charset="0"/>
              </a:rPr>
              <a:t>SSD </a:t>
            </a:r>
          </a:p>
          <a:p>
            <a:pPr marL="0" marR="0" lvl="0" indent="0" defTabSz="86695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black"/>
                </a:solidFill>
                <a:effectLst/>
                <a:uLnTx/>
                <a:uFillTx/>
                <a:latin typeface="Calibri" panose="020F0502020204030204" pitchFamily="34" charset="0"/>
              </a:rPr>
              <a:t>Option ROMs  </a:t>
            </a:r>
          </a:p>
          <a:p>
            <a:pPr marL="0" marR="0" lvl="0" indent="0" defTabSz="86695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black"/>
                </a:solidFill>
                <a:effectLst/>
                <a:uLnTx/>
                <a:uFillTx/>
                <a:latin typeface="Calibri" panose="020F0502020204030204" pitchFamily="34" charset="0"/>
              </a:rPr>
              <a:t>GPU’s</a:t>
            </a:r>
          </a:p>
          <a:p>
            <a:pPr marL="0" marR="0" lvl="0" indent="0" defTabSz="86695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black"/>
                </a:solidFill>
                <a:effectLst/>
                <a:uLnTx/>
                <a:uFillTx/>
                <a:latin typeface="Calibri" panose="020F0502020204030204" pitchFamily="34" charset="0"/>
              </a:rPr>
              <a:t>HBA’s</a:t>
            </a:r>
          </a:p>
          <a:p>
            <a:pPr marL="0" marR="0" lvl="0" indent="0" defTabSz="86695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err="1">
                <a:ln>
                  <a:noFill/>
                </a:ln>
                <a:solidFill>
                  <a:prstClr val="black"/>
                </a:solidFill>
                <a:effectLst/>
                <a:uLnTx/>
                <a:uFillTx/>
                <a:latin typeface="Calibri" panose="020F0502020204030204" pitchFamily="34" charset="0"/>
              </a:rPr>
              <a:t>Etc</a:t>
            </a:r>
            <a:r>
              <a:rPr kumimoji="0" lang="en-US" sz="1200" b="0" i="0" u="none" strike="noStrike" kern="0" cap="none" spc="0" normalizeH="0" baseline="0" noProof="0">
                <a:ln>
                  <a:noFill/>
                </a:ln>
                <a:solidFill>
                  <a:prstClr val="black"/>
                </a:solidFill>
                <a:effectLst/>
                <a:uLnTx/>
                <a:uFillTx/>
                <a:latin typeface="Calibri" panose="020F0502020204030204" pitchFamily="34" charset="0"/>
              </a:rPr>
              <a:t>…</a:t>
            </a:r>
          </a:p>
        </p:txBody>
      </p:sp>
    </p:spTree>
    <p:extLst>
      <p:ext uri="{BB962C8B-B14F-4D97-AF65-F5344CB8AC3E}">
        <p14:creationId xmlns:p14="http://schemas.microsoft.com/office/powerpoint/2010/main" val="25261321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CC81ECB-59FA-4484-BB90-CE1117D51373}"/>
              </a:ext>
            </a:extLst>
          </p:cNvPr>
          <p:cNvSpPr>
            <a:spLocks noGrp="1"/>
          </p:cNvSpPr>
          <p:nvPr>
            <p:ph type="title"/>
          </p:nvPr>
        </p:nvSpPr>
        <p:spPr/>
        <p:txBody>
          <a:bodyPr/>
          <a:lstStyle/>
          <a:p>
            <a:r>
              <a:rPr lang="en-US"/>
              <a:t>Introducing Project </a:t>
            </a:r>
            <a:r>
              <a:rPr lang="en-US" err="1"/>
              <a:t>cerberus</a:t>
            </a:r>
            <a:endParaRPr lang="en-US"/>
          </a:p>
        </p:txBody>
      </p:sp>
      <p:sp>
        <p:nvSpPr>
          <p:cNvPr id="3" name="Espace réservé du texte 2">
            <a:extLst>
              <a:ext uri="{FF2B5EF4-FFF2-40B4-BE49-F238E27FC236}">
                <a16:creationId xmlns:a16="http://schemas.microsoft.com/office/drawing/2014/main" id="{1E6840AE-6CED-4166-A019-9CBC2744DC75}"/>
              </a:ext>
            </a:extLst>
          </p:cNvPr>
          <p:cNvSpPr>
            <a:spLocks noGrp="1"/>
          </p:cNvSpPr>
          <p:nvPr>
            <p:ph type="body" sz="quarter" idx="10"/>
          </p:nvPr>
        </p:nvSpPr>
        <p:spPr>
          <a:xfrm>
            <a:off x="274638" y="1212851"/>
            <a:ext cx="11734799" cy="5096780"/>
          </a:xfrm>
        </p:spPr>
        <p:txBody>
          <a:bodyPr/>
          <a:lstStyle/>
          <a:p>
            <a:r>
              <a:rPr lang="en-US"/>
              <a:t>Microsoft announced Project Cerberus in October 2017 at the Open Compute Project Summit and contributed the specifications to </a:t>
            </a:r>
            <a:r>
              <a:rPr lang="en-US">
                <a:hlinkClick r:id="rId2"/>
              </a:rPr>
              <a:t>OCP community</a:t>
            </a:r>
            <a:endParaRPr lang="en-US"/>
          </a:p>
          <a:p>
            <a:endParaRPr lang="en-US"/>
          </a:p>
          <a:p>
            <a:r>
              <a:rPr lang="en-US"/>
              <a:t>Cerberus is part of the Project Olympus Platform</a:t>
            </a:r>
          </a:p>
          <a:p>
            <a:endParaRPr lang="en-US"/>
          </a:p>
          <a:p>
            <a:pPr lvl="0"/>
            <a:r>
              <a:rPr lang="en-US"/>
              <a:t>The Cerberus ASIC uses a key derivation for its cryptographic identify</a:t>
            </a:r>
          </a:p>
          <a:p>
            <a:pPr marL="342900" lvl="0" indent="-342900">
              <a:buFont typeface="Arial" panose="020B0604020202020204" pitchFamily="34" charset="0"/>
              <a:buChar char="•"/>
            </a:pPr>
            <a:r>
              <a:rPr lang="en-US"/>
              <a:t>It began as a Microsoft Research Project and was accepted and expanded in </a:t>
            </a:r>
            <a:r>
              <a:rPr lang="en-US">
                <a:hlinkClick r:id="rId3"/>
              </a:rPr>
              <a:t>TCG DICE</a:t>
            </a:r>
            <a:endParaRPr lang="en-US"/>
          </a:p>
          <a:p>
            <a:pPr marL="342900" lvl="0" indent="-342900">
              <a:buFont typeface="Arial" panose="020B0604020202020204" pitchFamily="34" charset="0"/>
              <a:buChar char="•"/>
            </a:pPr>
            <a:r>
              <a:rPr lang="en-US"/>
              <a:t>Microsoft opensources </a:t>
            </a:r>
            <a:r>
              <a:rPr lang="en-US">
                <a:hlinkClick r:id="rId4"/>
              </a:rPr>
              <a:t>RIoT Core firmware </a:t>
            </a:r>
            <a:r>
              <a:rPr lang="en-US"/>
              <a:t>as a reference for this type of derivation</a:t>
            </a:r>
          </a:p>
          <a:p>
            <a:pPr lvl="0"/>
            <a:endParaRPr lang="en-US"/>
          </a:p>
          <a:p>
            <a:pPr lvl="0"/>
            <a:r>
              <a:rPr lang="en-US"/>
              <a:t>In this section, we are discussing of </a:t>
            </a:r>
            <a:r>
              <a:rPr lang="en-US">
                <a:hlinkClick r:id="rId5"/>
              </a:rPr>
              <a:t>Cerberus V1</a:t>
            </a:r>
            <a:br>
              <a:rPr lang="en-US"/>
            </a:br>
            <a:endParaRPr lang="en-US"/>
          </a:p>
        </p:txBody>
      </p:sp>
    </p:spTree>
    <p:extLst>
      <p:ext uri="{BB962C8B-B14F-4D97-AF65-F5344CB8AC3E}">
        <p14:creationId xmlns:p14="http://schemas.microsoft.com/office/powerpoint/2010/main" val="527418654"/>
      </p:ext>
    </p:extLst>
  </p:cSld>
  <p:clrMapOvr>
    <a:masterClrMapping/>
  </p:clrMapOvr>
  <p:transition>
    <p:fade/>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368AC66-C9B6-4E67-B134-27CC6D7041AA}"/>
              </a:ext>
            </a:extLst>
          </p:cNvPr>
          <p:cNvSpPr>
            <a:spLocks noGrp="1"/>
          </p:cNvSpPr>
          <p:nvPr>
            <p:ph type="title"/>
          </p:nvPr>
        </p:nvSpPr>
        <p:spPr/>
        <p:txBody>
          <a:bodyPr/>
          <a:lstStyle/>
          <a:p>
            <a:r>
              <a:rPr lang="en-US"/>
              <a:t>Cerberus in depth</a:t>
            </a:r>
          </a:p>
        </p:txBody>
      </p:sp>
      <p:sp>
        <p:nvSpPr>
          <p:cNvPr id="3" name="Espace réservé du texte 2">
            <a:extLst>
              <a:ext uri="{FF2B5EF4-FFF2-40B4-BE49-F238E27FC236}">
                <a16:creationId xmlns:a16="http://schemas.microsoft.com/office/drawing/2014/main" id="{55E723E0-A003-40A3-9886-CC8C707F02D2}"/>
              </a:ext>
            </a:extLst>
          </p:cNvPr>
          <p:cNvSpPr>
            <a:spLocks noGrp="1"/>
          </p:cNvSpPr>
          <p:nvPr>
            <p:ph type="body" sz="quarter" idx="10"/>
          </p:nvPr>
        </p:nvSpPr>
        <p:spPr>
          <a:xfrm>
            <a:off x="274638" y="1212850"/>
            <a:ext cx="7294562" cy="1557349"/>
          </a:xfrm>
        </p:spPr>
        <p:txBody>
          <a:bodyPr/>
          <a:lstStyle/>
          <a:p>
            <a:pPr>
              <a:spcBef>
                <a:spcPts val="1200"/>
              </a:spcBef>
            </a:pPr>
            <a:r>
              <a:rPr lang="en-IN" sz="2200"/>
              <a:t>Cerberus is Microsoft’s Root of Trust (RoT) for Hardware</a:t>
            </a:r>
          </a:p>
          <a:p>
            <a:pPr marL="342900" lvl="1" indent="-342900">
              <a:buFont typeface="Arial" panose="020B0604020202020204" pitchFamily="34" charset="0"/>
              <a:buChar char="•"/>
            </a:pPr>
            <a:r>
              <a:rPr lang="en-US">
                <a:solidFill>
                  <a:schemeClr val="tx1">
                    <a:lumMod val="75000"/>
                    <a:lumOff val="25000"/>
                  </a:schemeClr>
                </a:solidFill>
              </a:rPr>
              <a:t>Stays inline on the bus and monitors all traffic, filtering reads and writes.</a:t>
            </a:r>
          </a:p>
          <a:p>
            <a:pPr marL="342900" lvl="1" indent="-342900">
              <a:buFont typeface="Arial" panose="020B0604020202020204" pitchFamily="34" charset="0"/>
              <a:buChar char="•"/>
            </a:pPr>
            <a:r>
              <a:rPr lang="en-US">
                <a:solidFill>
                  <a:schemeClr val="tx1">
                    <a:lumMod val="75000"/>
                    <a:lumOff val="25000"/>
                  </a:schemeClr>
                </a:solidFill>
              </a:rPr>
              <a:t>Extents asymmetric key verified secure boot and measured boot and unclonable identity to existing unsecure processors.</a:t>
            </a:r>
          </a:p>
        </p:txBody>
      </p:sp>
      <p:pic>
        <p:nvPicPr>
          <p:cNvPr id="1026" name="Picture 2" descr="Microsoft announces Project Cerberus, an opensource standard for platform security 1">
            <a:extLst>
              <a:ext uri="{FF2B5EF4-FFF2-40B4-BE49-F238E27FC236}">
                <a16:creationId xmlns:a16="http://schemas.microsoft.com/office/drawing/2014/main" id="{9E1DABF0-702C-4DCF-8008-334C2C548B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69200" y="1212849"/>
            <a:ext cx="4713438" cy="2760662"/>
          </a:xfrm>
          <a:prstGeom prst="rect">
            <a:avLst/>
          </a:prstGeom>
          <a:noFill/>
          <a:extLst>
            <a:ext uri="{909E8E84-426E-40DD-AFC4-6F175D3DCCD1}">
              <a14:hiddenFill xmlns:a14="http://schemas.microsoft.com/office/drawing/2010/main">
                <a:solidFill>
                  <a:srgbClr val="FFFFFF"/>
                </a:solidFill>
              </a14:hiddenFill>
            </a:ext>
          </a:extLst>
        </p:spPr>
      </p:pic>
      <p:sp>
        <p:nvSpPr>
          <p:cNvPr id="8" name="ZoneTexte 7">
            <a:extLst>
              <a:ext uri="{FF2B5EF4-FFF2-40B4-BE49-F238E27FC236}">
                <a16:creationId xmlns:a16="http://schemas.microsoft.com/office/drawing/2014/main" id="{DE7DEB95-1D84-4E80-B7EC-2EF84E5B103E}"/>
              </a:ext>
            </a:extLst>
          </p:cNvPr>
          <p:cNvSpPr txBox="1"/>
          <p:nvPr/>
        </p:nvSpPr>
        <p:spPr>
          <a:xfrm>
            <a:off x="330517" y="2963862"/>
            <a:ext cx="7239000" cy="2686889"/>
          </a:xfrm>
          <a:prstGeom prst="rect">
            <a:avLst/>
          </a:prstGeom>
          <a:noFill/>
        </p:spPr>
        <p:txBody>
          <a:bodyPr wrap="square">
            <a:spAutoFit/>
          </a:bodyPr>
          <a:lstStyle/>
          <a:p>
            <a:pPr marL="0" marR="0" lvl="0" indent="0" algn="l" defTabSz="932742" rtl="0" eaLnBrk="1" fontAlgn="auto" latinLnBrk="0" hangingPunct="1">
              <a:lnSpc>
                <a:spcPct val="90000"/>
              </a:lnSpc>
              <a:spcBef>
                <a:spcPts val="1200"/>
              </a:spcBef>
              <a:spcAft>
                <a:spcPts val="0"/>
              </a:spcAft>
              <a:buClrTx/>
              <a:buSzPct val="90000"/>
              <a:buFont typeface="Arial" pitchFamily="34" charset="0"/>
              <a:buNone/>
              <a:tabLst/>
              <a:defRPr/>
            </a:pPr>
            <a:r>
              <a:rPr kumimoji="0" lang="en-US" sz="2200" b="0" i="0" u="none" strike="noStrike" kern="1200" cap="none" spc="0" normalizeH="0" baseline="0" noProof="0">
                <a:ln>
                  <a:noFill/>
                </a:ln>
                <a:gradFill>
                  <a:gsLst>
                    <a:gs pos="1250">
                      <a:srgbClr val="0072C6"/>
                    </a:gs>
                    <a:gs pos="99000">
                      <a:srgbClr val="0072C6"/>
                    </a:gs>
                  </a:gsLst>
                  <a:lin ang="5400000" scaled="0"/>
                </a:gradFill>
                <a:effectLst/>
                <a:uLnTx/>
                <a:uFillTx/>
                <a:latin typeface="Segoe UI Semibold" panose="020B0702040204020203" pitchFamily="34" charset="0"/>
                <a:ea typeface="+mn-ea"/>
                <a:cs typeface="Segoe UI Semibold" panose="020B0702040204020203" pitchFamily="34" charset="0"/>
              </a:rPr>
              <a:t>Guided by NIST, enforces firmware integrity Protection, Detection and Recovery</a:t>
            </a:r>
          </a:p>
          <a:p>
            <a:pPr marL="0" marR="0" lvl="0" indent="0" algn="l" defTabSz="932742" rtl="0" eaLnBrk="1" fontAlgn="auto" latinLnBrk="0" hangingPunct="1">
              <a:lnSpc>
                <a:spcPct val="90000"/>
              </a:lnSpc>
              <a:spcBef>
                <a:spcPts val="1200"/>
              </a:spcBef>
              <a:spcAft>
                <a:spcPts val="0"/>
              </a:spcAft>
              <a:buClrTx/>
              <a:buSzPct val="90000"/>
              <a:buFont typeface="Arial" pitchFamily="34" charset="0"/>
              <a:buNone/>
              <a:tabLst/>
              <a:defRPr/>
            </a:pPr>
            <a:r>
              <a:rPr kumimoji="0" lang="en-US" sz="2200" b="0" i="0" u="none" strike="noStrike" kern="1200" cap="none" spc="0" normalizeH="0" baseline="0" noProof="0">
                <a:ln>
                  <a:noFill/>
                </a:ln>
                <a:gradFill>
                  <a:gsLst>
                    <a:gs pos="1250">
                      <a:srgbClr val="0072C6"/>
                    </a:gs>
                    <a:gs pos="99000">
                      <a:srgbClr val="0072C6"/>
                    </a:gs>
                  </a:gsLst>
                  <a:lin ang="5400000" scaled="0"/>
                </a:gradFill>
                <a:effectLst/>
                <a:uLnTx/>
                <a:uFillTx/>
                <a:latin typeface="Segoe UI Semibold" panose="020B0702040204020203" pitchFamily="34" charset="0"/>
                <a:ea typeface="+mn-ea"/>
                <a:cs typeface="Segoe UI Semibold" panose="020B0702040204020203" pitchFamily="34" charset="0"/>
              </a:rPr>
              <a:t>Discrete Cryptographic microcontroller </a:t>
            </a:r>
            <a:r>
              <a:rPr kumimoji="0" lang="fr-FR" sz="2200" b="0" i="0" u="none" strike="noStrike" kern="1200" cap="none" spc="0" normalizeH="0" baseline="0" noProof="0">
                <a:ln>
                  <a:noFill/>
                </a:ln>
                <a:gradFill>
                  <a:gsLst>
                    <a:gs pos="1250">
                      <a:srgbClr val="0072C6"/>
                    </a:gs>
                    <a:gs pos="99000">
                      <a:srgbClr val="0072C6"/>
                    </a:gs>
                  </a:gsLst>
                  <a:lin ang="5400000" scaled="0"/>
                </a:gradFill>
                <a:effectLst/>
                <a:uLnTx/>
                <a:uFillTx/>
                <a:latin typeface="Segoe UI Semibold" panose="020B0702040204020203" pitchFamily="34" charset="0"/>
                <a:ea typeface="+mn-ea"/>
                <a:cs typeface="Segoe UI Semibold" panose="020B0702040204020203" pitchFamily="34" charset="0"/>
              </a:rPr>
              <a:t>enforces digital signatures on all platform </a:t>
            </a:r>
            <a:r>
              <a:rPr kumimoji="0" lang="en-US" sz="2200" b="0" i="0" u="none" strike="noStrike" kern="1200" cap="none" spc="0" normalizeH="0" baseline="0" noProof="0">
                <a:ln>
                  <a:noFill/>
                </a:ln>
                <a:gradFill>
                  <a:gsLst>
                    <a:gs pos="1250">
                      <a:srgbClr val="0072C6"/>
                    </a:gs>
                    <a:gs pos="99000">
                      <a:srgbClr val="0072C6"/>
                    </a:gs>
                  </a:gsLst>
                  <a:lin ang="5400000" scaled="0"/>
                </a:gradFill>
                <a:effectLst/>
                <a:uLnTx/>
                <a:uFillTx/>
                <a:latin typeface="Segoe UI Semibold" panose="020B0702040204020203" pitchFamily="34" charset="0"/>
                <a:ea typeface="+mn-ea"/>
                <a:cs typeface="Segoe UI Semibold" panose="020B0702040204020203" pitchFamily="34" charset="0"/>
              </a:rPr>
              <a:t>firmware </a:t>
            </a:r>
            <a:r>
              <a:rPr kumimoji="0" lang="fr-FR" sz="2200" b="0" i="0" u="none" strike="noStrike" kern="1200" cap="none" spc="0" normalizeH="0" baseline="0" noProof="0">
                <a:ln>
                  <a:noFill/>
                </a:ln>
                <a:gradFill>
                  <a:gsLst>
                    <a:gs pos="1250">
                      <a:srgbClr val="0072C6"/>
                    </a:gs>
                    <a:gs pos="99000">
                      <a:srgbClr val="0072C6"/>
                    </a:gs>
                  </a:gsLst>
                  <a:lin ang="5400000" scaled="0"/>
                </a:gradFill>
                <a:effectLst/>
                <a:uLnTx/>
                <a:uFillTx/>
                <a:latin typeface="Segoe UI Semibold" panose="020B0702040204020203" pitchFamily="34" charset="0"/>
                <a:ea typeface="+mn-ea"/>
                <a:cs typeface="Segoe UI Semibold" panose="020B0702040204020203" pitchFamily="34" charset="0"/>
              </a:rPr>
              <a:t>modules. </a:t>
            </a:r>
            <a:endParaRPr kumimoji="0" lang="en-US" sz="2200" b="0" i="0" u="none" strike="noStrike" kern="1200" cap="none" spc="0" normalizeH="0" baseline="0" noProof="0">
              <a:ln>
                <a:noFill/>
              </a:ln>
              <a:gradFill>
                <a:gsLst>
                  <a:gs pos="1250">
                    <a:srgbClr val="0072C6"/>
                  </a:gs>
                  <a:gs pos="99000">
                    <a:srgbClr val="0072C6"/>
                  </a:gs>
                </a:gsLst>
                <a:lin ang="5400000" scaled="0"/>
              </a:gradFill>
              <a:effectLst/>
              <a:uLnTx/>
              <a:uFillTx/>
              <a:latin typeface="Segoe UI Semibold" panose="020B0702040204020203" pitchFamily="34" charset="0"/>
              <a:ea typeface="+mn-ea"/>
              <a:cs typeface="Segoe UI Semibold" panose="020B0702040204020203" pitchFamily="34" charset="0"/>
            </a:endParaRPr>
          </a:p>
          <a:p>
            <a:pPr marL="0" marR="0" lvl="0" indent="0" algn="l" defTabSz="932742" rtl="0" eaLnBrk="1" fontAlgn="auto" latinLnBrk="0" hangingPunct="1">
              <a:lnSpc>
                <a:spcPct val="90000"/>
              </a:lnSpc>
              <a:spcBef>
                <a:spcPts val="1200"/>
              </a:spcBef>
              <a:spcAft>
                <a:spcPts val="0"/>
              </a:spcAft>
              <a:buClrTx/>
              <a:buSzPct val="90000"/>
              <a:buFont typeface="Arial" pitchFamily="34" charset="0"/>
              <a:buNone/>
              <a:tabLst/>
              <a:defRPr/>
            </a:pPr>
            <a:r>
              <a:rPr kumimoji="0" lang="en-US" sz="2200" b="0" i="0" u="none" strike="noStrike" kern="1200" cap="none" spc="0" normalizeH="0" baseline="0" noProof="0">
                <a:ln>
                  <a:noFill/>
                </a:ln>
                <a:gradFill>
                  <a:gsLst>
                    <a:gs pos="1250">
                      <a:srgbClr val="0072C6"/>
                    </a:gs>
                    <a:gs pos="99000">
                      <a:srgbClr val="0072C6"/>
                    </a:gs>
                  </a:gsLst>
                  <a:lin ang="5400000" scaled="0"/>
                </a:gradFill>
                <a:effectLst/>
                <a:uLnTx/>
                <a:uFillTx/>
                <a:latin typeface="Segoe UI Semibold" panose="020B0702040204020203" pitchFamily="34" charset="0"/>
                <a:ea typeface="+mn-ea"/>
                <a:cs typeface="Segoe UI Semibold" panose="020B0702040204020203" pitchFamily="34" charset="0"/>
              </a:rPr>
              <a:t>Hierarchical Root-of-Trust topology, provides attestation for all firmware modules </a:t>
            </a:r>
            <a:endParaRPr kumimoji="0" lang="fr-FR" sz="2200" b="0" i="0" u="none" strike="noStrike" kern="1200" cap="none" spc="0" normalizeH="0" baseline="0" noProof="0">
              <a:ln>
                <a:noFill/>
              </a:ln>
              <a:gradFill>
                <a:gsLst>
                  <a:gs pos="1250">
                    <a:srgbClr val="0072C6"/>
                  </a:gs>
                  <a:gs pos="99000">
                    <a:srgbClr val="0072C6"/>
                  </a:gs>
                </a:gsLst>
                <a:lin ang="5400000" scaled="0"/>
              </a:gradFill>
              <a:effectLst/>
              <a:uLnTx/>
              <a:uFillTx/>
              <a:latin typeface="Segoe UI Semibold" panose="020B0702040204020203" pitchFamily="34" charset="0"/>
              <a:ea typeface="+mn-ea"/>
              <a:cs typeface="Segoe UI Semibold" panose="020B0702040204020203" pitchFamily="34" charset="0"/>
            </a:endParaRPr>
          </a:p>
          <a:p>
            <a:pPr marL="0" marR="0" lvl="0" indent="0" algn="l" defTabSz="932742" rtl="0" eaLnBrk="1" fontAlgn="auto" latinLnBrk="0" hangingPunct="1">
              <a:lnSpc>
                <a:spcPct val="90000"/>
              </a:lnSpc>
              <a:spcBef>
                <a:spcPts val="1200"/>
              </a:spcBef>
              <a:spcAft>
                <a:spcPts val="0"/>
              </a:spcAft>
              <a:buClrTx/>
              <a:buSzPct val="90000"/>
              <a:buFont typeface="Arial" pitchFamily="34" charset="0"/>
              <a:buNone/>
              <a:tabLst/>
              <a:defRPr/>
            </a:pPr>
            <a:r>
              <a:rPr kumimoji="0" lang="fr-FR" sz="2200" b="0" i="0" u="none" strike="noStrike" kern="1200" cap="none" spc="0" normalizeH="0" baseline="0" noProof="0">
                <a:ln>
                  <a:noFill/>
                </a:ln>
                <a:gradFill>
                  <a:gsLst>
                    <a:gs pos="1250">
                      <a:srgbClr val="0072C6"/>
                    </a:gs>
                    <a:gs pos="99000">
                      <a:srgbClr val="0072C6"/>
                    </a:gs>
                  </a:gsLst>
                  <a:lin ang="5400000" scaled="0"/>
                </a:gradFill>
                <a:effectLst/>
                <a:uLnTx/>
                <a:uFillTx/>
                <a:latin typeface="Segoe UI Semibold" panose="020B0702040204020203" pitchFamily="34" charset="0"/>
                <a:ea typeface="+mn-ea"/>
                <a:cs typeface="Segoe UI Semibold" panose="020B0702040204020203" pitchFamily="34" charset="0"/>
              </a:rPr>
              <a:t>Open design</a:t>
            </a:r>
            <a:endParaRPr kumimoji="0" lang="en-US" sz="2200" b="0" i="0" u="none" strike="noStrike" kern="1200" cap="none" spc="0" normalizeH="0" baseline="0" noProof="0">
              <a:ln>
                <a:noFill/>
              </a:ln>
              <a:gradFill>
                <a:gsLst>
                  <a:gs pos="1250">
                    <a:srgbClr val="0072C6"/>
                  </a:gs>
                  <a:gs pos="99000">
                    <a:srgbClr val="0072C6"/>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Tree>
    <p:extLst>
      <p:ext uri="{BB962C8B-B14F-4D97-AF65-F5344CB8AC3E}">
        <p14:creationId xmlns:p14="http://schemas.microsoft.com/office/powerpoint/2010/main" val="3993751155"/>
      </p:ext>
    </p:extLst>
  </p:cSld>
  <p:clrMapOvr>
    <a:masterClrMapping/>
  </p:clrMapOvr>
  <p:transition>
    <p:fade/>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A05B14D-57AD-48ED-BF7E-40C276042C21}"/>
              </a:ext>
            </a:extLst>
          </p:cNvPr>
          <p:cNvSpPr>
            <a:spLocks noGrp="1"/>
          </p:cNvSpPr>
          <p:nvPr>
            <p:ph type="title"/>
          </p:nvPr>
        </p:nvSpPr>
        <p:spPr/>
        <p:txBody>
          <a:bodyPr/>
          <a:lstStyle/>
          <a:p>
            <a:r>
              <a:rPr lang="en-US"/>
              <a:t>What is the Cerberus chip?</a:t>
            </a:r>
          </a:p>
        </p:txBody>
      </p:sp>
      <p:sp>
        <p:nvSpPr>
          <p:cNvPr id="3" name="Espace réservé du texte 2">
            <a:extLst>
              <a:ext uri="{FF2B5EF4-FFF2-40B4-BE49-F238E27FC236}">
                <a16:creationId xmlns:a16="http://schemas.microsoft.com/office/drawing/2014/main" id="{2EBD8C0F-5542-49E1-81DE-0DAA0B65D485}"/>
              </a:ext>
            </a:extLst>
          </p:cNvPr>
          <p:cNvSpPr>
            <a:spLocks noGrp="1"/>
          </p:cNvSpPr>
          <p:nvPr>
            <p:ph type="body" sz="quarter" idx="10"/>
          </p:nvPr>
        </p:nvSpPr>
        <p:spPr>
          <a:xfrm>
            <a:off x="274638" y="1212850"/>
            <a:ext cx="6941590" cy="4899803"/>
          </a:xfrm>
        </p:spPr>
        <p:txBody>
          <a:bodyPr/>
          <a:lstStyle/>
          <a:p>
            <a:r>
              <a:rPr lang="en-US"/>
              <a:t>Dedicated security microprocessor</a:t>
            </a:r>
          </a:p>
          <a:p>
            <a:pPr lvl="1"/>
            <a:r>
              <a:rPr lang="en-US"/>
              <a:t>Internal Secure SRAM, Flash.</a:t>
            </a:r>
          </a:p>
          <a:p>
            <a:r>
              <a:rPr lang="en-US"/>
              <a:t>Contains crypto acceleration blocks</a:t>
            </a:r>
          </a:p>
          <a:p>
            <a:pPr lvl="1"/>
            <a:r>
              <a:rPr lang="en-US"/>
              <a:t>SHA / AES / TRNG / PKA</a:t>
            </a:r>
          </a:p>
          <a:p>
            <a:r>
              <a:rPr lang="fr-FR"/>
              <a:t>Interpose SPI/QSPI </a:t>
            </a:r>
            <a:r>
              <a:rPr lang="en-US"/>
              <a:t>filter</a:t>
            </a:r>
            <a:r>
              <a:rPr lang="fr-FR"/>
              <a:t> interface</a:t>
            </a:r>
          </a:p>
          <a:p>
            <a:r>
              <a:rPr lang="en-US"/>
              <a:t>e-fuses for authentication public key hash and manifest revocation</a:t>
            </a:r>
          </a:p>
          <a:p>
            <a:r>
              <a:rPr lang="en-US"/>
              <a:t>Hardware Physically Unclonable Function (PUF)</a:t>
            </a:r>
          </a:p>
          <a:p>
            <a:r>
              <a:rPr lang="en-US"/>
              <a:t>Device</a:t>
            </a:r>
            <a:r>
              <a:rPr lang="fr-FR"/>
              <a:t> Identifier Composition Engine (DICE)</a:t>
            </a:r>
          </a:p>
          <a:p>
            <a:r>
              <a:rPr lang="fr-FR"/>
              <a:t>Tamper resistance</a:t>
            </a:r>
          </a:p>
          <a:p>
            <a:endParaRPr lang="en-US" sz="2000"/>
          </a:p>
        </p:txBody>
      </p:sp>
      <p:grpSp>
        <p:nvGrpSpPr>
          <p:cNvPr id="49" name="Group 44">
            <a:extLst>
              <a:ext uri="{FF2B5EF4-FFF2-40B4-BE49-F238E27FC236}">
                <a16:creationId xmlns:a16="http://schemas.microsoft.com/office/drawing/2014/main" id="{1F5ABDB9-402E-483C-AFF0-4EA91AD374FD}"/>
              </a:ext>
            </a:extLst>
          </p:cNvPr>
          <p:cNvGrpSpPr/>
          <p:nvPr/>
        </p:nvGrpSpPr>
        <p:grpSpPr>
          <a:xfrm>
            <a:off x="7589837" y="1323894"/>
            <a:ext cx="4358042" cy="4764168"/>
            <a:chOff x="266924" y="1021172"/>
            <a:chExt cx="4698507" cy="5136361"/>
          </a:xfrm>
        </p:grpSpPr>
        <p:sp>
          <p:nvSpPr>
            <p:cNvPr id="5" name="Rectangle 4">
              <a:extLst>
                <a:ext uri="{FF2B5EF4-FFF2-40B4-BE49-F238E27FC236}">
                  <a16:creationId xmlns:a16="http://schemas.microsoft.com/office/drawing/2014/main" id="{F999F8B2-7F6C-43B5-9A1A-F694DDB14140}"/>
                </a:ext>
              </a:extLst>
            </p:cNvPr>
            <p:cNvSpPr/>
            <p:nvPr/>
          </p:nvSpPr>
          <p:spPr bwMode="auto">
            <a:xfrm>
              <a:off x="266924" y="1021172"/>
              <a:ext cx="4698507" cy="5136361"/>
            </a:xfrm>
            <a:prstGeom prst="rect">
              <a:avLst/>
            </a:prstGeom>
            <a:solidFill>
              <a:schemeClr val="bg1">
                <a:lumMod val="95000"/>
              </a:schemeClr>
            </a:solidFill>
            <a:ln w="1270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0" rIns="91440" bIns="91440" numCol="1" rtlCol="0" anchor="t" anchorCtr="0" compatLnSpc="1">
              <a:prstTxWarp prst="textNoShape">
                <a:avLst/>
              </a:prstTxWarp>
            </a:bodyPr>
            <a:lstStyle/>
            <a:p>
              <a:pPr marL="109538" marR="0" lvl="0" indent="-109538" algn="ctr" defTabSz="914400" rtl="0" eaLnBrk="0" fontAlgn="base" latinLnBrk="0" hangingPunct="0">
                <a:lnSpc>
                  <a:spcPct val="100000"/>
                </a:lnSpc>
                <a:spcBef>
                  <a:spcPct val="0"/>
                </a:spcBef>
                <a:spcAft>
                  <a:spcPct val="0"/>
                </a:spcAft>
                <a:buClrTx/>
                <a:buSzTx/>
                <a:buFont typeface="Arial" pitchFamily="34" charset="0"/>
                <a:buChar char="•"/>
                <a:tabLst/>
                <a:defRPr/>
              </a:pPr>
              <a:endParaRPr kumimoji="0" lang="en-US" sz="1200" b="0" i="0" u="none" strike="noStrike" kern="1200" cap="none" spc="0" normalizeH="0" baseline="0" noProof="0">
                <a:ln>
                  <a:noFill/>
                </a:ln>
                <a:solidFill>
                  <a:srgbClr val="000000"/>
                </a:solidFill>
                <a:effectLst/>
                <a:uLnTx/>
                <a:uFillTx/>
                <a:latin typeface="Calibri" pitchFamily="34" charset="0"/>
                <a:ea typeface="+mn-ea"/>
                <a:cs typeface="Calibri" pitchFamily="34" charset="0"/>
              </a:endParaRPr>
            </a:p>
          </p:txBody>
        </p:sp>
        <p:sp>
          <p:nvSpPr>
            <p:cNvPr id="6" name="Rectangle 33">
              <a:hlinkClick r:id="" action="ppaction://noaction"/>
              <a:extLst>
                <a:ext uri="{FF2B5EF4-FFF2-40B4-BE49-F238E27FC236}">
                  <a16:creationId xmlns:a16="http://schemas.microsoft.com/office/drawing/2014/main" id="{CDC573CA-2D38-4762-8203-5A5508B2C760}"/>
                </a:ext>
              </a:extLst>
            </p:cNvPr>
            <p:cNvSpPr>
              <a:spLocks noChangeArrowheads="1"/>
            </p:cNvSpPr>
            <p:nvPr/>
          </p:nvSpPr>
          <p:spPr bwMode="auto">
            <a:xfrm>
              <a:off x="2759152" y="5164323"/>
              <a:ext cx="918558" cy="258800"/>
            </a:xfrm>
            <a:prstGeom prst="rect">
              <a:avLst/>
            </a:prstGeom>
            <a:solidFill>
              <a:srgbClr val="AFAD5B"/>
            </a:solidFill>
            <a:ln w="6350" algn="ctr">
              <a:solidFill>
                <a:schemeClr val="tx1"/>
              </a:solidFill>
              <a:round/>
              <a:headEnd/>
              <a:tailEnd/>
            </a:ln>
            <a:effectLst>
              <a:outerShdw blurRad="50800" dist="38100" dir="2700000" algn="tl" rotWithShape="0">
                <a:prstClr val="black">
                  <a:alpha val="40000"/>
                </a:prstClr>
              </a:outerShdw>
            </a:effectLst>
          </p:spPr>
          <p:txBody>
            <a:bodyPr lIns="27432" rIns="27432" anchor="ctr"/>
            <a:lstStyle/>
            <a:p>
              <a:pPr marL="0" marR="0" lvl="0" indent="0" algn="ctr" defTabSz="914400" rtl="0" eaLnBrk="0" fontAlgn="base" latinLnBrk="0" hangingPunct="0">
                <a:lnSpc>
                  <a:spcPts val="1000"/>
                </a:lnSpc>
                <a:spcBef>
                  <a:spcPct val="0"/>
                </a:spcBef>
                <a:spcAft>
                  <a:spcPct val="0"/>
                </a:spcAft>
                <a:buClrTx/>
                <a:buSzTx/>
                <a:buFontTx/>
                <a:buNone/>
                <a:tabLst/>
                <a:defRPr/>
              </a:pPr>
              <a:r>
                <a:rPr kumimoji="0" lang="en-US" sz="900" b="1" i="0" u="none" strike="noStrike" kern="1200" cap="none" spc="0" normalizeH="0" baseline="0" noProof="0">
                  <a:ln>
                    <a:noFill/>
                  </a:ln>
                  <a:solidFill>
                    <a:srgbClr val="000000"/>
                  </a:solidFill>
                  <a:effectLst/>
                  <a:uLnTx/>
                  <a:uFillTx/>
                  <a:latin typeface="Calibri" panose="020F0502020204030204" pitchFamily="34" charset="0"/>
                  <a:ea typeface="+mn-ea"/>
                  <a:cs typeface="Calibri" pitchFamily="34" charset="0"/>
                </a:rPr>
                <a:t>ADC </a:t>
              </a:r>
              <a:r>
                <a:rPr kumimoji="0" lang="en-US" sz="9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16b 1MSPS</a:t>
              </a:r>
              <a:endParaRPr kumimoji="0" lang="en-US" sz="900" b="0" i="0" u="none" strike="noStrike" kern="1200" cap="none" spc="0" normalizeH="0" baseline="0" noProof="0">
                <a:ln>
                  <a:noFill/>
                </a:ln>
                <a:solidFill>
                  <a:srgbClr val="000000"/>
                </a:solidFill>
                <a:effectLst/>
                <a:uLnTx/>
                <a:uFillTx/>
                <a:latin typeface="Calibri" pitchFamily="34" charset="0"/>
                <a:ea typeface="+mn-ea"/>
                <a:cs typeface="Calibri" pitchFamily="34" charset="0"/>
              </a:endParaRPr>
            </a:p>
          </p:txBody>
        </p:sp>
        <p:sp>
          <p:nvSpPr>
            <p:cNvPr id="7" name="Rounded Rectangle 111">
              <a:hlinkClick r:id="" action="ppaction://noaction"/>
              <a:extLst>
                <a:ext uri="{FF2B5EF4-FFF2-40B4-BE49-F238E27FC236}">
                  <a16:creationId xmlns:a16="http://schemas.microsoft.com/office/drawing/2014/main" id="{55D8A47F-6B27-4B1A-8C8C-003725B652ED}"/>
                </a:ext>
              </a:extLst>
            </p:cNvPr>
            <p:cNvSpPr>
              <a:spLocks noChangeArrowheads="1"/>
            </p:cNvSpPr>
            <p:nvPr/>
          </p:nvSpPr>
          <p:spPr bwMode="auto">
            <a:xfrm>
              <a:off x="570876" y="1410847"/>
              <a:ext cx="1905000" cy="527107"/>
            </a:xfrm>
            <a:prstGeom prst="rect">
              <a:avLst/>
            </a:prstGeom>
            <a:solidFill>
              <a:srgbClr val="C5D402"/>
            </a:solidFill>
            <a:ln w="6350" algn="ctr">
              <a:solidFill>
                <a:schemeClr val="tx1"/>
              </a:solidFill>
              <a:round/>
              <a:headEnd/>
              <a:tailEnd/>
            </a:ln>
            <a:effectLst>
              <a:outerShdw blurRad="50800" dist="38100" dir="2700000" algn="tl" rotWithShape="0">
                <a:prstClr val="black">
                  <a:alpha val="40000"/>
                </a:prstClr>
              </a:outerShdw>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900" b="1" i="0" u="none" strike="noStrike" kern="1200" cap="none" spc="0" normalizeH="0" baseline="0" noProof="0">
                  <a:ln>
                    <a:noFill/>
                  </a:ln>
                  <a:solidFill>
                    <a:srgbClr val="000000"/>
                  </a:solidFill>
                  <a:effectLst/>
                  <a:uLnTx/>
                  <a:uFillTx/>
                  <a:latin typeface="Calibri" pitchFamily="34" charset="0"/>
                  <a:ea typeface="+mn-ea"/>
                  <a:cs typeface="Calibri" pitchFamily="34" charset="0"/>
                </a:rPr>
                <a:t>Arm Cortex-M33</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Calibri" pitchFamily="34" charset="0"/>
                  <a:ea typeface="+mn-ea"/>
                  <a:cs typeface="Calibri" pitchFamily="34" charset="0"/>
                </a:rPr>
                <a:t>Up to 100  MHz</a:t>
              </a:r>
            </a:p>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700" b="0" i="1" u="none" strike="noStrike" kern="1200" cap="none" spc="0" normalizeH="0" baseline="0" noProof="0">
                <a:ln>
                  <a:noFill/>
                </a:ln>
                <a:solidFill>
                  <a:srgbClr val="000000"/>
                </a:solidFill>
                <a:effectLst/>
                <a:uLnTx/>
                <a:uFillTx/>
                <a:latin typeface="Calibri" pitchFamily="34" charset="0"/>
                <a:ea typeface="+mn-ea"/>
                <a:cs typeface="Calibri"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700" b="0" i="1" u="none" strike="noStrike" kern="1200" cap="none" spc="0" normalizeH="0" baseline="0" noProof="0">
                <a:ln>
                  <a:noFill/>
                </a:ln>
                <a:solidFill>
                  <a:srgbClr val="000000"/>
                </a:solidFill>
                <a:effectLst/>
                <a:uLnTx/>
                <a:uFillTx/>
                <a:latin typeface="Calibri" pitchFamily="34" charset="0"/>
                <a:ea typeface="+mn-ea"/>
                <a:cs typeface="Calibri" pitchFamily="34" charset="0"/>
              </a:endParaRPr>
            </a:p>
          </p:txBody>
        </p:sp>
        <p:sp>
          <p:nvSpPr>
            <p:cNvPr id="8" name="Rectangle 22">
              <a:hlinkClick r:id="" action="ppaction://noaction"/>
              <a:extLst>
                <a:ext uri="{FF2B5EF4-FFF2-40B4-BE49-F238E27FC236}">
                  <a16:creationId xmlns:a16="http://schemas.microsoft.com/office/drawing/2014/main" id="{10990D92-1153-47CF-95A5-CA95D5165DC5}"/>
                </a:ext>
              </a:extLst>
            </p:cNvPr>
            <p:cNvSpPr>
              <a:spLocks noChangeArrowheads="1"/>
            </p:cNvSpPr>
            <p:nvPr/>
          </p:nvSpPr>
          <p:spPr bwMode="auto">
            <a:xfrm>
              <a:off x="570658" y="3821419"/>
              <a:ext cx="923084" cy="287317"/>
            </a:xfrm>
            <a:prstGeom prst="rect">
              <a:avLst/>
            </a:prstGeom>
            <a:solidFill>
              <a:srgbClr val="7BB1DB"/>
            </a:solidFill>
            <a:ln w="6350"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lIns="73152" rIns="73152"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solidFill>
                    <a:srgbClr val="000000"/>
                  </a:solidFill>
                  <a:effectLst/>
                  <a:uLnTx/>
                  <a:uFillTx/>
                  <a:latin typeface="Calibri" pitchFamily="34" charset="0"/>
                  <a:ea typeface="+mn-ea"/>
                  <a:cs typeface="Calibri" pitchFamily="34" charset="0"/>
                </a:rPr>
                <a:t>Secure DMA0</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700" b="0" i="0" u="none" strike="noStrike" kern="1200" cap="none" spc="0" normalizeH="0" baseline="0" noProof="0">
                  <a:ln>
                    <a:noFill/>
                  </a:ln>
                  <a:solidFill>
                    <a:srgbClr val="000000"/>
                  </a:solidFill>
                  <a:effectLst/>
                  <a:uLnTx/>
                  <a:uFillTx/>
                  <a:latin typeface="Calibri" pitchFamily="34" charset="0"/>
                  <a:ea typeface="+mn-ea"/>
                  <a:cs typeface="Calibri" pitchFamily="34" charset="0"/>
                </a:rPr>
                <a:t>Up to 22ch</a:t>
              </a:r>
              <a:endParaRPr kumimoji="0" lang="en-US" sz="900" b="0" i="0" u="none" strike="noStrike" kern="1200" cap="none" spc="0" normalizeH="0" baseline="0" noProof="0">
                <a:ln>
                  <a:noFill/>
                </a:ln>
                <a:solidFill>
                  <a:srgbClr val="000000"/>
                </a:solidFill>
                <a:effectLst/>
                <a:uLnTx/>
                <a:uFillTx/>
                <a:latin typeface="Calibri" pitchFamily="34" charset="0"/>
                <a:ea typeface="+mn-ea"/>
                <a:cs typeface="Calibri" pitchFamily="34" charset="0"/>
              </a:endParaRPr>
            </a:p>
          </p:txBody>
        </p:sp>
        <p:sp>
          <p:nvSpPr>
            <p:cNvPr id="9" name="Rounded Rectangle 117">
              <a:hlinkClick r:id="" action="ppaction://noaction"/>
              <a:extLst>
                <a:ext uri="{FF2B5EF4-FFF2-40B4-BE49-F238E27FC236}">
                  <a16:creationId xmlns:a16="http://schemas.microsoft.com/office/drawing/2014/main" id="{A8CF077E-487C-45A3-AE44-946CE38263A7}"/>
                </a:ext>
              </a:extLst>
            </p:cNvPr>
            <p:cNvSpPr>
              <a:spLocks noChangeArrowheads="1"/>
            </p:cNvSpPr>
            <p:nvPr/>
          </p:nvSpPr>
          <p:spPr bwMode="auto">
            <a:xfrm>
              <a:off x="3740091" y="1410643"/>
              <a:ext cx="923084" cy="251791"/>
            </a:xfrm>
            <a:prstGeom prst="rect">
              <a:avLst/>
            </a:prstGeom>
            <a:solidFill>
              <a:srgbClr val="7DC87D"/>
            </a:solidFill>
            <a:ln w="6350"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lIns="45720" rIns="4572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900" b="1" i="0" u="none" strike="noStrike" kern="1200" cap="none" spc="0" normalizeH="0" baseline="0" noProof="0">
                  <a:ln>
                    <a:noFill/>
                  </a:ln>
                  <a:solidFill>
                    <a:srgbClr val="000000"/>
                  </a:solidFill>
                  <a:effectLst/>
                  <a:uLnTx/>
                  <a:uFillTx/>
                  <a:latin typeface="Calibri" pitchFamily="34" charset="0"/>
                  <a:ea typeface="+mn-ea"/>
                  <a:cs typeface="Calibri" pitchFamily="34" charset="0"/>
                </a:rPr>
                <a:t>SCTimer/PWM</a:t>
              </a:r>
            </a:p>
          </p:txBody>
        </p:sp>
        <p:sp>
          <p:nvSpPr>
            <p:cNvPr id="10" name="Rounded Rectangle 118">
              <a:hlinkClick r:id="" action="ppaction://noaction"/>
              <a:extLst>
                <a:ext uri="{FF2B5EF4-FFF2-40B4-BE49-F238E27FC236}">
                  <a16:creationId xmlns:a16="http://schemas.microsoft.com/office/drawing/2014/main" id="{B3EB6F88-30B7-4644-92FC-F2B8814ABE7F}"/>
                </a:ext>
              </a:extLst>
            </p:cNvPr>
            <p:cNvSpPr/>
            <p:nvPr/>
          </p:nvSpPr>
          <p:spPr bwMode="auto">
            <a:xfrm>
              <a:off x="2757957" y="2020244"/>
              <a:ext cx="919753" cy="251789"/>
            </a:xfrm>
            <a:prstGeom prst="rect">
              <a:avLst/>
            </a:prstGeom>
            <a:solidFill>
              <a:srgbClr val="7DC87D"/>
            </a:solidFill>
            <a:ln w="6350"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lIns="45720" rIns="4572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900" b="1" i="0" u="none" strike="noStrike" kern="1200" cap="none" spc="0" normalizeH="0" baseline="0" noProof="0">
                  <a:ln>
                    <a:noFill/>
                  </a:ln>
                  <a:solidFill>
                    <a:srgbClr val="000000"/>
                  </a:solidFill>
                  <a:effectLst/>
                  <a:uLnTx/>
                  <a:uFillTx/>
                  <a:latin typeface="Calibri" pitchFamily="34" charset="0"/>
                  <a:ea typeface="+mn-ea"/>
                  <a:cs typeface="Calibri" pitchFamily="34" charset="0"/>
                </a:rPr>
                <a:t>RTC</a:t>
              </a:r>
            </a:p>
          </p:txBody>
        </p:sp>
        <p:sp>
          <p:nvSpPr>
            <p:cNvPr id="11" name="Rectangle 22">
              <a:hlinkClick r:id="" action="ppaction://noaction"/>
              <a:extLst>
                <a:ext uri="{FF2B5EF4-FFF2-40B4-BE49-F238E27FC236}">
                  <a16:creationId xmlns:a16="http://schemas.microsoft.com/office/drawing/2014/main" id="{78443DC0-DC40-41A5-83D6-16ABC741FC0C}"/>
                </a:ext>
              </a:extLst>
            </p:cNvPr>
            <p:cNvSpPr>
              <a:spLocks noChangeArrowheads="1"/>
            </p:cNvSpPr>
            <p:nvPr/>
          </p:nvSpPr>
          <p:spPr bwMode="auto">
            <a:xfrm>
              <a:off x="2757956" y="1410640"/>
              <a:ext cx="919755" cy="251790"/>
            </a:xfrm>
            <a:prstGeom prst="rect">
              <a:avLst/>
            </a:prstGeom>
            <a:solidFill>
              <a:srgbClr val="7DC87D"/>
            </a:solidFill>
            <a:ln w="6350"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lIns="45720" rIns="4572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900" b="1" i="0" u="none" strike="noStrike" kern="1200" cap="none" spc="0" normalizeH="0" baseline="0" noProof="0">
                  <a:ln>
                    <a:noFill/>
                  </a:ln>
                  <a:solidFill>
                    <a:srgbClr val="000000"/>
                  </a:solidFill>
                  <a:effectLst/>
                  <a:uLnTx/>
                  <a:uFillTx/>
                  <a:latin typeface="Calibri" pitchFamily="34" charset="0"/>
                  <a:ea typeface="+mn-ea"/>
                  <a:cs typeface="Calibri" pitchFamily="34" charset="0"/>
                </a:rPr>
                <a:t>5 x 32b Timers</a:t>
              </a:r>
            </a:p>
          </p:txBody>
        </p:sp>
        <p:sp>
          <p:nvSpPr>
            <p:cNvPr id="12" name="Rounded Rectangle 120">
              <a:hlinkClick r:id="" action="ppaction://noaction"/>
              <a:extLst>
                <a:ext uri="{FF2B5EF4-FFF2-40B4-BE49-F238E27FC236}">
                  <a16:creationId xmlns:a16="http://schemas.microsoft.com/office/drawing/2014/main" id="{ADE52D78-28D0-4B36-842A-06EF03BD017C}"/>
                </a:ext>
              </a:extLst>
            </p:cNvPr>
            <p:cNvSpPr/>
            <p:nvPr/>
          </p:nvSpPr>
          <p:spPr bwMode="auto">
            <a:xfrm>
              <a:off x="3740091" y="1716663"/>
              <a:ext cx="923084" cy="250446"/>
            </a:xfrm>
            <a:prstGeom prst="rect">
              <a:avLst/>
            </a:prstGeom>
            <a:solidFill>
              <a:srgbClr val="7DC87D"/>
            </a:solidFill>
            <a:ln w="6350"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lIns="45720" rIns="4572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solidFill>
                    <a:srgbClr val="000000"/>
                  </a:solidFill>
                  <a:effectLst/>
                  <a:uLnTx/>
                  <a:uFillTx/>
                  <a:latin typeface="Calibri" pitchFamily="34" charset="0"/>
                  <a:ea typeface="+mn-ea"/>
                  <a:cs typeface="Calibri" pitchFamily="34" charset="0"/>
                </a:rPr>
                <a:t>Windowed WDT</a:t>
              </a:r>
            </a:p>
          </p:txBody>
        </p:sp>
        <p:sp>
          <p:nvSpPr>
            <p:cNvPr id="13" name="Rounded Rectangle 121">
              <a:hlinkClick r:id="" action="ppaction://noaction"/>
              <a:extLst>
                <a:ext uri="{FF2B5EF4-FFF2-40B4-BE49-F238E27FC236}">
                  <a16:creationId xmlns:a16="http://schemas.microsoft.com/office/drawing/2014/main" id="{7D1FD63A-9F18-47BC-9248-1A3D07DF4DA6}"/>
                </a:ext>
              </a:extLst>
            </p:cNvPr>
            <p:cNvSpPr/>
            <p:nvPr/>
          </p:nvSpPr>
          <p:spPr bwMode="auto">
            <a:xfrm>
              <a:off x="2757956" y="1715441"/>
              <a:ext cx="919754" cy="251790"/>
            </a:xfrm>
            <a:prstGeom prst="rect">
              <a:avLst/>
            </a:prstGeom>
            <a:solidFill>
              <a:srgbClr val="7DC87D"/>
            </a:solidFill>
            <a:ln w="6350"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lIns="45720" rIns="4572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solidFill>
                    <a:srgbClr val="000000"/>
                  </a:solidFill>
                  <a:effectLst/>
                  <a:uLnTx/>
                  <a:uFillTx/>
                  <a:latin typeface="Calibri" pitchFamily="34" charset="0"/>
                  <a:ea typeface="+mn-ea"/>
                  <a:cs typeface="Calibri" pitchFamily="34" charset="0"/>
                </a:rPr>
                <a:t>Multi-Rate Timer</a:t>
              </a:r>
            </a:p>
          </p:txBody>
        </p:sp>
        <p:sp>
          <p:nvSpPr>
            <p:cNvPr id="14" name="Rounded Rectangle 122">
              <a:hlinkClick r:id="" action="ppaction://noaction"/>
              <a:extLst>
                <a:ext uri="{FF2B5EF4-FFF2-40B4-BE49-F238E27FC236}">
                  <a16:creationId xmlns:a16="http://schemas.microsoft.com/office/drawing/2014/main" id="{E4C9A596-8A5C-4314-80FD-57D8D8600629}"/>
                </a:ext>
              </a:extLst>
            </p:cNvPr>
            <p:cNvSpPr/>
            <p:nvPr/>
          </p:nvSpPr>
          <p:spPr bwMode="auto">
            <a:xfrm>
              <a:off x="3740091" y="2020240"/>
              <a:ext cx="923084" cy="251790"/>
            </a:xfrm>
            <a:prstGeom prst="rect">
              <a:avLst/>
            </a:prstGeom>
            <a:solidFill>
              <a:srgbClr val="7DC87D"/>
            </a:solidFill>
            <a:ln w="6350"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lIns="45720" rIns="4572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900" b="1" i="0" u="none" strike="noStrike" kern="1200" cap="none" spc="0" normalizeH="0" baseline="0" noProof="0">
                  <a:ln>
                    <a:noFill/>
                  </a:ln>
                  <a:solidFill>
                    <a:srgbClr val="000000"/>
                  </a:solidFill>
                  <a:effectLst/>
                  <a:uLnTx/>
                  <a:uFillTx/>
                  <a:latin typeface="Calibri" pitchFamily="34" charset="0"/>
                  <a:ea typeface="+mn-ea"/>
                  <a:cs typeface="Calibri" pitchFamily="34" charset="0"/>
                </a:rPr>
                <a:t>Micro Timer</a:t>
              </a:r>
            </a:p>
          </p:txBody>
        </p:sp>
        <p:sp>
          <p:nvSpPr>
            <p:cNvPr id="15" name="Rounded Rectangle 123">
              <a:hlinkClick r:id="" action="ppaction://noaction"/>
              <a:extLst>
                <a:ext uri="{FF2B5EF4-FFF2-40B4-BE49-F238E27FC236}">
                  <a16:creationId xmlns:a16="http://schemas.microsoft.com/office/drawing/2014/main" id="{717B4093-E007-4754-9FBC-3937B004B731}"/>
                </a:ext>
              </a:extLst>
            </p:cNvPr>
            <p:cNvSpPr/>
            <p:nvPr/>
          </p:nvSpPr>
          <p:spPr bwMode="auto">
            <a:xfrm>
              <a:off x="570657" y="3442473"/>
              <a:ext cx="1905219" cy="304800"/>
            </a:xfrm>
            <a:prstGeom prst="rect">
              <a:avLst/>
            </a:prstGeom>
            <a:solidFill>
              <a:srgbClr val="7BB1DB"/>
            </a:solidFill>
            <a:ln w="6350"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lIns="73152" rIns="73152"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solidFill>
                    <a:srgbClr val="000000"/>
                  </a:solidFill>
                  <a:effectLst/>
                  <a:uLnTx/>
                  <a:uFillTx/>
                  <a:latin typeface="Calibri" pitchFamily="34" charset="0"/>
                  <a:ea typeface="+mn-ea"/>
                  <a:cs typeface="Calibri" pitchFamily="34" charset="0"/>
                </a:rPr>
                <a:t>Clock Generation Unit</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700" b="0" i="0" u="none" strike="noStrike" kern="1200" cap="none" spc="0" normalizeH="0" baseline="0" noProof="0">
                  <a:ln>
                    <a:noFill/>
                  </a:ln>
                  <a:solidFill>
                    <a:srgbClr val="000000"/>
                  </a:solidFill>
                  <a:effectLst/>
                  <a:uLnTx/>
                  <a:uFillTx/>
                  <a:latin typeface="Calibri" pitchFamily="34" charset="0"/>
                  <a:ea typeface="+mn-ea"/>
                  <a:cs typeface="Calibri" pitchFamily="34" charset="0"/>
                </a:rPr>
                <a:t>OSCs, System PLL, USB PLL, Clock Out</a:t>
              </a:r>
            </a:p>
          </p:txBody>
        </p:sp>
        <p:sp>
          <p:nvSpPr>
            <p:cNvPr id="16" name="Rounded Rectangle 124">
              <a:hlinkClick r:id="" action="ppaction://noaction"/>
              <a:extLst>
                <a:ext uri="{FF2B5EF4-FFF2-40B4-BE49-F238E27FC236}">
                  <a16:creationId xmlns:a16="http://schemas.microsoft.com/office/drawing/2014/main" id="{D534E58C-3935-45DB-BFB8-B0E4B80714A0}"/>
                </a:ext>
              </a:extLst>
            </p:cNvPr>
            <p:cNvSpPr/>
            <p:nvPr/>
          </p:nvSpPr>
          <p:spPr bwMode="auto">
            <a:xfrm>
              <a:off x="570876" y="2909073"/>
              <a:ext cx="1905000" cy="457200"/>
            </a:xfrm>
            <a:prstGeom prst="rect">
              <a:avLst/>
            </a:prstGeom>
            <a:solidFill>
              <a:srgbClr val="7BB1DB"/>
            </a:solidFill>
            <a:ln w="6350"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lIns="73152" rIns="73152"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solidFill>
                    <a:srgbClr val="000000"/>
                  </a:solidFill>
                  <a:effectLst/>
                  <a:uLnTx/>
                  <a:uFillTx/>
                  <a:latin typeface="Calibri" pitchFamily="34" charset="0"/>
                  <a:ea typeface="+mn-ea"/>
                  <a:cs typeface="Calibri" pitchFamily="34" charset="0"/>
                </a:rPr>
                <a:t>Power Control</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700" b="0" i="0" u="none" strike="noStrike" kern="1200" cap="none" spc="0" normalizeH="0" baseline="0" noProof="0">
                  <a:ln>
                    <a:noFill/>
                  </a:ln>
                  <a:solidFill>
                    <a:srgbClr val="000000"/>
                  </a:solidFill>
                  <a:effectLst/>
                  <a:uLnTx/>
                  <a:uFillTx/>
                  <a:latin typeface="Calibri" pitchFamily="34" charset="0"/>
                  <a:ea typeface="+mn-ea"/>
                  <a:cs typeface="Calibri" pitchFamily="34" charset="0"/>
                </a:rPr>
                <a:t>Single </a:t>
              </a:r>
              <a:r>
                <a:rPr kumimoji="0" lang="en-US" sz="700" b="0" i="0" u="none" strike="noStrike" kern="1200" cap="none" spc="0" normalizeH="0" baseline="0" noProof="0" err="1">
                  <a:ln>
                    <a:noFill/>
                  </a:ln>
                  <a:solidFill>
                    <a:srgbClr val="000000"/>
                  </a:solidFill>
                  <a:effectLst/>
                  <a:uLnTx/>
                  <a:uFillTx/>
                  <a:latin typeface="Calibri" pitchFamily="34" charset="0"/>
                  <a:ea typeface="+mn-ea"/>
                  <a:cs typeface="Calibri" pitchFamily="34" charset="0"/>
                </a:rPr>
                <a:t>V</a:t>
              </a:r>
              <a:r>
                <a:rPr kumimoji="0" lang="en-US" sz="700" b="0" i="0" u="none" strike="noStrike" kern="1200" cap="none" spc="0" normalizeH="0" baseline="-25000" noProof="0" err="1">
                  <a:ln>
                    <a:noFill/>
                  </a:ln>
                  <a:solidFill>
                    <a:srgbClr val="000000"/>
                  </a:solidFill>
                  <a:effectLst/>
                  <a:uLnTx/>
                  <a:uFillTx/>
                  <a:latin typeface="Calibri" pitchFamily="34" charset="0"/>
                  <a:ea typeface="+mn-ea"/>
                  <a:cs typeface="Calibri" pitchFamily="34" charset="0"/>
                </a:rPr>
                <a:t>dd</a:t>
              </a:r>
              <a:r>
                <a:rPr kumimoji="0" lang="en-US" sz="700" b="0" i="0" u="none" strike="noStrike" kern="1200" cap="none" spc="0" normalizeH="0" baseline="0" noProof="0">
                  <a:ln>
                    <a:noFill/>
                  </a:ln>
                  <a:solidFill>
                    <a:srgbClr val="000000"/>
                  </a:solidFill>
                  <a:effectLst/>
                  <a:uLnTx/>
                  <a:uFillTx/>
                  <a:latin typeface="Calibri" pitchFamily="34" charset="0"/>
                  <a:ea typeface="+mn-ea"/>
                  <a:cs typeface="Calibri" pitchFamily="34" charset="0"/>
                </a:rPr>
                <a:t> power supply, POR, BOD, reduced power modes </a:t>
              </a:r>
              <a:r>
                <a:rPr kumimoji="0" lang="mr-IN" sz="700" b="0" i="0" u="none" strike="noStrike" kern="1200" cap="none" spc="0" normalizeH="0" baseline="0" noProof="0">
                  <a:ln>
                    <a:noFill/>
                  </a:ln>
                  <a:solidFill>
                    <a:srgbClr val="000000"/>
                  </a:solidFill>
                  <a:effectLst/>
                  <a:uLnTx/>
                  <a:uFillTx/>
                  <a:latin typeface="Calibri" pitchFamily="34" charset="0"/>
                  <a:ea typeface="+mn-ea"/>
                  <a:cs typeface="Calibri" pitchFamily="34" charset="0"/>
                </a:rPr>
                <a:t>–</a:t>
              </a:r>
              <a:r>
                <a:rPr kumimoji="0" lang="en-US" sz="700" b="0" i="0" u="none" strike="noStrike" kern="1200" cap="none" spc="0" normalizeH="0" baseline="0" noProof="0">
                  <a:ln>
                    <a:noFill/>
                  </a:ln>
                  <a:solidFill>
                    <a:srgbClr val="000000"/>
                  </a:solidFill>
                  <a:effectLst/>
                  <a:uLnTx/>
                  <a:uFillTx/>
                  <a:latin typeface="Calibri" pitchFamily="34" charset="0"/>
                  <a:ea typeface="+mn-ea"/>
                  <a:cs typeface="Calibri" pitchFamily="34" charset="0"/>
                </a:rPr>
                <a:t> DCDC converter</a:t>
              </a:r>
            </a:p>
          </p:txBody>
        </p:sp>
        <p:sp>
          <p:nvSpPr>
            <p:cNvPr id="17" name="Rounded Rectangle 130">
              <a:extLst>
                <a:ext uri="{FF2B5EF4-FFF2-40B4-BE49-F238E27FC236}">
                  <a16:creationId xmlns:a16="http://schemas.microsoft.com/office/drawing/2014/main" id="{DF7EAB91-B1E9-4F91-A3E4-39DFCB22D937}"/>
                </a:ext>
              </a:extLst>
            </p:cNvPr>
            <p:cNvSpPr>
              <a:spLocks noChangeArrowheads="1"/>
            </p:cNvSpPr>
            <p:nvPr/>
          </p:nvSpPr>
          <p:spPr bwMode="auto">
            <a:xfrm>
              <a:off x="2759152" y="3559153"/>
              <a:ext cx="918558" cy="268405"/>
            </a:xfrm>
            <a:prstGeom prst="rect">
              <a:avLst/>
            </a:prstGeom>
            <a:solidFill>
              <a:srgbClr val="9966FF"/>
            </a:solidFill>
            <a:ln w="6350" algn="ctr">
              <a:solidFill>
                <a:schemeClr val="tx1"/>
              </a:solidFill>
              <a:round/>
              <a:headEnd/>
              <a:tailEnd/>
            </a:ln>
            <a:effectLst>
              <a:outerShdw blurRad="50800" dist="38100" dir="2700000" algn="tl" rotWithShape="0">
                <a:prstClr val="black">
                  <a:alpha val="40000"/>
                </a:prstClr>
              </a:outerShdw>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900" b="1" i="0" u="none" strike="noStrike" kern="1200" cap="none" spc="0" normalizeH="0" baseline="0" noProof="0">
                  <a:ln>
                    <a:noFill/>
                  </a:ln>
                  <a:solidFill>
                    <a:srgbClr val="000000"/>
                  </a:solidFill>
                  <a:effectLst/>
                  <a:uLnTx/>
                  <a:uFillTx/>
                  <a:latin typeface="Calibri" pitchFamily="34" charset="0"/>
                  <a:ea typeface="+mn-ea"/>
                  <a:cs typeface="Calibri" pitchFamily="34" charset="0"/>
                </a:rPr>
                <a:t>AES-256</a:t>
              </a:r>
            </a:p>
          </p:txBody>
        </p:sp>
        <p:sp>
          <p:nvSpPr>
            <p:cNvPr id="18" name="Rectangle 45">
              <a:hlinkClick r:id="" action="ppaction://noaction"/>
              <a:extLst>
                <a:ext uri="{FF2B5EF4-FFF2-40B4-BE49-F238E27FC236}">
                  <a16:creationId xmlns:a16="http://schemas.microsoft.com/office/drawing/2014/main" id="{2266A26E-368A-4F95-B935-732FF0393C08}"/>
                </a:ext>
              </a:extLst>
            </p:cNvPr>
            <p:cNvSpPr>
              <a:spLocks noChangeArrowheads="1"/>
            </p:cNvSpPr>
            <p:nvPr/>
          </p:nvSpPr>
          <p:spPr bwMode="auto">
            <a:xfrm>
              <a:off x="570658" y="4332226"/>
              <a:ext cx="1896042" cy="272299"/>
            </a:xfrm>
            <a:prstGeom prst="rect">
              <a:avLst/>
            </a:prstGeom>
            <a:solidFill>
              <a:schemeClr val="bg1">
                <a:lumMod val="65000"/>
              </a:schemeClr>
            </a:solidFill>
            <a:ln w="6350" algn="ctr">
              <a:solidFill>
                <a:schemeClr val="tx1"/>
              </a:solidFill>
              <a:round/>
              <a:headEnd/>
              <a:tailEnd/>
            </a:ln>
            <a:effectLst>
              <a:outerShdw blurRad="50800" dist="38100" dir="2700000" algn="tl" rotWithShape="0">
                <a:prstClr val="black">
                  <a:alpha val="40000"/>
                </a:prstClr>
              </a:outerShdw>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900" b="1" i="0" u="none" strike="noStrike" kern="1200" cap="none" spc="0" normalizeH="0" baseline="0" noProof="0">
                  <a:ln>
                    <a:noFill/>
                  </a:ln>
                  <a:solidFill>
                    <a:srgbClr val="000000"/>
                  </a:solidFill>
                  <a:effectLst/>
                  <a:uLnTx/>
                  <a:uFillTx/>
                  <a:latin typeface="Calibri" pitchFamily="34" charset="0"/>
                  <a:ea typeface="+mn-ea"/>
                  <a:cs typeface="Calibri" pitchFamily="34" charset="0"/>
                </a:rPr>
                <a:t>FLASH</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Calibri" pitchFamily="34" charset="0"/>
                  <a:ea typeface="+mn-ea"/>
                  <a:cs typeface="Calibri" pitchFamily="34" charset="0"/>
                </a:rPr>
                <a:t>Up to 640KB</a:t>
              </a:r>
            </a:p>
          </p:txBody>
        </p:sp>
        <p:sp>
          <p:nvSpPr>
            <p:cNvPr id="19" name="Rectangle 33">
              <a:hlinkClick r:id="" action="ppaction://noaction"/>
              <a:extLst>
                <a:ext uri="{FF2B5EF4-FFF2-40B4-BE49-F238E27FC236}">
                  <a16:creationId xmlns:a16="http://schemas.microsoft.com/office/drawing/2014/main" id="{BA78FE18-1A8E-41DB-8E39-0CF5D3726E4C}"/>
                </a:ext>
              </a:extLst>
            </p:cNvPr>
            <p:cNvSpPr>
              <a:spLocks noChangeArrowheads="1"/>
            </p:cNvSpPr>
            <p:nvPr/>
          </p:nvSpPr>
          <p:spPr bwMode="auto">
            <a:xfrm>
              <a:off x="570657" y="5489798"/>
              <a:ext cx="1905219" cy="297630"/>
            </a:xfrm>
            <a:prstGeom prst="rect">
              <a:avLst/>
            </a:prstGeom>
            <a:solidFill>
              <a:srgbClr val="FF9999"/>
            </a:solidFill>
            <a:ln w="6350" algn="ctr">
              <a:solidFill>
                <a:schemeClr val="tx1"/>
              </a:solidFill>
              <a:prstDash val="dash"/>
              <a:round/>
              <a:headEnd/>
              <a:tailEnd/>
            </a:ln>
            <a:effectLst>
              <a:outerShdw blurRad="50800" dist="38100" dir="2700000" algn="tl" rotWithShape="0">
                <a:prstClr val="black">
                  <a:alpha val="40000"/>
                </a:prstClr>
              </a:outerShdw>
            </a:effectLst>
          </p:spPr>
          <p:txBody>
            <a:bodyPr lIns="27432" rIns="27432" anchor="ctr"/>
            <a:lstStyle/>
            <a:p>
              <a:pPr marL="0" marR="0" lvl="0" indent="0" algn="ctr" defTabSz="914400" rtl="0" eaLnBrk="0" fontAlgn="base" latinLnBrk="0" hangingPunct="0">
                <a:lnSpc>
                  <a:spcPts val="1000"/>
                </a:lnSpc>
                <a:spcBef>
                  <a:spcPct val="0"/>
                </a:spcBef>
                <a:spcAft>
                  <a:spcPct val="0"/>
                </a:spcAft>
                <a:buClrTx/>
                <a:buSzTx/>
                <a:buFontTx/>
                <a:buNone/>
                <a:tabLst/>
                <a:defRPr/>
              </a:pPr>
              <a:r>
                <a:rPr kumimoji="0" lang="en-US" sz="900" b="1" i="0" u="none" strike="noStrike" kern="1200" cap="none" spc="0" normalizeH="0" baseline="0" noProof="0">
                  <a:ln>
                    <a:noFill/>
                  </a:ln>
                  <a:solidFill>
                    <a:srgbClr val="000000"/>
                  </a:solidFill>
                  <a:effectLst/>
                  <a:uLnTx/>
                  <a:uFillTx/>
                  <a:latin typeface="Calibri" panose="020F0502020204030204" pitchFamily="34" charset="0"/>
                  <a:ea typeface="+mn-ea"/>
                  <a:cs typeface="Calibri" pitchFamily="34" charset="0"/>
                </a:rPr>
                <a:t>SPI/QSPI Interpose</a:t>
              </a:r>
              <a:endParaRPr kumimoji="0" lang="en-US" sz="800" b="0" i="0" u="none" strike="noStrike" kern="1200" cap="none" spc="0" normalizeH="0" baseline="0" noProof="0">
                <a:ln>
                  <a:noFill/>
                </a:ln>
                <a:solidFill>
                  <a:srgbClr val="000000"/>
                </a:solidFill>
                <a:effectLst/>
                <a:uLnTx/>
                <a:uFillTx/>
                <a:latin typeface="Calibri" panose="020F0502020204030204" pitchFamily="34" charset="0"/>
                <a:ea typeface="+mn-ea"/>
                <a:cs typeface="Calibri" pitchFamily="34" charset="0"/>
              </a:endParaRPr>
            </a:p>
          </p:txBody>
        </p:sp>
        <p:sp>
          <p:nvSpPr>
            <p:cNvPr id="20" name="Rounded Rectangle 111">
              <a:hlinkClick r:id="" action="ppaction://noaction"/>
              <a:extLst>
                <a:ext uri="{FF2B5EF4-FFF2-40B4-BE49-F238E27FC236}">
                  <a16:creationId xmlns:a16="http://schemas.microsoft.com/office/drawing/2014/main" id="{8B644446-AD58-45F5-ADD7-85F98575241C}"/>
                </a:ext>
              </a:extLst>
            </p:cNvPr>
            <p:cNvSpPr>
              <a:spLocks noChangeArrowheads="1"/>
            </p:cNvSpPr>
            <p:nvPr/>
          </p:nvSpPr>
          <p:spPr bwMode="auto">
            <a:xfrm>
              <a:off x="570877" y="1974283"/>
              <a:ext cx="1905000" cy="315453"/>
            </a:xfrm>
            <a:prstGeom prst="rect">
              <a:avLst/>
            </a:prstGeom>
            <a:solidFill>
              <a:srgbClr val="C5D402"/>
            </a:solidFill>
            <a:ln w="6350" algn="ctr">
              <a:solidFill>
                <a:schemeClr val="tx1"/>
              </a:solidFill>
              <a:round/>
              <a:headEnd/>
              <a:tailEnd/>
            </a:ln>
            <a:effectLst>
              <a:outerShdw blurRad="50800" dist="38100" dir="2700000" algn="tl" rotWithShape="0">
                <a:prstClr val="black">
                  <a:alpha val="40000"/>
                </a:prstClr>
              </a:outerShdw>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900" b="1" i="0" u="none" strike="noStrike" kern="1200" cap="none" spc="0" normalizeH="0" baseline="0" noProof="0">
                  <a:ln>
                    <a:noFill/>
                  </a:ln>
                  <a:solidFill>
                    <a:srgbClr val="000000"/>
                  </a:solidFill>
                  <a:effectLst/>
                  <a:uLnTx/>
                  <a:uFillTx/>
                  <a:latin typeface="Calibri" pitchFamily="34" charset="0"/>
                  <a:ea typeface="+mn-ea"/>
                  <a:cs typeface="Calibri" pitchFamily="34" charset="0"/>
                </a:rPr>
                <a:t>Arm Cortex-M33 </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Calibri" pitchFamily="34" charset="0"/>
                  <a:ea typeface="+mn-ea"/>
                  <a:cs typeface="Calibri" pitchFamily="34" charset="0"/>
                </a:rPr>
                <a:t>Up to 100 MHz</a:t>
              </a:r>
              <a:endParaRPr kumimoji="0" lang="en-US" sz="1200" b="0" i="0" u="none" strike="noStrike" kern="1200" cap="none" spc="0" normalizeH="0" baseline="0" noProof="0">
                <a:ln>
                  <a:noFill/>
                </a:ln>
                <a:solidFill>
                  <a:srgbClr val="000000"/>
                </a:solidFill>
                <a:effectLst/>
                <a:uLnTx/>
                <a:uFillTx/>
                <a:latin typeface="Calibri" pitchFamily="34" charset="0"/>
                <a:ea typeface="+mn-ea"/>
                <a:cs typeface="Calibri" pitchFamily="34" charset="0"/>
              </a:endParaRPr>
            </a:p>
          </p:txBody>
        </p:sp>
        <p:cxnSp>
          <p:nvCxnSpPr>
            <p:cNvPr id="21" name="Straight Connector 80">
              <a:extLst>
                <a:ext uri="{FF2B5EF4-FFF2-40B4-BE49-F238E27FC236}">
                  <a16:creationId xmlns:a16="http://schemas.microsoft.com/office/drawing/2014/main" id="{F791EA50-08D1-4E19-9700-74BF29F76451}"/>
                </a:ext>
              </a:extLst>
            </p:cNvPr>
            <p:cNvCxnSpPr>
              <a:cxnSpLocks/>
            </p:cNvCxnSpPr>
            <p:nvPr/>
          </p:nvCxnSpPr>
          <p:spPr>
            <a:xfrm>
              <a:off x="570876" y="1744251"/>
              <a:ext cx="1905000" cy="0"/>
            </a:xfrm>
            <a:prstGeom prst="line">
              <a:avLst/>
            </a:prstGeom>
            <a:ln w="6350"/>
          </p:spPr>
          <p:style>
            <a:lnRef idx="1">
              <a:schemeClr val="dk1"/>
            </a:lnRef>
            <a:fillRef idx="0">
              <a:schemeClr val="dk1"/>
            </a:fillRef>
            <a:effectRef idx="0">
              <a:schemeClr val="dk1"/>
            </a:effectRef>
            <a:fontRef idx="minor">
              <a:schemeClr val="tx1"/>
            </a:fontRef>
          </p:style>
        </p:cxnSp>
        <p:sp>
          <p:nvSpPr>
            <p:cNvPr id="22" name="Rectangle 21">
              <a:extLst>
                <a:ext uri="{FF2B5EF4-FFF2-40B4-BE49-F238E27FC236}">
                  <a16:creationId xmlns:a16="http://schemas.microsoft.com/office/drawing/2014/main" id="{CD6FB818-A008-416F-B7FE-46CF2DBCAC16}"/>
                </a:ext>
              </a:extLst>
            </p:cNvPr>
            <p:cNvSpPr/>
            <p:nvPr/>
          </p:nvSpPr>
          <p:spPr>
            <a:xfrm>
              <a:off x="849592" y="1723814"/>
              <a:ext cx="1364476" cy="215444"/>
            </a:xfrm>
            <a:prstGeom prst="rect">
              <a:avLst/>
            </a:prstGeom>
          </p:spPr>
          <p:txBody>
            <a:bodyPr wrap="none">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800" b="0" i="1" u="none" strike="noStrike" kern="1200" cap="none" spc="0" normalizeH="0" baseline="0" noProof="0">
                  <a:ln>
                    <a:noFill/>
                  </a:ln>
                  <a:solidFill>
                    <a:srgbClr val="000000"/>
                  </a:solidFill>
                  <a:effectLst/>
                  <a:uLnTx/>
                  <a:uFillTx/>
                  <a:latin typeface="Calibri" pitchFamily="34" charset="0"/>
                  <a:ea typeface="+mn-ea"/>
                  <a:cs typeface="+mn-cs"/>
                </a:rPr>
                <a:t>TrustZone, MPU, FPU,</a:t>
              </a:r>
              <a:r>
                <a:rPr kumimoji="0" lang="en-US" sz="800" b="0" i="1" u="none" strike="noStrike" kern="1200" cap="none" spc="0" normalizeH="0" baseline="0" noProof="0">
                  <a:ln>
                    <a:noFill/>
                  </a:ln>
                  <a:solidFill>
                    <a:srgbClr val="000000"/>
                  </a:solidFill>
                  <a:effectLst/>
                  <a:uLnTx/>
                  <a:uFillTx/>
                  <a:latin typeface="Calibri" pitchFamily="34" charset="0"/>
                  <a:ea typeface="+mn-ea"/>
                  <a:cs typeface="Calibri" pitchFamily="34" charset="0"/>
                </a:rPr>
                <a:t> SIMD</a:t>
              </a:r>
            </a:p>
          </p:txBody>
        </p:sp>
        <p:sp>
          <p:nvSpPr>
            <p:cNvPr id="23" name="Rectangle 22">
              <a:extLst>
                <a:ext uri="{FF2B5EF4-FFF2-40B4-BE49-F238E27FC236}">
                  <a16:creationId xmlns:a16="http://schemas.microsoft.com/office/drawing/2014/main" id="{C63776B0-0D25-4EC9-A836-839A73C6F9D2}"/>
                </a:ext>
              </a:extLst>
            </p:cNvPr>
            <p:cNvSpPr/>
            <p:nvPr/>
          </p:nvSpPr>
          <p:spPr>
            <a:xfrm>
              <a:off x="579339" y="1162453"/>
              <a:ext cx="1904023" cy="276999"/>
            </a:xfrm>
            <a:prstGeom prst="rect">
              <a:avLst/>
            </a:prstGeom>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Calibri" pitchFamily="34" charset="0"/>
                  <a:ea typeface="+mn-ea"/>
                  <a:cs typeface="Calibri" pitchFamily="34" charset="0"/>
                </a:rPr>
                <a:t>Core Platform</a:t>
              </a:r>
            </a:p>
          </p:txBody>
        </p:sp>
        <p:sp>
          <p:nvSpPr>
            <p:cNvPr id="24" name="Rectangle 23">
              <a:extLst>
                <a:ext uri="{FF2B5EF4-FFF2-40B4-BE49-F238E27FC236}">
                  <a16:creationId xmlns:a16="http://schemas.microsoft.com/office/drawing/2014/main" id="{4CA85F05-D437-4988-B4BB-5E1D98EC9C1F}"/>
                </a:ext>
              </a:extLst>
            </p:cNvPr>
            <p:cNvSpPr/>
            <p:nvPr/>
          </p:nvSpPr>
          <p:spPr>
            <a:xfrm>
              <a:off x="570657" y="2664275"/>
              <a:ext cx="1905219" cy="276999"/>
            </a:xfrm>
            <a:prstGeom prst="rect">
              <a:avLst/>
            </a:prstGeom>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Calibri" pitchFamily="34" charset="0"/>
                  <a:ea typeface="+mn-ea"/>
                  <a:cs typeface="Calibri" pitchFamily="34" charset="0"/>
                </a:rPr>
                <a:t>System Control</a:t>
              </a:r>
            </a:p>
          </p:txBody>
        </p:sp>
        <p:sp>
          <p:nvSpPr>
            <p:cNvPr id="25" name="Rectangle 22">
              <a:hlinkClick r:id="" action="ppaction://noaction"/>
              <a:extLst>
                <a:ext uri="{FF2B5EF4-FFF2-40B4-BE49-F238E27FC236}">
                  <a16:creationId xmlns:a16="http://schemas.microsoft.com/office/drawing/2014/main" id="{5458A1DD-0AFB-483F-B3CB-C979F3FD90C3}"/>
                </a:ext>
              </a:extLst>
            </p:cNvPr>
            <p:cNvSpPr>
              <a:spLocks noChangeArrowheads="1"/>
            </p:cNvSpPr>
            <p:nvPr/>
          </p:nvSpPr>
          <p:spPr bwMode="auto">
            <a:xfrm>
              <a:off x="1552792" y="3821419"/>
              <a:ext cx="923084" cy="287317"/>
            </a:xfrm>
            <a:prstGeom prst="rect">
              <a:avLst/>
            </a:prstGeom>
            <a:solidFill>
              <a:srgbClr val="7BB1DB"/>
            </a:solidFill>
            <a:ln w="6350"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lIns="73152" rIns="73152"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solidFill>
                    <a:srgbClr val="000000"/>
                  </a:solidFill>
                  <a:effectLst/>
                  <a:uLnTx/>
                  <a:uFillTx/>
                  <a:latin typeface="Calibri" pitchFamily="34" charset="0"/>
                  <a:ea typeface="+mn-ea"/>
                  <a:cs typeface="Calibri" pitchFamily="34" charset="0"/>
                </a:rPr>
                <a:t>Secure DMA1</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700" b="0" i="0" u="none" strike="noStrike" kern="1200" cap="none" spc="0" normalizeH="0" baseline="0" noProof="0">
                  <a:ln>
                    <a:noFill/>
                  </a:ln>
                  <a:solidFill>
                    <a:srgbClr val="000000"/>
                  </a:solidFill>
                  <a:effectLst/>
                  <a:uLnTx/>
                  <a:uFillTx/>
                  <a:latin typeface="Calibri" pitchFamily="34" charset="0"/>
                  <a:ea typeface="+mn-ea"/>
                  <a:cs typeface="Calibri" pitchFamily="34" charset="0"/>
                </a:rPr>
                <a:t>Up to 10ch</a:t>
              </a:r>
              <a:endParaRPr kumimoji="0" lang="en-US" sz="900" b="0" i="0" u="none" strike="noStrike" kern="1200" cap="none" spc="0" normalizeH="0" baseline="0" noProof="0">
                <a:ln>
                  <a:noFill/>
                </a:ln>
                <a:solidFill>
                  <a:srgbClr val="000000"/>
                </a:solidFill>
                <a:effectLst/>
                <a:uLnTx/>
                <a:uFillTx/>
                <a:latin typeface="Calibri" pitchFamily="34" charset="0"/>
                <a:ea typeface="+mn-ea"/>
                <a:cs typeface="Calibri" pitchFamily="34" charset="0"/>
              </a:endParaRPr>
            </a:p>
          </p:txBody>
        </p:sp>
        <p:sp>
          <p:nvSpPr>
            <p:cNvPr id="26" name="Rectangle 25">
              <a:extLst>
                <a:ext uri="{FF2B5EF4-FFF2-40B4-BE49-F238E27FC236}">
                  <a16:creationId xmlns:a16="http://schemas.microsoft.com/office/drawing/2014/main" id="{001B5DB7-B0AD-42BE-B5B9-48E53FC58955}"/>
                </a:ext>
              </a:extLst>
            </p:cNvPr>
            <p:cNvSpPr/>
            <p:nvPr/>
          </p:nvSpPr>
          <p:spPr>
            <a:xfrm>
              <a:off x="2757956" y="1171740"/>
              <a:ext cx="1905219" cy="276999"/>
            </a:xfrm>
            <a:prstGeom prst="rect">
              <a:avLst/>
            </a:prstGeom>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Calibri" pitchFamily="34" charset="0"/>
                  <a:ea typeface="+mn-ea"/>
                  <a:cs typeface="Calibri" pitchFamily="34" charset="0"/>
                </a:rPr>
                <a:t>Timers</a:t>
              </a:r>
            </a:p>
          </p:txBody>
        </p:sp>
        <p:sp>
          <p:nvSpPr>
            <p:cNvPr id="27" name="Rectangle 26">
              <a:extLst>
                <a:ext uri="{FF2B5EF4-FFF2-40B4-BE49-F238E27FC236}">
                  <a16:creationId xmlns:a16="http://schemas.microsoft.com/office/drawing/2014/main" id="{04690B33-DF5C-446F-BFC0-30DF3383B5C4}"/>
                </a:ext>
              </a:extLst>
            </p:cNvPr>
            <p:cNvSpPr/>
            <p:nvPr/>
          </p:nvSpPr>
          <p:spPr>
            <a:xfrm>
              <a:off x="570657" y="4094409"/>
              <a:ext cx="1904023" cy="276999"/>
            </a:xfrm>
            <a:prstGeom prst="rect">
              <a:avLst/>
            </a:prstGeom>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Calibri" pitchFamily="34" charset="0"/>
                  <a:ea typeface="+mn-ea"/>
                  <a:cs typeface="Calibri" pitchFamily="34" charset="0"/>
                </a:rPr>
                <a:t>Memory</a:t>
              </a:r>
            </a:p>
          </p:txBody>
        </p:sp>
        <p:sp>
          <p:nvSpPr>
            <p:cNvPr id="28" name="Rectangle 45">
              <a:hlinkClick r:id="" action="ppaction://noaction"/>
              <a:extLst>
                <a:ext uri="{FF2B5EF4-FFF2-40B4-BE49-F238E27FC236}">
                  <a16:creationId xmlns:a16="http://schemas.microsoft.com/office/drawing/2014/main" id="{98E0049E-48AB-40F2-B9F3-4DB8DBDA817E}"/>
                </a:ext>
              </a:extLst>
            </p:cNvPr>
            <p:cNvSpPr>
              <a:spLocks noChangeArrowheads="1"/>
            </p:cNvSpPr>
            <p:nvPr/>
          </p:nvSpPr>
          <p:spPr bwMode="auto">
            <a:xfrm>
              <a:off x="570658" y="4656044"/>
              <a:ext cx="1896042" cy="272299"/>
            </a:xfrm>
            <a:prstGeom prst="rect">
              <a:avLst/>
            </a:prstGeom>
            <a:solidFill>
              <a:schemeClr val="bg1">
                <a:lumMod val="65000"/>
              </a:schemeClr>
            </a:solidFill>
            <a:ln w="6350" algn="ctr">
              <a:solidFill>
                <a:schemeClr val="tx1"/>
              </a:solidFill>
              <a:round/>
              <a:headEnd/>
              <a:tailEnd/>
            </a:ln>
            <a:effectLst>
              <a:outerShdw blurRad="50800" dist="38100" dir="2700000" algn="tl" rotWithShape="0">
                <a:prstClr val="black">
                  <a:alpha val="40000"/>
                </a:prstClr>
              </a:outerShdw>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900" b="1" i="0" u="none" strike="noStrike" kern="1200" cap="none" spc="0" normalizeH="0" baseline="0" noProof="0">
                  <a:ln>
                    <a:noFill/>
                  </a:ln>
                  <a:solidFill>
                    <a:srgbClr val="000000"/>
                  </a:solidFill>
                  <a:effectLst/>
                  <a:uLnTx/>
                  <a:uFillTx/>
                  <a:latin typeface="Calibri" pitchFamily="34" charset="0"/>
                  <a:ea typeface="+mn-ea"/>
                  <a:cs typeface="Calibri" pitchFamily="34" charset="0"/>
                </a:rPr>
                <a:t>RAM</a:t>
              </a:r>
              <a:endParaRPr kumimoji="0" lang="en-US" sz="1000" b="1" i="0" u="none" strike="noStrike" kern="1200" cap="none" spc="0" normalizeH="0" baseline="0" noProof="0">
                <a:ln>
                  <a:noFill/>
                </a:ln>
                <a:solidFill>
                  <a:srgbClr val="000000"/>
                </a:solidFill>
                <a:effectLst/>
                <a:uLnTx/>
                <a:uFillTx/>
                <a:latin typeface="Calibri" pitchFamily="34" charset="0"/>
                <a:ea typeface="+mn-ea"/>
                <a:cs typeface="Calibri"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Calibri" pitchFamily="34" charset="0"/>
                  <a:ea typeface="+mn-ea"/>
                  <a:cs typeface="Calibri" pitchFamily="34" charset="0"/>
                </a:rPr>
                <a:t>Up to 320 KB</a:t>
              </a:r>
            </a:p>
          </p:txBody>
        </p:sp>
        <p:sp>
          <p:nvSpPr>
            <p:cNvPr id="29" name="Rectangle 45">
              <a:hlinkClick r:id="" action="ppaction://noaction"/>
              <a:extLst>
                <a:ext uri="{FF2B5EF4-FFF2-40B4-BE49-F238E27FC236}">
                  <a16:creationId xmlns:a16="http://schemas.microsoft.com/office/drawing/2014/main" id="{C6B5B7F3-8E32-48F7-AC24-B127396E2700}"/>
                </a:ext>
              </a:extLst>
            </p:cNvPr>
            <p:cNvSpPr>
              <a:spLocks noChangeArrowheads="1"/>
            </p:cNvSpPr>
            <p:nvPr/>
          </p:nvSpPr>
          <p:spPr bwMode="auto">
            <a:xfrm>
              <a:off x="570658" y="4979840"/>
              <a:ext cx="1896042" cy="272299"/>
            </a:xfrm>
            <a:prstGeom prst="rect">
              <a:avLst/>
            </a:prstGeom>
            <a:solidFill>
              <a:schemeClr val="bg1">
                <a:lumMod val="65000"/>
              </a:schemeClr>
            </a:solidFill>
            <a:ln w="6350" algn="ctr">
              <a:solidFill>
                <a:schemeClr val="tx1"/>
              </a:solidFill>
              <a:round/>
              <a:headEnd/>
              <a:tailEnd/>
            </a:ln>
            <a:effectLst>
              <a:outerShdw blurRad="50800" dist="38100" dir="2700000" algn="tl" rotWithShape="0">
                <a:prstClr val="black">
                  <a:alpha val="40000"/>
                </a:prstClr>
              </a:outerShdw>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900" b="1" i="0" u="none" strike="noStrike" kern="1200" cap="none" spc="0" normalizeH="0" baseline="0" noProof="0">
                  <a:ln>
                    <a:noFill/>
                  </a:ln>
                  <a:solidFill>
                    <a:srgbClr val="000000"/>
                  </a:solidFill>
                  <a:effectLst/>
                  <a:uLnTx/>
                  <a:uFillTx/>
                  <a:latin typeface="Calibri" pitchFamily="34" charset="0"/>
                  <a:ea typeface="+mn-ea"/>
                  <a:cs typeface="Calibri" pitchFamily="34" charset="0"/>
                </a:rPr>
                <a:t>ROM </a:t>
              </a:r>
              <a:r>
                <a:rPr kumimoji="0" lang="en-US" sz="900" b="0" i="0" u="none" strike="noStrike" kern="1200" cap="none" spc="0" normalizeH="0" baseline="0" noProof="0">
                  <a:ln>
                    <a:noFill/>
                  </a:ln>
                  <a:solidFill>
                    <a:srgbClr val="000000"/>
                  </a:solidFill>
                  <a:effectLst/>
                  <a:uLnTx/>
                  <a:uFillTx/>
                  <a:latin typeface="Calibri" pitchFamily="34" charset="0"/>
                  <a:ea typeface="+mn-ea"/>
                  <a:cs typeface="Calibri" pitchFamily="34" charset="0"/>
                </a:rPr>
                <a:t>(128KB)</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Calibri" pitchFamily="34" charset="0"/>
                  <a:ea typeface="+mn-ea"/>
                  <a:cs typeface="Calibri" pitchFamily="34" charset="0"/>
                </a:rPr>
                <a:t>Boot code </a:t>
              </a:r>
            </a:p>
          </p:txBody>
        </p:sp>
        <p:sp>
          <p:nvSpPr>
            <p:cNvPr id="30" name="Rounded Rectangle 111">
              <a:hlinkClick r:id="" action="ppaction://noaction"/>
              <a:extLst>
                <a:ext uri="{FF2B5EF4-FFF2-40B4-BE49-F238E27FC236}">
                  <a16:creationId xmlns:a16="http://schemas.microsoft.com/office/drawing/2014/main" id="{B86598D2-59CB-4A2D-9A80-5BF773A6C942}"/>
                </a:ext>
              </a:extLst>
            </p:cNvPr>
            <p:cNvSpPr>
              <a:spLocks noChangeArrowheads="1"/>
            </p:cNvSpPr>
            <p:nvPr/>
          </p:nvSpPr>
          <p:spPr bwMode="auto">
            <a:xfrm>
              <a:off x="570877" y="2331602"/>
              <a:ext cx="919534" cy="315453"/>
            </a:xfrm>
            <a:prstGeom prst="rect">
              <a:avLst/>
            </a:prstGeom>
            <a:solidFill>
              <a:srgbClr val="C5D402"/>
            </a:solidFill>
            <a:ln w="6350" algn="ctr">
              <a:solidFill>
                <a:schemeClr val="tx1"/>
              </a:solidFill>
              <a:round/>
              <a:headEnd/>
              <a:tailEnd/>
            </a:ln>
            <a:effectLst>
              <a:outerShdw blurRad="50800" dist="38100" dir="2700000" algn="tl" rotWithShape="0">
                <a:prstClr val="black">
                  <a:alpha val="40000"/>
                </a:prstClr>
              </a:outerShdw>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900" b="1" i="0" u="none" strike="noStrike" kern="1200" cap="none" spc="0" normalizeH="0" baseline="0" noProof="0">
                  <a:ln>
                    <a:noFill/>
                  </a:ln>
                  <a:solidFill>
                    <a:srgbClr val="000000"/>
                  </a:solidFill>
                  <a:effectLst/>
                  <a:uLnTx/>
                  <a:uFillTx/>
                  <a:latin typeface="Calibri" pitchFamily="34" charset="0"/>
                  <a:ea typeface="+mn-ea"/>
                  <a:cs typeface="Calibri" pitchFamily="34" charset="0"/>
                </a:rPr>
                <a:t>DSP Accelerator</a:t>
              </a:r>
            </a:p>
          </p:txBody>
        </p:sp>
        <p:sp>
          <p:nvSpPr>
            <p:cNvPr id="31" name="Rounded Rectangle 111">
              <a:hlinkClick r:id="" action="ppaction://noaction"/>
              <a:extLst>
                <a:ext uri="{FF2B5EF4-FFF2-40B4-BE49-F238E27FC236}">
                  <a16:creationId xmlns:a16="http://schemas.microsoft.com/office/drawing/2014/main" id="{3E20F0D1-C7B4-48DA-9981-945600C27167}"/>
                </a:ext>
              </a:extLst>
            </p:cNvPr>
            <p:cNvSpPr>
              <a:spLocks noChangeArrowheads="1"/>
            </p:cNvSpPr>
            <p:nvPr/>
          </p:nvSpPr>
          <p:spPr bwMode="auto">
            <a:xfrm>
              <a:off x="1552792" y="2331602"/>
              <a:ext cx="930570" cy="315453"/>
            </a:xfrm>
            <a:prstGeom prst="rect">
              <a:avLst/>
            </a:prstGeom>
            <a:solidFill>
              <a:srgbClr val="9966FF"/>
            </a:solidFill>
            <a:ln w="6350" algn="ctr">
              <a:solidFill>
                <a:schemeClr val="tx1"/>
              </a:solidFill>
              <a:round/>
              <a:headEnd/>
              <a:tailEnd/>
            </a:ln>
            <a:effectLst>
              <a:outerShdw blurRad="50800" dist="38100" dir="2700000" algn="tl" rotWithShape="0">
                <a:prstClr val="black">
                  <a:alpha val="40000"/>
                </a:prstClr>
              </a:outerShdw>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900" b="1" i="0" u="none" strike="noStrike" kern="1200" cap="none" spc="0" normalizeH="0" baseline="0" noProof="0">
                  <a:ln>
                    <a:noFill/>
                  </a:ln>
                  <a:solidFill>
                    <a:srgbClr val="000000"/>
                  </a:solidFill>
                  <a:effectLst/>
                  <a:uLnTx/>
                  <a:uFillTx/>
                  <a:latin typeface="Calibri" pitchFamily="34" charset="0"/>
                  <a:ea typeface="+mn-ea"/>
                  <a:cs typeface="Calibri" pitchFamily="34" charset="0"/>
                </a:rPr>
                <a:t>Crypto Engine</a:t>
              </a:r>
            </a:p>
          </p:txBody>
        </p:sp>
        <p:sp>
          <p:nvSpPr>
            <p:cNvPr id="32" name="Rounded Rectangle 113">
              <a:hlinkClick r:id="" action="ppaction://noaction"/>
              <a:extLst>
                <a:ext uri="{FF2B5EF4-FFF2-40B4-BE49-F238E27FC236}">
                  <a16:creationId xmlns:a16="http://schemas.microsoft.com/office/drawing/2014/main" id="{E85B9A9B-F2C2-418A-BBC7-29B054D95B1F}"/>
                </a:ext>
              </a:extLst>
            </p:cNvPr>
            <p:cNvSpPr>
              <a:spLocks noChangeArrowheads="1"/>
            </p:cNvSpPr>
            <p:nvPr/>
          </p:nvSpPr>
          <p:spPr bwMode="auto">
            <a:xfrm>
              <a:off x="2761918" y="2575139"/>
              <a:ext cx="1893276" cy="274320"/>
            </a:xfrm>
            <a:prstGeom prst="rect">
              <a:avLst/>
            </a:prstGeom>
            <a:solidFill>
              <a:srgbClr val="FFB601"/>
            </a:solidFill>
            <a:ln w="6350"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lIns="45720" rIns="45720" anchor="ctr"/>
            <a:lstStyle/>
            <a:p>
              <a:pPr marL="0" marR="0" lvl="0" indent="0" algn="ctr" defTabSz="914400" rtl="0" eaLnBrk="0" fontAlgn="base" latinLnBrk="0" hangingPunct="0">
                <a:lnSpc>
                  <a:spcPts val="800"/>
                </a:lnSpc>
                <a:spcBef>
                  <a:spcPct val="0"/>
                </a:spcBef>
                <a:spcAft>
                  <a:spcPct val="0"/>
                </a:spcAft>
                <a:buClrTx/>
                <a:buSzTx/>
                <a:buFontTx/>
                <a:buNone/>
                <a:tabLst/>
                <a:defRPr/>
              </a:pPr>
              <a:r>
                <a:rPr kumimoji="0" lang="en-US" sz="900" b="1" i="0" u="none" strike="noStrike" kern="1200" cap="none" spc="0" normalizeH="0" baseline="0" noProof="0">
                  <a:ln>
                    <a:noFill/>
                  </a:ln>
                  <a:solidFill>
                    <a:srgbClr val="000000"/>
                  </a:solidFill>
                  <a:effectLst/>
                  <a:uLnTx/>
                  <a:uFillTx/>
                  <a:latin typeface="Calibri" pitchFamily="34" charset="0"/>
                  <a:ea typeface="+mn-ea"/>
                  <a:cs typeface="Calibri" pitchFamily="34" charset="0"/>
                </a:rPr>
                <a:t>Comm Interfaces</a:t>
              </a:r>
            </a:p>
            <a:p>
              <a:pPr marL="0" marR="0" lvl="0" indent="0" algn="ctr" defTabSz="914400" rtl="0" eaLnBrk="0" fontAlgn="base" latinLnBrk="0" hangingPunct="0">
                <a:lnSpc>
                  <a:spcPts val="800"/>
                </a:lnSpc>
                <a:spcBef>
                  <a:spcPct val="0"/>
                </a:spcBef>
                <a:spcAft>
                  <a:spcPct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Calibri" pitchFamily="34" charset="0"/>
                  <a:ea typeface="+mn-ea"/>
                  <a:cs typeface="Calibri" pitchFamily="34" charset="0"/>
                </a:rPr>
                <a:t>Supports UART, SPI, I2C, I2S</a:t>
              </a:r>
              <a:endParaRPr kumimoji="0" lang="en-US" sz="900" b="1" i="0" u="none" strike="noStrike" kern="1200" cap="none" spc="0" normalizeH="0" baseline="0" noProof="0">
                <a:ln>
                  <a:noFill/>
                </a:ln>
                <a:solidFill>
                  <a:srgbClr val="000000"/>
                </a:solidFill>
                <a:effectLst/>
                <a:uLnTx/>
                <a:uFillTx/>
                <a:latin typeface="Calibri" pitchFamily="34" charset="0"/>
                <a:ea typeface="+mn-ea"/>
                <a:cs typeface="Calibri" pitchFamily="34" charset="0"/>
              </a:endParaRPr>
            </a:p>
          </p:txBody>
        </p:sp>
        <p:sp>
          <p:nvSpPr>
            <p:cNvPr id="33" name="Rectangle 32">
              <a:extLst>
                <a:ext uri="{FF2B5EF4-FFF2-40B4-BE49-F238E27FC236}">
                  <a16:creationId xmlns:a16="http://schemas.microsoft.com/office/drawing/2014/main" id="{81881BCE-9371-4677-AC09-F540B1A91517}"/>
                </a:ext>
              </a:extLst>
            </p:cNvPr>
            <p:cNvSpPr/>
            <p:nvPr/>
          </p:nvSpPr>
          <p:spPr>
            <a:xfrm>
              <a:off x="2759152" y="2334429"/>
              <a:ext cx="1904023" cy="276999"/>
            </a:xfrm>
            <a:prstGeom prst="rect">
              <a:avLst/>
            </a:prstGeom>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Calibri" pitchFamily="34" charset="0"/>
                  <a:ea typeface="+mn-ea"/>
                  <a:cs typeface="Calibri" pitchFamily="34" charset="0"/>
                </a:rPr>
                <a:t>Interfaces</a:t>
              </a:r>
            </a:p>
          </p:txBody>
        </p:sp>
        <p:sp>
          <p:nvSpPr>
            <p:cNvPr id="34" name="Rounded Rectangle 113">
              <a:hlinkClick r:id="" action="ppaction://noaction"/>
              <a:extLst>
                <a:ext uri="{FF2B5EF4-FFF2-40B4-BE49-F238E27FC236}">
                  <a16:creationId xmlns:a16="http://schemas.microsoft.com/office/drawing/2014/main" id="{A2B2004E-198D-4155-B1F1-C81B10CEE232}"/>
                </a:ext>
              </a:extLst>
            </p:cNvPr>
            <p:cNvSpPr>
              <a:spLocks noChangeArrowheads="1"/>
            </p:cNvSpPr>
            <p:nvPr/>
          </p:nvSpPr>
          <p:spPr bwMode="auto">
            <a:xfrm>
              <a:off x="2761918" y="2900877"/>
              <a:ext cx="915792" cy="273599"/>
            </a:xfrm>
            <a:prstGeom prst="rect">
              <a:avLst/>
            </a:prstGeom>
            <a:solidFill>
              <a:srgbClr val="FFB601"/>
            </a:solidFill>
            <a:ln w="6350"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lIns="45720" rIns="45720" anchor="ctr"/>
            <a:lstStyle/>
            <a:p>
              <a:pPr marL="0" marR="0" lvl="0" indent="0" algn="ctr" defTabSz="914400" rtl="0" eaLnBrk="0" fontAlgn="base" latinLnBrk="0" hangingPunct="0">
                <a:lnSpc>
                  <a:spcPts val="800"/>
                </a:lnSpc>
                <a:spcBef>
                  <a:spcPct val="0"/>
                </a:spcBef>
                <a:spcAft>
                  <a:spcPct val="0"/>
                </a:spcAft>
                <a:buClrTx/>
                <a:buSzTx/>
                <a:buFontTx/>
                <a:buNone/>
                <a:tabLst/>
                <a:defRPr/>
              </a:pPr>
              <a:r>
                <a:rPr kumimoji="0" lang="en-US" sz="900" b="1" i="0" u="none" strike="noStrike" kern="1200" cap="none" spc="0" normalizeH="0" baseline="0" noProof="0">
                  <a:ln>
                    <a:noFill/>
                  </a:ln>
                  <a:solidFill>
                    <a:srgbClr val="000000"/>
                  </a:solidFill>
                  <a:effectLst/>
                  <a:uLnTx/>
                  <a:uFillTx/>
                  <a:latin typeface="Calibri" pitchFamily="34" charset="0"/>
                  <a:ea typeface="+mn-ea"/>
                  <a:cs typeface="Calibri" pitchFamily="34" charset="0"/>
                </a:rPr>
                <a:t>HS LSPI</a:t>
              </a:r>
              <a:endParaRPr kumimoji="0" lang="en-US" sz="800" b="1" i="0" u="none" strike="noStrike" kern="1200" cap="none" spc="0" normalizeH="0" baseline="0" noProof="0">
                <a:ln>
                  <a:noFill/>
                </a:ln>
                <a:solidFill>
                  <a:srgbClr val="000000"/>
                </a:solidFill>
                <a:effectLst/>
                <a:uLnTx/>
                <a:uFillTx/>
                <a:latin typeface="Calibri" pitchFamily="34" charset="0"/>
                <a:ea typeface="+mn-ea"/>
                <a:cs typeface="Calibri" pitchFamily="34" charset="0"/>
              </a:endParaRPr>
            </a:p>
          </p:txBody>
        </p:sp>
        <p:sp>
          <p:nvSpPr>
            <p:cNvPr id="35" name="Rounded Rectangle 113">
              <a:hlinkClick r:id="" action="ppaction://noaction"/>
              <a:extLst>
                <a:ext uri="{FF2B5EF4-FFF2-40B4-BE49-F238E27FC236}">
                  <a16:creationId xmlns:a16="http://schemas.microsoft.com/office/drawing/2014/main" id="{DC5F5865-7431-4050-9E9B-55A60C2EE972}"/>
                </a:ext>
              </a:extLst>
            </p:cNvPr>
            <p:cNvSpPr>
              <a:spLocks noChangeArrowheads="1"/>
            </p:cNvSpPr>
            <p:nvPr/>
          </p:nvSpPr>
          <p:spPr bwMode="auto">
            <a:xfrm>
              <a:off x="3740091" y="2900877"/>
              <a:ext cx="910397" cy="273599"/>
            </a:xfrm>
            <a:prstGeom prst="rect">
              <a:avLst/>
            </a:prstGeom>
            <a:solidFill>
              <a:srgbClr val="FFB601"/>
            </a:solidFill>
            <a:ln w="6350"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lIns="45720" rIns="45720" anchor="ctr"/>
            <a:lstStyle/>
            <a:p>
              <a:pPr marL="0" marR="0" lvl="0" indent="0" algn="ctr" defTabSz="914400" rtl="0" eaLnBrk="0" fontAlgn="base" latinLnBrk="0" hangingPunct="0">
                <a:lnSpc>
                  <a:spcPts val="800"/>
                </a:lnSpc>
                <a:spcBef>
                  <a:spcPct val="0"/>
                </a:spcBef>
                <a:spcAft>
                  <a:spcPct val="0"/>
                </a:spcAft>
                <a:buClrTx/>
                <a:buSzTx/>
                <a:buFontTx/>
                <a:buNone/>
                <a:tabLst/>
                <a:defRPr/>
              </a:pPr>
              <a:r>
                <a:rPr kumimoji="0" lang="en-US" sz="800" b="1" i="0" u="none" strike="noStrike" kern="1200" cap="none" spc="0" normalizeH="0" baseline="0" noProof="0">
                  <a:ln>
                    <a:noFill/>
                  </a:ln>
                  <a:solidFill>
                    <a:srgbClr val="000000"/>
                  </a:solidFill>
                  <a:effectLst/>
                  <a:uLnTx/>
                  <a:uFillTx/>
                  <a:latin typeface="Calibri" pitchFamily="34" charset="0"/>
                  <a:ea typeface="+mn-ea"/>
                  <a:cs typeface="Calibri" pitchFamily="34" charset="0"/>
                </a:rPr>
                <a:t>SDIO</a:t>
              </a:r>
            </a:p>
          </p:txBody>
        </p:sp>
        <p:sp>
          <p:nvSpPr>
            <p:cNvPr id="36" name="Rectangle 35">
              <a:extLst>
                <a:ext uri="{FF2B5EF4-FFF2-40B4-BE49-F238E27FC236}">
                  <a16:creationId xmlns:a16="http://schemas.microsoft.com/office/drawing/2014/main" id="{24AD7B64-2000-478E-BCD8-031F2C61B529}"/>
                </a:ext>
              </a:extLst>
            </p:cNvPr>
            <p:cNvSpPr/>
            <p:nvPr/>
          </p:nvSpPr>
          <p:spPr>
            <a:xfrm>
              <a:off x="2742611" y="4927821"/>
              <a:ext cx="1905219" cy="276999"/>
            </a:xfrm>
            <a:prstGeom prst="rect">
              <a:avLst/>
            </a:prstGeom>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Calibri" pitchFamily="34" charset="0"/>
                  <a:ea typeface="+mn-ea"/>
                  <a:cs typeface="Calibri" pitchFamily="34" charset="0"/>
                </a:rPr>
                <a:t>Analog</a:t>
              </a:r>
            </a:p>
          </p:txBody>
        </p:sp>
        <p:sp>
          <p:nvSpPr>
            <p:cNvPr id="37" name="Rectangle 33">
              <a:hlinkClick r:id="" action="ppaction://noaction"/>
              <a:extLst>
                <a:ext uri="{FF2B5EF4-FFF2-40B4-BE49-F238E27FC236}">
                  <a16:creationId xmlns:a16="http://schemas.microsoft.com/office/drawing/2014/main" id="{84BFEC33-8989-491C-B8F6-326B7348579D}"/>
                </a:ext>
              </a:extLst>
            </p:cNvPr>
            <p:cNvSpPr>
              <a:spLocks noChangeArrowheads="1"/>
            </p:cNvSpPr>
            <p:nvPr/>
          </p:nvSpPr>
          <p:spPr bwMode="auto">
            <a:xfrm>
              <a:off x="3740090" y="5164323"/>
              <a:ext cx="907740" cy="258800"/>
            </a:xfrm>
            <a:prstGeom prst="rect">
              <a:avLst/>
            </a:prstGeom>
            <a:solidFill>
              <a:srgbClr val="AFAD5B"/>
            </a:solidFill>
            <a:ln w="6350" algn="ctr">
              <a:solidFill>
                <a:schemeClr val="tx1"/>
              </a:solidFill>
              <a:round/>
              <a:headEnd/>
              <a:tailEnd/>
            </a:ln>
            <a:effectLst>
              <a:outerShdw blurRad="50800" dist="38100" dir="2700000" algn="tl" rotWithShape="0">
                <a:prstClr val="black">
                  <a:alpha val="40000"/>
                </a:prstClr>
              </a:outerShdw>
            </a:effectLst>
          </p:spPr>
          <p:txBody>
            <a:bodyPr lIns="27432" rIns="27432" anchor="ctr"/>
            <a:lstStyle/>
            <a:p>
              <a:pPr marL="0" marR="0" lvl="0" indent="0" algn="ctr" defTabSz="914400" rtl="0" eaLnBrk="0" fontAlgn="base" latinLnBrk="0" hangingPunct="0">
                <a:lnSpc>
                  <a:spcPts val="1000"/>
                </a:lnSpc>
                <a:spcBef>
                  <a:spcPct val="0"/>
                </a:spcBef>
                <a:spcAft>
                  <a:spcPct val="0"/>
                </a:spcAft>
                <a:buClrTx/>
                <a:buSzTx/>
                <a:buFontTx/>
                <a:buNone/>
                <a:tabLst/>
                <a:defRPr/>
              </a:pPr>
              <a:r>
                <a:rPr kumimoji="0" lang="en-US" sz="900" b="1" i="0" u="none" strike="noStrike" kern="1200" cap="none" spc="0" normalizeH="0" baseline="0" noProof="0">
                  <a:ln>
                    <a:noFill/>
                  </a:ln>
                  <a:solidFill>
                    <a:srgbClr val="000000"/>
                  </a:solidFill>
                  <a:effectLst/>
                  <a:uLnTx/>
                  <a:uFillTx/>
                  <a:latin typeface="Calibri" panose="020F0502020204030204" pitchFamily="34" charset="0"/>
                  <a:ea typeface="+mn-ea"/>
                  <a:cs typeface="Calibri" pitchFamily="34" charset="0"/>
                </a:rPr>
                <a:t>ACMP</a:t>
              </a:r>
              <a:endParaRPr kumimoji="0" lang="en-US" sz="900" b="0" i="0" u="none" strike="noStrike" kern="1200" cap="none" spc="0" normalizeH="0" baseline="0" noProof="0">
                <a:ln>
                  <a:noFill/>
                </a:ln>
                <a:solidFill>
                  <a:srgbClr val="000000"/>
                </a:solidFill>
                <a:effectLst/>
                <a:uLnTx/>
                <a:uFillTx/>
                <a:latin typeface="Calibri" pitchFamily="34" charset="0"/>
                <a:ea typeface="+mn-ea"/>
                <a:cs typeface="Calibri" pitchFamily="34" charset="0"/>
              </a:endParaRPr>
            </a:p>
          </p:txBody>
        </p:sp>
        <p:sp>
          <p:nvSpPr>
            <p:cNvPr id="38" name="Rectangle 33">
              <a:hlinkClick r:id="" action="ppaction://noaction"/>
              <a:extLst>
                <a:ext uri="{FF2B5EF4-FFF2-40B4-BE49-F238E27FC236}">
                  <a16:creationId xmlns:a16="http://schemas.microsoft.com/office/drawing/2014/main" id="{C3EB53C7-BCAE-4C37-B1E3-084F38DAD964}"/>
                </a:ext>
              </a:extLst>
            </p:cNvPr>
            <p:cNvSpPr>
              <a:spLocks noChangeArrowheads="1"/>
            </p:cNvSpPr>
            <p:nvPr/>
          </p:nvSpPr>
          <p:spPr bwMode="auto">
            <a:xfrm>
              <a:off x="2757956" y="5485984"/>
              <a:ext cx="919754" cy="259830"/>
            </a:xfrm>
            <a:prstGeom prst="rect">
              <a:avLst/>
            </a:prstGeom>
            <a:solidFill>
              <a:srgbClr val="AFAD5B"/>
            </a:solidFill>
            <a:ln w="6350" algn="ctr">
              <a:solidFill>
                <a:schemeClr val="tx1"/>
              </a:solidFill>
              <a:prstDash val="dash"/>
              <a:round/>
              <a:headEnd/>
              <a:tailEnd/>
            </a:ln>
            <a:effectLst>
              <a:outerShdw blurRad="50800" dist="38100" dir="2700000" algn="tl" rotWithShape="0">
                <a:prstClr val="black">
                  <a:alpha val="40000"/>
                </a:prstClr>
              </a:outerShdw>
            </a:effectLst>
          </p:spPr>
          <p:txBody>
            <a:bodyPr lIns="27432" rIns="27432" anchor="ctr"/>
            <a:lstStyle/>
            <a:p>
              <a:pPr marL="0" marR="0" lvl="0" indent="0" algn="ctr" defTabSz="914400" rtl="0" eaLnBrk="0" fontAlgn="base" latinLnBrk="0" hangingPunct="0">
                <a:lnSpc>
                  <a:spcPts val="1000"/>
                </a:lnSpc>
                <a:spcBef>
                  <a:spcPct val="0"/>
                </a:spcBef>
                <a:spcAft>
                  <a:spcPct val="0"/>
                </a:spcAft>
                <a:buClrTx/>
                <a:buSzTx/>
                <a:buFontTx/>
                <a:buNone/>
                <a:tabLst/>
                <a:defRPr/>
              </a:pPr>
              <a:r>
                <a:rPr kumimoji="0" lang="en-US" sz="900" b="1" i="0" u="none" strike="noStrike" kern="1200" cap="none" spc="0" normalizeH="0" baseline="0" noProof="0">
                  <a:ln>
                    <a:noFill/>
                  </a:ln>
                  <a:solidFill>
                    <a:srgbClr val="000000"/>
                  </a:solidFill>
                  <a:effectLst/>
                  <a:uLnTx/>
                  <a:uFillTx/>
                  <a:latin typeface="Calibri" panose="020F0502020204030204" pitchFamily="34" charset="0"/>
                  <a:ea typeface="+mn-ea"/>
                  <a:cs typeface="Calibri" pitchFamily="34" charset="0"/>
                </a:rPr>
                <a:t>16ch Cap Touch</a:t>
              </a:r>
              <a:endParaRPr kumimoji="0" lang="en-US" sz="900" b="0" i="0" u="none" strike="noStrike" kern="1200" cap="none" spc="0" normalizeH="0" baseline="0" noProof="0">
                <a:ln>
                  <a:noFill/>
                </a:ln>
                <a:solidFill>
                  <a:srgbClr val="000000"/>
                </a:solidFill>
                <a:effectLst/>
                <a:uLnTx/>
                <a:uFillTx/>
                <a:latin typeface="Calibri" pitchFamily="34" charset="0"/>
                <a:ea typeface="+mn-ea"/>
                <a:cs typeface="Calibri" pitchFamily="34" charset="0"/>
              </a:endParaRPr>
            </a:p>
          </p:txBody>
        </p:sp>
        <p:sp>
          <p:nvSpPr>
            <p:cNvPr id="39" name="Rectangle 33">
              <a:hlinkClick r:id="" action="ppaction://noaction"/>
              <a:extLst>
                <a:ext uri="{FF2B5EF4-FFF2-40B4-BE49-F238E27FC236}">
                  <a16:creationId xmlns:a16="http://schemas.microsoft.com/office/drawing/2014/main" id="{F60520C3-D40E-443A-A9E6-73125A9293A6}"/>
                </a:ext>
              </a:extLst>
            </p:cNvPr>
            <p:cNvSpPr>
              <a:spLocks noChangeArrowheads="1"/>
            </p:cNvSpPr>
            <p:nvPr/>
          </p:nvSpPr>
          <p:spPr bwMode="auto">
            <a:xfrm>
              <a:off x="3740090" y="5485984"/>
              <a:ext cx="908110" cy="259830"/>
            </a:xfrm>
            <a:prstGeom prst="rect">
              <a:avLst/>
            </a:prstGeom>
            <a:solidFill>
              <a:srgbClr val="AFAD5B"/>
            </a:solidFill>
            <a:ln w="6350" algn="ctr">
              <a:solidFill>
                <a:schemeClr val="tx1"/>
              </a:solidFill>
              <a:round/>
              <a:headEnd/>
              <a:tailEnd/>
            </a:ln>
            <a:effectLst>
              <a:outerShdw blurRad="50800" dist="38100" dir="2700000" algn="tl" rotWithShape="0">
                <a:prstClr val="black">
                  <a:alpha val="40000"/>
                </a:prstClr>
              </a:outerShdw>
            </a:effectLst>
          </p:spPr>
          <p:txBody>
            <a:bodyPr lIns="27432" rIns="27432" anchor="ctr"/>
            <a:lstStyle/>
            <a:p>
              <a:pPr marL="0" marR="0" lvl="0" indent="0" algn="ctr" defTabSz="914400" rtl="0" eaLnBrk="0" fontAlgn="base" latinLnBrk="0" hangingPunct="0">
                <a:lnSpc>
                  <a:spcPts val="1000"/>
                </a:lnSpc>
                <a:spcBef>
                  <a:spcPct val="0"/>
                </a:spcBef>
                <a:spcAft>
                  <a:spcPct val="0"/>
                </a:spcAft>
                <a:buClrTx/>
                <a:buSzTx/>
                <a:buFontTx/>
                <a:buNone/>
                <a:tabLst/>
                <a:defRPr/>
              </a:pPr>
              <a:r>
                <a:rPr kumimoji="0" lang="en-US" sz="900" b="1" i="0" u="none" strike="noStrike" kern="1200" cap="none" spc="0" normalizeH="0" baseline="0" noProof="0">
                  <a:ln>
                    <a:noFill/>
                  </a:ln>
                  <a:solidFill>
                    <a:srgbClr val="000000"/>
                  </a:solidFill>
                  <a:effectLst/>
                  <a:uLnTx/>
                  <a:uFillTx/>
                  <a:latin typeface="Calibri" panose="020F0502020204030204" pitchFamily="34" charset="0"/>
                  <a:ea typeface="+mn-ea"/>
                  <a:cs typeface="Calibri" pitchFamily="34" charset="0"/>
                </a:rPr>
                <a:t>Temp Sensor</a:t>
              </a:r>
              <a:endParaRPr kumimoji="0" lang="en-US" sz="900" b="0" i="0" u="none" strike="noStrike" kern="1200" cap="none" spc="0" normalizeH="0" baseline="0" noProof="0">
                <a:ln>
                  <a:noFill/>
                </a:ln>
                <a:solidFill>
                  <a:srgbClr val="000000"/>
                </a:solidFill>
                <a:effectLst/>
                <a:uLnTx/>
                <a:uFillTx/>
                <a:latin typeface="Calibri" pitchFamily="34" charset="0"/>
                <a:ea typeface="+mn-ea"/>
                <a:cs typeface="Calibri" pitchFamily="34" charset="0"/>
              </a:endParaRPr>
            </a:p>
          </p:txBody>
        </p:sp>
        <p:sp>
          <p:nvSpPr>
            <p:cNvPr id="40" name="Rectangle 39">
              <a:extLst>
                <a:ext uri="{FF2B5EF4-FFF2-40B4-BE49-F238E27FC236}">
                  <a16:creationId xmlns:a16="http://schemas.microsoft.com/office/drawing/2014/main" id="{90EDF163-3A68-4F09-8F5E-F2E3209FCB5E}"/>
                </a:ext>
              </a:extLst>
            </p:cNvPr>
            <p:cNvSpPr/>
            <p:nvPr/>
          </p:nvSpPr>
          <p:spPr>
            <a:xfrm>
              <a:off x="2759152" y="3296826"/>
              <a:ext cx="1904023" cy="276999"/>
            </a:xfrm>
            <a:prstGeom prst="rect">
              <a:avLst/>
            </a:prstGeom>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Calibri" pitchFamily="34" charset="0"/>
                  <a:ea typeface="+mn-ea"/>
                  <a:cs typeface="Calibri" pitchFamily="34" charset="0"/>
                </a:rPr>
                <a:t>Security</a:t>
              </a:r>
            </a:p>
          </p:txBody>
        </p:sp>
        <p:sp>
          <p:nvSpPr>
            <p:cNvPr id="41" name="Rounded Rectangle 130">
              <a:extLst>
                <a:ext uri="{FF2B5EF4-FFF2-40B4-BE49-F238E27FC236}">
                  <a16:creationId xmlns:a16="http://schemas.microsoft.com/office/drawing/2014/main" id="{C290FEB8-FDD0-42E0-9BFD-4C67A9930548}"/>
                </a:ext>
              </a:extLst>
            </p:cNvPr>
            <p:cNvSpPr>
              <a:spLocks noChangeArrowheads="1"/>
            </p:cNvSpPr>
            <p:nvPr/>
          </p:nvSpPr>
          <p:spPr bwMode="auto">
            <a:xfrm>
              <a:off x="3740092" y="3559153"/>
              <a:ext cx="909970" cy="268405"/>
            </a:xfrm>
            <a:prstGeom prst="rect">
              <a:avLst/>
            </a:prstGeom>
            <a:solidFill>
              <a:srgbClr val="9966FF"/>
            </a:solidFill>
            <a:ln w="6350" algn="ctr">
              <a:solidFill>
                <a:schemeClr val="tx1"/>
              </a:solidFill>
              <a:round/>
              <a:headEnd/>
              <a:tailEnd/>
            </a:ln>
            <a:effectLst>
              <a:outerShdw blurRad="50800" dist="38100" dir="2700000" algn="tl" rotWithShape="0">
                <a:prstClr val="black">
                  <a:alpha val="40000"/>
                </a:prstClr>
              </a:outerShdw>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900" b="1" i="0" u="none" strike="noStrike" kern="1200" cap="none" spc="0" normalizeH="0" baseline="0" noProof="0">
                  <a:ln>
                    <a:noFill/>
                  </a:ln>
                  <a:solidFill>
                    <a:srgbClr val="000000"/>
                  </a:solidFill>
                  <a:effectLst/>
                  <a:uLnTx/>
                  <a:uFillTx/>
                  <a:latin typeface="Calibri" pitchFamily="34" charset="0"/>
                  <a:ea typeface="+mn-ea"/>
                  <a:cs typeface="Calibri" pitchFamily="34" charset="0"/>
                </a:rPr>
                <a:t>SHA-2</a:t>
              </a:r>
            </a:p>
          </p:txBody>
        </p:sp>
        <p:sp>
          <p:nvSpPr>
            <p:cNvPr id="42" name="Rounded Rectangle 130">
              <a:extLst>
                <a:ext uri="{FF2B5EF4-FFF2-40B4-BE49-F238E27FC236}">
                  <a16:creationId xmlns:a16="http://schemas.microsoft.com/office/drawing/2014/main" id="{9322CD42-E500-4FCC-ADB2-DDFFD06F0D9B}"/>
                </a:ext>
              </a:extLst>
            </p:cNvPr>
            <p:cNvSpPr>
              <a:spLocks noChangeArrowheads="1"/>
            </p:cNvSpPr>
            <p:nvPr/>
          </p:nvSpPr>
          <p:spPr bwMode="auto">
            <a:xfrm>
              <a:off x="2759152" y="3879697"/>
              <a:ext cx="918558" cy="268405"/>
            </a:xfrm>
            <a:prstGeom prst="rect">
              <a:avLst/>
            </a:prstGeom>
            <a:solidFill>
              <a:srgbClr val="9966FF"/>
            </a:solidFill>
            <a:ln w="6350" algn="ctr">
              <a:solidFill>
                <a:schemeClr val="tx1"/>
              </a:solidFill>
              <a:round/>
              <a:headEnd/>
              <a:tailEnd/>
            </a:ln>
            <a:effectLst>
              <a:outerShdw blurRad="50800" dist="38100" dir="2700000" algn="tl" rotWithShape="0">
                <a:prstClr val="black">
                  <a:alpha val="40000"/>
                </a:prstClr>
              </a:outerShdw>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900" b="1" i="0" u="none" strike="noStrike" kern="1200" cap="none" spc="0" normalizeH="0" baseline="0" noProof="0">
                  <a:ln>
                    <a:noFill/>
                  </a:ln>
                  <a:solidFill>
                    <a:srgbClr val="000000"/>
                  </a:solidFill>
                  <a:effectLst/>
                  <a:uLnTx/>
                  <a:uFillTx/>
                  <a:latin typeface="Calibri" pitchFamily="34" charset="0"/>
                  <a:ea typeface="+mn-ea"/>
                  <a:cs typeface="Calibri" pitchFamily="34" charset="0"/>
                </a:rPr>
                <a:t>SRAM PUF</a:t>
              </a:r>
            </a:p>
          </p:txBody>
        </p:sp>
        <p:sp>
          <p:nvSpPr>
            <p:cNvPr id="43" name="Rounded Rectangle 130">
              <a:extLst>
                <a:ext uri="{FF2B5EF4-FFF2-40B4-BE49-F238E27FC236}">
                  <a16:creationId xmlns:a16="http://schemas.microsoft.com/office/drawing/2014/main" id="{C80170DB-D9FA-4F58-99EE-66C7B9D9476C}"/>
                </a:ext>
              </a:extLst>
            </p:cNvPr>
            <p:cNvSpPr>
              <a:spLocks noChangeArrowheads="1"/>
            </p:cNvSpPr>
            <p:nvPr/>
          </p:nvSpPr>
          <p:spPr bwMode="auto">
            <a:xfrm>
              <a:off x="3740092" y="3879697"/>
              <a:ext cx="909970" cy="268405"/>
            </a:xfrm>
            <a:prstGeom prst="rect">
              <a:avLst/>
            </a:prstGeom>
            <a:solidFill>
              <a:srgbClr val="9966FF"/>
            </a:solidFill>
            <a:ln w="6350" algn="ctr">
              <a:solidFill>
                <a:schemeClr val="tx1"/>
              </a:solidFill>
              <a:round/>
              <a:headEnd/>
              <a:tailEnd/>
            </a:ln>
            <a:effectLst>
              <a:outerShdw blurRad="50800" dist="38100" dir="2700000" algn="tl" rotWithShape="0">
                <a:prstClr val="black">
                  <a:alpha val="40000"/>
                </a:prstClr>
              </a:outerShdw>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900" b="1" i="0" u="none" strike="noStrike" kern="1200" cap="none" spc="0" normalizeH="0" baseline="0" noProof="0">
                  <a:ln>
                    <a:noFill/>
                  </a:ln>
                  <a:solidFill>
                    <a:srgbClr val="000000"/>
                  </a:solidFill>
                  <a:effectLst/>
                  <a:uLnTx/>
                  <a:uFillTx/>
                  <a:latin typeface="Calibri" pitchFamily="34" charset="0"/>
                  <a:ea typeface="+mn-ea"/>
                  <a:cs typeface="Calibri" pitchFamily="34" charset="0"/>
                </a:rPr>
                <a:t>PRINCE</a:t>
              </a:r>
            </a:p>
          </p:txBody>
        </p:sp>
        <p:sp>
          <p:nvSpPr>
            <p:cNvPr id="44" name="Rounded Rectangle 130">
              <a:extLst>
                <a:ext uri="{FF2B5EF4-FFF2-40B4-BE49-F238E27FC236}">
                  <a16:creationId xmlns:a16="http://schemas.microsoft.com/office/drawing/2014/main" id="{8CFCD009-9A82-46BE-8FFA-FCB1AD5AB465}"/>
                </a:ext>
              </a:extLst>
            </p:cNvPr>
            <p:cNvSpPr>
              <a:spLocks noChangeArrowheads="1"/>
            </p:cNvSpPr>
            <p:nvPr/>
          </p:nvSpPr>
          <p:spPr bwMode="auto">
            <a:xfrm>
              <a:off x="2759152" y="4199599"/>
              <a:ext cx="918558" cy="268405"/>
            </a:xfrm>
            <a:prstGeom prst="rect">
              <a:avLst/>
            </a:prstGeom>
            <a:solidFill>
              <a:srgbClr val="9966FF"/>
            </a:solidFill>
            <a:ln w="6350" algn="ctr">
              <a:solidFill>
                <a:schemeClr val="tx1"/>
              </a:solidFill>
              <a:round/>
              <a:headEnd/>
              <a:tailEnd/>
            </a:ln>
            <a:effectLst>
              <a:outerShdw blurRad="50800" dist="38100" dir="2700000" algn="tl" rotWithShape="0">
                <a:prstClr val="black">
                  <a:alpha val="40000"/>
                </a:prstClr>
              </a:outerShdw>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900" b="1" i="0" u="none" strike="noStrike" kern="1200" cap="none" spc="0" normalizeH="0" baseline="0" noProof="0">
                  <a:ln>
                    <a:noFill/>
                  </a:ln>
                  <a:solidFill>
                    <a:srgbClr val="000000"/>
                  </a:solidFill>
                  <a:effectLst/>
                  <a:uLnTx/>
                  <a:uFillTx/>
                  <a:latin typeface="Calibri" pitchFamily="34" charset="0"/>
                  <a:ea typeface="+mn-ea"/>
                  <a:cs typeface="Calibri" pitchFamily="34" charset="0"/>
                </a:rPr>
                <a:t>PKA</a:t>
              </a:r>
            </a:p>
          </p:txBody>
        </p:sp>
        <p:sp>
          <p:nvSpPr>
            <p:cNvPr id="45" name="Rounded Rectangle 130">
              <a:extLst>
                <a:ext uri="{FF2B5EF4-FFF2-40B4-BE49-F238E27FC236}">
                  <a16:creationId xmlns:a16="http://schemas.microsoft.com/office/drawing/2014/main" id="{EDA33799-6F70-46EA-9873-81387D185851}"/>
                </a:ext>
              </a:extLst>
            </p:cNvPr>
            <p:cNvSpPr>
              <a:spLocks noChangeArrowheads="1"/>
            </p:cNvSpPr>
            <p:nvPr/>
          </p:nvSpPr>
          <p:spPr bwMode="auto">
            <a:xfrm>
              <a:off x="3740092" y="4199599"/>
              <a:ext cx="909970" cy="268405"/>
            </a:xfrm>
            <a:prstGeom prst="rect">
              <a:avLst/>
            </a:prstGeom>
            <a:solidFill>
              <a:srgbClr val="9966FF"/>
            </a:solidFill>
            <a:ln w="6350" algn="ctr">
              <a:solidFill>
                <a:schemeClr val="tx1"/>
              </a:solidFill>
              <a:round/>
              <a:headEnd/>
              <a:tailEnd/>
            </a:ln>
            <a:effectLst>
              <a:outerShdw blurRad="50800" dist="38100" dir="2700000" algn="tl" rotWithShape="0">
                <a:prstClr val="black">
                  <a:alpha val="40000"/>
                </a:prstClr>
              </a:outerShdw>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900" b="1" i="0" u="none" strike="noStrike" kern="1200" cap="none" spc="0" normalizeH="0" baseline="0" noProof="0">
                  <a:ln>
                    <a:noFill/>
                  </a:ln>
                  <a:solidFill>
                    <a:srgbClr val="000000"/>
                  </a:solidFill>
                  <a:effectLst/>
                  <a:uLnTx/>
                  <a:uFillTx/>
                  <a:latin typeface="Calibri" pitchFamily="34" charset="0"/>
                  <a:ea typeface="+mn-ea"/>
                  <a:cs typeface="Calibri" pitchFamily="34" charset="0"/>
                </a:rPr>
                <a:t>RNG</a:t>
              </a:r>
            </a:p>
          </p:txBody>
        </p:sp>
        <p:sp>
          <p:nvSpPr>
            <p:cNvPr id="46" name="Rounded Rectangle 130">
              <a:extLst>
                <a:ext uri="{FF2B5EF4-FFF2-40B4-BE49-F238E27FC236}">
                  <a16:creationId xmlns:a16="http://schemas.microsoft.com/office/drawing/2014/main" id="{03E9FD81-40BD-4552-9A77-F1CB21F1FFB5}"/>
                </a:ext>
              </a:extLst>
            </p:cNvPr>
            <p:cNvSpPr>
              <a:spLocks noChangeArrowheads="1"/>
            </p:cNvSpPr>
            <p:nvPr/>
          </p:nvSpPr>
          <p:spPr bwMode="auto">
            <a:xfrm>
              <a:off x="2759152" y="4516271"/>
              <a:ext cx="918558" cy="268405"/>
            </a:xfrm>
            <a:prstGeom prst="rect">
              <a:avLst/>
            </a:prstGeom>
            <a:solidFill>
              <a:srgbClr val="9966FF"/>
            </a:solidFill>
            <a:ln w="6350" algn="ctr">
              <a:solidFill>
                <a:schemeClr val="tx1"/>
              </a:solidFill>
              <a:round/>
              <a:headEnd/>
              <a:tailEnd/>
            </a:ln>
            <a:effectLst>
              <a:outerShdw blurRad="50800" dist="38100" dir="2700000" algn="tl" rotWithShape="0">
                <a:prstClr val="black">
                  <a:alpha val="40000"/>
                </a:prstClr>
              </a:outerShdw>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900" b="1" i="0" u="none" strike="noStrike" kern="1200" cap="none" spc="0" normalizeH="0" baseline="0" noProof="0">
                  <a:ln>
                    <a:noFill/>
                  </a:ln>
                  <a:solidFill>
                    <a:srgbClr val="000000"/>
                  </a:solidFill>
                  <a:effectLst/>
                  <a:uLnTx/>
                  <a:uFillTx/>
                  <a:latin typeface="Calibri" pitchFamily="34" charset="0"/>
                  <a:ea typeface="+mn-ea"/>
                  <a:cs typeface="Calibri" pitchFamily="34" charset="0"/>
                </a:rPr>
                <a:t>OTP</a:t>
              </a:r>
            </a:p>
          </p:txBody>
        </p:sp>
        <p:sp>
          <p:nvSpPr>
            <p:cNvPr id="47" name="Rounded Rectangle 130">
              <a:extLst>
                <a:ext uri="{FF2B5EF4-FFF2-40B4-BE49-F238E27FC236}">
                  <a16:creationId xmlns:a16="http://schemas.microsoft.com/office/drawing/2014/main" id="{53335410-314A-4C6E-933E-71FC141D7646}"/>
                </a:ext>
              </a:extLst>
            </p:cNvPr>
            <p:cNvSpPr>
              <a:spLocks noChangeArrowheads="1"/>
            </p:cNvSpPr>
            <p:nvPr/>
          </p:nvSpPr>
          <p:spPr bwMode="auto">
            <a:xfrm>
              <a:off x="3740092" y="4516271"/>
              <a:ext cx="909970" cy="268405"/>
            </a:xfrm>
            <a:prstGeom prst="rect">
              <a:avLst/>
            </a:prstGeom>
            <a:solidFill>
              <a:srgbClr val="9966FF"/>
            </a:solidFill>
            <a:ln w="6350" algn="ctr">
              <a:solidFill>
                <a:schemeClr val="tx1"/>
              </a:solidFill>
              <a:round/>
              <a:headEnd/>
              <a:tailEnd/>
            </a:ln>
            <a:effectLst>
              <a:outerShdw blurRad="50800" dist="38100" dir="2700000" algn="tl" rotWithShape="0">
                <a:prstClr val="black">
                  <a:alpha val="40000"/>
                </a:prstClr>
              </a:outerShdw>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900" b="1" i="0" u="none" strike="noStrike" kern="1200" cap="none" spc="0" normalizeH="0" baseline="0" noProof="0">
                  <a:ln>
                    <a:noFill/>
                  </a:ln>
                  <a:solidFill>
                    <a:srgbClr val="000000"/>
                  </a:solidFill>
                  <a:effectLst/>
                  <a:uLnTx/>
                  <a:uFillTx/>
                  <a:latin typeface="Calibri" pitchFamily="34" charset="0"/>
                  <a:ea typeface="+mn-ea"/>
                  <a:cs typeface="Calibri" pitchFamily="34" charset="0"/>
                </a:rPr>
                <a:t>UID</a:t>
              </a:r>
            </a:p>
          </p:txBody>
        </p:sp>
        <p:sp>
          <p:nvSpPr>
            <p:cNvPr id="48" name="Rectangle 47">
              <a:extLst>
                <a:ext uri="{FF2B5EF4-FFF2-40B4-BE49-F238E27FC236}">
                  <a16:creationId xmlns:a16="http://schemas.microsoft.com/office/drawing/2014/main" id="{4DFF37FF-11EB-4FA3-86EB-879D06AF4933}"/>
                </a:ext>
              </a:extLst>
            </p:cNvPr>
            <p:cNvSpPr/>
            <p:nvPr/>
          </p:nvSpPr>
          <p:spPr>
            <a:xfrm>
              <a:off x="570657" y="5253577"/>
              <a:ext cx="1905219" cy="276999"/>
            </a:xfrm>
            <a:prstGeom prst="rect">
              <a:avLst/>
            </a:prstGeom>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Calibri" pitchFamily="34" charset="0"/>
                  <a:ea typeface="+mn-ea"/>
                  <a:cs typeface="Calibri" pitchFamily="34" charset="0"/>
                </a:rPr>
                <a:t>MSFT Filter</a:t>
              </a:r>
            </a:p>
          </p:txBody>
        </p:sp>
      </p:grpSp>
    </p:spTree>
    <p:extLst>
      <p:ext uri="{BB962C8B-B14F-4D97-AF65-F5344CB8AC3E}">
        <p14:creationId xmlns:p14="http://schemas.microsoft.com/office/powerpoint/2010/main" val="3067797740"/>
      </p:ext>
    </p:extLst>
  </p:cSld>
  <p:clrMapOvr>
    <a:masterClrMapping/>
  </p:clrMapOvr>
  <p:transition>
    <p:fade/>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52B29F9-499E-4124-A0F2-4E97F715D15A}"/>
              </a:ext>
            </a:extLst>
          </p:cNvPr>
          <p:cNvSpPr>
            <a:spLocks noGrp="1"/>
          </p:cNvSpPr>
          <p:nvPr>
            <p:ph type="title"/>
          </p:nvPr>
        </p:nvSpPr>
        <p:spPr/>
        <p:txBody>
          <a:bodyPr/>
          <a:lstStyle/>
          <a:p>
            <a:r>
              <a:rPr lang="en-US"/>
              <a:t>Platform trust hierarchy</a:t>
            </a:r>
          </a:p>
        </p:txBody>
      </p:sp>
      <p:sp>
        <p:nvSpPr>
          <p:cNvPr id="3" name="Espace réservé du texte 2">
            <a:extLst>
              <a:ext uri="{FF2B5EF4-FFF2-40B4-BE49-F238E27FC236}">
                <a16:creationId xmlns:a16="http://schemas.microsoft.com/office/drawing/2014/main" id="{16BA19C8-86B2-417F-88E2-276E3285C932}"/>
              </a:ext>
            </a:extLst>
          </p:cNvPr>
          <p:cNvSpPr>
            <a:spLocks noGrp="1"/>
          </p:cNvSpPr>
          <p:nvPr>
            <p:ph type="body" sz="quarter" idx="10"/>
          </p:nvPr>
        </p:nvSpPr>
        <p:spPr>
          <a:xfrm>
            <a:off x="274638" y="1212850"/>
            <a:ext cx="7543799" cy="3200876"/>
          </a:xfrm>
        </p:spPr>
        <p:txBody>
          <a:bodyPr/>
          <a:lstStyle/>
          <a:p>
            <a:pPr>
              <a:spcBef>
                <a:spcPts val="1200"/>
              </a:spcBef>
            </a:pPr>
            <a:r>
              <a:rPr lang="en-US"/>
              <a:t>Scalable security architecture</a:t>
            </a:r>
          </a:p>
          <a:p>
            <a:pPr>
              <a:spcBef>
                <a:spcPts val="1200"/>
              </a:spcBef>
            </a:pPr>
            <a:r>
              <a:rPr lang="en-US"/>
              <a:t>Motherboard contains master RoT</a:t>
            </a:r>
          </a:p>
          <a:p>
            <a:pPr>
              <a:spcBef>
                <a:spcPts val="1200"/>
              </a:spcBef>
            </a:pPr>
            <a:r>
              <a:rPr lang="en-US"/>
              <a:t>Each peripheral has a slave RoT capabilities interposed or native</a:t>
            </a:r>
          </a:p>
          <a:p>
            <a:pPr>
              <a:spcBef>
                <a:spcPts val="1200"/>
              </a:spcBef>
            </a:pPr>
            <a:r>
              <a:rPr lang="en-US"/>
              <a:t>NIST 800-193 principles enforced at each level</a:t>
            </a:r>
          </a:p>
          <a:p>
            <a:pPr>
              <a:spcBef>
                <a:spcPts val="1200"/>
              </a:spcBef>
            </a:pPr>
            <a:r>
              <a:rPr lang="en-US"/>
              <a:t>Master attests to platform firmware integrity</a:t>
            </a:r>
          </a:p>
          <a:p>
            <a:endParaRPr lang="en-US"/>
          </a:p>
        </p:txBody>
      </p:sp>
      <p:pic>
        <p:nvPicPr>
          <p:cNvPr id="45" name="Image 44">
            <a:extLst>
              <a:ext uri="{FF2B5EF4-FFF2-40B4-BE49-F238E27FC236}">
                <a16:creationId xmlns:a16="http://schemas.microsoft.com/office/drawing/2014/main" id="{12BDBD6B-F364-441F-8738-4463916DD411}"/>
              </a:ext>
            </a:extLst>
          </p:cNvPr>
          <p:cNvPicPr>
            <a:picLocks noChangeAspect="1"/>
          </p:cNvPicPr>
          <p:nvPr/>
        </p:nvPicPr>
        <p:blipFill>
          <a:blip r:embed="rId2"/>
          <a:stretch>
            <a:fillRect/>
          </a:stretch>
        </p:blipFill>
        <p:spPr>
          <a:xfrm>
            <a:off x="8047037" y="1211302"/>
            <a:ext cx="3814599" cy="5022309"/>
          </a:xfrm>
          <a:prstGeom prst="rect">
            <a:avLst/>
          </a:prstGeom>
        </p:spPr>
      </p:pic>
    </p:spTree>
    <p:extLst>
      <p:ext uri="{BB962C8B-B14F-4D97-AF65-F5344CB8AC3E}">
        <p14:creationId xmlns:p14="http://schemas.microsoft.com/office/powerpoint/2010/main" val="3759663777"/>
      </p:ext>
    </p:extLst>
  </p:cSld>
  <p:clrMapOvr>
    <a:masterClrMapping/>
  </p:clrMapOvr>
  <p:transition>
    <p:fade/>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07A12B8-5AA3-4B53-817A-1483ADEEAD49}"/>
              </a:ext>
            </a:extLst>
          </p:cNvPr>
          <p:cNvSpPr>
            <a:spLocks noGrp="1"/>
          </p:cNvSpPr>
          <p:nvPr>
            <p:ph type="title"/>
          </p:nvPr>
        </p:nvSpPr>
        <p:spPr/>
        <p:txBody>
          <a:bodyPr/>
          <a:lstStyle/>
          <a:p>
            <a:r>
              <a:rPr lang="en-US" sz="3200"/>
              <a:t>NIST 800-193 : Protect, Detect, Recover</a:t>
            </a:r>
            <a:endParaRPr lang="en-US"/>
          </a:p>
        </p:txBody>
      </p:sp>
      <p:sp>
        <p:nvSpPr>
          <p:cNvPr id="3" name="Espace réservé du texte 2">
            <a:extLst>
              <a:ext uri="{FF2B5EF4-FFF2-40B4-BE49-F238E27FC236}">
                <a16:creationId xmlns:a16="http://schemas.microsoft.com/office/drawing/2014/main" id="{4335CEA0-6590-4436-8C3D-030A8B39DF5E}"/>
              </a:ext>
            </a:extLst>
          </p:cNvPr>
          <p:cNvSpPr>
            <a:spLocks noGrp="1"/>
          </p:cNvSpPr>
          <p:nvPr>
            <p:ph type="body" sz="quarter" idx="10"/>
          </p:nvPr>
        </p:nvSpPr>
        <p:spPr>
          <a:xfrm>
            <a:off x="274638" y="1212850"/>
            <a:ext cx="8218683" cy="4419671"/>
          </a:xfrm>
        </p:spPr>
        <p:txBody>
          <a:bodyPr/>
          <a:lstStyle/>
          <a:p>
            <a:pPr>
              <a:spcBef>
                <a:spcPts val="1200"/>
              </a:spcBef>
            </a:pPr>
            <a:r>
              <a:rPr lang="en-US"/>
              <a:t>Authenticate integrity of all firmware updates</a:t>
            </a:r>
          </a:p>
          <a:p>
            <a:pPr>
              <a:spcBef>
                <a:spcPts val="1200"/>
              </a:spcBef>
            </a:pPr>
            <a:r>
              <a:rPr lang="en-US"/>
              <a:t>Root(s) of trust &amp; chain(s) of trust across the platform</a:t>
            </a:r>
          </a:p>
          <a:p>
            <a:pPr lvl="1">
              <a:spcBef>
                <a:spcPts val="1200"/>
              </a:spcBef>
            </a:pPr>
            <a:r>
              <a:rPr lang="en-US" sz="2400">
                <a:gradFill>
                  <a:gsLst>
                    <a:gs pos="1250">
                      <a:schemeClr val="tx2"/>
                    </a:gs>
                    <a:gs pos="99000">
                      <a:schemeClr val="tx2"/>
                    </a:gs>
                  </a:gsLst>
                  <a:lin ang="5400000" scaled="0"/>
                </a:gradFill>
                <a:latin typeface="Segoe UI Semibold" panose="020B0702040204020203" pitchFamily="34" charset="0"/>
                <a:cs typeface="Segoe UI Semibold" panose="020B0702040204020203" pitchFamily="34" charset="0"/>
              </a:rPr>
              <a:t>Detect unauthorized access or corruption</a:t>
            </a:r>
          </a:p>
          <a:p>
            <a:pPr lvl="1">
              <a:spcBef>
                <a:spcPts val="1200"/>
              </a:spcBef>
            </a:pPr>
            <a:r>
              <a:rPr lang="en-US" sz="2400">
                <a:gradFill>
                  <a:gsLst>
                    <a:gs pos="1250">
                      <a:schemeClr val="tx2"/>
                    </a:gs>
                    <a:gs pos="99000">
                      <a:schemeClr val="tx2"/>
                    </a:gs>
                  </a:gsLst>
                  <a:lin ang="5400000" scaled="0"/>
                </a:gradFill>
                <a:latin typeface="Segoe UI Semibold" panose="020B0702040204020203" pitchFamily="34" charset="0"/>
                <a:cs typeface="Segoe UI Semibold" panose="020B0702040204020203" pitchFamily="34" charset="0"/>
              </a:rPr>
              <a:t>Generate traces &amp; events to help detect anomalies</a:t>
            </a:r>
            <a:endParaRPr lang="en-US"/>
          </a:p>
          <a:p>
            <a:pPr lvl="1">
              <a:spcBef>
                <a:spcPts val="1200"/>
              </a:spcBef>
            </a:pPr>
            <a:r>
              <a:rPr lang="en-US" sz="2400">
                <a:gradFill>
                  <a:gsLst>
                    <a:gs pos="1250">
                      <a:schemeClr val="tx2"/>
                    </a:gs>
                    <a:gs pos="99000">
                      <a:schemeClr val="tx2"/>
                    </a:gs>
                  </a:gsLst>
                  <a:lin ang="5400000" scaled="0"/>
                </a:gradFill>
                <a:latin typeface="Segoe UI Semibold" panose="020B0702040204020203" pitchFamily="34" charset="0"/>
                <a:cs typeface="Segoe UI Semibold" panose="020B0702040204020203" pitchFamily="34" charset="0"/>
              </a:rPr>
              <a:t>Restore firmware to state of integrity Automatic, Automatable and manual recovery scenarios</a:t>
            </a:r>
          </a:p>
          <a:p>
            <a:pPr lvl="1"/>
            <a:endParaRPr lang="en-US" sz="2400">
              <a:gradFill>
                <a:gsLst>
                  <a:gs pos="1250">
                    <a:schemeClr val="tx2"/>
                  </a:gs>
                  <a:gs pos="99000">
                    <a:schemeClr val="tx2"/>
                  </a:gs>
                </a:gsLst>
                <a:lin ang="5400000" scaled="0"/>
              </a:gradFill>
              <a:latin typeface="Segoe UI Semibold" panose="020B0702040204020203" pitchFamily="34" charset="0"/>
              <a:cs typeface="Segoe UI Semibold" panose="020B0702040204020203" pitchFamily="34" charset="0"/>
            </a:endParaRPr>
          </a:p>
          <a:p>
            <a:pPr lvl="1"/>
            <a:r>
              <a:rPr lang="en-US" sz="2400">
                <a:hlinkClick r:id="rId2"/>
              </a:rPr>
              <a:t>https://csrc.nist.gov/publications/detail/sp/800-193/final</a:t>
            </a:r>
            <a:endParaRPr lang="en-US" sz="2400"/>
          </a:p>
          <a:p>
            <a:pPr lvl="1"/>
            <a:endParaRPr lang="en-US" sz="2400">
              <a:gradFill>
                <a:gsLst>
                  <a:gs pos="1250">
                    <a:schemeClr val="tx2"/>
                  </a:gs>
                  <a:gs pos="99000">
                    <a:schemeClr val="tx2"/>
                  </a:gs>
                </a:gsLst>
                <a:lin ang="5400000" scaled="0"/>
              </a:gradFill>
              <a:latin typeface="Segoe UI Semibold" panose="020B0702040204020203" pitchFamily="34" charset="0"/>
              <a:cs typeface="Segoe UI Semibold" panose="020B0702040204020203" pitchFamily="34" charset="0"/>
            </a:endParaRPr>
          </a:p>
          <a:p>
            <a:endParaRPr lang="en-US"/>
          </a:p>
        </p:txBody>
      </p:sp>
      <p:pic>
        <p:nvPicPr>
          <p:cNvPr id="10" name="Image 9">
            <a:extLst>
              <a:ext uri="{FF2B5EF4-FFF2-40B4-BE49-F238E27FC236}">
                <a16:creationId xmlns:a16="http://schemas.microsoft.com/office/drawing/2014/main" id="{73C70CA6-5BD4-4C21-8658-206D25A5A282}"/>
              </a:ext>
            </a:extLst>
          </p:cNvPr>
          <p:cNvPicPr>
            <a:picLocks noChangeAspect="1"/>
          </p:cNvPicPr>
          <p:nvPr/>
        </p:nvPicPr>
        <p:blipFill>
          <a:blip r:embed="rId3"/>
          <a:stretch>
            <a:fillRect/>
          </a:stretch>
        </p:blipFill>
        <p:spPr>
          <a:xfrm>
            <a:off x="8495688" y="1011207"/>
            <a:ext cx="3666148" cy="4643436"/>
          </a:xfrm>
          <a:prstGeom prst="rect">
            <a:avLst/>
          </a:prstGeom>
        </p:spPr>
      </p:pic>
    </p:spTree>
    <p:extLst>
      <p:ext uri="{BB962C8B-B14F-4D97-AF65-F5344CB8AC3E}">
        <p14:creationId xmlns:p14="http://schemas.microsoft.com/office/powerpoint/2010/main" val="623870479"/>
      </p:ext>
    </p:extLst>
  </p:cSld>
  <p:clrMapOvr>
    <a:masterClrMapping/>
  </p:clrMapOvr>
  <p:transition>
    <p:fade/>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E29EA2F-2689-43D3-984C-29CDBF20FE9D}"/>
              </a:ext>
            </a:extLst>
          </p:cNvPr>
          <p:cNvSpPr>
            <a:spLocks noGrp="1"/>
          </p:cNvSpPr>
          <p:nvPr>
            <p:ph type="title"/>
          </p:nvPr>
        </p:nvSpPr>
        <p:spPr/>
        <p:txBody>
          <a:bodyPr/>
          <a:lstStyle/>
          <a:p>
            <a:r>
              <a:rPr lang="en-US"/>
              <a:t>Host firmware attestation with Cerberus</a:t>
            </a:r>
          </a:p>
        </p:txBody>
      </p:sp>
      <p:sp>
        <p:nvSpPr>
          <p:cNvPr id="4" name="Text Placeholder 3">
            <a:extLst>
              <a:ext uri="{FF2B5EF4-FFF2-40B4-BE49-F238E27FC236}">
                <a16:creationId xmlns:a16="http://schemas.microsoft.com/office/drawing/2014/main" id="{54E7547C-A9AA-40C2-BBED-C4FA1FC62E0D}"/>
              </a:ext>
            </a:extLst>
          </p:cNvPr>
          <p:cNvSpPr>
            <a:spLocks noGrp="1"/>
          </p:cNvSpPr>
          <p:nvPr>
            <p:ph type="body" sz="quarter" idx="10"/>
          </p:nvPr>
        </p:nvSpPr>
        <p:spPr>
          <a:xfrm>
            <a:off x="274638" y="1212850"/>
            <a:ext cx="7315199" cy="4659737"/>
          </a:xfrm>
        </p:spPr>
        <p:txBody>
          <a:bodyPr/>
          <a:lstStyle/>
          <a:p>
            <a:pPr lvl="0"/>
            <a:r>
              <a:rPr lang="en-US"/>
              <a:t>Cerberus is an enforcement mechanism</a:t>
            </a:r>
          </a:p>
          <a:p>
            <a:pPr lvl="1"/>
            <a:r>
              <a:rPr lang="en-US"/>
              <a:t>The chip validates the firmware hashes against its stored ones - it stores good hashes in a signed manifest called PFM - and will cut the power to components that fail validation</a:t>
            </a:r>
          </a:p>
          <a:p>
            <a:pPr lvl="0">
              <a:spcBef>
                <a:spcPts val="1200"/>
              </a:spcBef>
            </a:pPr>
            <a:r>
              <a:rPr lang="en-US"/>
              <a:t>Attestation Service ensures that only hosts with acceptable versions of Cerberus PFM pass attestation</a:t>
            </a:r>
            <a:endParaRPr lang="fr-FR"/>
          </a:p>
          <a:p>
            <a:pPr lvl="1"/>
            <a:r>
              <a:rPr lang="en-US"/>
              <a:t>Attestation Service collects Cerberus Measurement logs, parse the logs and calculate the Cerberus PCR0 value. This value is used to seal Attestation Service response to the Cerberus chip </a:t>
            </a:r>
          </a:p>
          <a:p>
            <a:pPr lvl="1"/>
            <a:r>
              <a:rPr lang="en-US"/>
              <a:t>With Cerberus V1, there are two levels of sealing: one to the Cerberus chip and one to the host TPM</a:t>
            </a:r>
          </a:p>
          <a:p>
            <a:pPr lvl="0"/>
            <a:r>
              <a:rPr lang="en-US"/>
              <a:t>Note: When TPM functionality will be folded into Cerberus V2, double sealing will no longer be required</a:t>
            </a:r>
            <a:endParaRPr lang="en-IN"/>
          </a:p>
        </p:txBody>
      </p:sp>
      <p:graphicFrame>
        <p:nvGraphicFramePr>
          <p:cNvPr id="2" name="Objet 1">
            <a:extLst>
              <a:ext uri="{FF2B5EF4-FFF2-40B4-BE49-F238E27FC236}">
                <a16:creationId xmlns:a16="http://schemas.microsoft.com/office/drawing/2014/main" id="{BCC7C081-32AD-4063-8158-5FD99CFB33D1}"/>
              </a:ext>
            </a:extLst>
          </p:cNvPr>
          <p:cNvGraphicFramePr>
            <a:graphicFrameLocks noChangeAspect="1"/>
          </p:cNvGraphicFramePr>
          <p:nvPr>
            <p:extLst>
              <p:ext uri="{D42A27DB-BD31-4B8C-83A1-F6EECF244321}">
                <p14:modId xmlns:p14="http://schemas.microsoft.com/office/powerpoint/2010/main" val="615701210"/>
              </p:ext>
            </p:extLst>
          </p:nvPr>
        </p:nvGraphicFramePr>
        <p:xfrm>
          <a:off x="7521438" y="1305322"/>
          <a:ext cx="4642765" cy="5127109"/>
        </p:xfrm>
        <a:graphic>
          <a:graphicData uri="http://schemas.openxmlformats.org/presentationml/2006/ole">
            <mc:AlternateContent xmlns:mc="http://schemas.openxmlformats.org/markup-compatibility/2006">
              <mc:Choice xmlns:v="urn:schemas-microsoft-com:vml" Requires="v">
                <p:oleObj spid="_x0000_s1026" name="Visio" r:id="rId4" imgW="7343708" imgH="8105795" progId="Visio.Drawing.15">
                  <p:embed/>
                </p:oleObj>
              </mc:Choice>
              <mc:Fallback>
                <p:oleObj name="Visio" r:id="rId4" imgW="7343708" imgH="8105795" progId="Visio.Drawing.15">
                  <p:embed/>
                  <p:pic>
                    <p:nvPicPr>
                      <p:cNvPr id="2" name="Objet 1">
                        <a:extLst>
                          <a:ext uri="{FF2B5EF4-FFF2-40B4-BE49-F238E27FC236}">
                            <a16:creationId xmlns:a16="http://schemas.microsoft.com/office/drawing/2014/main" id="{BCC7C081-32AD-4063-8158-5FD99CFB33D1}"/>
                          </a:ext>
                        </a:extLst>
                      </p:cNvPr>
                      <p:cNvPicPr/>
                      <p:nvPr/>
                    </p:nvPicPr>
                    <p:blipFill>
                      <a:blip r:embed="rId5"/>
                      <a:stretch>
                        <a:fillRect/>
                      </a:stretch>
                    </p:blipFill>
                    <p:spPr>
                      <a:xfrm>
                        <a:off x="7521438" y="1305322"/>
                        <a:ext cx="4642765" cy="5127109"/>
                      </a:xfrm>
                      <a:prstGeom prst="rect">
                        <a:avLst/>
                      </a:prstGeom>
                    </p:spPr>
                  </p:pic>
                </p:oleObj>
              </mc:Fallback>
            </mc:AlternateContent>
          </a:graphicData>
        </a:graphic>
      </p:graphicFrame>
    </p:spTree>
    <p:extLst>
      <p:ext uri="{BB962C8B-B14F-4D97-AF65-F5344CB8AC3E}">
        <p14:creationId xmlns:p14="http://schemas.microsoft.com/office/powerpoint/2010/main" val="3281823468"/>
      </p:ext>
    </p:extLst>
  </p:cSld>
  <p:clrMapOvr>
    <a:masterClrMapping/>
  </p:clrMapOvr>
  <p:transition>
    <p:fade/>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2656B-19E8-407C-A6C6-6626CEFAEA58}"/>
              </a:ext>
            </a:extLst>
          </p:cNvPr>
          <p:cNvSpPr>
            <a:spLocks noGrp="1"/>
          </p:cNvSpPr>
          <p:nvPr>
            <p:ph type="title"/>
          </p:nvPr>
        </p:nvSpPr>
        <p:spPr/>
        <p:txBody>
          <a:bodyPr/>
          <a:lstStyle/>
          <a:p>
            <a:r>
              <a:rPr lang="en-US"/>
              <a:t>To beyond</a:t>
            </a:r>
          </a:p>
        </p:txBody>
      </p:sp>
      <p:sp>
        <p:nvSpPr>
          <p:cNvPr id="3" name="Text Placeholder 2">
            <a:extLst>
              <a:ext uri="{FF2B5EF4-FFF2-40B4-BE49-F238E27FC236}">
                <a16:creationId xmlns:a16="http://schemas.microsoft.com/office/drawing/2014/main" id="{38324335-1481-403B-8782-7427F2A28757}"/>
              </a:ext>
            </a:extLst>
          </p:cNvPr>
          <p:cNvSpPr>
            <a:spLocks noGrp="1"/>
          </p:cNvSpPr>
          <p:nvPr>
            <p:ph type="body" sz="quarter" idx="10"/>
          </p:nvPr>
        </p:nvSpPr>
        <p:spPr>
          <a:xfrm>
            <a:off x="274638" y="1212850"/>
            <a:ext cx="11887200" cy="3717941"/>
          </a:xfrm>
        </p:spPr>
        <p:txBody>
          <a:bodyPr/>
          <a:lstStyle/>
          <a:p>
            <a:r>
              <a:rPr lang="en-US"/>
              <a:t>Blogposts</a:t>
            </a:r>
          </a:p>
          <a:p>
            <a:pPr lvl="1"/>
            <a:r>
              <a:rPr lang="fr-FR" err="1"/>
              <a:t>Microsoft’s</a:t>
            </a:r>
            <a:r>
              <a:rPr lang="fr-FR"/>
              <a:t> Project Olympus </a:t>
            </a:r>
            <a:r>
              <a:rPr lang="fr-FR" err="1"/>
              <a:t>delivers</a:t>
            </a:r>
            <a:r>
              <a:rPr lang="fr-FR"/>
              <a:t> cloud hardware innovation at </a:t>
            </a:r>
            <a:r>
              <a:rPr lang="fr-FR" err="1"/>
              <a:t>scale</a:t>
            </a:r>
            <a:endParaRPr lang="fr-FR"/>
          </a:p>
          <a:p>
            <a:pPr lvl="1"/>
            <a:r>
              <a:rPr lang="fr-FR">
                <a:hlinkClick r:id="rId3"/>
              </a:rPr>
              <a:t>https://azure.microsoft.com/en-us/blog/microsofts-project-olympus-delivers-cloud-hardware-innovation-at-scale/</a:t>
            </a:r>
            <a:endParaRPr lang="en-US"/>
          </a:p>
          <a:p>
            <a:pPr lvl="1"/>
            <a:r>
              <a:rPr lang="en-US"/>
              <a:t>Accelerating open source and hardware innovation to meet data and security demands</a:t>
            </a:r>
          </a:p>
          <a:p>
            <a:pPr lvl="1"/>
            <a:r>
              <a:rPr lang="fr-FR">
                <a:hlinkClick r:id="rId4"/>
              </a:rPr>
              <a:t>https://cloudblogs.microsoft.com/opensource/2020/05/12/ocp-accelerating-open-source-hardware-innovation-data-growth-security/</a:t>
            </a:r>
            <a:endParaRPr lang="fr-FR"/>
          </a:p>
          <a:p>
            <a:endParaRPr lang="en-US"/>
          </a:p>
          <a:p>
            <a:r>
              <a:rPr lang="en-US"/>
              <a:t>GitHub Repos</a:t>
            </a:r>
          </a:p>
          <a:p>
            <a:pPr lvl="1"/>
            <a:r>
              <a:rPr lang="en-US"/>
              <a:t>Project Cerberus specifications</a:t>
            </a:r>
          </a:p>
          <a:p>
            <a:pPr lvl="1"/>
            <a:r>
              <a:rPr lang="fr-FR">
                <a:hlinkClick r:id="rId5"/>
              </a:rPr>
              <a:t>https://github.com/opencomputeproject/Project_Olympus/tree/master/Project_Cerberus</a:t>
            </a:r>
            <a:r>
              <a:rPr lang="fr-FR"/>
              <a:t>  </a:t>
            </a:r>
            <a:endParaRPr lang="en-US"/>
          </a:p>
          <a:p>
            <a:pPr lvl="1"/>
            <a:r>
              <a:rPr lang="en-US"/>
              <a:t>Project-Cerberus</a:t>
            </a:r>
          </a:p>
          <a:p>
            <a:pPr lvl="1"/>
            <a:r>
              <a:rPr lang="fr-FR">
                <a:hlinkClick r:id="rId6"/>
              </a:rPr>
              <a:t>https://github.com/Azure/Project-Cerberus</a:t>
            </a:r>
            <a:r>
              <a:rPr lang="fr-FR"/>
              <a:t> </a:t>
            </a:r>
            <a:endParaRPr lang="en-US"/>
          </a:p>
        </p:txBody>
      </p:sp>
      <p:pic>
        <p:nvPicPr>
          <p:cNvPr id="7" name="Picture 6" descr="A picture containing drawing&#10;&#10;Description automatically generated">
            <a:extLst>
              <a:ext uri="{FF2B5EF4-FFF2-40B4-BE49-F238E27FC236}">
                <a16:creationId xmlns:a16="http://schemas.microsoft.com/office/drawing/2014/main" id="{31CBA177-B8B8-40EF-B696-D3BA33EE2A68}"/>
              </a:ext>
            </a:extLst>
          </p:cNvPr>
          <p:cNvPicPr>
            <a:picLocks noChangeAspect="1"/>
          </p:cNvPicPr>
          <p:nvPr/>
        </p:nvPicPr>
        <p:blipFill>
          <a:blip r:embed="rId7"/>
          <a:stretch>
            <a:fillRect/>
          </a:stretch>
        </p:blipFill>
        <p:spPr>
          <a:xfrm>
            <a:off x="8809037" y="3573462"/>
            <a:ext cx="1050988" cy="1050988"/>
          </a:xfrm>
          <a:prstGeom prst="rect">
            <a:avLst/>
          </a:prstGeom>
        </p:spPr>
      </p:pic>
    </p:spTree>
    <p:extLst>
      <p:ext uri="{BB962C8B-B14F-4D97-AF65-F5344CB8AC3E}">
        <p14:creationId xmlns:p14="http://schemas.microsoft.com/office/powerpoint/2010/main" val="3501307671"/>
      </p:ext>
    </p:extLst>
  </p:cSld>
  <p:clrMapOvr>
    <a:masterClrMapping/>
  </p:clrMapOvr>
  <p:transition>
    <p:fade/>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a:extLst>
              <a:ext uri="{FF2B5EF4-FFF2-40B4-BE49-F238E27FC236}">
                <a16:creationId xmlns:a16="http://schemas.microsoft.com/office/drawing/2014/main" id="{5901C22B-B408-4046-BFCC-4E34324B2C38}"/>
              </a:ext>
            </a:extLst>
          </p:cNvPr>
          <p:cNvSpPr txBox="1">
            <a:spLocks/>
          </p:cNvSpPr>
          <p:nvPr/>
        </p:nvSpPr>
        <p:spPr>
          <a:xfrm>
            <a:off x="198437" y="296862"/>
            <a:ext cx="11887200" cy="493220"/>
          </a:xfrm>
          <a:prstGeom prst="rect">
            <a:avLst/>
          </a:prstGeom>
          <a:noFill/>
        </p:spPr>
        <p:txBody>
          <a:bodyPr vert="horz" wrap="square" lIns="146304" tIns="91440" rIns="146304" bIns="91440" rtlCol="0" anchor="t" anchorCtr="0">
            <a:noAutofit/>
          </a:bodyPr>
          <a:lstStyle>
            <a:lvl1pPr algn="l" defTabSz="932742" rtl="0" eaLnBrk="1" latinLnBrk="0" hangingPunct="1">
              <a:lnSpc>
                <a:spcPct val="90000"/>
              </a:lnSpc>
              <a:spcBef>
                <a:spcPct val="0"/>
              </a:spcBef>
              <a:buNone/>
              <a:defRPr lang="fr-FR" sz="4800" b="0" kern="1200" cap="none" spc="-100" baseline="0">
                <a:ln w="3175">
                  <a:noFill/>
                </a:ln>
                <a:solidFill>
                  <a:schemeClr val="bg1"/>
                </a:solidFill>
                <a:effectLst/>
                <a:latin typeface="Segoe UI Semibold" panose="020B0702040204020203" pitchFamily="34" charset="0"/>
                <a:ea typeface="+mn-ea"/>
                <a:cs typeface="Segoe UI Semibold" panose="020B0702040204020203" pitchFamily="34" charset="0"/>
              </a:defRPr>
            </a:lvl1pPr>
          </a:lstStyle>
          <a:p>
            <a:r>
              <a:rPr lang="en-US" sz="1800" b="1" cap="all" spc="-51">
                <a:solidFill>
                  <a:schemeClr val="tx1">
                    <a:lumMod val="85000"/>
                  </a:schemeClr>
                </a:solidFill>
                <a:latin typeface="Segoe UI Semibold"/>
                <a:cs typeface="Segoe UI" panose="020B0502040204020203" pitchFamily="34" charset="0"/>
              </a:rPr>
              <a:t>Data in use Protection Compass – Confidential Computing Track</a:t>
            </a:r>
            <a:endParaRPr lang="en-US" sz="2800" cap="all">
              <a:solidFill>
                <a:schemeClr val="tx1">
                  <a:lumMod val="85000"/>
                </a:schemeClr>
              </a:solidFill>
              <a:latin typeface="Segoe UI" panose="020B0502040204020203" pitchFamily="34" charset="0"/>
              <a:cs typeface="Segoe UI" panose="020B0502040204020203" pitchFamily="34" charset="0"/>
            </a:endParaRPr>
          </a:p>
        </p:txBody>
      </p:sp>
      <p:grpSp>
        <p:nvGrpSpPr>
          <p:cNvPr id="2" name="Group 1">
            <a:extLst>
              <a:ext uri="{FF2B5EF4-FFF2-40B4-BE49-F238E27FC236}">
                <a16:creationId xmlns:a16="http://schemas.microsoft.com/office/drawing/2014/main" id="{6C4456DB-7421-4370-A28D-23C83186E7E9}"/>
              </a:ext>
            </a:extLst>
          </p:cNvPr>
          <p:cNvGrpSpPr/>
          <p:nvPr/>
        </p:nvGrpSpPr>
        <p:grpSpPr>
          <a:xfrm>
            <a:off x="7666037" y="1363662"/>
            <a:ext cx="3222616" cy="3703096"/>
            <a:chOff x="7608892" y="1405230"/>
            <a:chExt cx="3222616" cy="3703096"/>
          </a:xfrm>
        </p:grpSpPr>
        <p:grpSp>
          <p:nvGrpSpPr>
            <p:cNvPr id="7" name="Group 6">
              <a:extLst>
                <a:ext uri="{FF2B5EF4-FFF2-40B4-BE49-F238E27FC236}">
                  <a16:creationId xmlns:a16="http://schemas.microsoft.com/office/drawing/2014/main" id="{39198B49-AEC9-4147-A5CD-AD10B5B9608C}"/>
                </a:ext>
              </a:extLst>
            </p:cNvPr>
            <p:cNvGrpSpPr/>
            <p:nvPr/>
          </p:nvGrpSpPr>
          <p:grpSpPr>
            <a:xfrm>
              <a:off x="7608892" y="1405230"/>
              <a:ext cx="3222616" cy="3703096"/>
              <a:chOff x="7578734" y="1512789"/>
              <a:chExt cx="3222616" cy="3703096"/>
            </a:xfrm>
          </p:grpSpPr>
          <p:grpSp>
            <p:nvGrpSpPr>
              <p:cNvPr id="9" name="Group 8">
                <a:extLst>
                  <a:ext uri="{FF2B5EF4-FFF2-40B4-BE49-F238E27FC236}">
                    <a16:creationId xmlns:a16="http://schemas.microsoft.com/office/drawing/2014/main" id="{0A4730DB-493E-402B-BFBD-F575EC8FD222}"/>
                  </a:ext>
                </a:extLst>
              </p:cNvPr>
              <p:cNvGrpSpPr/>
              <p:nvPr/>
            </p:nvGrpSpPr>
            <p:grpSpPr>
              <a:xfrm>
                <a:off x="7578734" y="1512789"/>
                <a:ext cx="3222616" cy="3703096"/>
                <a:chOff x="7830194" y="1899080"/>
                <a:chExt cx="2518414" cy="2893903"/>
              </a:xfrm>
            </p:grpSpPr>
            <p:sp>
              <p:nvSpPr>
                <p:cNvPr id="11" name="Oval 10">
                  <a:extLst>
                    <a:ext uri="{FF2B5EF4-FFF2-40B4-BE49-F238E27FC236}">
                      <a16:creationId xmlns:a16="http://schemas.microsoft.com/office/drawing/2014/main" id="{154E4D2B-7FEC-47F3-BB61-83A6B0D42294}"/>
                    </a:ext>
                  </a:extLst>
                </p:cNvPr>
                <p:cNvSpPr/>
                <p:nvPr/>
              </p:nvSpPr>
              <p:spPr bwMode="auto">
                <a:xfrm>
                  <a:off x="7830194" y="2274571"/>
                  <a:ext cx="2518414" cy="2518412"/>
                </a:xfrm>
                <a:prstGeom prst="ellipse">
                  <a:avLst/>
                </a:prstGeom>
                <a:noFill/>
                <a:ln w="76200" cap="sq">
                  <a:solidFill>
                    <a:schemeClr val="tx1">
                      <a:lumMod val="75000"/>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gradFill>
                      <a:gsLst>
                        <a:gs pos="0">
                          <a:srgbClr val="505050"/>
                        </a:gs>
                        <a:gs pos="100000">
                          <a:srgbClr val="505050"/>
                        </a:gs>
                      </a:gsLst>
                    </a:gradFill>
                    <a:effectLst/>
                    <a:uLnTx/>
                    <a:uFillTx/>
                    <a:latin typeface="Segoe UI"/>
                    <a:ea typeface="+mn-ea"/>
                    <a:cs typeface="+mn-cs"/>
                  </a:endParaRPr>
                </a:p>
              </p:txBody>
            </p:sp>
            <p:pic>
              <p:nvPicPr>
                <p:cNvPr id="12" name="Graphic 7">
                  <a:extLst>
                    <a:ext uri="{FF2B5EF4-FFF2-40B4-BE49-F238E27FC236}">
                      <a16:creationId xmlns:a16="http://schemas.microsoft.com/office/drawing/2014/main" id="{C52DA79D-62C8-4F35-8373-277FC1A1AF6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942363" y="2386739"/>
                  <a:ext cx="2294075" cy="2294075"/>
                </a:xfrm>
                <a:prstGeom prst="rect">
                  <a:avLst/>
                </a:prstGeom>
              </p:spPr>
            </p:pic>
            <p:sp>
              <p:nvSpPr>
                <p:cNvPr id="13" name="TextBox 8">
                  <a:extLst>
                    <a:ext uri="{FF2B5EF4-FFF2-40B4-BE49-F238E27FC236}">
                      <a16:creationId xmlns:a16="http://schemas.microsoft.com/office/drawing/2014/main" id="{28AEFA27-DE4F-48CA-A07C-58CD1BBEB4BF}"/>
                    </a:ext>
                  </a:extLst>
                </p:cNvPr>
                <p:cNvSpPr txBox="1"/>
                <p:nvPr/>
              </p:nvSpPr>
              <p:spPr>
                <a:xfrm>
                  <a:off x="8947534" y="1899080"/>
                  <a:ext cx="221731" cy="336730"/>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2800" b="1">
                      <a:gradFill>
                        <a:gsLst>
                          <a:gs pos="2917">
                            <a:schemeClr val="tx1">
                              <a:alpha val="20000"/>
                            </a:schemeClr>
                          </a:gs>
                          <a:gs pos="30000">
                            <a:schemeClr val="tx1">
                              <a:alpha val="20000"/>
                            </a:schemeClr>
                          </a:gs>
                        </a:gsLst>
                        <a:lin ang="5400000" scaled="0"/>
                      </a:gradFill>
                    </a:rPr>
                    <a:t>N</a:t>
                  </a:r>
                </a:p>
              </p:txBody>
            </p:sp>
          </p:grpSp>
          <p:sp>
            <p:nvSpPr>
              <p:cNvPr id="10" name="key">
                <a:extLst>
                  <a:ext uri="{FF2B5EF4-FFF2-40B4-BE49-F238E27FC236}">
                    <a16:creationId xmlns:a16="http://schemas.microsoft.com/office/drawing/2014/main" id="{6E51E190-0952-471B-8DE1-178F9495956B}"/>
                  </a:ext>
                </a:extLst>
              </p:cNvPr>
              <p:cNvSpPr>
                <a:spLocks noChangeAspect="1" noEditPoints="1"/>
              </p:cNvSpPr>
              <p:nvPr/>
            </p:nvSpPr>
            <p:spPr bwMode="auto">
              <a:xfrm rot="2700000">
                <a:off x="9002415" y="3421699"/>
                <a:ext cx="367646" cy="365760"/>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solidFill>
                <a:schemeClr val="tx1">
                  <a:lumMod val="95000"/>
                </a:schemeClr>
              </a:solidFill>
              <a:ln w="44450" cap="sq">
                <a:solidFill>
                  <a:schemeClr val="tx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gradFill>
                    <a:gsLst>
                      <a:gs pos="0">
                        <a:srgbClr val="505050"/>
                      </a:gs>
                      <a:gs pos="100000">
                        <a:srgbClr val="505050"/>
                      </a:gs>
                    </a:gsLst>
                  </a:gradFill>
                </a:endParaRPr>
              </a:p>
            </p:txBody>
          </p:sp>
        </p:grpSp>
        <p:sp>
          <p:nvSpPr>
            <p:cNvPr id="8" name="TextBox 8">
              <a:extLst>
                <a:ext uri="{FF2B5EF4-FFF2-40B4-BE49-F238E27FC236}">
                  <a16:creationId xmlns:a16="http://schemas.microsoft.com/office/drawing/2014/main" id="{1A6D889E-F3E9-486F-B4DD-F670B0849F03}"/>
                </a:ext>
              </a:extLst>
            </p:cNvPr>
            <p:cNvSpPr txBox="1"/>
            <p:nvPr/>
          </p:nvSpPr>
          <p:spPr>
            <a:xfrm>
              <a:off x="9074530" y="1405230"/>
              <a:ext cx="283732" cy="430886"/>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2800" b="1">
                  <a:solidFill>
                    <a:schemeClr val="tx1">
                      <a:lumMod val="85000"/>
                    </a:schemeClr>
                  </a:solidFill>
                </a:rPr>
                <a:t>N</a:t>
              </a:r>
            </a:p>
          </p:txBody>
        </p:sp>
      </p:grpSp>
      <p:sp>
        <p:nvSpPr>
          <p:cNvPr id="4" name="Title 3">
            <a:extLst>
              <a:ext uri="{FF2B5EF4-FFF2-40B4-BE49-F238E27FC236}">
                <a16:creationId xmlns:a16="http://schemas.microsoft.com/office/drawing/2014/main" id="{4D6C6112-2C0F-4809-B604-816558963A66}"/>
              </a:ext>
            </a:extLst>
          </p:cNvPr>
          <p:cNvSpPr>
            <a:spLocks noGrp="1"/>
          </p:cNvSpPr>
          <p:nvPr>
            <p:ph type="title"/>
          </p:nvPr>
        </p:nvSpPr>
        <p:spPr/>
        <p:txBody>
          <a:bodyPr/>
          <a:lstStyle/>
          <a:p>
            <a:r>
              <a:rPr lang="en-US" spc="-102">
                <a:solidFill>
                  <a:schemeClr val="tx1">
                    <a:lumMod val="50000"/>
                  </a:schemeClr>
                </a:solidFill>
              </a:rPr>
              <a:t>Leveraging other hardware beside Intel SGX</a:t>
            </a:r>
          </a:p>
        </p:txBody>
      </p:sp>
    </p:spTree>
    <p:extLst>
      <p:ext uri="{BB962C8B-B14F-4D97-AF65-F5344CB8AC3E}">
        <p14:creationId xmlns:p14="http://schemas.microsoft.com/office/powerpoint/2010/main" val="616883521"/>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A5D8D0-71AE-4147-BFE0-D04C7D2F6FA9}"/>
              </a:ext>
            </a:extLst>
          </p:cNvPr>
          <p:cNvSpPr>
            <a:spLocks noGrp="1"/>
          </p:cNvSpPr>
          <p:nvPr>
            <p:ph type="title"/>
          </p:nvPr>
        </p:nvSpPr>
        <p:spPr/>
        <p:txBody>
          <a:bodyPr/>
          <a:lstStyle/>
          <a:p>
            <a:r>
              <a:rPr lang="en-US"/>
              <a:t>Intel SGX at the hardware level</a:t>
            </a:r>
          </a:p>
        </p:txBody>
      </p:sp>
      <p:sp>
        <p:nvSpPr>
          <p:cNvPr id="63" name="Rectangle 269">
            <a:extLst>
              <a:ext uri="{FF2B5EF4-FFF2-40B4-BE49-F238E27FC236}">
                <a16:creationId xmlns:a16="http://schemas.microsoft.com/office/drawing/2014/main" id="{6B084FD6-EACE-4AD4-B8FE-BFD8DF084AD9}"/>
              </a:ext>
            </a:extLst>
          </p:cNvPr>
          <p:cNvSpPr>
            <a:spLocks noChangeArrowheads="1"/>
          </p:cNvSpPr>
          <p:nvPr/>
        </p:nvSpPr>
        <p:spPr bwMode="auto">
          <a:xfrm>
            <a:off x="3676634" y="2117381"/>
            <a:ext cx="1400035" cy="4096707"/>
          </a:xfrm>
          <a:prstGeom prst="rect">
            <a:avLst/>
          </a:prstGeom>
          <a:solidFill>
            <a:srgbClr val="008000"/>
          </a:solidFill>
          <a:ln w="28575">
            <a:solidFill>
              <a:schemeClr val="bg1">
                <a:lumMod val="50000"/>
              </a:schemeClr>
            </a:solidFill>
          </a:ln>
        </p:spPr>
        <p:txBody>
          <a:bodyPr wrap="square" lIns="0" tIns="0" rIns="0" bIns="0" rtlCol="0"/>
          <a:lstStyle/>
          <a:p>
            <a:endParaRPr lang="fr-FR">
              <a:solidFill>
                <a:srgbClr val="FFFFFF"/>
              </a:solidFill>
              <a:latin typeface="Segoe UI"/>
            </a:endParaRPr>
          </a:p>
        </p:txBody>
      </p:sp>
      <p:grpSp>
        <p:nvGrpSpPr>
          <p:cNvPr id="64" name="Group 63">
            <a:extLst>
              <a:ext uri="{FF2B5EF4-FFF2-40B4-BE49-F238E27FC236}">
                <a16:creationId xmlns:a16="http://schemas.microsoft.com/office/drawing/2014/main" id="{DAB18B08-E374-484F-B234-19F8EE526E7E}"/>
              </a:ext>
            </a:extLst>
          </p:cNvPr>
          <p:cNvGrpSpPr/>
          <p:nvPr/>
        </p:nvGrpSpPr>
        <p:grpSpPr>
          <a:xfrm>
            <a:off x="3671333" y="2115144"/>
            <a:ext cx="1405929" cy="1971286"/>
            <a:chOff x="2074808" y="2073859"/>
            <a:chExt cx="1378487" cy="1932809"/>
          </a:xfrm>
        </p:grpSpPr>
        <p:sp>
          <p:nvSpPr>
            <p:cNvPr id="65" name="Rectangle 269">
              <a:extLst>
                <a:ext uri="{FF2B5EF4-FFF2-40B4-BE49-F238E27FC236}">
                  <a16:creationId xmlns:a16="http://schemas.microsoft.com/office/drawing/2014/main" id="{7BCE48EC-E058-465E-85C4-2350152CE647}"/>
                </a:ext>
              </a:extLst>
            </p:cNvPr>
            <p:cNvSpPr>
              <a:spLocks noChangeArrowheads="1"/>
            </p:cNvSpPr>
            <p:nvPr/>
          </p:nvSpPr>
          <p:spPr bwMode="auto">
            <a:xfrm>
              <a:off x="2074808" y="2073859"/>
              <a:ext cx="1372708" cy="1932809"/>
            </a:xfrm>
            <a:prstGeom prst="rect">
              <a:avLst/>
            </a:prstGeom>
            <a:solidFill>
              <a:srgbClr val="0078D7"/>
            </a:solidFill>
            <a:ln w="9525">
              <a:noFill/>
              <a:miter lim="800000"/>
              <a:headEnd/>
              <a:tailEnd/>
            </a:ln>
            <a:effectLst/>
          </p:spPr>
          <p:txBody>
            <a:bodyPr vert="horz" wrap="square" lIns="58288" tIns="29144" rIns="58288" bIns="2914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36" b="0" i="0" u="none" strike="noStrike" kern="0" cap="none" spc="0" normalizeH="0" baseline="0" noProof="0">
                  <a:ln>
                    <a:noFill/>
                  </a:ln>
                  <a:solidFill>
                    <a:schemeClr val="bg1"/>
                  </a:solidFill>
                  <a:effectLst/>
                  <a:uLnTx/>
                  <a:uFillTx/>
                  <a:latin typeface="Segoe UI"/>
                  <a:ea typeface="+mn-ea"/>
                  <a:cs typeface="Arial" panose="020B0604020202020204" pitchFamily="34" charset="0"/>
                </a:rPr>
                <a:t>Enclave</a:t>
              </a:r>
            </a:p>
          </p:txBody>
        </p:sp>
        <p:sp>
          <p:nvSpPr>
            <p:cNvPr id="66" name="Rectangle 121">
              <a:extLst>
                <a:ext uri="{FF2B5EF4-FFF2-40B4-BE49-F238E27FC236}">
                  <a16:creationId xmlns:a16="http://schemas.microsoft.com/office/drawing/2014/main" id="{EDB15E1C-E82D-4F46-B0AC-FD55B7CABD5D}"/>
                </a:ext>
              </a:extLst>
            </p:cNvPr>
            <p:cNvSpPr/>
            <p:nvPr/>
          </p:nvSpPr>
          <p:spPr>
            <a:xfrm>
              <a:off x="2074943" y="2076053"/>
              <a:ext cx="1378352" cy="1925335"/>
            </a:xfrm>
            <a:prstGeom prst="rect">
              <a:avLst/>
            </a:prstGeom>
            <a:noFill/>
            <a:ln w="12700" cap="flat" cmpd="sng" algn="ctr">
              <a:solidFill>
                <a:srgbClr val="50505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36" b="0" i="0" u="none" strike="noStrike" kern="0" cap="none" spc="0" normalizeH="0" baseline="0" noProof="0">
                <a:ln>
                  <a:noFill/>
                </a:ln>
                <a:solidFill>
                  <a:srgbClr val="FFFFFF"/>
                </a:solidFill>
                <a:effectLst/>
                <a:uLnTx/>
                <a:uFillTx/>
                <a:latin typeface="Segoe UI"/>
                <a:ea typeface="+mn-ea"/>
                <a:cs typeface="+mn-cs"/>
              </a:endParaRPr>
            </a:p>
          </p:txBody>
        </p:sp>
      </p:grpSp>
      <p:grpSp>
        <p:nvGrpSpPr>
          <p:cNvPr id="67" name="Group 66">
            <a:extLst>
              <a:ext uri="{FF2B5EF4-FFF2-40B4-BE49-F238E27FC236}">
                <a16:creationId xmlns:a16="http://schemas.microsoft.com/office/drawing/2014/main" id="{4D407DC4-7C5A-455A-9707-350EB06FE2C4}"/>
              </a:ext>
            </a:extLst>
          </p:cNvPr>
          <p:cNvGrpSpPr/>
          <p:nvPr/>
        </p:nvGrpSpPr>
        <p:grpSpPr>
          <a:xfrm>
            <a:off x="6555948" y="1505800"/>
            <a:ext cx="2219070" cy="4708288"/>
            <a:chOff x="4903118" y="1476409"/>
            <a:chExt cx="2175757" cy="4616388"/>
          </a:xfrm>
        </p:grpSpPr>
        <p:sp>
          <p:nvSpPr>
            <p:cNvPr id="68" name="Rectangle 269">
              <a:extLst>
                <a:ext uri="{FF2B5EF4-FFF2-40B4-BE49-F238E27FC236}">
                  <a16:creationId xmlns:a16="http://schemas.microsoft.com/office/drawing/2014/main" id="{8A647F78-5BA5-4168-8DA7-267AC952F18E}"/>
                </a:ext>
              </a:extLst>
            </p:cNvPr>
            <p:cNvSpPr>
              <a:spLocks noChangeArrowheads="1"/>
            </p:cNvSpPr>
            <p:nvPr/>
          </p:nvSpPr>
          <p:spPr bwMode="auto">
            <a:xfrm>
              <a:off x="5248093" y="1876738"/>
              <a:ext cx="1386542" cy="4216059"/>
            </a:xfrm>
            <a:prstGeom prst="rect">
              <a:avLst/>
            </a:prstGeom>
            <a:solidFill>
              <a:srgbClr val="555E61"/>
            </a:solidFill>
            <a:ln w="28575">
              <a:solidFill>
                <a:schemeClr val="bg1">
                  <a:lumMod val="50000"/>
                </a:schemeClr>
              </a:solidFill>
            </a:ln>
          </p:spPr>
          <p:txBody>
            <a:bodyPr wrap="square" lIns="0" tIns="0" rIns="0" bIns="0" rtlCol="0"/>
            <a:lstStyle/>
            <a:p>
              <a:endParaRPr lang="fr-FR">
                <a:solidFill>
                  <a:srgbClr val="FFFFFF"/>
                </a:solidFill>
                <a:latin typeface="Segoe UI"/>
              </a:endParaRPr>
            </a:p>
          </p:txBody>
        </p:sp>
        <p:grpSp>
          <p:nvGrpSpPr>
            <p:cNvPr id="69" name="Group 116">
              <a:extLst>
                <a:ext uri="{FF2B5EF4-FFF2-40B4-BE49-F238E27FC236}">
                  <a16:creationId xmlns:a16="http://schemas.microsoft.com/office/drawing/2014/main" id="{EB486A47-2691-4883-9E24-2F405D5F27A0}"/>
                </a:ext>
              </a:extLst>
            </p:cNvPr>
            <p:cNvGrpSpPr/>
            <p:nvPr/>
          </p:nvGrpSpPr>
          <p:grpSpPr>
            <a:xfrm>
              <a:off x="5256064" y="4278454"/>
              <a:ext cx="1372713" cy="1012017"/>
              <a:chOff x="2574726" y="1894847"/>
              <a:chExt cx="1042993" cy="721335"/>
            </a:xfrm>
          </p:grpSpPr>
          <p:sp>
            <p:nvSpPr>
              <p:cNvPr id="74" name="Rectangle 288">
                <a:extLst>
                  <a:ext uri="{FF2B5EF4-FFF2-40B4-BE49-F238E27FC236}">
                    <a16:creationId xmlns:a16="http://schemas.microsoft.com/office/drawing/2014/main" id="{C858C085-ED1C-4745-848F-A6252D841F25}"/>
                  </a:ext>
                </a:extLst>
              </p:cNvPr>
              <p:cNvSpPr>
                <a:spLocks noChangeArrowheads="1"/>
              </p:cNvSpPr>
              <p:nvPr/>
            </p:nvSpPr>
            <p:spPr bwMode="auto">
              <a:xfrm>
                <a:off x="2574728" y="2039114"/>
                <a:ext cx="1042989" cy="144267"/>
              </a:xfrm>
              <a:prstGeom prst="rect">
                <a:avLst/>
              </a:prstGeom>
              <a:noFill/>
              <a:ln w="6350" cap="flat" cmpd="sng" algn="ctr">
                <a:solidFill>
                  <a:srgbClr val="32145A">
                    <a:shade val="50000"/>
                  </a:srgbClr>
                </a:solidFill>
                <a:prstDash val="solid"/>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36" b="0" i="0" u="none" strike="noStrike" kern="0" cap="none" spc="0" normalizeH="0" baseline="0" noProof="0">
                  <a:ln>
                    <a:noFill/>
                  </a:ln>
                  <a:solidFill>
                    <a:srgbClr val="505050"/>
                  </a:solidFill>
                  <a:effectLst/>
                  <a:uLnTx/>
                  <a:uFillTx/>
                  <a:latin typeface="Segoe UI"/>
                  <a:ea typeface="+mn-ea"/>
                  <a:cs typeface="Arial" panose="020B0604020202020204" pitchFamily="34" charset="0"/>
                </a:endParaRPr>
              </a:p>
            </p:txBody>
          </p:sp>
          <p:sp>
            <p:nvSpPr>
              <p:cNvPr id="75" name="Rectangle 288">
                <a:extLst>
                  <a:ext uri="{FF2B5EF4-FFF2-40B4-BE49-F238E27FC236}">
                    <a16:creationId xmlns:a16="http://schemas.microsoft.com/office/drawing/2014/main" id="{F6926B22-808F-47AC-8272-7F9106027DC9}"/>
                  </a:ext>
                </a:extLst>
              </p:cNvPr>
              <p:cNvSpPr>
                <a:spLocks noChangeArrowheads="1"/>
              </p:cNvSpPr>
              <p:nvPr/>
            </p:nvSpPr>
            <p:spPr bwMode="auto">
              <a:xfrm>
                <a:off x="2574726" y="1894847"/>
                <a:ext cx="1042989" cy="144267"/>
              </a:xfrm>
              <a:prstGeom prst="rect">
                <a:avLst/>
              </a:prstGeom>
              <a:noFill/>
              <a:ln w="6350" cap="flat" cmpd="sng" algn="ctr">
                <a:solidFill>
                  <a:srgbClr val="32145A">
                    <a:shade val="50000"/>
                  </a:srgbClr>
                </a:solidFill>
                <a:prstDash val="solid"/>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36" b="0" i="0" u="none" strike="noStrike" kern="0" cap="none" spc="0" normalizeH="0" baseline="0" noProof="0">
                  <a:ln>
                    <a:noFill/>
                  </a:ln>
                  <a:solidFill>
                    <a:srgbClr val="505050"/>
                  </a:solidFill>
                  <a:effectLst/>
                  <a:uLnTx/>
                  <a:uFillTx/>
                  <a:latin typeface="Segoe UI"/>
                  <a:ea typeface="+mn-ea"/>
                  <a:cs typeface="Arial" panose="020B0604020202020204" pitchFamily="34" charset="0"/>
                </a:endParaRPr>
              </a:p>
            </p:txBody>
          </p:sp>
          <p:sp>
            <p:nvSpPr>
              <p:cNvPr id="76" name="Rectangle 288">
                <a:extLst>
                  <a:ext uri="{FF2B5EF4-FFF2-40B4-BE49-F238E27FC236}">
                    <a16:creationId xmlns:a16="http://schemas.microsoft.com/office/drawing/2014/main" id="{B45754B5-4C79-4736-B81A-2D8398DDEBA4}"/>
                  </a:ext>
                </a:extLst>
              </p:cNvPr>
              <p:cNvSpPr>
                <a:spLocks noChangeArrowheads="1"/>
              </p:cNvSpPr>
              <p:nvPr/>
            </p:nvSpPr>
            <p:spPr bwMode="auto">
              <a:xfrm>
                <a:off x="2574730" y="2183672"/>
                <a:ext cx="1042989" cy="144267"/>
              </a:xfrm>
              <a:prstGeom prst="rect">
                <a:avLst/>
              </a:prstGeom>
              <a:noFill/>
              <a:ln w="6350" cap="flat" cmpd="sng" algn="ctr">
                <a:solidFill>
                  <a:srgbClr val="32145A">
                    <a:shade val="50000"/>
                  </a:srgbClr>
                </a:solidFill>
                <a:prstDash val="solid"/>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36" b="0" i="0" u="none" strike="noStrike" kern="0" cap="none" spc="0" normalizeH="0" baseline="0" noProof="0">
                  <a:ln>
                    <a:noFill/>
                  </a:ln>
                  <a:solidFill>
                    <a:srgbClr val="505050"/>
                  </a:solidFill>
                  <a:effectLst/>
                  <a:uLnTx/>
                  <a:uFillTx/>
                  <a:latin typeface="Segoe UI"/>
                  <a:ea typeface="+mn-ea"/>
                  <a:cs typeface="Arial" panose="020B0604020202020204" pitchFamily="34" charset="0"/>
                </a:endParaRPr>
              </a:p>
            </p:txBody>
          </p:sp>
          <p:sp>
            <p:nvSpPr>
              <p:cNvPr id="77" name="Rectangle 288">
                <a:extLst>
                  <a:ext uri="{FF2B5EF4-FFF2-40B4-BE49-F238E27FC236}">
                    <a16:creationId xmlns:a16="http://schemas.microsoft.com/office/drawing/2014/main" id="{A5E87759-3EFF-41ED-839E-7F568012A4C4}"/>
                  </a:ext>
                </a:extLst>
              </p:cNvPr>
              <p:cNvSpPr>
                <a:spLocks noChangeArrowheads="1"/>
              </p:cNvSpPr>
              <p:nvPr/>
            </p:nvSpPr>
            <p:spPr bwMode="auto">
              <a:xfrm>
                <a:off x="2574729" y="2471915"/>
                <a:ext cx="1042989" cy="144267"/>
              </a:xfrm>
              <a:prstGeom prst="rect">
                <a:avLst/>
              </a:prstGeom>
              <a:noFill/>
              <a:ln w="6350" cap="flat" cmpd="sng" algn="ctr">
                <a:solidFill>
                  <a:srgbClr val="32145A">
                    <a:shade val="50000"/>
                  </a:srgbClr>
                </a:solidFill>
                <a:prstDash val="solid"/>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36" b="0" i="0" u="none" strike="noStrike" kern="0" cap="none" spc="0" normalizeH="0" baseline="0" noProof="0">
                  <a:ln>
                    <a:noFill/>
                  </a:ln>
                  <a:solidFill>
                    <a:srgbClr val="505050"/>
                  </a:solidFill>
                  <a:effectLst/>
                  <a:uLnTx/>
                  <a:uFillTx/>
                  <a:latin typeface="Segoe UI"/>
                  <a:ea typeface="+mn-ea"/>
                  <a:cs typeface="Arial" panose="020B0604020202020204" pitchFamily="34" charset="0"/>
                </a:endParaRPr>
              </a:p>
            </p:txBody>
          </p:sp>
        </p:grpSp>
        <p:sp>
          <p:nvSpPr>
            <p:cNvPr id="70" name="Rectangle 288">
              <a:extLst>
                <a:ext uri="{FF2B5EF4-FFF2-40B4-BE49-F238E27FC236}">
                  <a16:creationId xmlns:a16="http://schemas.microsoft.com/office/drawing/2014/main" id="{1354683D-D531-4F90-B60C-AAC5AEA9F9DA}"/>
                </a:ext>
              </a:extLst>
            </p:cNvPr>
            <p:cNvSpPr>
              <a:spLocks noChangeArrowheads="1"/>
            </p:cNvSpPr>
            <p:nvPr/>
          </p:nvSpPr>
          <p:spPr bwMode="auto">
            <a:xfrm>
              <a:off x="5256066" y="5698637"/>
              <a:ext cx="1372708" cy="202403"/>
            </a:xfrm>
            <a:prstGeom prst="rect">
              <a:avLst/>
            </a:prstGeom>
            <a:noFill/>
            <a:ln w="6350" cap="flat" cmpd="sng" algn="ctr">
              <a:solidFill>
                <a:srgbClr val="32145A">
                  <a:shade val="50000"/>
                </a:srgbClr>
              </a:solidFill>
              <a:prstDash val="solid"/>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36" b="0" i="0" u="none" strike="noStrike" kern="0" cap="none" spc="0" normalizeH="0" baseline="0" noProof="0">
                <a:ln>
                  <a:noFill/>
                </a:ln>
                <a:solidFill>
                  <a:srgbClr val="505050"/>
                </a:solidFill>
                <a:effectLst/>
                <a:uLnTx/>
                <a:uFillTx/>
                <a:latin typeface="Segoe UI"/>
                <a:ea typeface="+mn-ea"/>
                <a:cs typeface="Arial" panose="020B0604020202020204" pitchFamily="34" charset="0"/>
              </a:endParaRPr>
            </a:p>
          </p:txBody>
        </p:sp>
        <p:sp>
          <p:nvSpPr>
            <p:cNvPr id="71" name="Rectangle 288">
              <a:extLst>
                <a:ext uri="{FF2B5EF4-FFF2-40B4-BE49-F238E27FC236}">
                  <a16:creationId xmlns:a16="http://schemas.microsoft.com/office/drawing/2014/main" id="{675CC836-EF5F-4890-A102-89F678A6076F}"/>
                </a:ext>
              </a:extLst>
            </p:cNvPr>
            <p:cNvSpPr>
              <a:spLocks noChangeArrowheads="1"/>
            </p:cNvSpPr>
            <p:nvPr/>
          </p:nvSpPr>
          <p:spPr bwMode="auto">
            <a:xfrm>
              <a:off x="5256064" y="5496234"/>
              <a:ext cx="1372708" cy="202403"/>
            </a:xfrm>
            <a:prstGeom prst="rect">
              <a:avLst/>
            </a:prstGeom>
            <a:noFill/>
            <a:ln w="6350" cap="flat" cmpd="sng" algn="ctr">
              <a:solidFill>
                <a:srgbClr val="32145A">
                  <a:shade val="50000"/>
                </a:srgbClr>
              </a:solidFill>
              <a:prstDash val="solid"/>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36" b="0" i="0" u="none" strike="noStrike" kern="0" cap="none" spc="0" normalizeH="0" baseline="0" noProof="0">
                <a:ln>
                  <a:noFill/>
                </a:ln>
                <a:solidFill>
                  <a:srgbClr val="505050"/>
                </a:solidFill>
                <a:effectLst/>
                <a:uLnTx/>
                <a:uFillTx/>
                <a:latin typeface="Segoe UI"/>
                <a:ea typeface="+mn-ea"/>
                <a:cs typeface="Arial" panose="020B0604020202020204" pitchFamily="34" charset="0"/>
              </a:endParaRPr>
            </a:p>
          </p:txBody>
        </p:sp>
        <p:sp>
          <p:nvSpPr>
            <p:cNvPr id="72" name="TextBox 124">
              <a:extLst>
                <a:ext uri="{FF2B5EF4-FFF2-40B4-BE49-F238E27FC236}">
                  <a16:creationId xmlns:a16="http://schemas.microsoft.com/office/drawing/2014/main" id="{D84D5CA0-87AE-43A3-B7C8-C837D68157B1}"/>
                </a:ext>
              </a:extLst>
            </p:cNvPr>
            <p:cNvSpPr txBox="1"/>
            <p:nvPr/>
          </p:nvSpPr>
          <p:spPr>
            <a:xfrm>
              <a:off x="5164542" y="1837770"/>
              <a:ext cx="689612" cy="374846"/>
            </a:xfrm>
            <a:prstGeom prst="rect">
              <a:avLst/>
            </a:prstGeom>
            <a:noFill/>
          </p:spPr>
          <p:txBody>
            <a:bodyPr vert="horz"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36" b="0" i="0" u="none" strike="noStrike" kern="0" cap="none" spc="0" normalizeH="0" baseline="0" noProof="0">
                  <a:ln>
                    <a:noFill/>
                  </a:ln>
                  <a:solidFill>
                    <a:schemeClr val="bg1"/>
                  </a:solidFill>
                  <a:effectLst/>
                  <a:uLnTx/>
                  <a:uFillTx/>
                  <a:latin typeface="Segoe UI"/>
                  <a:ea typeface="+mn-ea"/>
                  <a:cs typeface="Arial" panose="020B0604020202020204" pitchFamily="34" charset="0"/>
                </a:rPr>
                <a:t>RAM</a:t>
              </a:r>
            </a:p>
          </p:txBody>
        </p:sp>
        <p:sp>
          <p:nvSpPr>
            <p:cNvPr id="73" name="TextBox 29">
              <a:extLst>
                <a:ext uri="{FF2B5EF4-FFF2-40B4-BE49-F238E27FC236}">
                  <a16:creationId xmlns:a16="http://schemas.microsoft.com/office/drawing/2014/main" id="{1304BA2E-06C0-4AE4-829D-DE74726E61DF}"/>
                </a:ext>
              </a:extLst>
            </p:cNvPr>
            <p:cNvSpPr txBox="1"/>
            <p:nvPr/>
          </p:nvSpPr>
          <p:spPr>
            <a:xfrm>
              <a:off x="4903118" y="1476409"/>
              <a:ext cx="2175757" cy="334964"/>
            </a:xfrm>
            <a:prstGeom prst="rect">
              <a:avLst/>
            </a:prstGeom>
            <a:noFill/>
          </p:spPr>
          <p:txBody>
            <a:bodyPr vert="horz" wrap="none"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a:ln>
                    <a:noFill/>
                  </a:ln>
                  <a:solidFill>
                    <a:srgbClr val="505050">
                      <a:lumMod val="50000"/>
                    </a:srgbClr>
                  </a:solidFill>
                  <a:effectLst/>
                  <a:uLnTx/>
                  <a:uFillTx/>
                  <a:latin typeface="Segoe UI"/>
                  <a:ea typeface="+mn-ea"/>
                  <a:cs typeface="+mn-cs"/>
                </a:rPr>
                <a:t>Physical </a:t>
              </a:r>
              <a:r>
                <a:rPr kumimoji="0" lang="en-US" sz="1800" b="0" i="0" u="none" strike="noStrike" kern="1200" cap="none" spc="0" normalizeH="0" baseline="0" err="1">
                  <a:ln>
                    <a:noFill/>
                  </a:ln>
                  <a:solidFill>
                    <a:srgbClr val="505050">
                      <a:lumMod val="50000"/>
                    </a:srgbClr>
                  </a:solidFill>
                  <a:effectLst/>
                  <a:uLnTx/>
                  <a:uFillTx/>
                  <a:latin typeface="Segoe UI"/>
                  <a:ea typeface="+mn-ea"/>
                  <a:cs typeface="+mn-cs"/>
                </a:rPr>
                <a:t>Addr</a:t>
              </a:r>
              <a:r>
                <a:rPr kumimoji="0" lang="en-US" sz="1800" b="0" i="0" u="none" strike="noStrike" kern="1200" cap="none" spc="0" normalizeH="0" baseline="0">
                  <a:ln>
                    <a:noFill/>
                  </a:ln>
                  <a:solidFill>
                    <a:srgbClr val="505050">
                      <a:lumMod val="50000"/>
                    </a:srgbClr>
                  </a:solidFill>
                  <a:effectLst/>
                  <a:uLnTx/>
                  <a:uFillTx/>
                  <a:latin typeface="Segoe UI"/>
                  <a:ea typeface="+mn-ea"/>
                  <a:cs typeface="+mn-cs"/>
                </a:rPr>
                <a:t> Space</a:t>
              </a:r>
            </a:p>
          </p:txBody>
        </p:sp>
      </p:grpSp>
      <p:grpSp>
        <p:nvGrpSpPr>
          <p:cNvPr id="78" name="Group 77">
            <a:extLst>
              <a:ext uri="{FF2B5EF4-FFF2-40B4-BE49-F238E27FC236}">
                <a16:creationId xmlns:a16="http://schemas.microsoft.com/office/drawing/2014/main" id="{069B3C1E-8A86-4E45-9269-8E739164FBB5}"/>
              </a:ext>
            </a:extLst>
          </p:cNvPr>
          <p:cNvGrpSpPr/>
          <p:nvPr/>
        </p:nvGrpSpPr>
        <p:grpSpPr>
          <a:xfrm>
            <a:off x="5080594" y="4159848"/>
            <a:ext cx="1829345" cy="1781630"/>
            <a:chOff x="3456563" y="4078652"/>
            <a:chExt cx="1793638" cy="1746855"/>
          </a:xfrm>
        </p:grpSpPr>
        <p:sp>
          <p:nvSpPr>
            <p:cNvPr id="79" name="Parallelogram 8">
              <a:extLst>
                <a:ext uri="{FF2B5EF4-FFF2-40B4-BE49-F238E27FC236}">
                  <a16:creationId xmlns:a16="http://schemas.microsoft.com/office/drawing/2014/main" id="{18CA6977-7688-4874-BD2D-5021AB6407AE}"/>
                </a:ext>
              </a:extLst>
            </p:cNvPr>
            <p:cNvSpPr/>
            <p:nvPr/>
          </p:nvSpPr>
          <p:spPr>
            <a:xfrm rot="5400000" flipV="1">
              <a:off x="4197979" y="4773286"/>
              <a:ext cx="312289" cy="1792154"/>
            </a:xfrm>
            <a:prstGeom prst="parallelogram">
              <a:avLst>
                <a:gd name="adj" fmla="val 35587"/>
              </a:avLst>
            </a:prstGeom>
            <a:noFill/>
            <a:ln w="6350" cap="flat" cmpd="sng" algn="ctr">
              <a:solidFill>
                <a:srgbClr val="505050"/>
              </a:solidFill>
              <a:prstDash val="dash"/>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36" b="0" i="0" u="none" strike="noStrike" kern="0" cap="none" spc="0" normalizeH="0" baseline="0" noProof="0">
                <a:ln>
                  <a:noFill/>
                </a:ln>
                <a:solidFill>
                  <a:srgbClr val="FFFFFF"/>
                </a:solidFill>
                <a:effectLst/>
                <a:uLnTx/>
                <a:uFillTx/>
                <a:latin typeface="Segoe UI"/>
                <a:ea typeface="+mn-ea"/>
                <a:cs typeface="+mn-cs"/>
              </a:endParaRPr>
            </a:p>
          </p:txBody>
        </p:sp>
        <p:cxnSp>
          <p:nvCxnSpPr>
            <p:cNvPr id="80" name="Straight Connector 9">
              <a:extLst>
                <a:ext uri="{FF2B5EF4-FFF2-40B4-BE49-F238E27FC236}">
                  <a16:creationId xmlns:a16="http://schemas.microsoft.com/office/drawing/2014/main" id="{1778A87C-0C56-480C-B4F1-0DC53580AE88}"/>
                </a:ext>
              </a:extLst>
            </p:cNvPr>
            <p:cNvCxnSpPr/>
            <p:nvPr/>
          </p:nvCxnSpPr>
          <p:spPr>
            <a:xfrm flipV="1">
              <a:off x="3460115" y="4078652"/>
              <a:ext cx="1784654" cy="138700"/>
            </a:xfrm>
            <a:prstGeom prst="line">
              <a:avLst/>
            </a:prstGeom>
            <a:noFill/>
            <a:ln w="9525" cap="flat" cmpd="sng" algn="ctr">
              <a:solidFill>
                <a:srgbClr val="505050"/>
              </a:solidFill>
              <a:prstDash val="dash"/>
            </a:ln>
            <a:effectLst/>
          </p:spPr>
        </p:cxnSp>
        <p:sp>
          <p:nvSpPr>
            <p:cNvPr id="81" name="Parallelogram 10">
              <a:extLst>
                <a:ext uri="{FF2B5EF4-FFF2-40B4-BE49-F238E27FC236}">
                  <a16:creationId xmlns:a16="http://schemas.microsoft.com/office/drawing/2014/main" id="{D685B5FC-467E-456E-ADC5-EF337196E52F}"/>
                </a:ext>
              </a:extLst>
            </p:cNvPr>
            <p:cNvSpPr/>
            <p:nvPr/>
          </p:nvSpPr>
          <p:spPr>
            <a:xfrm rot="5400000" flipV="1">
              <a:off x="4197299" y="3544961"/>
              <a:ext cx="312289" cy="1792154"/>
            </a:xfrm>
            <a:prstGeom prst="parallelogram">
              <a:avLst>
                <a:gd name="adj" fmla="val 35587"/>
              </a:avLst>
            </a:prstGeom>
            <a:noFill/>
            <a:ln w="6350" cap="flat" cmpd="sng" algn="ctr">
              <a:solidFill>
                <a:srgbClr val="505050"/>
              </a:solidFill>
              <a:prstDash val="dash"/>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36" b="0" i="0" u="none" strike="noStrike" kern="0" cap="none" spc="0" normalizeH="0" baseline="0" noProof="0">
                <a:ln>
                  <a:noFill/>
                </a:ln>
                <a:solidFill>
                  <a:srgbClr val="FFFFFF"/>
                </a:solidFill>
                <a:effectLst/>
                <a:uLnTx/>
                <a:uFillTx/>
                <a:latin typeface="Segoe UI"/>
                <a:ea typeface="+mn-ea"/>
                <a:cs typeface="+mn-cs"/>
              </a:endParaRPr>
            </a:p>
          </p:txBody>
        </p:sp>
        <p:sp>
          <p:nvSpPr>
            <p:cNvPr id="82" name="Parallelogram 11">
              <a:extLst>
                <a:ext uri="{FF2B5EF4-FFF2-40B4-BE49-F238E27FC236}">
                  <a16:creationId xmlns:a16="http://schemas.microsoft.com/office/drawing/2014/main" id="{2C8B5432-FDD9-4CEF-862B-5AA69D244A02}"/>
                </a:ext>
              </a:extLst>
            </p:cNvPr>
            <p:cNvSpPr/>
            <p:nvPr/>
          </p:nvSpPr>
          <p:spPr>
            <a:xfrm rot="16200000">
              <a:off x="4122351" y="4157337"/>
              <a:ext cx="460578" cy="1792154"/>
            </a:xfrm>
            <a:prstGeom prst="parallelogram">
              <a:avLst>
                <a:gd name="adj" fmla="val 57900"/>
              </a:avLst>
            </a:prstGeom>
            <a:noFill/>
            <a:ln w="6350" cap="flat" cmpd="sng" algn="ctr">
              <a:solidFill>
                <a:srgbClr val="505050"/>
              </a:solidFill>
              <a:prstDash val="dash"/>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36" b="0" i="0" u="none" strike="noStrike" kern="0" cap="none" spc="0" normalizeH="0" baseline="0" noProof="0">
                <a:ln>
                  <a:noFill/>
                </a:ln>
                <a:solidFill>
                  <a:srgbClr val="FFFFFF"/>
                </a:solidFill>
                <a:effectLst/>
                <a:uLnTx/>
                <a:uFillTx/>
                <a:latin typeface="Segoe UI"/>
                <a:ea typeface="+mn-ea"/>
                <a:cs typeface="+mn-cs"/>
              </a:endParaRPr>
            </a:p>
          </p:txBody>
        </p:sp>
        <p:sp>
          <p:nvSpPr>
            <p:cNvPr id="83" name="Parallelogram 12">
              <a:extLst>
                <a:ext uri="{FF2B5EF4-FFF2-40B4-BE49-F238E27FC236}">
                  <a16:creationId xmlns:a16="http://schemas.microsoft.com/office/drawing/2014/main" id="{F37289A2-D24D-405F-B74A-1AD56A59D25A}"/>
                </a:ext>
              </a:extLst>
            </p:cNvPr>
            <p:cNvSpPr/>
            <p:nvPr/>
          </p:nvSpPr>
          <p:spPr>
            <a:xfrm rot="5400000" flipV="1">
              <a:off x="4035989" y="4093712"/>
              <a:ext cx="633307" cy="1792153"/>
            </a:xfrm>
            <a:prstGeom prst="parallelogram">
              <a:avLst>
                <a:gd name="adj" fmla="val 68451"/>
              </a:avLst>
            </a:prstGeom>
            <a:noFill/>
            <a:ln w="6350" cap="flat" cmpd="sng" algn="ctr">
              <a:solidFill>
                <a:srgbClr val="505050"/>
              </a:solidFill>
              <a:prstDash val="dash"/>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36" b="0" i="0" u="none" strike="noStrike" kern="0" cap="none" spc="0" normalizeH="0" baseline="0" noProof="0">
                <a:ln>
                  <a:noFill/>
                </a:ln>
                <a:solidFill>
                  <a:srgbClr val="FFFFFF"/>
                </a:solidFill>
                <a:effectLst/>
                <a:uLnTx/>
                <a:uFillTx/>
                <a:latin typeface="Segoe UI"/>
                <a:ea typeface="+mn-ea"/>
                <a:cs typeface="+mn-cs"/>
              </a:endParaRPr>
            </a:p>
          </p:txBody>
        </p:sp>
      </p:grpSp>
      <p:sp>
        <p:nvSpPr>
          <p:cNvPr id="84" name="Rectangle 288">
            <a:extLst>
              <a:ext uri="{FF2B5EF4-FFF2-40B4-BE49-F238E27FC236}">
                <a16:creationId xmlns:a16="http://schemas.microsoft.com/office/drawing/2014/main" id="{1FE712AC-E8EA-406F-A1D5-C426067A5C5B}"/>
              </a:ext>
            </a:extLst>
          </p:cNvPr>
          <p:cNvSpPr>
            <a:spLocks noChangeArrowheads="1"/>
          </p:cNvSpPr>
          <p:nvPr/>
        </p:nvSpPr>
        <p:spPr bwMode="auto">
          <a:xfrm>
            <a:off x="3676598" y="4295805"/>
            <a:ext cx="1400035" cy="206432"/>
          </a:xfrm>
          <a:prstGeom prst="rect">
            <a:avLst/>
          </a:prstGeom>
          <a:solidFill>
            <a:srgbClr val="FFFFFF">
              <a:lumMod val="95000"/>
            </a:srgbClr>
          </a:solidFill>
          <a:ln w="6350" cap="flat" cmpd="sng" algn="ctr">
            <a:solidFill>
              <a:srgbClr val="32145A">
                <a:shade val="50000"/>
              </a:srgbClr>
            </a:solidFill>
            <a:prstDash val="solid"/>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36" b="0" i="0" u="none" strike="noStrike" kern="0" cap="none" spc="0" normalizeH="0" baseline="0" noProof="0">
              <a:ln>
                <a:noFill/>
              </a:ln>
              <a:solidFill>
                <a:srgbClr val="505050"/>
              </a:solidFill>
              <a:effectLst/>
              <a:uLnTx/>
              <a:uFillTx/>
              <a:latin typeface="Segoe UI"/>
              <a:ea typeface="+mn-ea"/>
              <a:cs typeface="Arial" panose="020B0604020202020204" pitchFamily="34" charset="0"/>
            </a:endParaRPr>
          </a:p>
        </p:txBody>
      </p:sp>
      <p:sp>
        <p:nvSpPr>
          <p:cNvPr id="85" name="Rectangle 288">
            <a:extLst>
              <a:ext uri="{FF2B5EF4-FFF2-40B4-BE49-F238E27FC236}">
                <a16:creationId xmlns:a16="http://schemas.microsoft.com/office/drawing/2014/main" id="{7341E935-D43E-49A5-A51A-D87AE8B985C4}"/>
              </a:ext>
            </a:extLst>
          </p:cNvPr>
          <p:cNvSpPr>
            <a:spLocks noChangeArrowheads="1"/>
          </p:cNvSpPr>
          <p:nvPr/>
        </p:nvSpPr>
        <p:spPr bwMode="auto">
          <a:xfrm>
            <a:off x="3676591" y="4493619"/>
            <a:ext cx="1400035" cy="206432"/>
          </a:xfrm>
          <a:prstGeom prst="rect">
            <a:avLst/>
          </a:prstGeom>
          <a:solidFill>
            <a:srgbClr val="FFFFFF">
              <a:lumMod val="95000"/>
            </a:srgbClr>
          </a:solidFill>
          <a:ln w="6350" cap="flat" cmpd="sng" algn="ctr">
            <a:solidFill>
              <a:srgbClr val="32145A">
                <a:shade val="50000"/>
              </a:srgbClr>
            </a:solidFill>
            <a:prstDash val="solid"/>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36" b="0" i="0" u="none" strike="noStrike" kern="0" cap="none" spc="0" normalizeH="0" baseline="0" noProof="0">
              <a:ln>
                <a:noFill/>
              </a:ln>
              <a:solidFill>
                <a:srgbClr val="505050"/>
              </a:solidFill>
              <a:effectLst/>
              <a:uLnTx/>
              <a:uFillTx/>
              <a:latin typeface="Segoe UI"/>
              <a:ea typeface="+mn-ea"/>
              <a:cs typeface="Arial" panose="020B0604020202020204" pitchFamily="34" charset="0"/>
            </a:endParaRPr>
          </a:p>
        </p:txBody>
      </p:sp>
      <p:sp>
        <p:nvSpPr>
          <p:cNvPr id="86" name="Rectangle 288">
            <a:extLst>
              <a:ext uri="{FF2B5EF4-FFF2-40B4-BE49-F238E27FC236}">
                <a16:creationId xmlns:a16="http://schemas.microsoft.com/office/drawing/2014/main" id="{8B695132-CADC-4620-B47A-41EEF02FB1F5}"/>
              </a:ext>
            </a:extLst>
          </p:cNvPr>
          <p:cNvSpPr>
            <a:spLocks noChangeArrowheads="1"/>
          </p:cNvSpPr>
          <p:nvPr/>
        </p:nvSpPr>
        <p:spPr bwMode="auto">
          <a:xfrm>
            <a:off x="3676590" y="4914811"/>
            <a:ext cx="1400035" cy="206432"/>
          </a:xfrm>
          <a:prstGeom prst="rect">
            <a:avLst/>
          </a:prstGeom>
          <a:solidFill>
            <a:srgbClr val="FFFFFF">
              <a:lumMod val="95000"/>
            </a:srgbClr>
          </a:solidFill>
          <a:ln w="6350" cap="flat" cmpd="sng" algn="ctr">
            <a:solidFill>
              <a:srgbClr val="32145A">
                <a:shade val="50000"/>
              </a:srgbClr>
            </a:solidFill>
            <a:prstDash val="solid"/>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36" b="0" i="0" u="none" strike="noStrike" kern="0" cap="none" spc="0" normalizeH="0" baseline="0" noProof="0">
              <a:ln>
                <a:noFill/>
              </a:ln>
              <a:solidFill>
                <a:srgbClr val="505050"/>
              </a:solidFill>
              <a:effectLst/>
              <a:uLnTx/>
              <a:uFillTx/>
              <a:latin typeface="Segoe UI"/>
              <a:ea typeface="+mn-ea"/>
              <a:cs typeface="Arial" panose="020B0604020202020204" pitchFamily="34" charset="0"/>
            </a:endParaRPr>
          </a:p>
        </p:txBody>
      </p:sp>
      <p:sp>
        <p:nvSpPr>
          <p:cNvPr id="87" name="Rectangle 288">
            <a:extLst>
              <a:ext uri="{FF2B5EF4-FFF2-40B4-BE49-F238E27FC236}">
                <a16:creationId xmlns:a16="http://schemas.microsoft.com/office/drawing/2014/main" id="{841B06AF-D216-49B9-B5EC-5032F51FD9A3}"/>
              </a:ext>
            </a:extLst>
          </p:cNvPr>
          <p:cNvSpPr>
            <a:spLocks noChangeArrowheads="1"/>
          </p:cNvSpPr>
          <p:nvPr/>
        </p:nvSpPr>
        <p:spPr bwMode="auto">
          <a:xfrm>
            <a:off x="3676590" y="5727659"/>
            <a:ext cx="1400035" cy="206432"/>
          </a:xfrm>
          <a:prstGeom prst="rect">
            <a:avLst/>
          </a:prstGeom>
          <a:solidFill>
            <a:srgbClr val="FFFFFF">
              <a:lumMod val="95000"/>
            </a:srgbClr>
          </a:solidFill>
          <a:ln w="6350" cap="flat" cmpd="sng" algn="ctr">
            <a:solidFill>
              <a:srgbClr val="32145A">
                <a:shade val="50000"/>
              </a:srgbClr>
            </a:solidFill>
            <a:prstDash val="solid"/>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36" b="0" i="0" u="none" strike="noStrike" kern="0" cap="none" spc="0" normalizeH="0" baseline="0" noProof="0">
              <a:ln>
                <a:noFill/>
              </a:ln>
              <a:solidFill>
                <a:srgbClr val="505050"/>
              </a:solidFill>
              <a:effectLst/>
              <a:uLnTx/>
              <a:uFillTx/>
              <a:latin typeface="Segoe UI"/>
              <a:ea typeface="+mn-ea"/>
              <a:cs typeface="Arial" panose="020B0604020202020204" pitchFamily="34" charset="0"/>
            </a:endParaRPr>
          </a:p>
        </p:txBody>
      </p:sp>
      <p:sp>
        <p:nvSpPr>
          <p:cNvPr id="88" name="Rectangle 288">
            <a:extLst>
              <a:ext uri="{FF2B5EF4-FFF2-40B4-BE49-F238E27FC236}">
                <a16:creationId xmlns:a16="http://schemas.microsoft.com/office/drawing/2014/main" id="{F1F0A586-5047-4BCA-AA3D-12CCE33E11D8}"/>
              </a:ext>
            </a:extLst>
          </p:cNvPr>
          <p:cNvSpPr>
            <a:spLocks noChangeArrowheads="1"/>
          </p:cNvSpPr>
          <p:nvPr/>
        </p:nvSpPr>
        <p:spPr bwMode="auto">
          <a:xfrm>
            <a:off x="3676590" y="5206320"/>
            <a:ext cx="1400035" cy="206432"/>
          </a:xfrm>
          <a:prstGeom prst="rect">
            <a:avLst/>
          </a:prstGeom>
          <a:solidFill>
            <a:srgbClr val="FFFFFF">
              <a:lumMod val="95000"/>
            </a:srgbClr>
          </a:solidFill>
          <a:ln w="6350" cap="flat" cmpd="sng" algn="ctr">
            <a:solidFill>
              <a:srgbClr val="32145A">
                <a:shade val="50000"/>
              </a:srgbClr>
            </a:solidFill>
            <a:prstDash val="solid"/>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36" b="0" i="0" u="none" strike="noStrike" kern="0" cap="none" spc="0" normalizeH="0" baseline="0" noProof="0">
              <a:ln>
                <a:noFill/>
              </a:ln>
              <a:solidFill>
                <a:srgbClr val="505050"/>
              </a:solidFill>
              <a:effectLst/>
              <a:uLnTx/>
              <a:uFillTx/>
              <a:latin typeface="Segoe UI"/>
              <a:ea typeface="+mn-ea"/>
              <a:cs typeface="Arial" panose="020B0604020202020204" pitchFamily="34" charset="0"/>
            </a:endParaRPr>
          </a:p>
        </p:txBody>
      </p:sp>
      <p:sp>
        <p:nvSpPr>
          <p:cNvPr id="89" name="TextBox 28">
            <a:extLst>
              <a:ext uri="{FF2B5EF4-FFF2-40B4-BE49-F238E27FC236}">
                <a16:creationId xmlns:a16="http://schemas.microsoft.com/office/drawing/2014/main" id="{41F8F421-A3CB-4E0A-861F-B942F31AF57A}"/>
              </a:ext>
            </a:extLst>
          </p:cNvPr>
          <p:cNvSpPr txBox="1"/>
          <p:nvPr/>
        </p:nvSpPr>
        <p:spPr>
          <a:xfrm>
            <a:off x="3351072" y="1520531"/>
            <a:ext cx="2079865" cy="341632"/>
          </a:xfrm>
          <a:prstGeom prst="rect">
            <a:avLst/>
          </a:prstGeom>
          <a:noFill/>
        </p:spPr>
        <p:txBody>
          <a:bodyPr vert="horz" wrap="none"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a:ln>
                  <a:noFill/>
                </a:ln>
                <a:solidFill>
                  <a:srgbClr val="505050">
                    <a:lumMod val="50000"/>
                  </a:srgbClr>
                </a:solidFill>
                <a:effectLst/>
                <a:uLnTx/>
                <a:uFillTx/>
                <a:latin typeface="Segoe UI"/>
                <a:ea typeface="+mn-ea"/>
                <a:cs typeface="+mn-cs"/>
              </a:rPr>
              <a:t>Virtual </a:t>
            </a:r>
            <a:r>
              <a:rPr kumimoji="0" lang="en-US" sz="1800" b="0" i="0" u="none" strike="noStrike" kern="1200" cap="none" spc="0" normalizeH="0" baseline="0" err="1">
                <a:ln>
                  <a:noFill/>
                </a:ln>
                <a:solidFill>
                  <a:srgbClr val="505050">
                    <a:lumMod val="50000"/>
                  </a:srgbClr>
                </a:solidFill>
                <a:effectLst/>
                <a:uLnTx/>
                <a:uFillTx/>
                <a:latin typeface="Segoe UI"/>
                <a:ea typeface="+mn-ea"/>
                <a:cs typeface="+mn-cs"/>
              </a:rPr>
              <a:t>Addr</a:t>
            </a:r>
            <a:r>
              <a:rPr kumimoji="0" lang="en-US" sz="1800" b="0" i="0" u="none" strike="noStrike" kern="1200" cap="none" spc="0" normalizeH="0" baseline="0">
                <a:ln>
                  <a:noFill/>
                </a:ln>
                <a:solidFill>
                  <a:srgbClr val="505050">
                    <a:lumMod val="50000"/>
                  </a:srgbClr>
                </a:solidFill>
                <a:effectLst/>
                <a:uLnTx/>
                <a:uFillTx/>
                <a:latin typeface="Segoe UI"/>
                <a:ea typeface="+mn-ea"/>
                <a:cs typeface="+mn-cs"/>
              </a:rPr>
              <a:t> Space</a:t>
            </a:r>
          </a:p>
        </p:txBody>
      </p:sp>
      <p:sp>
        <p:nvSpPr>
          <p:cNvPr id="90" name="Rectangle 120">
            <a:extLst>
              <a:ext uri="{FF2B5EF4-FFF2-40B4-BE49-F238E27FC236}">
                <a16:creationId xmlns:a16="http://schemas.microsoft.com/office/drawing/2014/main" id="{B93FD51A-C145-43C8-96A9-5E527F25CA01}"/>
              </a:ext>
            </a:extLst>
          </p:cNvPr>
          <p:cNvSpPr/>
          <p:nvPr/>
        </p:nvSpPr>
        <p:spPr>
          <a:xfrm>
            <a:off x="3671470" y="2115143"/>
            <a:ext cx="1405791" cy="4098945"/>
          </a:xfrm>
          <a:prstGeom prst="rect">
            <a:avLst/>
          </a:prstGeom>
          <a:noFill/>
          <a:ln w="12700" cap="flat" cmpd="sng" algn="ctr">
            <a:solidFill>
              <a:srgbClr val="50505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36" b="0" i="0" u="none" strike="noStrike" kern="0" cap="none" spc="0" normalizeH="0" baseline="0" noProof="0">
              <a:ln>
                <a:noFill/>
              </a:ln>
              <a:solidFill>
                <a:srgbClr val="FFFFFF"/>
              </a:solidFill>
              <a:effectLst/>
              <a:uLnTx/>
              <a:uFillTx/>
              <a:latin typeface="Segoe UI"/>
              <a:ea typeface="+mn-ea"/>
              <a:cs typeface="+mn-cs"/>
            </a:endParaRPr>
          </a:p>
        </p:txBody>
      </p:sp>
      <p:sp>
        <p:nvSpPr>
          <p:cNvPr id="91" name="Rectangle 123">
            <a:extLst>
              <a:ext uri="{FF2B5EF4-FFF2-40B4-BE49-F238E27FC236}">
                <a16:creationId xmlns:a16="http://schemas.microsoft.com/office/drawing/2014/main" id="{767E42C1-C60B-494B-A689-226C53C03836}"/>
              </a:ext>
            </a:extLst>
          </p:cNvPr>
          <p:cNvSpPr/>
          <p:nvPr/>
        </p:nvSpPr>
        <p:spPr>
          <a:xfrm>
            <a:off x="6908426" y="1914099"/>
            <a:ext cx="1416073" cy="4299990"/>
          </a:xfrm>
          <a:prstGeom prst="rect">
            <a:avLst/>
          </a:prstGeom>
          <a:noFill/>
          <a:ln w="12700" cap="flat" cmpd="sng" algn="ctr">
            <a:solidFill>
              <a:srgbClr val="50505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36" b="0" i="0" u="none" strike="noStrike" kern="0" cap="none" spc="0" normalizeH="0" baseline="0" noProof="0">
              <a:ln>
                <a:noFill/>
              </a:ln>
              <a:solidFill>
                <a:srgbClr val="FFFFFF"/>
              </a:solidFill>
              <a:effectLst/>
              <a:uLnTx/>
              <a:uFillTx/>
              <a:latin typeface="Segoe UI"/>
              <a:ea typeface="+mn-ea"/>
              <a:cs typeface="+mn-cs"/>
            </a:endParaRPr>
          </a:p>
        </p:txBody>
      </p:sp>
      <p:grpSp>
        <p:nvGrpSpPr>
          <p:cNvPr id="92" name="Group 91">
            <a:extLst>
              <a:ext uri="{FF2B5EF4-FFF2-40B4-BE49-F238E27FC236}">
                <a16:creationId xmlns:a16="http://schemas.microsoft.com/office/drawing/2014/main" id="{A8A91C68-178C-4F61-B8A9-D6AF7A8930EC}"/>
              </a:ext>
            </a:extLst>
          </p:cNvPr>
          <p:cNvGrpSpPr/>
          <p:nvPr/>
        </p:nvGrpSpPr>
        <p:grpSpPr>
          <a:xfrm>
            <a:off x="6848687" y="2131751"/>
            <a:ext cx="1474401" cy="2039271"/>
            <a:chOff x="5190145" y="2090142"/>
            <a:chExt cx="1445622" cy="1999467"/>
          </a:xfrm>
        </p:grpSpPr>
        <p:sp>
          <p:nvSpPr>
            <p:cNvPr id="93" name="Rectangle 269">
              <a:extLst>
                <a:ext uri="{FF2B5EF4-FFF2-40B4-BE49-F238E27FC236}">
                  <a16:creationId xmlns:a16="http://schemas.microsoft.com/office/drawing/2014/main" id="{DF6D4AF6-1BD8-4A65-94E5-B100DEF756CF}"/>
                </a:ext>
              </a:extLst>
            </p:cNvPr>
            <p:cNvSpPr>
              <a:spLocks noChangeArrowheads="1"/>
            </p:cNvSpPr>
            <p:nvPr/>
          </p:nvSpPr>
          <p:spPr bwMode="auto">
            <a:xfrm>
              <a:off x="5253734" y="2150118"/>
              <a:ext cx="1382033" cy="1939491"/>
            </a:xfrm>
            <a:prstGeom prst="rect">
              <a:avLst/>
            </a:prstGeom>
            <a:solidFill>
              <a:srgbClr val="0078D7"/>
            </a:solidFill>
            <a:ln w="9525">
              <a:noFill/>
              <a:miter lim="800000"/>
              <a:headEnd/>
              <a:tailEnd/>
            </a:ln>
            <a:effectLst/>
          </p:spPr>
          <p:txBody>
            <a:bodyPr vert="horz" wrap="square" lIns="58288" tIns="29144" rIns="58288" bIns="2914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36" b="0" i="0" u="none" strike="noStrike" kern="0" cap="none" spc="0" normalizeH="0" baseline="0" noProof="0">
                <a:ln>
                  <a:noFill/>
                </a:ln>
                <a:solidFill>
                  <a:srgbClr val="505050"/>
                </a:solidFill>
                <a:effectLst/>
                <a:uLnTx/>
                <a:uFillTx/>
                <a:latin typeface="Segoe UI"/>
                <a:ea typeface="+mn-ea"/>
                <a:cs typeface="Arial" panose="020B0604020202020204" pitchFamily="34" charset="0"/>
              </a:endParaRPr>
            </a:p>
          </p:txBody>
        </p:sp>
        <p:sp>
          <p:nvSpPr>
            <p:cNvPr id="94" name="Rectangle 26">
              <a:extLst>
                <a:ext uri="{FF2B5EF4-FFF2-40B4-BE49-F238E27FC236}">
                  <a16:creationId xmlns:a16="http://schemas.microsoft.com/office/drawing/2014/main" id="{C7CF2904-AEC6-4C10-975D-221D31056CDA}"/>
                </a:ext>
              </a:extLst>
            </p:cNvPr>
            <p:cNvSpPr/>
            <p:nvPr/>
          </p:nvSpPr>
          <p:spPr>
            <a:xfrm>
              <a:off x="5254747" y="2157825"/>
              <a:ext cx="1380885" cy="1927776"/>
            </a:xfrm>
            <a:prstGeom prst="rect">
              <a:avLst/>
            </a:prstGeom>
            <a:pattFill prst="plaid">
              <a:fgClr>
                <a:srgbClr val="0078D7"/>
              </a:fgClr>
              <a:bgClr>
                <a:srgbClr val="FFFFFF"/>
              </a:bgClr>
            </a:pattFill>
            <a:ln w="1079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2856" b="0" i="0" u="none" strike="noStrike" kern="0" cap="none" spc="0" normalizeH="0" baseline="0" noProof="0">
                <a:ln>
                  <a:noFill/>
                </a:ln>
                <a:solidFill>
                  <a:srgbClr val="FFFFFF"/>
                </a:solidFill>
                <a:effectLst/>
                <a:uLnTx/>
                <a:uFillTx/>
                <a:latin typeface="Segoe UI"/>
                <a:ea typeface="+mn-ea"/>
                <a:cs typeface="+mn-cs"/>
              </a:endParaRPr>
            </a:p>
          </p:txBody>
        </p:sp>
        <p:sp>
          <p:nvSpPr>
            <p:cNvPr id="95" name="Rectangle 288">
              <a:extLst>
                <a:ext uri="{FF2B5EF4-FFF2-40B4-BE49-F238E27FC236}">
                  <a16:creationId xmlns:a16="http://schemas.microsoft.com/office/drawing/2014/main" id="{A107B0E0-E952-4247-B328-754CC66CE928}"/>
                </a:ext>
              </a:extLst>
            </p:cNvPr>
            <p:cNvSpPr>
              <a:spLocks noChangeArrowheads="1"/>
            </p:cNvSpPr>
            <p:nvPr/>
          </p:nvSpPr>
          <p:spPr bwMode="auto">
            <a:xfrm>
              <a:off x="5255578" y="2674165"/>
              <a:ext cx="1372708" cy="202403"/>
            </a:xfrm>
            <a:prstGeom prst="rect">
              <a:avLst/>
            </a:prstGeom>
            <a:noFill/>
            <a:ln w="6350" cap="flat" cmpd="sng" algn="ctr">
              <a:solidFill>
                <a:srgbClr val="32145A">
                  <a:shade val="50000"/>
                </a:srgbClr>
              </a:solidFill>
              <a:prstDash val="solid"/>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36" b="0" i="0" u="none" strike="noStrike" kern="0" cap="none" spc="0" normalizeH="0" baseline="0" noProof="0">
                <a:ln>
                  <a:noFill/>
                </a:ln>
                <a:solidFill>
                  <a:srgbClr val="505050"/>
                </a:solidFill>
                <a:effectLst/>
                <a:uLnTx/>
                <a:uFillTx/>
                <a:latin typeface="Segoe UI"/>
                <a:ea typeface="+mn-ea"/>
                <a:cs typeface="Arial" panose="020B0604020202020204" pitchFamily="34" charset="0"/>
              </a:endParaRPr>
            </a:p>
          </p:txBody>
        </p:sp>
        <p:sp>
          <p:nvSpPr>
            <p:cNvPr id="96" name="Rectangle 288">
              <a:extLst>
                <a:ext uri="{FF2B5EF4-FFF2-40B4-BE49-F238E27FC236}">
                  <a16:creationId xmlns:a16="http://schemas.microsoft.com/office/drawing/2014/main" id="{7F75710C-9246-4F3F-9C85-D3A3E1A69C94}"/>
                </a:ext>
              </a:extLst>
            </p:cNvPr>
            <p:cNvSpPr>
              <a:spLocks noChangeArrowheads="1"/>
            </p:cNvSpPr>
            <p:nvPr/>
          </p:nvSpPr>
          <p:spPr bwMode="auto">
            <a:xfrm>
              <a:off x="5255575" y="2471762"/>
              <a:ext cx="1372708" cy="202403"/>
            </a:xfrm>
            <a:prstGeom prst="rect">
              <a:avLst/>
            </a:prstGeom>
            <a:noFill/>
            <a:ln w="6350" cap="flat" cmpd="sng" algn="ctr">
              <a:solidFill>
                <a:srgbClr val="32145A">
                  <a:shade val="50000"/>
                </a:srgbClr>
              </a:solidFill>
              <a:prstDash val="solid"/>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36" b="0" i="0" u="none" strike="noStrike" kern="0" cap="none" spc="0" normalizeH="0" baseline="0" noProof="0">
                <a:ln>
                  <a:noFill/>
                </a:ln>
                <a:solidFill>
                  <a:srgbClr val="505050"/>
                </a:solidFill>
                <a:effectLst/>
                <a:uLnTx/>
                <a:uFillTx/>
                <a:latin typeface="Segoe UI"/>
                <a:ea typeface="+mn-ea"/>
                <a:cs typeface="Arial" panose="020B0604020202020204" pitchFamily="34" charset="0"/>
              </a:endParaRPr>
            </a:p>
          </p:txBody>
        </p:sp>
        <p:sp>
          <p:nvSpPr>
            <p:cNvPr id="97" name="Rectangle 288">
              <a:extLst>
                <a:ext uri="{FF2B5EF4-FFF2-40B4-BE49-F238E27FC236}">
                  <a16:creationId xmlns:a16="http://schemas.microsoft.com/office/drawing/2014/main" id="{B3820A79-B2CE-418B-B9F4-607B38618D2A}"/>
                </a:ext>
              </a:extLst>
            </p:cNvPr>
            <p:cNvSpPr>
              <a:spLocks noChangeArrowheads="1"/>
            </p:cNvSpPr>
            <p:nvPr/>
          </p:nvSpPr>
          <p:spPr bwMode="auto">
            <a:xfrm>
              <a:off x="5255580" y="2876977"/>
              <a:ext cx="1372708" cy="202403"/>
            </a:xfrm>
            <a:prstGeom prst="rect">
              <a:avLst/>
            </a:prstGeom>
            <a:noFill/>
            <a:ln w="6350" cap="flat" cmpd="sng" algn="ctr">
              <a:solidFill>
                <a:srgbClr val="32145A">
                  <a:shade val="50000"/>
                </a:srgbClr>
              </a:solidFill>
              <a:prstDash val="solid"/>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36" b="0" i="0" u="none" strike="noStrike" kern="0" cap="none" spc="0" normalizeH="0" baseline="0" noProof="0">
                <a:ln>
                  <a:noFill/>
                </a:ln>
                <a:solidFill>
                  <a:srgbClr val="505050"/>
                </a:solidFill>
                <a:effectLst/>
                <a:uLnTx/>
                <a:uFillTx/>
                <a:latin typeface="Segoe UI"/>
                <a:ea typeface="+mn-ea"/>
                <a:cs typeface="Arial" panose="020B0604020202020204" pitchFamily="34" charset="0"/>
              </a:endParaRPr>
            </a:p>
          </p:txBody>
        </p:sp>
        <p:sp>
          <p:nvSpPr>
            <p:cNvPr id="98" name="Rectangle 288">
              <a:extLst>
                <a:ext uri="{FF2B5EF4-FFF2-40B4-BE49-F238E27FC236}">
                  <a16:creationId xmlns:a16="http://schemas.microsoft.com/office/drawing/2014/main" id="{A7B80DE3-7023-4B27-B468-29F3A36CF7DE}"/>
                </a:ext>
              </a:extLst>
            </p:cNvPr>
            <p:cNvSpPr>
              <a:spLocks noChangeArrowheads="1"/>
            </p:cNvSpPr>
            <p:nvPr/>
          </p:nvSpPr>
          <p:spPr bwMode="auto">
            <a:xfrm>
              <a:off x="5255579" y="3078972"/>
              <a:ext cx="1372708" cy="202403"/>
            </a:xfrm>
            <a:prstGeom prst="rect">
              <a:avLst/>
            </a:prstGeom>
            <a:noFill/>
            <a:ln w="6350" cap="flat" cmpd="sng" algn="ctr">
              <a:solidFill>
                <a:srgbClr val="32145A">
                  <a:shade val="50000"/>
                </a:srgbClr>
              </a:solidFill>
              <a:prstDash val="solid"/>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36" b="0" i="0" u="none" strike="noStrike" kern="0" cap="none" spc="0" normalizeH="0" baseline="0" noProof="0">
                <a:ln>
                  <a:noFill/>
                </a:ln>
                <a:solidFill>
                  <a:srgbClr val="505050"/>
                </a:solidFill>
                <a:effectLst/>
                <a:uLnTx/>
                <a:uFillTx/>
                <a:latin typeface="Segoe UI"/>
                <a:ea typeface="+mn-ea"/>
                <a:cs typeface="Arial" panose="020B0604020202020204" pitchFamily="34" charset="0"/>
              </a:endParaRPr>
            </a:p>
          </p:txBody>
        </p:sp>
        <p:sp>
          <p:nvSpPr>
            <p:cNvPr id="99" name="Rectangle 288">
              <a:extLst>
                <a:ext uri="{FF2B5EF4-FFF2-40B4-BE49-F238E27FC236}">
                  <a16:creationId xmlns:a16="http://schemas.microsoft.com/office/drawing/2014/main" id="{7B46F3DC-1162-437F-9A00-5D5D5FE2EB97}"/>
                </a:ext>
              </a:extLst>
            </p:cNvPr>
            <p:cNvSpPr>
              <a:spLocks noChangeArrowheads="1"/>
            </p:cNvSpPr>
            <p:nvPr/>
          </p:nvSpPr>
          <p:spPr bwMode="auto">
            <a:xfrm>
              <a:off x="5255579" y="3281376"/>
              <a:ext cx="1372708" cy="202403"/>
            </a:xfrm>
            <a:prstGeom prst="rect">
              <a:avLst/>
            </a:prstGeom>
            <a:noFill/>
            <a:ln w="6350" cap="flat" cmpd="sng" algn="ctr">
              <a:solidFill>
                <a:srgbClr val="32145A">
                  <a:shade val="50000"/>
                </a:srgbClr>
              </a:solidFill>
              <a:prstDash val="solid"/>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36" b="0" i="0" u="none" strike="noStrike" kern="0" cap="none" spc="0" normalizeH="0" baseline="0" noProof="0">
                <a:ln>
                  <a:noFill/>
                </a:ln>
                <a:solidFill>
                  <a:srgbClr val="505050"/>
                </a:solidFill>
                <a:effectLst/>
                <a:uLnTx/>
                <a:uFillTx/>
                <a:latin typeface="Segoe UI"/>
                <a:ea typeface="+mn-ea"/>
                <a:cs typeface="Arial" panose="020B0604020202020204" pitchFamily="34" charset="0"/>
              </a:endParaRPr>
            </a:p>
          </p:txBody>
        </p:sp>
        <p:sp>
          <p:nvSpPr>
            <p:cNvPr id="100" name="Rectangle 288">
              <a:extLst>
                <a:ext uri="{FF2B5EF4-FFF2-40B4-BE49-F238E27FC236}">
                  <a16:creationId xmlns:a16="http://schemas.microsoft.com/office/drawing/2014/main" id="{DFDB38F0-3342-44B5-BA11-2EC1F3179399}"/>
                </a:ext>
              </a:extLst>
            </p:cNvPr>
            <p:cNvSpPr>
              <a:spLocks noChangeArrowheads="1"/>
            </p:cNvSpPr>
            <p:nvPr/>
          </p:nvSpPr>
          <p:spPr bwMode="auto">
            <a:xfrm>
              <a:off x="5257911" y="3689317"/>
              <a:ext cx="1372708" cy="202403"/>
            </a:xfrm>
            <a:prstGeom prst="rect">
              <a:avLst/>
            </a:prstGeom>
            <a:noFill/>
            <a:ln w="6350" cap="flat" cmpd="sng" algn="ctr">
              <a:solidFill>
                <a:srgbClr val="32145A">
                  <a:shade val="50000"/>
                </a:srgbClr>
              </a:solidFill>
              <a:prstDash val="solid"/>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36" b="0" i="0" u="none" strike="noStrike" kern="0" cap="none" spc="0" normalizeH="0" baseline="0" noProof="0">
                <a:ln>
                  <a:noFill/>
                </a:ln>
                <a:solidFill>
                  <a:srgbClr val="505050"/>
                </a:solidFill>
                <a:effectLst/>
                <a:uLnTx/>
                <a:uFillTx/>
                <a:latin typeface="Segoe UI"/>
                <a:ea typeface="+mn-ea"/>
                <a:cs typeface="Arial" panose="020B0604020202020204" pitchFamily="34" charset="0"/>
              </a:endParaRPr>
            </a:p>
          </p:txBody>
        </p:sp>
        <p:sp>
          <p:nvSpPr>
            <p:cNvPr id="101" name="Rectangle 122">
              <a:extLst>
                <a:ext uri="{FF2B5EF4-FFF2-40B4-BE49-F238E27FC236}">
                  <a16:creationId xmlns:a16="http://schemas.microsoft.com/office/drawing/2014/main" id="{EF14AA47-5105-4166-AEB7-FB7BAB1FA0DB}"/>
                </a:ext>
              </a:extLst>
            </p:cNvPr>
            <p:cNvSpPr/>
            <p:nvPr/>
          </p:nvSpPr>
          <p:spPr>
            <a:xfrm>
              <a:off x="5248716" y="2157825"/>
              <a:ext cx="1381899" cy="1920068"/>
            </a:xfrm>
            <a:prstGeom prst="rect">
              <a:avLst/>
            </a:prstGeom>
            <a:noFill/>
            <a:ln w="12700" cap="flat" cmpd="sng" algn="ctr">
              <a:solidFill>
                <a:srgbClr val="50505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36" b="0" i="0" u="none" strike="noStrike" kern="0" cap="none" spc="0" normalizeH="0" baseline="0" noProof="0">
                <a:ln>
                  <a:noFill/>
                </a:ln>
                <a:solidFill>
                  <a:srgbClr val="FFFFFF"/>
                </a:solidFill>
                <a:effectLst/>
                <a:uLnTx/>
                <a:uFillTx/>
                <a:latin typeface="Segoe UI"/>
                <a:ea typeface="+mn-ea"/>
                <a:cs typeface="+mn-cs"/>
              </a:endParaRPr>
            </a:p>
          </p:txBody>
        </p:sp>
        <p:sp>
          <p:nvSpPr>
            <p:cNvPr id="102" name="TextBox 125">
              <a:extLst>
                <a:ext uri="{FF2B5EF4-FFF2-40B4-BE49-F238E27FC236}">
                  <a16:creationId xmlns:a16="http://schemas.microsoft.com/office/drawing/2014/main" id="{6E4059D0-BB34-4EC2-B491-B8C4D92B9110}"/>
                </a:ext>
              </a:extLst>
            </p:cNvPr>
            <p:cNvSpPr txBox="1"/>
            <p:nvPr/>
          </p:nvSpPr>
          <p:spPr>
            <a:xfrm>
              <a:off x="5190145" y="2090142"/>
              <a:ext cx="580608" cy="374846"/>
            </a:xfrm>
            <a:prstGeom prst="rect">
              <a:avLst/>
            </a:prstGeom>
            <a:noFill/>
          </p:spPr>
          <p:txBody>
            <a:bodyPr vert="horz"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36" b="0" i="0" u="none" strike="noStrike" kern="0" cap="none" spc="0" normalizeH="0" baseline="0" noProof="0">
                  <a:ln>
                    <a:noFill/>
                  </a:ln>
                  <a:solidFill>
                    <a:srgbClr val="505050"/>
                  </a:solidFill>
                  <a:effectLst/>
                  <a:uLnTx/>
                  <a:uFillTx/>
                  <a:latin typeface="Segoe UI"/>
                  <a:ea typeface="+mn-ea"/>
                  <a:cs typeface="Arial" panose="020B0604020202020204" pitchFamily="34" charset="0"/>
                </a:rPr>
                <a:t>EPC</a:t>
              </a:r>
              <a:endParaRPr kumimoji="0" lang="fr-FR" sz="1632" b="0" i="0" u="none" strike="noStrike" kern="0" cap="none" spc="0" normalizeH="0" baseline="0" noProof="0">
                <a:ln>
                  <a:noFill/>
                </a:ln>
                <a:solidFill>
                  <a:srgbClr val="505050"/>
                </a:solidFill>
                <a:effectLst/>
                <a:uLnTx/>
                <a:uFillTx/>
                <a:latin typeface="Segoe UI"/>
                <a:ea typeface="+mn-ea"/>
                <a:cs typeface="Arial" panose="020B0604020202020204" pitchFamily="34" charset="0"/>
              </a:endParaRPr>
            </a:p>
          </p:txBody>
        </p:sp>
      </p:grpSp>
      <p:grpSp>
        <p:nvGrpSpPr>
          <p:cNvPr id="103" name="Group 102">
            <a:extLst>
              <a:ext uri="{FF2B5EF4-FFF2-40B4-BE49-F238E27FC236}">
                <a16:creationId xmlns:a16="http://schemas.microsoft.com/office/drawing/2014/main" id="{C657A4FF-D784-4F30-96D6-6C3B4ACE9967}"/>
              </a:ext>
            </a:extLst>
          </p:cNvPr>
          <p:cNvGrpSpPr/>
          <p:nvPr/>
        </p:nvGrpSpPr>
        <p:grpSpPr>
          <a:xfrm>
            <a:off x="8384232" y="2192921"/>
            <a:ext cx="2236992" cy="1959952"/>
            <a:chOff x="6695719" y="2150118"/>
            <a:chExt cx="2193329" cy="1921696"/>
          </a:xfrm>
        </p:grpSpPr>
        <p:sp>
          <p:nvSpPr>
            <p:cNvPr id="104" name="Left Brace 126">
              <a:extLst>
                <a:ext uri="{FF2B5EF4-FFF2-40B4-BE49-F238E27FC236}">
                  <a16:creationId xmlns:a16="http://schemas.microsoft.com/office/drawing/2014/main" id="{FB624010-B273-4548-8815-5CC3FB3BC1A5}"/>
                </a:ext>
              </a:extLst>
            </p:cNvPr>
            <p:cNvSpPr/>
            <p:nvPr/>
          </p:nvSpPr>
          <p:spPr>
            <a:xfrm flipH="1">
              <a:off x="6695719" y="2150118"/>
              <a:ext cx="92376" cy="1921696"/>
            </a:xfrm>
            <a:prstGeom prst="leftBrace">
              <a:avLst>
                <a:gd name="adj1" fmla="val 35000"/>
                <a:gd name="adj2" fmla="val 50000"/>
              </a:avLst>
            </a:prstGeom>
            <a:noFill/>
            <a:ln w="9525" cap="flat" cmpd="sng" algn="ctr">
              <a:solidFill>
                <a:srgbClr val="50505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36" b="0" i="0" u="none" strike="noStrike" kern="0" cap="none" spc="0" normalizeH="0" baseline="0" noProof="0">
                <a:ln>
                  <a:noFill/>
                </a:ln>
                <a:solidFill>
                  <a:srgbClr val="505050"/>
                </a:solidFill>
                <a:effectLst/>
                <a:uLnTx/>
                <a:uFillTx/>
                <a:latin typeface="Segoe UI"/>
                <a:ea typeface="+mn-ea"/>
                <a:cs typeface="+mn-cs"/>
              </a:endParaRPr>
            </a:p>
          </p:txBody>
        </p:sp>
        <p:sp>
          <p:nvSpPr>
            <p:cNvPr id="105" name="TextBox 127">
              <a:extLst>
                <a:ext uri="{FF2B5EF4-FFF2-40B4-BE49-F238E27FC236}">
                  <a16:creationId xmlns:a16="http://schemas.microsoft.com/office/drawing/2014/main" id="{40DDF127-2B49-4AE3-B0A2-AE2033E52519}"/>
                </a:ext>
              </a:extLst>
            </p:cNvPr>
            <p:cNvSpPr txBox="1"/>
            <p:nvPr/>
          </p:nvSpPr>
          <p:spPr>
            <a:xfrm flipH="1">
              <a:off x="6946697" y="2850689"/>
              <a:ext cx="1942351" cy="694069"/>
            </a:xfrm>
            <a:prstGeom prst="rect">
              <a:avLst/>
            </a:prstGeom>
            <a:noFill/>
          </p:spPr>
          <p:txBody>
            <a:bodyPr vert="horz" wrap="square"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lang="en-US" sz="1600">
                  <a:solidFill>
                    <a:schemeClr val="tx1">
                      <a:lumMod val="50000"/>
                    </a:schemeClr>
                  </a:solidFill>
                </a:rPr>
                <a:t>Encrypted and with protected integrity</a:t>
              </a:r>
            </a:p>
            <a:p>
              <a:pPr marL="0" marR="0" lvl="0" indent="0" algn="ctr" defTabSz="914400" rtl="0" eaLnBrk="1" fontAlgn="auto" latinLnBrk="0" hangingPunct="1">
                <a:lnSpc>
                  <a:spcPct val="80000"/>
                </a:lnSpc>
                <a:spcBef>
                  <a:spcPts val="0"/>
                </a:spcBef>
                <a:spcAft>
                  <a:spcPts val="0"/>
                </a:spcAft>
                <a:buClrTx/>
                <a:buSzTx/>
                <a:buFontTx/>
                <a:buNone/>
                <a:tabLst/>
                <a:defRPr/>
              </a:pPr>
              <a:endParaRPr kumimoji="0" lang="en-US" b="0" i="0" u="none" strike="noStrike" kern="0" cap="none" spc="0" normalizeH="0" baseline="0">
                <a:ln>
                  <a:noFill/>
                </a:ln>
                <a:solidFill>
                  <a:srgbClr val="505050"/>
                </a:solidFill>
                <a:effectLst/>
                <a:uLnTx/>
                <a:uFillTx/>
                <a:latin typeface="Segoe UI"/>
                <a:ea typeface="+mn-ea"/>
                <a:cs typeface="Arial" panose="020B0604020202020204" pitchFamily="34" charset="0"/>
              </a:endParaRPr>
            </a:p>
          </p:txBody>
        </p:sp>
      </p:grpSp>
      <p:grpSp>
        <p:nvGrpSpPr>
          <p:cNvPr id="106" name="Group 105">
            <a:extLst>
              <a:ext uri="{FF2B5EF4-FFF2-40B4-BE49-F238E27FC236}">
                <a16:creationId xmlns:a16="http://schemas.microsoft.com/office/drawing/2014/main" id="{F33C2E6E-5652-4DCC-B717-01BD2E5BDC6D}"/>
              </a:ext>
            </a:extLst>
          </p:cNvPr>
          <p:cNvGrpSpPr/>
          <p:nvPr/>
        </p:nvGrpSpPr>
        <p:grpSpPr>
          <a:xfrm>
            <a:off x="5081369" y="2296516"/>
            <a:ext cx="1839374" cy="1856358"/>
            <a:chOff x="3457322" y="2251691"/>
            <a:chExt cx="1803472" cy="1820124"/>
          </a:xfrm>
        </p:grpSpPr>
        <p:cxnSp>
          <p:nvCxnSpPr>
            <p:cNvPr id="107" name="Straight Connector 4">
              <a:extLst>
                <a:ext uri="{FF2B5EF4-FFF2-40B4-BE49-F238E27FC236}">
                  <a16:creationId xmlns:a16="http://schemas.microsoft.com/office/drawing/2014/main" id="{6300535A-8F2D-4D6E-86C8-C2537DC07C01}"/>
                </a:ext>
              </a:extLst>
            </p:cNvPr>
            <p:cNvCxnSpPr/>
            <p:nvPr/>
          </p:nvCxnSpPr>
          <p:spPr>
            <a:xfrm flipV="1">
              <a:off x="3457322" y="2865902"/>
              <a:ext cx="1800588" cy="116391"/>
            </a:xfrm>
            <a:prstGeom prst="line">
              <a:avLst/>
            </a:prstGeom>
            <a:noFill/>
            <a:ln w="9525" cap="flat" cmpd="sng" algn="ctr">
              <a:solidFill>
                <a:srgbClr val="505050"/>
              </a:solidFill>
              <a:prstDash val="dash"/>
            </a:ln>
            <a:effectLst/>
          </p:spPr>
        </p:cxnSp>
        <p:sp>
          <p:nvSpPr>
            <p:cNvPr id="108" name="Parallelogram 5">
              <a:extLst>
                <a:ext uri="{FF2B5EF4-FFF2-40B4-BE49-F238E27FC236}">
                  <a16:creationId xmlns:a16="http://schemas.microsoft.com/office/drawing/2014/main" id="{830D51F5-095D-422F-9E26-2EDBDBD4954F}"/>
                </a:ext>
              </a:extLst>
            </p:cNvPr>
            <p:cNvSpPr/>
            <p:nvPr/>
          </p:nvSpPr>
          <p:spPr>
            <a:xfrm rot="5400000" flipV="1">
              <a:off x="4169443" y="1539617"/>
              <a:ext cx="367202" cy="1791349"/>
            </a:xfrm>
            <a:prstGeom prst="parallelogram">
              <a:avLst>
                <a:gd name="adj" fmla="val 44145"/>
              </a:avLst>
            </a:prstGeom>
            <a:noFill/>
            <a:ln w="6350" cap="flat" cmpd="sng" algn="ctr">
              <a:solidFill>
                <a:srgbClr val="505050"/>
              </a:solidFill>
              <a:prstDash val="dash"/>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36" b="0" i="0" u="none" strike="noStrike" kern="0" cap="none" spc="0" normalizeH="0" baseline="0" noProof="0">
                <a:ln>
                  <a:noFill/>
                </a:ln>
                <a:solidFill>
                  <a:srgbClr val="FFFFFF"/>
                </a:solidFill>
                <a:effectLst/>
                <a:uLnTx/>
                <a:uFillTx/>
                <a:latin typeface="Segoe UI"/>
                <a:ea typeface="+mn-ea"/>
                <a:cs typeface="+mn-cs"/>
              </a:endParaRPr>
            </a:p>
          </p:txBody>
        </p:sp>
        <p:sp>
          <p:nvSpPr>
            <p:cNvPr id="109" name="Parallelogram 6">
              <a:extLst>
                <a:ext uri="{FF2B5EF4-FFF2-40B4-BE49-F238E27FC236}">
                  <a16:creationId xmlns:a16="http://schemas.microsoft.com/office/drawing/2014/main" id="{D8BA1139-A5D2-4604-A781-843BDB34A180}"/>
                </a:ext>
              </a:extLst>
            </p:cNvPr>
            <p:cNvSpPr/>
            <p:nvPr/>
          </p:nvSpPr>
          <p:spPr>
            <a:xfrm rot="16200000">
              <a:off x="3819168" y="2259358"/>
              <a:ext cx="1082141" cy="1801111"/>
            </a:xfrm>
            <a:prstGeom prst="parallelogram">
              <a:avLst>
                <a:gd name="adj" fmla="val 81112"/>
              </a:avLst>
            </a:prstGeom>
            <a:noFill/>
            <a:ln w="6350" cap="flat" cmpd="sng" algn="ctr">
              <a:solidFill>
                <a:srgbClr val="505050"/>
              </a:solidFill>
              <a:prstDash val="dash"/>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36" b="0" i="0" u="none" strike="noStrike" kern="0" cap="none" spc="0" normalizeH="0" baseline="0" noProof="0">
                <a:ln>
                  <a:noFill/>
                </a:ln>
                <a:solidFill>
                  <a:srgbClr val="FFFFFF"/>
                </a:solidFill>
                <a:effectLst/>
                <a:uLnTx/>
                <a:uFillTx/>
                <a:latin typeface="Segoe UI"/>
                <a:ea typeface="+mn-ea"/>
                <a:cs typeface="+mn-cs"/>
              </a:endParaRPr>
            </a:p>
          </p:txBody>
        </p:sp>
        <p:sp>
          <p:nvSpPr>
            <p:cNvPr id="110" name="Parallelogram 7">
              <a:extLst>
                <a:ext uri="{FF2B5EF4-FFF2-40B4-BE49-F238E27FC236}">
                  <a16:creationId xmlns:a16="http://schemas.microsoft.com/office/drawing/2014/main" id="{C41C96CE-5EA7-43F1-B081-C4BD632A767A}"/>
                </a:ext>
              </a:extLst>
            </p:cNvPr>
            <p:cNvSpPr/>
            <p:nvPr/>
          </p:nvSpPr>
          <p:spPr>
            <a:xfrm rot="5400000" flipV="1">
              <a:off x="4196899" y="2321775"/>
              <a:ext cx="312289" cy="1791350"/>
            </a:xfrm>
            <a:prstGeom prst="parallelogram">
              <a:avLst>
                <a:gd name="adj" fmla="val 35587"/>
              </a:avLst>
            </a:prstGeom>
            <a:noFill/>
            <a:ln w="6350" cap="flat" cmpd="sng" algn="ctr">
              <a:solidFill>
                <a:srgbClr val="505050"/>
              </a:solidFill>
              <a:prstDash val="dash"/>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36" b="0" i="0" u="none" strike="noStrike" kern="0" cap="none" spc="0" normalizeH="0" baseline="0" noProof="0">
                <a:ln>
                  <a:noFill/>
                </a:ln>
                <a:solidFill>
                  <a:srgbClr val="FFFFFF"/>
                </a:solidFill>
                <a:effectLst/>
                <a:uLnTx/>
                <a:uFillTx/>
                <a:latin typeface="Segoe UI"/>
                <a:ea typeface="+mn-ea"/>
                <a:cs typeface="+mn-cs"/>
              </a:endParaRPr>
            </a:p>
          </p:txBody>
        </p:sp>
        <p:sp>
          <p:nvSpPr>
            <p:cNvPr id="111" name="Parallelogram 128">
              <a:extLst>
                <a:ext uri="{FF2B5EF4-FFF2-40B4-BE49-F238E27FC236}">
                  <a16:creationId xmlns:a16="http://schemas.microsoft.com/office/drawing/2014/main" id="{8A48AA15-39B4-499E-91B0-B7B61F1CD1A7}"/>
                </a:ext>
              </a:extLst>
            </p:cNvPr>
            <p:cNvSpPr/>
            <p:nvPr/>
          </p:nvSpPr>
          <p:spPr>
            <a:xfrm rot="16200000">
              <a:off x="4111961" y="2932312"/>
              <a:ext cx="487656" cy="1791350"/>
            </a:xfrm>
            <a:prstGeom prst="parallelogram">
              <a:avLst>
                <a:gd name="adj" fmla="val 57100"/>
              </a:avLst>
            </a:prstGeom>
            <a:noFill/>
            <a:ln w="6350" cap="flat" cmpd="sng" algn="ctr">
              <a:solidFill>
                <a:srgbClr val="505050"/>
              </a:solidFill>
              <a:prstDash val="dash"/>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36" b="0" i="0" u="none" strike="noStrike" kern="0" cap="none" spc="0" normalizeH="0" baseline="0" noProof="0">
                <a:ln>
                  <a:noFill/>
                </a:ln>
                <a:solidFill>
                  <a:srgbClr val="FFFFFF"/>
                </a:solidFill>
                <a:effectLst/>
                <a:uLnTx/>
                <a:uFillTx/>
                <a:latin typeface="Segoe UI"/>
                <a:ea typeface="+mn-ea"/>
                <a:cs typeface="+mn-cs"/>
              </a:endParaRPr>
            </a:p>
          </p:txBody>
        </p:sp>
      </p:grpSp>
      <p:sp>
        <p:nvSpPr>
          <p:cNvPr id="112" name="Right Arrow 129">
            <a:extLst>
              <a:ext uri="{FF2B5EF4-FFF2-40B4-BE49-F238E27FC236}">
                <a16:creationId xmlns:a16="http://schemas.microsoft.com/office/drawing/2014/main" id="{6D7EB039-28C0-4555-B245-3713E369E25F}"/>
              </a:ext>
            </a:extLst>
          </p:cNvPr>
          <p:cNvSpPr/>
          <p:nvPr/>
        </p:nvSpPr>
        <p:spPr>
          <a:xfrm>
            <a:off x="5328532" y="2257945"/>
            <a:ext cx="1485991" cy="1925488"/>
          </a:xfrm>
          <a:prstGeom prst="rightArrow">
            <a:avLst>
              <a:gd name="adj1" fmla="val 58710"/>
              <a:gd name="adj2" fmla="val 28703"/>
            </a:avLst>
          </a:prstGeom>
          <a:solidFill>
            <a:srgbClr val="FFFFFF"/>
          </a:solidFill>
          <a:ln w="10795" cap="flat" cmpd="sng" algn="ctr">
            <a:solidFill>
              <a:srgbClr val="50505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600">
                <a:solidFill>
                  <a:schemeClr val="tx1">
                    <a:lumMod val="50000"/>
                  </a:schemeClr>
                </a:solidFill>
                <a:ea typeface="Intel Clear Light" panose="020B0404020203020204" pitchFamily="34" charset="0"/>
                <a:cs typeface="Intel Clear Light" panose="020B0404020203020204" pitchFamily="34" charset="0"/>
              </a:rPr>
              <a:t>Mapping control of the page table</a:t>
            </a:r>
          </a:p>
        </p:txBody>
      </p:sp>
      <p:cxnSp>
        <p:nvCxnSpPr>
          <p:cNvPr id="113" name="Straight Connector 112">
            <a:extLst>
              <a:ext uri="{FF2B5EF4-FFF2-40B4-BE49-F238E27FC236}">
                <a16:creationId xmlns:a16="http://schemas.microsoft.com/office/drawing/2014/main" id="{330EF6AA-B988-41C5-9320-1F441A0B0E4E}"/>
              </a:ext>
            </a:extLst>
          </p:cNvPr>
          <p:cNvCxnSpPr/>
          <p:nvPr/>
        </p:nvCxnSpPr>
        <p:spPr>
          <a:xfrm>
            <a:off x="6911228" y="4166934"/>
            <a:ext cx="1410706" cy="0"/>
          </a:xfrm>
          <a:prstGeom prst="line">
            <a:avLst/>
          </a:prstGeom>
          <a:noFill/>
          <a:ln w="6350" cap="flat" cmpd="sng" algn="ctr">
            <a:solidFill>
              <a:srgbClr val="32145A">
                <a:shade val="50000"/>
              </a:srgbClr>
            </a:solidFill>
            <a:prstDash val="solid"/>
          </a:ln>
          <a:effectLst/>
        </p:spPr>
      </p:cxnSp>
      <p:grpSp>
        <p:nvGrpSpPr>
          <p:cNvPr id="114" name="Group 113">
            <a:extLst>
              <a:ext uri="{FF2B5EF4-FFF2-40B4-BE49-F238E27FC236}">
                <a16:creationId xmlns:a16="http://schemas.microsoft.com/office/drawing/2014/main" id="{2A113248-0BBA-4E9A-A468-91619E195348}"/>
              </a:ext>
            </a:extLst>
          </p:cNvPr>
          <p:cNvGrpSpPr/>
          <p:nvPr/>
        </p:nvGrpSpPr>
        <p:grpSpPr>
          <a:xfrm>
            <a:off x="3676598" y="2464592"/>
            <a:ext cx="1400045" cy="1397351"/>
            <a:chOff x="2079971" y="2416487"/>
            <a:chExt cx="1372718" cy="1370076"/>
          </a:xfrm>
        </p:grpSpPr>
        <p:sp>
          <p:nvSpPr>
            <p:cNvPr id="115" name="Rectangle 288">
              <a:extLst>
                <a:ext uri="{FF2B5EF4-FFF2-40B4-BE49-F238E27FC236}">
                  <a16:creationId xmlns:a16="http://schemas.microsoft.com/office/drawing/2014/main" id="{2F5DBBDF-1273-4CBB-9344-30A239F7950E}"/>
                </a:ext>
              </a:extLst>
            </p:cNvPr>
            <p:cNvSpPr>
              <a:spLocks noChangeArrowheads="1"/>
            </p:cNvSpPr>
            <p:nvPr/>
          </p:nvSpPr>
          <p:spPr bwMode="auto">
            <a:xfrm>
              <a:off x="2079981" y="2416487"/>
              <a:ext cx="1372708" cy="202403"/>
            </a:xfrm>
            <a:prstGeom prst="rect">
              <a:avLst/>
            </a:prstGeom>
            <a:solidFill>
              <a:srgbClr val="FFC000"/>
            </a:solid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a:solidFill>
                    <a:schemeClr val="tx1">
                      <a:lumMod val="50000"/>
                    </a:schemeClr>
                  </a:solidFill>
                  <a:cs typeface="Segoe UI" pitchFamily="34" charset="0"/>
                </a:rPr>
                <a:t>Code/Data</a:t>
              </a:r>
            </a:p>
          </p:txBody>
        </p:sp>
        <p:sp>
          <p:nvSpPr>
            <p:cNvPr id="116" name="Rectangle 288">
              <a:extLst>
                <a:ext uri="{FF2B5EF4-FFF2-40B4-BE49-F238E27FC236}">
                  <a16:creationId xmlns:a16="http://schemas.microsoft.com/office/drawing/2014/main" id="{FF642F18-7EA7-4918-9CB9-99AEDBD2D5E4}"/>
                </a:ext>
              </a:extLst>
            </p:cNvPr>
            <p:cNvSpPr>
              <a:spLocks noChangeArrowheads="1"/>
            </p:cNvSpPr>
            <p:nvPr/>
          </p:nvSpPr>
          <p:spPr bwMode="auto">
            <a:xfrm>
              <a:off x="2079981" y="2618891"/>
              <a:ext cx="1372708" cy="202403"/>
            </a:xfrm>
            <a:prstGeom prst="rect">
              <a:avLst/>
            </a:prstGeom>
            <a:solidFill>
              <a:srgbClr val="FFC000"/>
            </a:solid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fr-FR" sz="2400">
                <a:gradFill>
                  <a:gsLst>
                    <a:gs pos="0">
                      <a:srgbClr val="FFFFFF"/>
                    </a:gs>
                    <a:gs pos="100000">
                      <a:srgbClr val="FFFFFF"/>
                    </a:gs>
                  </a:gsLst>
                  <a:lin ang="5400000" scaled="0"/>
                </a:gradFill>
                <a:cs typeface="Segoe UI" pitchFamily="34" charset="0"/>
              </a:endParaRPr>
            </a:p>
          </p:txBody>
        </p:sp>
        <p:sp>
          <p:nvSpPr>
            <p:cNvPr id="117" name="Rectangle 288">
              <a:extLst>
                <a:ext uri="{FF2B5EF4-FFF2-40B4-BE49-F238E27FC236}">
                  <a16:creationId xmlns:a16="http://schemas.microsoft.com/office/drawing/2014/main" id="{2ECFBE2A-B80F-4E32-9D55-FFDBDD053C0A}"/>
                </a:ext>
              </a:extLst>
            </p:cNvPr>
            <p:cNvSpPr>
              <a:spLocks noChangeArrowheads="1"/>
            </p:cNvSpPr>
            <p:nvPr/>
          </p:nvSpPr>
          <p:spPr bwMode="auto">
            <a:xfrm>
              <a:off x="2079979" y="2977237"/>
              <a:ext cx="1372708" cy="202403"/>
            </a:xfrm>
            <a:prstGeom prst="rect">
              <a:avLst/>
            </a:prstGeom>
            <a:solidFill>
              <a:srgbClr val="FFC000"/>
            </a:solid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fr-FR" sz="2400">
                <a:gradFill>
                  <a:gsLst>
                    <a:gs pos="0">
                      <a:srgbClr val="FFFFFF"/>
                    </a:gs>
                    <a:gs pos="100000">
                      <a:srgbClr val="FFFFFF"/>
                    </a:gs>
                  </a:gsLst>
                  <a:lin ang="5400000" scaled="0"/>
                </a:gradFill>
                <a:cs typeface="Segoe UI" pitchFamily="34" charset="0"/>
              </a:endParaRPr>
            </a:p>
          </p:txBody>
        </p:sp>
        <p:sp>
          <p:nvSpPr>
            <p:cNvPr id="118" name="Rectangle 288">
              <a:extLst>
                <a:ext uri="{FF2B5EF4-FFF2-40B4-BE49-F238E27FC236}">
                  <a16:creationId xmlns:a16="http://schemas.microsoft.com/office/drawing/2014/main" id="{4F0EDC59-9DCF-41BB-86A6-459B7FD1F1CD}"/>
                </a:ext>
              </a:extLst>
            </p:cNvPr>
            <p:cNvSpPr>
              <a:spLocks noChangeArrowheads="1"/>
            </p:cNvSpPr>
            <p:nvPr/>
          </p:nvSpPr>
          <p:spPr bwMode="auto">
            <a:xfrm>
              <a:off x="2079972" y="3171190"/>
              <a:ext cx="1372708" cy="202403"/>
            </a:xfrm>
            <a:prstGeom prst="rect">
              <a:avLst/>
            </a:prstGeom>
            <a:solidFill>
              <a:srgbClr val="FFC000"/>
            </a:solid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fr-FR" sz="2400">
                <a:gradFill>
                  <a:gsLst>
                    <a:gs pos="0">
                      <a:srgbClr val="FFFFFF"/>
                    </a:gs>
                    <a:gs pos="100000">
                      <a:srgbClr val="FFFFFF"/>
                    </a:gs>
                  </a:gsLst>
                  <a:lin ang="5400000" scaled="0"/>
                </a:gradFill>
                <a:cs typeface="Segoe UI" pitchFamily="34" charset="0"/>
              </a:endParaRPr>
            </a:p>
          </p:txBody>
        </p:sp>
        <p:sp>
          <p:nvSpPr>
            <p:cNvPr id="119" name="Rectangle 288">
              <a:extLst>
                <a:ext uri="{FF2B5EF4-FFF2-40B4-BE49-F238E27FC236}">
                  <a16:creationId xmlns:a16="http://schemas.microsoft.com/office/drawing/2014/main" id="{2FC3176A-5663-43A1-9A96-A2DAF4541EE2}"/>
                </a:ext>
              </a:extLst>
            </p:cNvPr>
            <p:cNvSpPr>
              <a:spLocks noChangeArrowheads="1"/>
            </p:cNvSpPr>
            <p:nvPr/>
          </p:nvSpPr>
          <p:spPr bwMode="auto">
            <a:xfrm>
              <a:off x="2079971" y="3584160"/>
              <a:ext cx="1372708" cy="202403"/>
            </a:xfrm>
            <a:prstGeom prst="rect">
              <a:avLst/>
            </a:prstGeom>
            <a:solidFill>
              <a:srgbClr val="FFC000"/>
            </a:solid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fr-FR" sz="2400">
                <a:gradFill>
                  <a:gsLst>
                    <a:gs pos="0">
                      <a:srgbClr val="FFFFFF"/>
                    </a:gs>
                    <a:gs pos="100000">
                      <a:srgbClr val="FFFFFF"/>
                    </a:gs>
                  </a:gsLst>
                  <a:lin ang="5400000" scaled="0"/>
                </a:gradFill>
                <a:cs typeface="Segoe UI" pitchFamily="34" charset="0"/>
              </a:endParaRPr>
            </a:p>
          </p:txBody>
        </p:sp>
      </p:grpSp>
      <p:sp>
        <p:nvSpPr>
          <p:cNvPr id="120" name="Rectangle 119">
            <a:extLst>
              <a:ext uri="{FF2B5EF4-FFF2-40B4-BE49-F238E27FC236}">
                <a16:creationId xmlns:a16="http://schemas.microsoft.com/office/drawing/2014/main" id="{12C4D899-F36F-4926-AD1F-654096631306}"/>
              </a:ext>
            </a:extLst>
          </p:cNvPr>
          <p:cNvSpPr/>
          <p:nvPr/>
        </p:nvSpPr>
        <p:spPr>
          <a:xfrm>
            <a:off x="3463425" y="4620323"/>
            <a:ext cx="5049546" cy="1132302"/>
          </a:xfrm>
          <a:prstGeom prst="rect">
            <a:avLst/>
          </a:prstGeom>
          <a:solidFill>
            <a:srgbClr val="0078D7"/>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p:spPr>
        <p:txBody>
          <a:bodyPr rtlCol="0" anchor="ctr"/>
          <a:lstStyle/>
          <a:p>
            <a:pPr lvl="0" defTabSz="914400">
              <a:defRPr/>
            </a:pPr>
            <a:r>
              <a:rPr lang="en-US" sz="2400" kern="0">
                <a:solidFill>
                  <a:srgbClr val="FFFFFF"/>
                </a:solidFill>
                <a:latin typeface="Segoe UI Semilight" panose="020B0402040204020203" pitchFamily="34" charset="0"/>
                <a:cs typeface="Segoe UI Semilight" panose="020B0402040204020203" pitchFamily="34" charset="0"/>
              </a:rPr>
              <a:t>Also</a:t>
            </a:r>
            <a:r>
              <a:rPr kumimoji="0" lang="en-US" sz="2400" b="0" i="0" u="none" strike="noStrike" kern="0" cap="none" spc="0" normalizeH="0" baseline="0" noProof="0">
                <a:ln>
                  <a:noFill/>
                </a:ln>
                <a:solidFill>
                  <a:srgbClr val="FFFFFF"/>
                </a:solidFill>
                <a:effectLst/>
                <a:uLnTx/>
                <a:uFillTx/>
                <a:latin typeface="Segoe UI Semilight" panose="020B0402040204020203" pitchFamily="34" charset="0"/>
                <a:cs typeface="Segoe UI Semilight" panose="020B0402040204020203" pitchFamily="34" charset="0"/>
              </a:rPr>
              <a:t>:</a:t>
            </a:r>
          </a:p>
          <a:p>
            <a:pPr marL="466298" marR="0" lvl="0" indent="-46629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0" cap="none" spc="0" normalizeH="0" baseline="0" noProof="0">
                <a:ln>
                  <a:noFill/>
                </a:ln>
                <a:solidFill>
                  <a:srgbClr val="FFFFFF"/>
                </a:solidFill>
                <a:effectLst/>
                <a:uLnTx/>
                <a:uFillTx/>
                <a:latin typeface="Segoe UI Semilight" panose="020B0402040204020203" pitchFamily="34" charset="0"/>
                <a:cs typeface="Segoe UI Semilight" panose="020B0402040204020203" pitchFamily="34" charset="0"/>
              </a:rPr>
              <a:t>Protected</a:t>
            </a:r>
            <a:r>
              <a:rPr kumimoji="0" lang="en-US" sz="2000" b="0" i="0" u="none" strike="noStrike" kern="0" cap="none" spc="0" normalizeH="0" noProof="0">
                <a:ln>
                  <a:noFill/>
                </a:ln>
                <a:solidFill>
                  <a:srgbClr val="FFFFFF"/>
                </a:solidFill>
                <a:effectLst/>
                <a:uLnTx/>
                <a:uFillTx/>
                <a:latin typeface="Segoe UI Semilight" panose="020B0402040204020203" pitchFamily="34" charset="0"/>
                <a:cs typeface="Segoe UI Semilight" panose="020B0402040204020203" pitchFamily="34" charset="0"/>
              </a:rPr>
              <a:t> Register Bank</a:t>
            </a:r>
            <a:endParaRPr kumimoji="0" lang="en-US" sz="2000" b="0" i="0" u="none" strike="noStrike" kern="0" cap="none" spc="0" normalizeH="0" baseline="0" noProof="0">
              <a:ln>
                <a:noFill/>
              </a:ln>
              <a:solidFill>
                <a:srgbClr val="FFFFFF"/>
              </a:solidFill>
              <a:effectLst/>
              <a:uLnTx/>
              <a:uFillTx/>
              <a:latin typeface="Segoe UI Semilight" panose="020B0402040204020203" pitchFamily="34" charset="0"/>
              <a:cs typeface="Segoe UI Semilight" panose="020B0402040204020203" pitchFamily="34" charset="0"/>
            </a:endParaRPr>
          </a:p>
          <a:p>
            <a:pPr marL="466298" marR="0" lvl="0" indent="-46629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0" cap="none" spc="0" normalizeH="0" baseline="0" noProof="0">
                <a:ln>
                  <a:noFill/>
                </a:ln>
                <a:solidFill>
                  <a:srgbClr val="FFFFFF"/>
                </a:solidFill>
                <a:effectLst/>
                <a:uLnTx/>
                <a:uFillTx/>
                <a:latin typeface="Segoe UI Semilight" panose="020B0402040204020203" pitchFamily="34" charset="0"/>
                <a:cs typeface="Segoe UI Semilight" panose="020B0402040204020203" pitchFamily="34" charset="0"/>
              </a:rPr>
              <a:t>Secure Control Transfer</a:t>
            </a:r>
          </a:p>
        </p:txBody>
      </p:sp>
      <p:sp>
        <p:nvSpPr>
          <p:cNvPr id="121" name="TextBox 120">
            <a:extLst>
              <a:ext uri="{FF2B5EF4-FFF2-40B4-BE49-F238E27FC236}">
                <a16:creationId xmlns:a16="http://schemas.microsoft.com/office/drawing/2014/main" id="{A9DA93D7-2512-401A-A5A9-D89CE5F56D59}"/>
              </a:ext>
            </a:extLst>
          </p:cNvPr>
          <p:cNvSpPr txBox="1"/>
          <p:nvPr/>
        </p:nvSpPr>
        <p:spPr>
          <a:xfrm>
            <a:off x="8746425" y="2106746"/>
            <a:ext cx="2741969" cy="517065"/>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lang="fr-FR" sz="1600">
                <a:solidFill>
                  <a:schemeClr val="tx1">
                    <a:lumMod val="50000"/>
                  </a:schemeClr>
                </a:solidFill>
              </a:rPr>
              <a:t>EPC = Enclave Page Cache</a:t>
            </a:r>
          </a:p>
        </p:txBody>
      </p:sp>
    </p:spTree>
    <p:extLst>
      <p:ext uri="{BB962C8B-B14F-4D97-AF65-F5344CB8AC3E}">
        <p14:creationId xmlns:p14="http://schemas.microsoft.com/office/powerpoint/2010/main" val="22257495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6"/>
                                        </p:tgtEl>
                                        <p:attrNameLst>
                                          <p:attrName>style.visibility</p:attrName>
                                        </p:attrNameLst>
                                      </p:cBhvr>
                                      <p:to>
                                        <p:strVal val="visible"/>
                                      </p:to>
                                    </p:set>
                                  </p:childTnLst>
                                </p:cTn>
                              </p:par>
                            </p:childTnLst>
                          </p:cTn>
                        </p:par>
                        <p:par>
                          <p:cTn id="17" fill="hold">
                            <p:stCondLst>
                              <p:cond delay="0"/>
                            </p:stCondLst>
                            <p:childTnLst>
                              <p:par>
                                <p:cTn id="18" presetID="10" presetClass="entr" presetSubtype="0" fill="hold" nodeType="afterEffect">
                                  <p:stCondLst>
                                    <p:cond delay="0"/>
                                  </p:stCondLst>
                                  <p:childTnLst>
                                    <p:set>
                                      <p:cBhvr>
                                        <p:cTn id="19" dur="1" fill="hold">
                                          <p:stCondLst>
                                            <p:cond delay="0"/>
                                          </p:stCondLst>
                                        </p:cTn>
                                        <p:tgtEl>
                                          <p:spTgt spid="103"/>
                                        </p:tgtEl>
                                        <p:attrNameLst>
                                          <p:attrName>style.visibility</p:attrName>
                                        </p:attrNameLst>
                                      </p:cBhvr>
                                      <p:to>
                                        <p:strVal val="visible"/>
                                      </p:to>
                                    </p:set>
                                    <p:animEffect transition="in" filter="fade">
                                      <p:cBhvr>
                                        <p:cTn id="20" dur="500"/>
                                        <p:tgtEl>
                                          <p:spTgt spid="103"/>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112"/>
                                        </p:tgtEl>
                                        <p:attrNameLst>
                                          <p:attrName>style.visibility</p:attrName>
                                        </p:attrNameLst>
                                      </p:cBhvr>
                                      <p:to>
                                        <p:strVal val="visible"/>
                                      </p:to>
                                    </p:set>
                                    <p:animEffect transition="in" filter="wipe(left)">
                                      <p:cBhvr>
                                        <p:cTn id="25" dur="500"/>
                                        <p:tgtEl>
                                          <p:spTgt spid="112"/>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120"/>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120">
                                            <p:txEl>
                                              <p:pRg st="0" end="0"/>
                                            </p:txEl>
                                          </p:spTgt>
                                        </p:tgtEl>
                                        <p:attrNameLst>
                                          <p:attrName>style.visibility</p:attrName>
                                        </p:attrNameLst>
                                      </p:cBhvr>
                                      <p:to>
                                        <p:strVal val="visible"/>
                                      </p:to>
                                    </p:set>
                                  </p:childTnLst>
                                </p:cTn>
                              </p:par>
                              <p:par>
                                <p:cTn id="32" presetID="1" presetClass="entr" presetSubtype="0" fill="hold" nodeType="withEffect">
                                  <p:stCondLst>
                                    <p:cond delay="0"/>
                                  </p:stCondLst>
                                  <p:childTnLst>
                                    <p:set>
                                      <p:cBhvr>
                                        <p:cTn id="33" dur="1" fill="hold">
                                          <p:stCondLst>
                                            <p:cond delay="0"/>
                                          </p:stCondLst>
                                        </p:cTn>
                                        <p:tgtEl>
                                          <p:spTgt spid="120">
                                            <p:txEl>
                                              <p:pRg st="1" end="1"/>
                                            </p:txEl>
                                          </p:spTgt>
                                        </p:tgtEl>
                                        <p:attrNameLst>
                                          <p:attrName>style.visibility</p:attrName>
                                        </p:attrNameLst>
                                      </p:cBhvr>
                                      <p:to>
                                        <p:strVal val="visible"/>
                                      </p:to>
                                    </p:set>
                                  </p:childTnLst>
                                </p:cTn>
                              </p:par>
                              <p:par>
                                <p:cTn id="34" presetID="1" presetClass="entr" presetSubtype="0" fill="hold" nodeType="withEffect">
                                  <p:stCondLst>
                                    <p:cond delay="0"/>
                                  </p:stCondLst>
                                  <p:childTnLst>
                                    <p:set>
                                      <p:cBhvr>
                                        <p:cTn id="35" dur="1" fill="hold">
                                          <p:stCondLst>
                                            <p:cond delay="0"/>
                                          </p:stCondLst>
                                        </p:cTn>
                                        <p:tgtEl>
                                          <p:spTgt spid="12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 grpId="0" animBg="1"/>
      <p:bldP spid="120" grpId="0" animBg="1"/>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72274" y="144462"/>
            <a:ext cx="11889564" cy="860424"/>
          </a:xfrm>
        </p:spPr>
        <p:txBody>
          <a:bodyPr/>
          <a:lstStyle/>
          <a:p>
            <a:r>
              <a:rPr lang="en-US"/>
              <a:t>Ongoing research within Microsoft Research (MSR)</a:t>
            </a:r>
          </a:p>
        </p:txBody>
      </p:sp>
      <p:sp>
        <p:nvSpPr>
          <p:cNvPr id="3" name="Espace réservé du texte 2"/>
          <p:cNvSpPr>
            <a:spLocks noGrp="1"/>
          </p:cNvSpPr>
          <p:nvPr>
            <p:ph type="body" sz="quarter" idx="10"/>
          </p:nvPr>
        </p:nvSpPr>
        <p:spPr>
          <a:xfrm>
            <a:off x="274638" y="1212850"/>
            <a:ext cx="6400799" cy="5179901"/>
          </a:xfrm>
        </p:spPr>
        <p:txBody>
          <a:bodyPr>
            <a:normAutofit/>
          </a:bodyPr>
          <a:lstStyle/>
          <a:p>
            <a:pPr lvl="0"/>
            <a:r>
              <a:rPr lang="en-US"/>
              <a:t>Computing is increasingly heterogeneous</a:t>
            </a:r>
          </a:p>
          <a:p>
            <a:pPr lvl="0"/>
            <a:endParaRPr lang="en-US"/>
          </a:p>
          <a:p>
            <a:pPr lvl="0"/>
            <a:r>
              <a:rPr lang="en-US"/>
              <a:t>GPU, FPGA, Graphcore IPU,...</a:t>
            </a:r>
            <a:endParaRPr lang="fr-FR"/>
          </a:p>
          <a:p>
            <a:pPr marL="514350" lvl="2" indent="-285750">
              <a:buFont typeface="Arial" panose="020B0604020202020204" pitchFamily="34" charset="0"/>
              <a:buChar char="•"/>
              <a:defRPr/>
            </a:pPr>
            <a:r>
              <a:rPr lang="en-US"/>
              <a:t>Better insulation mechanisms for computational accelerators</a:t>
            </a:r>
          </a:p>
          <a:p>
            <a:pPr lvl="0"/>
            <a:endParaRPr lang="fr-FR"/>
          </a:p>
          <a:p>
            <a:pPr lvl="0"/>
            <a:r>
              <a:rPr lang="fr-FR"/>
              <a:t>GPU enclaves</a:t>
            </a:r>
          </a:p>
          <a:p>
            <a:pPr marL="514350" lvl="2" indent="-285750">
              <a:buFont typeface="Arial" panose="020B0604020202020204" pitchFamily="34" charset="0"/>
              <a:buChar char="•"/>
              <a:defRPr/>
            </a:pPr>
            <a:r>
              <a:rPr lang="en-US"/>
              <a:t>Primitives to unload and isolate computing cores and data within GPUs</a:t>
            </a:r>
          </a:p>
          <a:p>
            <a:pPr marL="514350" lvl="2" indent="-285750">
              <a:buFont typeface="Arial" panose="020B0604020202020204" pitchFamily="34" charset="0"/>
              <a:buChar char="•"/>
              <a:defRPr/>
            </a:pPr>
            <a:r>
              <a:rPr lang="en-US"/>
              <a:t>Simpler and more efficient than CPU enclaves</a:t>
            </a:r>
          </a:p>
          <a:p>
            <a:pPr lvl="2">
              <a:defRPr/>
            </a:pPr>
            <a:endParaRPr lang="en-US"/>
          </a:p>
        </p:txBody>
      </p:sp>
      <p:pic>
        <p:nvPicPr>
          <p:cNvPr id="15" name="Picture 14" descr="A close up of a device&#10;&#10;Description automatically generated">
            <a:extLst>
              <a:ext uri="{FF2B5EF4-FFF2-40B4-BE49-F238E27FC236}">
                <a16:creationId xmlns:a16="http://schemas.microsoft.com/office/drawing/2014/main" id="{E457311A-1BE8-4E33-ACC6-07A403A9C203}"/>
              </a:ext>
            </a:extLst>
          </p:cNvPr>
          <p:cNvPicPr>
            <a:picLocks noChangeAspect="1"/>
          </p:cNvPicPr>
          <p:nvPr/>
        </p:nvPicPr>
        <p:blipFill>
          <a:blip r:embed="rId3">
            <a:clrChange>
              <a:clrFrom>
                <a:srgbClr val="EFEFF1"/>
              </a:clrFrom>
              <a:clrTo>
                <a:srgbClr val="EFEFF1">
                  <a:alpha val="0"/>
                </a:srgbClr>
              </a:clrTo>
            </a:clrChange>
          </a:blip>
          <a:stretch>
            <a:fillRect/>
          </a:stretch>
        </p:blipFill>
        <p:spPr>
          <a:xfrm>
            <a:off x="6904037" y="3725863"/>
            <a:ext cx="4367808" cy="2455060"/>
          </a:xfrm>
          <a:prstGeom prst="rect">
            <a:avLst/>
          </a:prstGeom>
        </p:spPr>
      </p:pic>
      <p:pic>
        <p:nvPicPr>
          <p:cNvPr id="11" name="Picture 10" descr="A close up of a device&#10;&#10;Description automatically generated">
            <a:extLst>
              <a:ext uri="{FF2B5EF4-FFF2-40B4-BE49-F238E27FC236}">
                <a16:creationId xmlns:a16="http://schemas.microsoft.com/office/drawing/2014/main" id="{CBDDCBB4-674A-42B0-B931-EEE15695E535}"/>
              </a:ext>
            </a:extLst>
          </p:cNvPr>
          <p:cNvPicPr>
            <a:picLocks noChangeAspect="1"/>
          </p:cNvPicPr>
          <p:nvPr/>
        </p:nvPicPr>
        <p:blipFill>
          <a:blip r:embed="rId4">
            <a:clrChange>
              <a:clrFrom>
                <a:srgbClr val="FDFDFD"/>
              </a:clrFrom>
              <a:clrTo>
                <a:srgbClr val="FDFDFD">
                  <a:alpha val="0"/>
                </a:srgbClr>
              </a:clrTo>
            </a:clrChange>
          </a:blip>
          <a:stretch>
            <a:fillRect/>
          </a:stretch>
        </p:blipFill>
        <p:spPr>
          <a:xfrm>
            <a:off x="8533581" y="5443549"/>
            <a:ext cx="1888820" cy="1302635"/>
          </a:xfrm>
          <a:prstGeom prst="rect">
            <a:avLst/>
          </a:prstGeom>
        </p:spPr>
      </p:pic>
      <p:pic>
        <p:nvPicPr>
          <p:cNvPr id="17" name="Picture 16" descr="A circuit board&#10;&#10;Description automatically generated">
            <a:extLst>
              <a:ext uri="{FF2B5EF4-FFF2-40B4-BE49-F238E27FC236}">
                <a16:creationId xmlns:a16="http://schemas.microsoft.com/office/drawing/2014/main" id="{0D9E1916-DB95-4929-9C6A-D0341535A754}"/>
              </a:ext>
            </a:extLst>
          </p:cNvPr>
          <p:cNvPicPr>
            <a:picLocks noChangeAspect="1"/>
          </p:cNvPicPr>
          <p:nvPr/>
        </p:nvPicPr>
        <p:blipFill>
          <a:blip r:embed="rId5"/>
          <a:stretch>
            <a:fillRect/>
          </a:stretch>
        </p:blipFill>
        <p:spPr>
          <a:xfrm>
            <a:off x="10256837" y="2354262"/>
            <a:ext cx="1154430" cy="1219200"/>
          </a:xfrm>
          <a:prstGeom prst="rect">
            <a:avLst/>
          </a:prstGeom>
        </p:spPr>
      </p:pic>
      <p:pic>
        <p:nvPicPr>
          <p:cNvPr id="19" name="Picture 18" descr="A circuit board&#10;&#10;Description automatically generated">
            <a:extLst>
              <a:ext uri="{FF2B5EF4-FFF2-40B4-BE49-F238E27FC236}">
                <a16:creationId xmlns:a16="http://schemas.microsoft.com/office/drawing/2014/main" id="{A9AC1688-272F-494A-A5F2-BC5151B2543D}"/>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7132637" y="394540"/>
            <a:ext cx="2908764" cy="2520929"/>
          </a:xfrm>
          <a:prstGeom prst="rect">
            <a:avLst/>
          </a:prstGeom>
        </p:spPr>
      </p:pic>
    </p:spTree>
    <p:extLst>
      <p:ext uri="{BB962C8B-B14F-4D97-AF65-F5344CB8AC3E}">
        <p14:creationId xmlns:p14="http://schemas.microsoft.com/office/powerpoint/2010/main" val="140096793"/>
      </p:ext>
    </p:extLst>
  </p:cSld>
  <p:clrMapOvr>
    <a:masterClrMapping/>
  </p:clrMapOvr>
  <p:transition>
    <p:fade/>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502A5-9121-4501-AE95-FADD9D1480A8}"/>
              </a:ext>
            </a:extLst>
          </p:cNvPr>
          <p:cNvSpPr>
            <a:spLocks noGrp="1"/>
          </p:cNvSpPr>
          <p:nvPr>
            <p:ph type="title"/>
          </p:nvPr>
        </p:nvSpPr>
        <p:spPr>
          <a:xfrm>
            <a:off x="272391" y="226747"/>
            <a:ext cx="11889564" cy="860424"/>
          </a:xfrm>
        </p:spPr>
        <p:txBody>
          <a:bodyPr/>
          <a:lstStyle/>
          <a:p>
            <a:r>
              <a:rPr lang="en-US"/>
              <a:t>IPUs Graphcore</a:t>
            </a:r>
            <a:br>
              <a:rPr lang="en-US"/>
            </a:br>
            <a:r>
              <a:rPr lang="en-US" sz="2400">
                <a:solidFill>
                  <a:srgbClr val="0070C0"/>
                </a:solidFill>
                <a:latin typeface="+mn-lt"/>
              </a:rPr>
              <a:t>Parallel Computing designed for AI training and Inference</a:t>
            </a:r>
            <a:endParaRPr lang="en-US"/>
          </a:p>
        </p:txBody>
      </p:sp>
      <p:pic>
        <p:nvPicPr>
          <p:cNvPr id="3" name="Picture 2">
            <a:extLst>
              <a:ext uri="{FF2B5EF4-FFF2-40B4-BE49-F238E27FC236}">
                <a16:creationId xmlns:a16="http://schemas.microsoft.com/office/drawing/2014/main" id="{FB264A46-6EB1-4C32-9347-6C17DD6156A5}"/>
              </a:ext>
            </a:extLst>
          </p:cNvPr>
          <p:cNvPicPr>
            <a:picLocks noChangeAspect="1"/>
          </p:cNvPicPr>
          <p:nvPr/>
        </p:nvPicPr>
        <p:blipFill>
          <a:blip r:embed="rId3"/>
          <a:stretch>
            <a:fillRect/>
          </a:stretch>
        </p:blipFill>
        <p:spPr>
          <a:xfrm>
            <a:off x="3398837" y="1401190"/>
            <a:ext cx="8763000" cy="5067872"/>
          </a:xfrm>
          <a:prstGeom prst="rect">
            <a:avLst/>
          </a:prstGeom>
        </p:spPr>
      </p:pic>
      <p:sp>
        <p:nvSpPr>
          <p:cNvPr id="4" name="TextBox 3">
            <a:extLst>
              <a:ext uri="{FF2B5EF4-FFF2-40B4-BE49-F238E27FC236}">
                <a16:creationId xmlns:a16="http://schemas.microsoft.com/office/drawing/2014/main" id="{0B7ABFB4-5E90-4553-845D-09682A60D4AB}"/>
              </a:ext>
            </a:extLst>
          </p:cNvPr>
          <p:cNvSpPr txBox="1"/>
          <p:nvPr/>
        </p:nvSpPr>
        <p:spPr>
          <a:xfrm>
            <a:off x="122237" y="6424316"/>
            <a:ext cx="3230693" cy="440890"/>
          </a:xfrm>
          <a:prstGeom prst="rect">
            <a:avLst/>
          </a:prstGeom>
          <a:noFill/>
        </p:spPr>
        <p:txBody>
          <a:bodyPr wrap="none" lIns="182880" tIns="146304" rIns="182880" bIns="146304" rtlCol="0">
            <a:spAutoFit/>
          </a:bodyPr>
          <a:lstStyle/>
          <a:p>
            <a:pPr>
              <a:lnSpc>
                <a:spcPct val="90000"/>
              </a:lnSpc>
              <a:spcAft>
                <a:spcPts val="600"/>
              </a:spcAft>
            </a:pPr>
            <a:r>
              <a:rPr lang="fr-FR" sz="1050">
                <a:gradFill>
                  <a:gsLst>
                    <a:gs pos="2917">
                      <a:schemeClr val="tx1"/>
                    </a:gs>
                    <a:gs pos="30000">
                      <a:schemeClr val="tx1"/>
                    </a:gs>
                  </a:gsLst>
                  <a:lin ang="5400000" scaled="0"/>
                </a:gradFill>
              </a:rPr>
              <a:t>Source : </a:t>
            </a:r>
            <a:r>
              <a:rPr lang="en-US" sz="1050">
                <a:hlinkClick r:id="rId4"/>
              </a:rPr>
              <a:t>https://www.graphcore.ai/products/ipu</a:t>
            </a:r>
            <a:r>
              <a:rPr lang="fr-FR" sz="1050">
                <a:gradFill>
                  <a:gsLst>
                    <a:gs pos="2917">
                      <a:schemeClr val="tx1"/>
                    </a:gs>
                    <a:gs pos="30000">
                      <a:schemeClr val="tx1"/>
                    </a:gs>
                  </a:gsLst>
                  <a:lin ang="5400000" scaled="0"/>
                </a:gradFill>
              </a:rPr>
              <a:t> </a:t>
            </a:r>
            <a:endParaRPr lang="en-US" sz="1050" err="1">
              <a:gradFill>
                <a:gsLst>
                  <a:gs pos="2917">
                    <a:schemeClr val="tx1"/>
                  </a:gs>
                  <a:gs pos="30000">
                    <a:schemeClr val="tx1"/>
                  </a:gs>
                </a:gsLst>
                <a:lin ang="5400000" scaled="0"/>
              </a:gradFill>
            </a:endParaRPr>
          </a:p>
        </p:txBody>
      </p:sp>
      <p:sp>
        <p:nvSpPr>
          <p:cNvPr id="5" name="TextBox 4">
            <a:extLst>
              <a:ext uri="{FF2B5EF4-FFF2-40B4-BE49-F238E27FC236}">
                <a16:creationId xmlns:a16="http://schemas.microsoft.com/office/drawing/2014/main" id="{1A7C263C-A911-4993-B6F8-EC0B222A88CA}"/>
              </a:ext>
            </a:extLst>
          </p:cNvPr>
          <p:cNvSpPr txBox="1"/>
          <p:nvPr/>
        </p:nvSpPr>
        <p:spPr>
          <a:xfrm>
            <a:off x="8809037" y="1668462"/>
            <a:ext cx="2057400" cy="627864"/>
          </a:xfrm>
          <a:prstGeom prst="rect">
            <a:avLst/>
          </a:prstGeom>
          <a:noFill/>
        </p:spPr>
        <p:txBody>
          <a:bodyPr wrap="square" lIns="182880" tIns="146304" rIns="182880" bIns="146304" rtlCol="0">
            <a:spAutoFit/>
          </a:bodyPr>
          <a:lstStyle/>
          <a:p>
            <a:pPr>
              <a:lnSpc>
                <a:spcPct val="90000"/>
              </a:lnSpc>
              <a:spcAft>
                <a:spcPts val="600"/>
              </a:spcAft>
            </a:pPr>
            <a:endParaRPr lang="en-US" sz="2400" err="1">
              <a:gradFill>
                <a:gsLst>
                  <a:gs pos="2917">
                    <a:schemeClr val="tx1"/>
                  </a:gs>
                  <a:gs pos="30000">
                    <a:schemeClr val="tx1"/>
                  </a:gs>
                </a:gsLst>
                <a:lin ang="5400000" scaled="0"/>
              </a:gradFill>
            </a:endParaRPr>
          </a:p>
        </p:txBody>
      </p:sp>
      <p:pic>
        <p:nvPicPr>
          <p:cNvPr id="1024" name="Picture 1023">
            <a:extLst>
              <a:ext uri="{FF2B5EF4-FFF2-40B4-BE49-F238E27FC236}">
                <a16:creationId xmlns:a16="http://schemas.microsoft.com/office/drawing/2014/main" id="{E328C694-3840-4E14-82D5-76823CF650D1}"/>
              </a:ext>
            </a:extLst>
          </p:cNvPr>
          <p:cNvPicPr>
            <a:picLocks noChangeAspect="1"/>
          </p:cNvPicPr>
          <p:nvPr/>
        </p:nvPicPr>
        <p:blipFill>
          <a:blip r:embed="rId5"/>
          <a:stretch>
            <a:fillRect/>
          </a:stretch>
        </p:blipFill>
        <p:spPr>
          <a:xfrm>
            <a:off x="731837" y="1460499"/>
            <a:ext cx="2251734" cy="2259691"/>
          </a:xfrm>
          <a:prstGeom prst="rect">
            <a:avLst/>
          </a:prstGeom>
        </p:spPr>
      </p:pic>
      <p:sp>
        <p:nvSpPr>
          <p:cNvPr id="1025" name="TextBox 1024">
            <a:extLst>
              <a:ext uri="{FF2B5EF4-FFF2-40B4-BE49-F238E27FC236}">
                <a16:creationId xmlns:a16="http://schemas.microsoft.com/office/drawing/2014/main" id="{55872E94-6DA5-4FAF-8187-52B6A6922619}"/>
              </a:ext>
            </a:extLst>
          </p:cNvPr>
          <p:cNvSpPr txBox="1"/>
          <p:nvPr/>
        </p:nvSpPr>
        <p:spPr>
          <a:xfrm>
            <a:off x="503237" y="4030662"/>
            <a:ext cx="4751522" cy="2490153"/>
          </a:xfrm>
          <a:prstGeom prst="rect">
            <a:avLst/>
          </a:prstGeom>
          <a:noFill/>
        </p:spPr>
        <p:txBody>
          <a:bodyPr wrap="square" lIns="0" tIns="149217" rIns="186521" bIns="149217" rtlCol="0">
            <a:spAutoFit/>
          </a:bodyPr>
          <a:lstStyle/>
          <a:p>
            <a:pPr marL="0" marR="0" lvl="0" indent="0" defTabSz="932597" eaLnBrk="1" fontAlgn="auto" latinLnBrk="0" hangingPunct="1">
              <a:lnSpc>
                <a:spcPct val="90000"/>
              </a:lnSpc>
              <a:spcBef>
                <a:spcPts val="0"/>
              </a:spcBef>
              <a:spcAft>
                <a:spcPts val="612"/>
              </a:spcAft>
              <a:buClrTx/>
              <a:buSzTx/>
              <a:buFontTx/>
              <a:buNone/>
              <a:tabLst/>
              <a:defRPr/>
            </a:pPr>
            <a:r>
              <a:rPr kumimoji="0" lang="en-US" sz="2448" b="0" i="0" u="none" strike="noStrike" kern="0" cap="none" spc="0" normalizeH="0" baseline="0" noProof="0">
                <a:ln>
                  <a:noFill/>
                </a:ln>
                <a:solidFill>
                  <a:srgbClr val="0078D3"/>
                </a:solidFill>
                <a:effectLst/>
                <a:uLnTx/>
                <a:uFillTx/>
                <a:latin typeface="Segoe UI Semibold"/>
                <a:cs typeface="Segoe UI Semilight" panose="020B0402040204020203" pitchFamily="34" charset="0"/>
              </a:rPr>
              <a:t>Features</a:t>
            </a:r>
          </a:p>
          <a:p>
            <a:pPr marL="0" marR="0" lvl="0" indent="0" defTabSz="932597" eaLnBrk="1" fontAlgn="auto" latinLnBrk="0" hangingPunct="1">
              <a:lnSpc>
                <a:spcPct val="90000"/>
              </a:lnSpc>
              <a:spcBef>
                <a:spcPts val="0"/>
              </a:spcBef>
              <a:spcAft>
                <a:spcPts val="612"/>
              </a:spcAft>
              <a:buClrTx/>
              <a:buSzTx/>
              <a:buFontTx/>
              <a:buNone/>
              <a:tabLst/>
              <a:defRPr/>
            </a:pPr>
            <a:r>
              <a:rPr kumimoji="0" lang="en-US" sz="1600" b="0" i="0" u="none" strike="noStrike" kern="0" cap="none" spc="-41" normalizeH="0" baseline="0" noProof="0">
                <a:ln>
                  <a:noFill/>
                </a:ln>
                <a:solidFill>
                  <a:srgbClr val="000000"/>
                </a:solidFill>
                <a:effectLst/>
                <a:uLnTx/>
                <a:uFillTx/>
                <a:cs typeface="Segoe UI Semilight" panose="020B0402040204020203" pitchFamily="34" charset="0"/>
              </a:rPr>
              <a:t>Parallel processor designed to deliver performance on current machine intelligence models for both training and inference</a:t>
            </a:r>
            <a:br>
              <a:rPr kumimoji="0" lang="en-US" sz="1600" b="0" i="0" u="none" strike="noStrike" kern="0" cap="none" spc="-41" normalizeH="0" baseline="0" noProof="0">
                <a:ln>
                  <a:noFill/>
                </a:ln>
                <a:solidFill>
                  <a:srgbClr val="000000"/>
                </a:solidFill>
                <a:effectLst/>
                <a:uLnTx/>
                <a:uFillTx/>
                <a:cs typeface="Segoe UI Semilight" panose="020B0402040204020203" pitchFamily="34" charset="0"/>
              </a:rPr>
            </a:br>
            <a:br>
              <a:rPr kumimoji="0" lang="en-US" sz="1600" b="0" i="0" u="none" strike="noStrike" kern="0" cap="none" spc="-41" normalizeH="0" baseline="0" noProof="0">
                <a:ln>
                  <a:noFill/>
                </a:ln>
                <a:solidFill>
                  <a:srgbClr val="000000"/>
                </a:solidFill>
                <a:effectLst/>
                <a:uLnTx/>
                <a:uFillTx/>
                <a:cs typeface="Segoe UI Semilight" panose="020B0402040204020203" pitchFamily="34" charset="0"/>
              </a:rPr>
            </a:br>
            <a:r>
              <a:rPr kumimoji="0" lang="en-US" sz="1600" b="0" i="0" u="none" strike="noStrike" kern="0" cap="none" spc="-41" normalizeH="0" baseline="0" noProof="0">
                <a:ln>
                  <a:noFill/>
                </a:ln>
                <a:solidFill>
                  <a:srgbClr val="000000"/>
                </a:solidFill>
                <a:effectLst/>
                <a:uLnTx/>
                <a:uFillTx/>
                <a:cs typeface="Segoe UI Semilight" panose="020B0402040204020203" pitchFamily="34" charset="0"/>
              </a:rPr>
              <a:t>Dell DSS8440, the first Graphcore IPU server, with 16 IPU processors, 100,000 independent programs working in parallel on the machine intelligence knowledge model</a:t>
            </a:r>
          </a:p>
        </p:txBody>
      </p:sp>
    </p:spTree>
    <p:extLst>
      <p:ext uri="{BB962C8B-B14F-4D97-AF65-F5344CB8AC3E}">
        <p14:creationId xmlns:p14="http://schemas.microsoft.com/office/powerpoint/2010/main" val="3694789792"/>
      </p:ext>
    </p:extLst>
  </p:cSld>
  <p:clrMapOvr>
    <a:masterClrMapping/>
  </p:clrMapOvr>
  <p:transition>
    <p:fade/>
  </p:transition>
</p:sld>
</file>

<file path=ppt/slides/slide1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502A5-9121-4501-AE95-FADD9D1480A8}"/>
              </a:ext>
            </a:extLst>
          </p:cNvPr>
          <p:cNvSpPr>
            <a:spLocks noGrp="1"/>
          </p:cNvSpPr>
          <p:nvPr>
            <p:ph type="title"/>
          </p:nvPr>
        </p:nvSpPr>
        <p:spPr>
          <a:xfrm>
            <a:off x="272391" y="226747"/>
            <a:ext cx="11889564" cy="860424"/>
          </a:xfrm>
        </p:spPr>
        <p:txBody>
          <a:bodyPr/>
          <a:lstStyle/>
          <a:p>
            <a:r>
              <a:rPr lang="en-US"/>
              <a:t>IPUs Graphcore</a:t>
            </a:r>
            <a:br>
              <a:rPr lang="en-US"/>
            </a:br>
            <a:r>
              <a:rPr lang="en-US" sz="2400">
                <a:solidFill>
                  <a:srgbClr val="0070C0"/>
                </a:solidFill>
                <a:latin typeface="+mn-lt"/>
              </a:rPr>
              <a:t>Security Architecture</a:t>
            </a:r>
            <a:endParaRPr lang="en-US"/>
          </a:p>
        </p:txBody>
      </p:sp>
      <p:sp>
        <p:nvSpPr>
          <p:cNvPr id="3" name="Rectangle 2">
            <a:extLst>
              <a:ext uri="{FF2B5EF4-FFF2-40B4-BE49-F238E27FC236}">
                <a16:creationId xmlns:a16="http://schemas.microsoft.com/office/drawing/2014/main" id="{D1C147BF-0AB8-41A5-A9E3-6CB43C47FA1A}"/>
              </a:ext>
            </a:extLst>
          </p:cNvPr>
          <p:cNvSpPr/>
          <p:nvPr/>
        </p:nvSpPr>
        <p:spPr>
          <a:xfrm>
            <a:off x="5303837" y="754063"/>
            <a:ext cx="5108791" cy="5730526"/>
          </a:xfrm>
          <a:prstGeom prst="rect">
            <a:avLst/>
          </a:prstGeom>
          <a:solidFill>
            <a:schemeClr val="bg1">
              <a:lumMod val="85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nvGrpSpPr>
          <p:cNvPr id="469" name="Group 468">
            <a:extLst>
              <a:ext uri="{FF2B5EF4-FFF2-40B4-BE49-F238E27FC236}">
                <a16:creationId xmlns:a16="http://schemas.microsoft.com/office/drawing/2014/main" id="{01F23E29-064C-4030-B0A5-BED99A632C77}"/>
              </a:ext>
            </a:extLst>
          </p:cNvPr>
          <p:cNvGrpSpPr/>
          <p:nvPr/>
        </p:nvGrpSpPr>
        <p:grpSpPr>
          <a:xfrm>
            <a:off x="6147761" y="2097362"/>
            <a:ext cx="580677" cy="1055778"/>
            <a:chOff x="6129557" y="2271004"/>
            <a:chExt cx="580677" cy="1055778"/>
          </a:xfrm>
        </p:grpSpPr>
        <p:grpSp>
          <p:nvGrpSpPr>
            <p:cNvPr id="10" name="Group 9">
              <a:extLst>
                <a:ext uri="{FF2B5EF4-FFF2-40B4-BE49-F238E27FC236}">
                  <a16:creationId xmlns:a16="http://schemas.microsoft.com/office/drawing/2014/main" id="{730E0DCF-ACF6-4625-91B4-68B9ECBF7818}"/>
                </a:ext>
              </a:extLst>
            </p:cNvPr>
            <p:cNvGrpSpPr/>
            <p:nvPr/>
          </p:nvGrpSpPr>
          <p:grpSpPr>
            <a:xfrm>
              <a:off x="6129557" y="2271004"/>
              <a:ext cx="580677" cy="211156"/>
              <a:chOff x="1782793" y="1811547"/>
              <a:chExt cx="569343" cy="207034"/>
            </a:xfrm>
          </p:grpSpPr>
          <p:sp>
            <p:nvSpPr>
              <p:cNvPr id="63" name="Rectangle 62">
                <a:extLst>
                  <a:ext uri="{FF2B5EF4-FFF2-40B4-BE49-F238E27FC236}">
                    <a16:creationId xmlns:a16="http://schemas.microsoft.com/office/drawing/2014/main" id="{F57B9FF1-E3E1-4D72-8AF0-014106786D3A}"/>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64" name="Rectangle 63">
                <a:extLst>
                  <a:ext uri="{FF2B5EF4-FFF2-40B4-BE49-F238E27FC236}">
                    <a16:creationId xmlns:a16="http://schemas.microsoft.com/office/drawing/2014/main" id="{9856AB54-F27D-46BA-B2C0-8C30FA108B20}"/>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65" name="Rectangle 64">
                <a:extLst>
                  <a:ext uri="{FF2B5EF4-FFF2-40B4-BE49-F238E27FC236}">
                    <a16:creationId xmlns:a16="http://schemas.microsoft.com/office/drawing/2014/main" id="{F952217C-452C-4C8F-8331-E4064A592133}"/>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11" name="Group 10">
              <a:extLst>
                <a:ext uri="{FF2B5EF4-FFF2-40B4-BE49-F238E27FC236}">
                  <a16:creationId xmlns:a16="http://schemas.microsoft.com/office/drawing/2014/main" id="{84BCAC7B-76C9-4F9B-BF77-1F4F59CCDF83}"/>
                </a:ext>
              </a:extLst>
            </p:cNvPr>
            <p:cNvGrpSpPr/>
            <p:nvPr/>
          </p:nvGrpSpPr>
          <p:grpSpPr>
            <a:xfrm>
              <a:off x="6129557" y="2482159"/>
              <a:ext cx="580677" cy="211156"/>
              <a:chOff x="1782793" y="1811547"/>
              <a:chExt cx="569343" cy="207034"/>
            </a:xfrm>
          </p:grpSpPr>
          <p:sp>
            <p:nvSpPr>
              <p:cNvPr id="60" name="Rectangle 59">
                <a:extLst>
                  <a:ext uri="{FF2B5EF4-FFF2-40B4-BE49-F238E27FC236}">
                    <a16:creationId xmlns:a16="http://schemas.microsoft.com/office/drawing/2014/main" id="{3CDA76D5-EBC0-4AAC-B73E-FBEF7F1B7E69}"/>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61" name="Rectangle 60">
                <a:extLst>
                  <a:ext uri="{FF2B5EF4-FFF2-40B4-BE49-F238E27FC236}">
                    <a16:creationId xmlns:a16="http://schemas.microsoft.com/office/drawing/2014/main" id="{6EB7AF19-5508-4D56-B7FB-1B4DDF8D4E36}"/>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62" name="Rectangle 61">
                <a:extLst>
                  <a:ext uri="{FF2B5EF4-FFF2-40B4-BE49-F238E27FC236}">
                    <a16:creationId xmlns:a16="http://schemas.microsoft.com/office/drawing/2014/main" id="{C40DC979-DC21-451A-ADB5-857F75330B74}"/>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12" name="Group 11">
              <a:extLst>
                <a:ext uri="{FF2B5EF4-FFF2-40B4-BE49-F238E27FC236}">
                  <a16:creationId xmlns:a16="http://schemas.microsoft.com/office/drawing/2014/main" id="{250321D1-B3EA-402E-9F9E-D8A22C389820}"/>
                </a:ext>
              </a:extLst>
            </p:cNvPr>
            <p:cNvGrpSpPr/>
            <p:nvPr/>
          </p:nvGrpSpPr>
          <p:grpSpPr>
            <a:xfrm>
              <a:off x="6129557" y="2693315"/>
              <a:ext cx="580677" cy="211156"/>
              <a:chOff x="1782793" y="1811547"/>
              <a:chExt cx="569343" cy="207034"/>
            </a:xfrm>
          </p:grpSpPr>
          <p:sp>
            <p:nvSpPr>
              <p:cNvPr id="57" name="Rectangle 56">
                <a:extLst>
                  <a:ext uri="{FF2B5EF4-FFF2-40B4-BE49-F238E27FC236}">
                    <a16:creationId xmlns:a16="http://schemas.microsoft.com/office/drawing/2014/main" id="{CE03A3A8-EBF3-498B-AB0A-6D6EF23C060D}"/>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58" name="Rectangle 57">
                <a:extLst>
                  <a:ext uri="{FF2B5EF4-FFF2-40B4-BE49-F238E27FC236}">
                    <a16:creationId xmlns:a16="http://schemas.microsoft.com/office/drawing/2014/main" id="{B8E68206-BCC0-46E7-94CC-4F494F698CA2}"/>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59" name="Rectangle 58">
                <a:extLst>
                  <a:ext uri="{FF2B5EF4-FFF2-40B4-BE49-F238E27FC236}">
                    <a16:creationId xmlns:a16="http://schemas.microsoft.com/office/drawing/2014/main" id="{300150E9-9EE2-419A-AECE-589505CC391C}"/>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13" name="Group 12">
              <a:extLst>
                <a:ext uri="{FF2B5EF4-FFF2-40B4-BE49-F238E27FC236}">
                  <a16:creationId xmlns:a16="http://schemas.microsoft.com/office/drawing/2014/main" id="{FFDFA8C8-F238-4A09-8957-0DFD1393EDA3}"/>
                </a:ext>
              </a:extLst>
            </p:cNvPr>
            <p:cNvGrpSpPr/>
            <p:nvPr/>
          </p:nvGrpSpPr>
          <p:grpSpPr>
            <a:xfrm>
              <a:off x="6129557" y="2904470"/>
              <a:ext cx="580677" cy="211156"/>
              <a:chOff x="1782793" y="1811547"/>
              <a:chExt cx="569343" cy="207034"/>
            </a:xfrm>
          </p:grpSpPr>
          <p:sp>
            <p:nvSpPr>
              <p:cNvPr id="54" name="Rectangle 53">
                <a:extLst>
                  <a:ext uri="{FF2B5EF4-FFF2-40B4-BE49-F238E27FC236}">
                    <a16:creationId xmlns:a16="http://schemas.microsoft.com/office/drawing/2014/main" id="{1ADF1D4B-EF8C-4BE4-A8B4-3C6FB7AFCF41}"/>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55" name="Rectangle 54">
                <a:extLst>
                  <a:ext uri="{FF2B5EF4-FFF2-40B4-BE49-F238E27FC236}">
                    <a16:creationId xmlns:a16="http://schemas.microsoft.com/office/drawing/2014/main" id="{42FDF8AA-DBCE-406B-87B7-EBFB63FF3565}"/>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56" name="Rectangle 55">
                <a:extLst>
                  <a:ext uri="{FF2B5EF4-FFF2-40B4-BE49-F238E27FC236}">
                    <a16:creationId xmlns:a16="http://schemas.microsoft.com/office/drawing/2014/main" id="{C2D2F9DF-B0CE-46A2-A908-001E42565FD8}"/>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14" name="Group 13">
              <a:extLst>
                <a:ext uri="{FF2B5EF4-FFF2-40B4-BE49-F238E27FC236}">
                  <a16:creationId xmlns:a16="http://schemas.microsoft.com/office/drawing/2014/main" id="{293ADB47-8E35-4F8F-B1A7-F668C8D2907A}"/>
                </a:ext>
              </a:extLst>
            </p:cNvPr>
            <p:cNvGrpSpPr/>
            <p:nvPr/>
          </p:nvGrpSpPr>
          <p:grpSpPr>
            <a:xfrm>
              <a:off x="6129557" y="3115626"/>
              <a:ext cx="580677" cy="211156"/>
              <a:chOff x="1782793" y="1811547"/>
              <a:chExt cx="569343" cy="207034"/>
            </a:xfrm>
          </p:grpSpPr>
          <p:sp>
            <p:nvSpPr>
              <p:cNvPr id="51" name="Rectangle 50">
                <a:extLst>
                  <a:ext uri="{FF2B5EF4-FFF2-40B4-BE49-F238E27FC236}">
                    <a16:creationId xmlns:a16="http://schemas.microsoft.com/office/drawing/2014/main" id="{1FF3564F-7916-4271-A563-D18FC3409652}"/>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52" name="Rectangle 51">
                <a:extLst>
                  <a:ext uri="{FF2B5EF4-FFF2-40B4-BE49-F238E27FC236}">
                    <a16:creationId xmlns:a16="http://schemas.microsoft.com/office/drawing/2014/main" id="{27EA122C-4902-438B-AF0A-8532F369EBDE}"/>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53" name="Rectangle 52">
                <a:extLst>
                  <a:ext uri="{FF2B5EF4-FFF2-40B4-BE49-F238E27FC236}">
                    <a16:creationId xmlns:a16="http://schemas.microsoft.com/office/drawing/2014/main" id="{38422850-3F81-48A4-8B7A-AD52915E2269}"/>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grpSp>
        <p:nvGrpSpPr>
          <p:cNvPr id="15" name="Group 14">
            <a:extLst>
              <a:ext uri="{FF2B5EF4-FFF2-40B4-BE49-F238E27FC236}">
                <a16:creationId xmlns:a16="http://schemas.microsoft.com/office/drawing/2014/main" id="{186445C0-7C24-4386-9A60-CFD5999FC1A7}"/>
              </a:ext>
            </a:extLst>
          </p:cNvPr>
          <p:cNvGrpSpPr/>
          <p:nvPr/>
        </p:nvGrpSpPr>
        <p:grpSpPr>
          <a:xfrm>
            <a:off x="6147761" y="4420072"/>
            <a:ext cx="580677" cy="211156"/>
            <a:chOff x="1782793" y="1811547"/>
            <a:chExt cx="569343" cy="207034"/>
          </a:xfrm>
        </p:grpSpPr>
        <p:sp>
          <p:nvSpPr>
            <p:cNvPr id="48" name="Rectangle 47">
              <a:extLst>
                <a:ext uri="{FF2B5EF4-FFF2-40B4-BE49-F238E27FC236}">
                  <a16:creationId xmlns:a16="http://schemas.microsoft.com/office/drawing/2014/main" id="{8E544AC5-DCA2-41C9-A616-C8332C7BA9B7}"/>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49" name="Rectangle 48">
              <a:extLst>
                <a:ext uri="{FF2B5EF4-FFF2-40B4-BE49-F238E27FC236}">
                  <a16:creationId xmlns:a16="http://schemas.microsoft.com/office/drawing/2014/main" id="{4CF0816A-46E0-4B21-B407-4BF7658664AF}"/>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50" name="Rectangle 49">
              <a:extLst>
                <a:ext uri="{FF2B5EF4-FFF2-40B4-BE49-F238E27FC236}">
                  <a16:creationId xmlns:a16="http://schemas.microsoft.com/office/drawing/2014/main" id="{4B2BB171-BBFE-41CD-B5C2-477B8C79C71B}"/>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16" name="Group 15">
            <a:extLst>
              <a:ext uri="{FF2B5EF4-FFF2-40B4-BE49-F238E27FC236}">
                <a16:creationId xmlns:a16="http://schemas.microsoft.com/office/drawing/2014/main" id="{94074838-526F-4DCE-A398-219C549169D8}"/>
              </a:ext>
            </a:extLst>
          </p:cNvPr>
          <p:cNvGrpSpPr/>
          <p:nvPr/>
        </p:nvGrpSpPr>
        <p:grpSpPr>
          <a:xfrm>
            <a:off x="6147761" y="4631228"/>
            <a:ext cx="580677" cy="211156"/>
            <a:chOff x="1782793" y="1811547"/>
            <a:chExt cx="569343" cy="207034"/>
          </a:xfrm>
        </p:grpSpPr>
        <p:sp>
          <p:nvSpPr>
            <p:cNvPr id="45" name="Rectangle 44">
              <a:extLst>
                <a:ext uri="{FF2B5EF4-FFF2-40B4-BE49-F238E27FC236}">
                  <a16:creationId xmlns:a16="http://schemas.microsoft.com/office/drawing/2014/main" id="{C492F69C-88AC-4417-BA62-CD0A1BF44F85}"/>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46" name="Rectangle 45">
              <a:extLst>
                <a:ext uri="{FF2B5EF4-FFF2-40B4-BE49-F238E27FC236}">
                  <a16:creationId xmlns:a16="http://schemas.microsoft.com/office/drawing/2014/main" id="{E901F332-A2E5-4C26-9D69-FEE95FE922CD}"/>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47" name="Rectangle 46">
              <a:extLst>
                <a:ext uri="{FF2B5EF4-FFF2-40B4-BE49-F238E27FC236}">
                  <a16:creationId xmlns:a16="http://schemas.microsoft.com/office/drawing/2014/main" id="{38EB4708-0389-4DB4-8463-0028B76AC2F5}"/>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17" name="Group 16">
            <a:extLst>
              <a:ext uri="{FF2B5EF4-FFF2-40B4-BE49-F238E27FC236}">
                <a16:creationId xmlns:a16="http://schemas.microsoft.com/office/drawing/2014/main" id="{A1431C2B-0C6B-4686-9DC6-4214F2BA2D43}"/>
              </a:ext>
            </a:extLst>
          </p:cNvPr>
          <p:cNvGrpSpPr/>
          <p:nvPr/>
        </p:nvGrpSpPr>
        <p:grpSpPr>
          <a:xfrm>
            <a:off x="6147761" y="4842383"/>
            <a:ext cx="580677" cy="211156"/>
            <a:chOff x="1782793" y="1811547"/>
            <a:chExt cx="569343" cy="207034"/>
          </a:xfrm>
        </p:grpSpPr>
        <p:sp>
          <p:nvSpPr>
            <p:cNvPr id="42" name="Rectangle 41">
              <a:extLst>
                <a:ext uri="{FF2B5EF4-FFF2-40B4-BE49-F238E27FC236}">
                  <a16:creationId xmlns:a16="http://schemas.microsoft.com/office/drawing/2014/main" id="{F7A6637E-BC85-49F9-AAA6-2254C0B931E2}"/>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43" name="Rectangle 42">
              <a:extLst>
                <a:ext uri="{FF2B5EF4-FFF2-40B4-BE49-F238E27FC236}">
                  <a16:creationId xmlns:a16="http://schemas.microsoft.com/office/drawing/2014/main" id="{CAAB46C4-2E3A-4121-8E3E-2E0A9573784B}"/>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44" name="Rectangle 43">
              <a:extLst>
                <a:ext uri="{FF2B5EF4-FFF2-40B4-BE49-F238E27FC236}">
                  <a16:creationId xmlns:a16="http://schemas.microsoft.com/office/drawing/2014/main" id="{C3E9F13D-F3EF-43B2-A4E4-9B42E8E161E1}"/>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18" name="Group 17">
            <a:extLst>
              <a:ext uri="{FF2B5EF4-FFF2-40B4-BE49-F238E27FC236}">
                <a16:creationId xmlns:a16="http://schemas.microsoft.com/office/drawing/2014/main" id="{4D8FE182-22F5-4A66-B1F0-84F0BD6921FC}"/>
              </a:ext>
            </a:extLst>
          </p:cNvPr>
          <p:cNvGrpSpPr/>
          <p:nvPr/>
        </p:nvGrpSpPr>
        <p:grpSpPr>
          <a:xfrm>
            <a:off x="6147761" y="5053539"/>
            <a:ext cx="580677" cy="211156"/>
            <a:chOff x="1782793" y="1811547"/>
            <a:chExt cx="569343" cy="207034"/>
          </a:xfrm>
        </p:grpSpPr>
        <p:sp>
          <p:nvSpPr>
            <p:cNvPr id="39" name="Rectangle 38">
              <a:extLst>
                <a:ext uri="{FF2B5EF4-FFF2-40B4-BE49-F238E27FC236}">
                  <a16:creationId xmlns:a16="http://schemas.microsoft.com/office/drawing/2014/main" id="{7AECC3AA-B98B-40A1-A421-5D55600E5E9F}"/>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40" name="Rectangle 39">
              <a:extLst>
                <a:ext uri="{FF2B5EF4-FFF2-40B4-BE49-F238E27FC236}">
                  <a16:creationId xmlns:a16="http://schemas.microsoft.com/office/drawing/2014/main" id="{C79F6FB0-68BD-4EA0-8344-9003BD2CB43E}"/>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41" name="Rectangle 40">
              <a:extLst>
                <a:ext uri="{FF2B5EF4-FFF2-40B4-BE49-F238E27FC236}">
                  <a16:creationId xmlns:a16="http://schemas.microsoft.com/office/drawing/2014/main" id="{B2CDCEB6-B759-4A90-8F89-B2AD1D68171C}"/>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19" name="Group 18">
            <a:extLst>
              <a:ext uri="{FF2B5EF4-FFF2-40B4-BE49-F238E27FC236}">
                <a16:creationId xmlns:a16="http://schemas.microsoft.com/office/drawing/2014/main" id="{CA77EB6E-D138-4E34-9828-071F3C5630E3}"/>
              </a:ext>
            </a:extLst>
          </p:cNvPr>
          <p:cNvGrpSpPr/>
          <p:nvPr/>
        </p:nvGrpSpPr>
        <p:grpSpPr>
          <a:xfrm>
            <a:off x="6147761" y="5264694"/>
            <a:ext cx="580677" cy="211156"/>
            <a:chOff x="1782793" y="1811547"/>
            <a:chExt cx="569343" cy="207034"/>
          </a:xfrm>
        </p:grpSpPr>
        <p:sp>
          <p:nvSpPr>
            <p:cNvPr id="36" name="Rectangle 35">
              <a:extLst>
                <a:ext uri="{FF2B5EF4-FFF2-40B4-BE49-F238E27FC236}">
                  <a16:creationId xmlns:a16="http://schemas.microsoft.com/office/drawing/2014/main" id="{43E813E3-8DA1-4653-953B-C596C25E5041}"/>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7" name="Rectangle 36">
              <a:extLst>
                <a:ext uri="{FF2B5EF4-FFF2-40B4-BE49-F238E27FC236}">
                  <a16:creationId xmlns:a16="http://schemas.microsoft.com/office/drawing/2014/main" id="{68E79A02-B37E-42CD-97CF-821C899CAA61}"/>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8" name="Rectangle 37">
              <a:extLst>
                <a:ext uri="{FF2B5EF4-FFF2-40B4-BE49-F238E27FC236}">
                  <a16:creationId xmlns:a16="http://schemas.microsoft.com/office/drawing/2014/main" id="{F693540A-44CF-4DDA-8DFF-557FC566585C}"/>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20" name="Group 19">
            <a:extLst>
              <a:ext uri="{FF2B5EF4-FFF2-40B4-BE49-F238E27FC236}">
                <a16:creationId xmlns:a16="http://schemas.microsoft.com/office/drawing/2014/main" id="{6B32BF90-DA6C-4F05-A9DE-EA10D66B3F30}"/>
              </a:ext>
            </a:extLst>
          </p:cNvPr>
          <p:cNvGrpSpPr/>
          <p:nvPr/>
        </p:nvGrpSpPr>
        <p:grpSpPr>
          <a:xfrm>
            <a:off x="6147761" y="5475850"/>
            <a:ext cx="580677" cy="211156"/>
            <a:chOff x="1782793" y="1811547"/>
            <a:chExt cx="569343" cy="207034"/>
          </a:xfrm>
        </p:grpSpPr>
        <p:sp>
          <p:nvSpPr>
            <p:cNvPr id="33" name="Rectangle 32">
              <a:extLst>
                <a:ext uri="{FF2B5EF4-FFF2-40B4-BE49-F238E27FC236}">
                  <a16:creationId xmlns:a16="http://schemas.microsoft.com/office/drawing/2014/main" id="{5170FB22-1FA5-46A9-902E-3BAAA5A04BCD}"/>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4" name="Rectangle 33">
              <a:extLst>
                <a:ext uri="{FF2B5EF4-FFF2-40B4-BE49-F238E27FC236}">
                  <a16:creationId xmlns:a16="http://schemas.microsoft.com/office/drawing/2014/main" id="{755CA57B-B449-4644-9557-C61272AEE6E2}"/>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5" name="Rectangle 34">
              <a:extLst>
                <a:ext uri="{FF2B5EF4-FFF2-40B4-BE49-F238E27FC236}">
                  <a16:creationId xmlns:a16="http://schemas.microsoft.com/office/drawing/2014/main" id="{AFEB0E30-2DF3-4D3F-BA18-481C7005E3C5}"/>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21" name="Group 20">
            <a:extLst>
              <a:ext uri="{FF2B5EF4-FFF2-40B4-BE49-F238E27FC236}">
                <a16:creationId xmlns:a16="http://schemas.microsoft.com/office/drawing/2014/main" id="{96323D79-D548-4BC5-9C35-D14103121A97}"/>
              </a:ext>
            </a:extLst>
          </p:cNvPr>
          <p:cNvGrpSpPr/>
          <p:nvPr/>
        </p:nvGrpSpPr>
        <p:grpSpPr>
          <a:xfrm>
            <a:off x="6147761" y="5687005"/>
            <a:ext cx="580677" cy="211156"/>
            <a:chOff x="1782793" y="1811547"/>
            <a:chExt cx="569343" cy="207034"/>
          </a:xfrm>
        </p:grpSpPr>
        <p:sp>
          <p:nvSpPr>
            <p:cNvPr id="30" name="Rectangle 29">
              <a:extLst>
                <a:ext uri="{FF2B5EF4-FFF2-40B4-BE49-F238E27FC236}">
                  <a16:creationId xmlns:a16="http://schemas.microsoft.com/office/drawing/2014/main" id="{3432968D-A385-4C39-B87D-3AE5A22E0C8F}"/>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1" name="Rectangle 30">
              <a:extLst>
                <a:ext uri="{FF2B5EF4-FFF2-40B4-BE49-F238E27FC236}">
                  <a16:creationId xmlns:a16="http://schemas.microsoft.com/office/drawing/2014/main" id="{7087D349-4BA5-4AD7-B29B-731581DB65D6}"/>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2" name="Rectangle 31">
              <a:extLst>
                <a:ext uri="{FF2B5EF4-FFF2-40B4-BE49-F238E27FC236}">
                  <a16:creationId xmlns:a16="http://schemas.microsoft.com/office/drawing/2014/main" id="{C9891117-4372-47A3-8564-03923140D580}"/>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22" name="Group 21">
            <a:extLst>
              <a:ext uri="{FF2B5EF4-FFF2-40B4-BE49-F238E27FC236}">
                <a16:creationId xmlns:a16="http://schemas.microsoft.com/office/drawing/2014/main" id="{402BB0CB-20C7-4A80-AD13-94EA6A556AF6}"/>
              </a:ext>
            </a:extLst>
          </p:cNvPr>
          <p:cNvGrpSpPr/>
          <p:nvPr/>
        </p:nvGrpSpPr>
        <p:grpSpPr>
          <a:xfrm>
            <a:off x="6147761" y="5898161"/>
            <a:ext cx="580677" cy="211156"/>
            <a:chOff x="1782793" y="1811547"/>
            <a:chExt cx="569343" cy="207034"/>
          </a:xfrm>
        </p:grpSpPr>
        <p:sp>
          <p:nvSpPr>
            <p:cNvPr id="27" name="Rectangle 26">
              <a:extLst>
                <a:ext uri="{FF2B5EF4-FFF2-40B4-BE49-F238E27FC236}">
                  <a16:creationId xmlns:a16="http://schemas.microsoft.com/office/drawing/2014/main" id="{8B8D5860-0063-4B21-9C5A-4F50580B6369}"/>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8" name="Rectangle 27">
              <a:extLst>
                <a:ext uri="{FF2B5EF4-FFF2-40B4-BE49-F238E27FC236}">
                  <a16:creationId xmlns:a16="http://schemas.microsoft.com/office/drawing/2014/main" id="{6F38C8FE-F76A-4676-B846-62548A6EE6C7}"/>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9" name="Rectangle 28">
              <a:extLst>
                <a:ext uri="{FF2B5EF4-FFF2-40B4-BE49-F238E27FC236}">
                  <a16:creationId xmlns:a16="http://schemas.microsoft.com/office/drawing/2014/main" id="{7A184E68-6B37-424A-99EB-3CB6CDC2C3A4}"/>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23" name="Group 22">
            <a:extLst>
              <a:ext uri="{FF2B5EF4-FFF2-40B4-BE49-F238E27FC236}">
                <a16:creationId xmlns:a16="http://schemas.microsoft.com/office/drawing/2014/main" id="{BC3CE904-BEFD-426A-B4CC-4119B09D39A7}"/>
              </a:ext>
            </a:extLst>
          </p:cNvPr>
          <p:cNvGrpSpPr/>
          <p:nvPr/>
        </p:nvGrpSpPr>
        <p:grpSpPr>
          <a:xfrm>
            <a:off x="6147761" y="6109316"/>
            <a:ext cx="580677" cy="211156"/>
            <a:chOff x="1782793" y="1811547"/>
            <a:chExt cx="569343" cy="207034"/>
          </a:xfrm>
        </p:grpSpPr>
        <p:sp>
          <p:nvSpPr>
            <p:cNvPr id="24" name="Rectangle 23">
              <a:extLst>
                <a:ext uri="{FF2B5EF4-FFF2-40B4-BE49-F238E27FC236}">
                  <a16:creationId xmlns:a16="http://schemas.microsoft.com/office/drawing/2014/main" id="{8B3E03A0-8879-40EA-B2FD-98E1F3084D07}"/>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5" name="Rectangle 24">
              <a:extLst>
                <a:ext uri="{FF2B5EF4-FFF2-40B4-BE49-F238E27FC236}">
                  <a16:creationId xmlns:a16="http://schemas.microsoft.com/office/drawing/2014/main" id="{A42665E0-B325-4998-8DE6-7FF98BD30AA1}"/>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6" name="Rectangle 25">
              <a:extLst>
                <a:ext uri="{FF2B5EF4-FFF2-40B4-BE49-F238E27FC236}">
                  <a16:creationId xmlns:a16="http://schemas.microsoft.com/office/drawing/2014/main" id="{2D84EF5D-B487-4F73-9907-C223FB4E5215}"/>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81" name="Group 80">
            <a:extLst>
              <a:ext uri="{FF2B5EF4-FFF2-40B4-BE49-F238E27FC236}">
                <a16:creationId xmlns:a16="http://schemas.microsoft.com/office/drawing/2014/main" id="{D07C5CC8-4182-4BB6-A089-6A48CE57416E}"/>
              </a:ext>
            </a:extLst>
          </p:cNvPr>
          <p:cNvGrpSpPr/>
          <p:nvPr/>
        </p:nvGrpSpPr>
        <p:grpSpPr>
          <a:xfrm>
            <a:off x="6839881" y="1044632"/>
            <a:ext cx="580677" cy="5278888"/>
            <a:chOff x="7504981" y="885645"/>
            <a:chExt cx="569343" cy="5175850"/>
          </a:xfrm>
        </p:grpSpPr>
        <p:grpSp>
          <p:nvGrpSpPr>
            <p:cNvPr id="82" name="Group 81">
              <a:extLst>
                <a:ext uri="{FF2B5EF4-FFF2-40B4-BE49-F238E27FC236}">
                  <a16:creationId xmlns:a16="http://schemas.microsoft.com/office/drawing/2014/main" id="{7300A0BF-3653-4FCA-A567-6C89BC2D1C38}"/>
                </a:ext>
              </a:extLst>
            </p:cNvPr>
            <p:cNvGrpSpPr/>
            <p:nvPr/>
          </p:nvGrpSpPr>
          <p:grpSpPr>
            <a:xfrm>
              <a:off x="7504981" y="885645"/>
              <a:ext cx="569343" cy="207034"/>
              <a:chOff x="1782793" y="1811547"/>
              <a:chExt cx="569343" cy="207034"/>
            </a:xfrm>
          </p:grpSpPr>
          <p:sp>
            <p:nvSpPr>
              <p:cNvPr id="155" name="Rectangle 154">
                <a:extLst>
                  <a:ext uri="{FF2B5EF4-FFF2-40B4-BE49-F238E27FC236}">
                    <a16:creationId xmlns:a16="http://schemas.microsoft.com/office/drawing/2014/main" id="{6B250B96-F39C-440A-B659-1427C7DC79F4}"/>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56" name="Rectangle 155">
                <a:extLst>
                  <a:ext uri="{FF2B5EF4-FFF2-40B4-BE49-F238E27FC236}">
                    <a16:creationId xmlns:a16="http://schemas.microsoft.com/office/drawing/2014/main" id="{2BCAE51C-1BFD-4F05-AFC2-5FB7E065EDB3}"/>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57" name="Rectangle 156">
                <a:extLst>
                  <a:ext uri="{FF2B5EF4-FFF2-40B4-BE49-F238E27FC236}">
                    <a16:creationId xmlns:a16="http://schemas.microsoft.com/office/drawing/2014/main" id="{2C0E7C6C-BD66-4DA5-8A24-665B6559C38E}"/>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83" name="Group 82">
              <a:extLst>
                <a:ext uri="{FF2B5EF4-FFF2-40B4-BE49-F238E27FC236}">
                  <a16:creationId xmlns:a16="http://schemas.microsoft.com/office/drawing/2014/main" id="{96D3BCD5-07EA-4506-8531-14B14CF42191}"/>
                </a:ext>
              </a:extLst>
            </p:cNvPr>
            <p:cNvGrpSpPr/>
            <p:nvPr/>
          </p:nvGrpSpPr>
          <p:grpSpPr>
            <a:xfrm>
              <a:off x="7504981" y="1092679"/>
              <a:ext cx="569343" cy="207034"/>
              <a:chOff x="1782793" y="1811547"/>
              <a:chExt cx="569343" cy="207034"/>
            </a:xfrm>
          </p:grpSpPr>
          <p:sp>
            <p:nvSpPr>
              <p:cNvPr id="152" name="Rectangle 151">
                <a:extLst>
                  <a:ext uri="{FF2B5EF4-FFF2-40B4-BE49-F238E27FC236}">
                    <a16:creationId xmlns:a16="http://schemas.microsoft.com/office/drawing/2014/main" id="{582CB145-6DD5-44B6-82BB-AC89F5B97C86}"/>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53" name="Rectangle 152">
                <a:extLst>
                  <a:ext uri="{FF2B5EF4-FFF2-40B4-BE49-F238E27FC236}">
                    <a16:creationId xmlns:a16="http://schemas.microsoft.com/office/drawing/2014/main" id="{0F4A5967-D199-44D5-B7A0-0741CF5AAA75}"/>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54" name="Rectangle 153">
                <a:extLst>
                  <a:ext uri="{FF2B5EF4-FFF2-40B4-BE49-F238E27FC236}">
                    <a16:creationId xmlns:a16="http://schemas.microsoft.com/office/drawing/2014/main" id="{668EFFF4-4E7F-48FF-9375-4FFC48BCFE77}"/>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84" name="Group 83">
              <a:extLst>
                <a:ext uri="{FF2B5EF4-FFF2-40B4-BE49-F238E27FC236}">
                  <a16:creationId xmlns:a16="http://schemas.microsoft.com/office/drawing/2014/main" id="{2CDFFA78-4F8B-4953-9C6B-5088197747ED}"/>
                </a:ext>
              </a:extLst>
            </p:cNvPr>
            <p:cNvGrpSpPr/>
            <p:nvPr/>
          </p:nvGrpSpPr>
          <p:grpSpPr>
            <a:xfrm>
              <a:off x="7504981" y="1299713"/>
              <a:ext cx="569343" cy="207034"/>
              <a:chOff x="1782793" y="1811547"/>
              <a:chExt cx="569343" cy="207034"/>
            </a:xfrm>
          </p:grpSpPr>
          <p:sp>
            <p:nvSpPr>
              <p:cNvPr id="149" name="Rectangle 148">
                <a:extLst>
                  <a:ext uri="{FF2B5EF4-FFF2-40B4-BE49-F238E27FC236}">
                    <a16:creationId xmlns:a16="http://schemas.microsoft.com/office/drawing/2014/main" id="{01ED7E1C-BC6D-43BC-9470-7DBBD6F9F660}"/>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50" name="Rectangle 149">
                <a:extLst>
                  <a:ext uri="{FF2B5EF4-FFF2-40B4-BE49-F238E27FC236}">
                    <a16:creationId xmlns:a16="http://schemas.microsoft.com/office/drawing/2014/main" id="{CB5844A8-DB4A-4ACC-9F09-CD09D89017BD}"/>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51" name="Rectangle 150">
                <a:extLst>
                  <a:ext uri="{FF2B5EF4-FFF2-40B4-BE49-F238E27FC236}">
                    <a16:creationId xmlns:a16="http://schemas.microsoft.com/office/drawing/2014/main" id="{AC43B8F3-8764-401A-A6AB-CCCFC6A34B1B}"/>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85" name="Group 84">
              <a:extLst>
                <a:ext uri="{FF2B5EF4-FFF2-40B4-BE49-F238E27FC236}">
                  <a16:creationId xmlns:a16="http://schemas.microsoft.com/office/drawing/2014/main" id="{4429CE56-AEBB-47DD-9164-63B4B3540128}"/>
                </a:ext>
              </a:extLst>
            </p:cNvPr>
            <p:cNvGrpSpPr/>
            <p:nvPr/>
          </p:nvGrpSpPr>
          <p:grpSpPr>
            <a:xfrm>
              <a:off x="7504981" y="1506747"/>
              <a:ext cx="569343" cy="207034"/>
              <a:chOff x="1782793" y="1811547"/>
              <a:chExt cx="569343" cy="207034"/>
            </a:xfrm>
          </p:grpSpPr>
          <p:sp>
            <p:nvSpPr>
              <p:cNvPr id="146" name="Rectangle 145">
                <a:extLst>
                  <a:ext uri="{FF2B5EF4-FFF2-40B4-BE49-F238E27FC236}">
                    <a16:creationId xmlns:a16="http://schemas.microsoft.com/office/drawing/2014/main" id="{D753124A-A630-4B4E-B562-FD9DC4FB12A0}"/>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47" name="Rectangle 146">
                <a:extLst>
                  <a:ext uri="{FF2B5EF4-FFF2-40B4-BE49-F238E27FC236}">
                    <a16:creationId xmlns:a16="http://schemas.microsoft.com/office/drawing/2014/main" id="{AC25B0B1-F73C-4C5E-8CAD-B69D69FDCCC6}"/>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48" name="Rectangle 147">
                <a:extLst>
                  <a:ext uri="{FF2B5EF4-FFF2-40B4-BE49-F238E27FC236}">
                    <a16:creationId xmlns:a16="http://schemas.microsoft.com/office/drawing/2014/main" id="{8CA425F7-A74B-478C-A9EF-75B08C413A71}"/>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86" name="Group 85">
              <a:extLst>
                <a:ext uri="{FF2B5EF4-FFF2-40B4-BE49-F238E27FC236}">
                  <a16:creationId xmlns:a16="http://schemas.microsoft.com/office/drawing/2014/main" id="{B60DDD6F-9210-4434-929A-AE9D52AEAB25}"/>
                </a:ext>
              </a:extLst>
            </p:cNvPr>
            <p:cNvGrpSpPr/>
            <p:nvPr/>
          </p:nvGrpSpPr>
          <p:grpSpPr>
            <a:xfrm>
              <a:off x="7504981" y="1713781"/>
              <a:ext cx="569343" cy="207034"/>
              <a:chOff x="1782793" y="1811547"/>
              <a:chExt cx="569343" cy="207034"/>
            </a:xfrm>
          </p:grpSpPr>
          <p:sp>
            <p:nvSpPr>
              <p:cNvPr id="143" name="Rectangle 142">
                <a:extLst>
                  <a:ext uri="{FF2B5EF4-FFF2-40B4-BE49-F238E27FC236}">
                    <a16:creationId xmlns:a16="http://schemas.microsoft.com/office/drawing/2014/main" id="{1E53B133-7892-4F19-B7C6-44B827473376}"/>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44" name="Rectangle 143">
                <a:extLst>
                  <a:ext uri="{FF2B5EF4-FFF2-40B4-BE49-F238E27FC236}">
                    <a16:creationId xmlns:a16="http://schemas.microsoft.com/office/drawing/2014/main" id="{64C0DF66-CA30-4E02-8F82-CD35BCC887FD}"/>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45" name="Rectangle 144">
                <a:extLst>
                  <a:ext uri="{FF2B5EF4-FFF2-40B4-BE49-F238E27FC236}">
                    <a16:creationId xmlns:a16="http://schemas.microsoft.com/office/drawing/2014/main" id="{BF13F70F-9A1B-47EA-88AA-7629AFF9D722}"/>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87" name="Group 86">
              <a:extLst>
                <a:ext uri="{FF2B5EF4-FFF2-40B4-BE49-F238E27FC236}">
                  <a16:creationId xmlns:a16="http://schemas.microsoft.com/office/drawing/2014/main" id="{D8E221DA-A5B5-4CE3-B9E8-F2EAB8B555B1}"/>
                </a:ext>
              </a:extLst>
            </p:cNvPr>
            <p:cNvGrpSpPr/>
            <p:nvPr/>
          </p:nvGrpSpPr>
          <p:grpSpPr>
            <a:xfrm>
              <a:off x="7504981" y="1920815"/>
              <a:ext cx="569343" cy="207034"/>
              <a:chOff x="1782793" y="1811547"/>
              <a:chExt cx="569343" cy="207034"/>
            </a:xfrm>
          </p:grpSpPr>
          <p:sp>
            <p:nvSpPr>
              <p:cNvPr id="140" name="Rectangle 139">
                <a:extLst>
                  <a:ext uri="{FF2B5EF4-FFF2-40B4-BE49-F238E27FC236}">
                    <a16:creationId xmlns:a16="http://schemas.microsoft.com/office/drawing/2014/main" id="{C05867F2-B2E9-4DB9-AC3B-909544BDB680}"/>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41" name="Rectangle 140">
                <a:extLst>
                  <a:ext uri="{FF2B5EF4-FFF2-40B4-BE49-F238E27FC236}">
                    <a16:creationId xmlns:a16="http://schemas.microsoft.com/office/drawing/2014/main" id="{C760AF5F-D0DB-4173-8BA1-428EAD88B333}"/>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42" name="Rectangle 141">
                <a:extLst>
                  <a:ext uri="{FF2B5EF4-FFF2-40B4-BE49-F238E27FC236}">
                    <a16:creationId xmlns:a16="http://schemas.microsoft.com/office/drawing/2014/main" id="{D4A7824A-2F97-48FA-8709-620E56FBF8F0}"/>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88" name="Group 87">
              <a:extLst>
                <a:ext uri="{FF2B5EF4-FFF2-40B4-BE49-F238E27FC236}">
                  <a16:creationId xmlns:a16="http://schemas.microsoft.com/office/drawing/2014/main" id="{3759DE33-FC78-40A6-A377-AA5E496F14FA}"/>
                </a:ext>
              </a:extLst>
            </p:cNvPr>
            <p:cNvGrpSpPr/>
            <p:nvPr/>
          </p:nvGrpSpPr>
          <p:grpSpPr>
            <a:xfrm>
              <a:off x="7504981" y="2127849"/>
              <a:ext cx="569343" cy="207034"/>
              <a:chOff x="1782793" y="1811547"/>
              <a:chExt cx="569343" cy="207034"/>
            </a:xfrm>
          </p:grpSpPr>
          <p:sp>
            <p:nvSpPr>
              <p:cNvPr id="137" name="Rectangle 136">
                <a:extLst>
                  <a:ext uri="{FF2B5EF4-FFF2-40B4-BE49-F238E27FC236}">
                    <a16:creationId xmlns:a16="http://schemas.microsoft.com/office/drawing/2014/main" id="{716AF966-0F99-4B03-B980-0F4C009F7612}"/>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38" name="Rectangle 137">
                <a:extLst>
                  <a:ext uri="{FF2B5EF4-FFF2-40B4-BE49-F238E27FC236}">
                    <a16:creationId xmlns:a16="http://schemas.microsoft.com/office/drawing/2014/main" id="{231083D1-1560-4E83-8DED-BF219FF77287}"/>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39" name="Rectangle 138">
                <a:extLst>
                  <a:ext uri="{FF2B5EF4-FFF2-40B4-BE49-F238E27FC236}">
                    <a16:creationId xmlns:a16="http://schemas.microsoft.com/office/drawing/2014/main" id="{846B0EFC-637B-4501-B102-2F5FCACD28EE}"/>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89" name="Group 88">
              <a:extLst>
                <a:ext uri="{FF2B5EF4-FFF2-40B4-BE49-F238E27FC236}">
                  <a16:creationId xmlns:a16="http://schemas.microsoft.com/office/drawing/2014/main" id="{25CBA49A-1354-470F-88D3-016A6F95B8CC}"/>
                </a:ext>
              </a:extLst>
            </p:cNvPr>
            <p:cNvGrpSpPr/>
            <p:nvPr/>
          </p:nvGrpSpPr>
          <p:grpSpPr>
            <a:xfrm>
              <a:off x="7504981" y="2334883"/>
              <a:ext cx="569343" cy="207034"/>
              <a:chOff x="1782793" y="1811547"/>
              <a:chExt cx="569343" cy="207034"/>
            </a:xfrm>
          </p:grpSpPr>
          <p:sp>
            <p:nvSpPr>
              <p:cNvPr id="134" name="Rectangle 133">
                <a:extLst>
                  <a:ext uri="{FF2B5EF4-FFF2-40B4-BE49-F238E27FC236}">
                    <a16:creationId xmlns:a16="http://schemas.microsoft.com/office/drawing/2014/main" id="{AD5F2F27-2C88-43CF-B9E1-8DDFA90498F1}"/>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35" name="Rectangle 134">
                <a:extLst>
                  <a:ext uri="{FF2B5EF4-FFF2-40B4-BE49-F238E27FC236}">
                    <a16:creationId xmlns:a16="http://schemas.microsoft.com/office/drawing/2014/main" id="{2C92F920-6B01-4AA5-86D0-733522D6B501}"/>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36" name="Rectangle 135">
                <a:extLst>
                  <a:ext uri="{FF2B5EF4-FFF2-40B4-BE49-F238E27FC236}">
                    <a16:creationId xmlns:a16="http://schemas.microsoft.com/office/drawing/2014/main" id="{9F364159-4465-4C68-9E4F-B36CAD78E556}"/>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90" name="Group 89">
              <a:extLst>
                <a:ext uri="{FF2B5EF4-FFF2-40B4-BE49-F238E27FC236}">
                  <a16:creationId xmlns:a16="http://schemas.microsoft.com/office/drawing/2014/main" id="{156F7915-B833-47F9-B2CF-2E20C566E89D}"/>
                </a:ext>
              </a:extLst>
            </p:cNvPr>
            <p:cNvGrpSpPr/>
            <p:nvPr/>
          </p:nvGrpSpPr>
          <p:grpSpPr>
            <a:xfrm>
              <a:off x="7504981" y="2541917"/>
              <a:ext cx="569343" cy="207034"/>
              <a:chOff x="1782793" y="1811547"/>
              <a:chExt cx="569343" cy="207034"/>
            </a:xfrm>
          </p:grpSpPr>
          <p:sp>
            <p:nvSpPr>
              <p:cNvPr id="131" name="Rectangle 130">
                <a:extLst>
                  <a:ext uri="{FF2B5EF4-FFF2-40B4-BE49-F238E27FC236}">
                    <a16:creationId xmlns:a16="http://schemas.microsoft.com/office/drawing/2014/main" id="{00FBC6FB-551B-44FA-9157-D08FEF04BAD0}"/>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32" name="Rectangle 131">
                <a:extLst>
                  <a:ext uri="{FF2B5EF4-FFF2-40B4-BE49-F238E27FC236}">
                    <a16:creationId xmlns:a16="http://schemas.microsoft.com/office/drawing/2014/main" id="{2C82D2F2-CF1A-4C94-9E4F-91AA71E1687C}"/>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33" name="Rectangle 132">
                <a:extLst>
                  <a:ext uri="{FF2B5EF4-FFF2-40B4-BE49-F238E27FC236}">
                    <a16:creationId xmlns:a16="http://schemas.microsoft.com/office/drawing/2014/main" id="{15EED8DF-92FC-4D0E-9938-8E87623ED7E9}"/>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91" name="Group 90">
              <a:extLst>
                <a:ext uri="{FF2B5EF4-FFF2-40B4-BE49-F238E27FC236}">
                  <a16:creationId xmlns:a16="http://schemas.microsoft.com/office/drawing/2014/main" id="{3A668824-EEE6-4933-99E5-5E47E9C11BD8}"/>
                </a:ext>
              </a:extLst>
            </p:cNvPr>
            <p:cNvGrpSpPr/>
            <p:nvPr/>
          </p:nvGrpSpPr>
          <p:grpSpPr>
            <a:xfrm>
              <a:off x="7504981" y="2748951"/>
              <a:ext cx="569343" cy="207034"/>
              <a:chOff x="1782793" y="1811547"/>
              <a:chExt cx="569343" cy="207034"/>
            </a:xfrm>
          </p:grpSpPr>
          <p:sp>
            <p:nvSpPr>
              <p:cNvPr id="128" name="Rectangle 127">
                <a:extLst>
                  <a:ext uri="{FF2B5EF4-FFF2-40B4-BE49-F238E27FC236}">
                    <a16:creationId xmlns:a16="http://schemas.microsoft.com/office/drawing/2014/main" id="{FC5A6700-44B9-4FC8-8E9A-DE0A4322BFF1}"/>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29" name="Rectangle 128">
                <a:extLst>
                  <a:ext uri="{FF2B5EF4-FFF2-40B4-BE49-F238E27FC236}">
                    <a16:creationId xmlns:a16="http://schemas.microsoft.com/office/drawing/2014/main" id="{EB52CF9E-A391-46B6-AC18-45C5DAD8E59E}"/>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30" name="Rectangle 129">
                <a:extLst>
                  <a:ext uri="{FF2B5EF4-FFF2-40B4-BE49-F238E27FC236}">
                    <a16:creationId xmlns:a16="http://schemas.microsoft.com/office/drawing/2014/main" id="{0F549D6D-0323-4879-AD8A-B60D160F72C7}"/>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92" name="Group 91">
              <a:extLst>
                <a:ext uri="{FF2B5EF4-FFF2-40B4-BE49-F238E27FC236}">
                  <a16:creationId xmlns:a16="http://schemas.microsoft.com/office/drawing/2014/main" id="{D64CE47C-6B15-4334-A768-73C44EF5A2DD}"/>
                </a:ext>
              </a:extLst>
            </p:cNvPr>
            <p:cNvGrpSpPr/>
            <p:nvPr/>
          </p:nvGrpSpPr>
          <p:grpSpPr>
            <a:xfrm>
              <a:off x="7504981" y="4198189"/>
              <a:ext cx="569343" cy="207034"/>
              <a:chOff x="1782793" y="1811547"/>
              <a:chExt cx="569343" cy="207034"/>
            </a:xfrm>
          </p:grpSpPr>
          <p:sp>
            <p:nvSpPr>
              <p:cNvPr id="125" name="Rectangle 124">
                <a:extLst>
                  <a:ext uri="{FF2B5EF4-FFF2-40B4-BE49-F238E27FC236}">
                    <a16:creationId xmlns:a16="http://schemas.microsoft.com/office/drawing/2014/main" id="{DF42706E-352C-474B-A78E-FCEB78B472B1}"/>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26" name="Rectangle 125">
                <a:extLst>
                  <a:ext uri="{FF2B5EF4-FFF2-40B4-BE49-F238E27FC236}">
                    <a16:creationId xmlns:a16="http://schemas.microsoft.com/office/drawing/2014/main" id="{2A4D1C4C-963B-4771-8F70-0DCB338690AD}"/>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27" name="Rectangle 126">
                <a:extLst>
                  <a:ext uri="{FF2B5EF4-FFF2-40B4-BE49-F238E27FC236}">
                    <a16:creationId xmlns:a16="http://schemas.microsoft.com/office/drawing/2014/main" id="{478CF578-9827-46C1-A6D1-BB5059121BD1}"/>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93" name="Group 92">
              <a:extLst>
                <a:ext uri="{FF2B5EF4-FFF2-40B4-BE49-F238E27FC236}">
                  <a16:creationId xmlns:a16="http://schemas.microsoft.com/office/drawing/2014/main" id="{851764B1-861A-4636-AC71-1D7E6D1B4847}"/>
                </a:ext>
              </a:extLst>
            </p:cNvPr>
            <p:cNvGrpSpPr/>
            <p:nvPr/>
          </p:nvGrpSpPr>
          <p:grpSpPr>
            <a:xfrm>
              <a:off x="7504981" y="4405223"/>
              <a:ext cx="569343" cy="207034"/>
              <a:chOff x="1782793" y="1811547"/>
              <a:chExt cx="569343" cy="207034"/>
            </a:xfrm>
          </p:grpSpPr>
          <p:sp>
            <p:nvSpPr>
              <p:cNvPr id="122" name="Rectangle 121">
                <a:extLst>
                  <a:ext uri="{FF2B5EF4-FFF2-40B4-BE49-F238E27FC236}">
                    <a16:creationId xmlns:a16="http://schemas.microsoft.com/office/drawing/2014/main" id="{DE8F9534-5FFB-48C3-96E5-3122832CF1A1}"/>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23" name="Rectangle 122">
                <a:extLst>
                  <a:ext uri="{FF2B5EF4-FFF2-40B4-BE49-F238E27FC236}">
                    <a16:creationId xmlns:a16="http://schemas.microsoft.com/office/drawing/2014/main" id="{412CC487-0117-4AA9-B437-839416031787}"/>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24" name="Rectangle 123">
                <a:extLst>
                  <a:ext uri="{FF2B5EF4-FFF2-40B4-BE49-F238E27FC236}">
                    <a16:creationId xmlns:a16="http://schemas.microsoft.com/office/drawing/2014/main" id="{CFF4C983-F078-4E69-9263-DB0E65871126}"/>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94" name="Group 93">
              <a:extLst>
                <a:ext uri="{FF2B5EF4-FFF2-40B4-BE49-F238E27FC236}">
                  <a16:creationId xmlns:a16="http://schemas.microsoft.com/office/drawing/2014/main" id="{025C58BB-DD5E-46DC-BBA1-22FCDCEF51E3}"/>
                </a:ext>
              </a:extLst>
            </p:cNvPr>
            <p:cNvGrpSpPr/>
            <p:nvPr/>
          </p:nvGrpSpPr>
          <p:grpSpPr>
            <a:xfrm>
              <a:off x="7504981" y="4612257"/>
              <a:ext cx="569343" cy="207034"/>
              <a:chOff x="1782793" y="1811547"/>
              <a:chExt cx="569343" cy="207034"/>
            </a:xfrm>
          </p:grpSpPr>
          <p:sp>
            <p:nvSpPr>
              <p:cNvPr id="119" name="Rectangle 118">
                <a:extLst>
                  <a:ext uri="{FF2B5EF4-FFF2-40B4-BE49-F238E27FC236}">
                    <a16:creationId xmlns:a16="http://schemas.microsoft.com/office/drawing/2014/main" id="{5E30430E-B93D-4EAD-B0F5-59C41FE096CF}"/>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20" name="Rectangle 119">
                <a:extLst>
                  <a:ext uri="{FF2B5EF4-FFF2-40B4-BE49-F238E27FC236}">
                    <a16:creationId xmlns:a16="http://schemas.microsoft.com/office/drawing/2014/main" id="{CAD2EB04-CAA6-4611-B014-C4E86DD5B0B4}"/>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21" name="Rectangle 120">
                <a:extLst>
                  <a:ext uri="{FF2B5EF4-FFF2-40B4-BE49-F238E27FC236}">
                    <a16:creationId xmlns:a16="http://schemas.microsoft.com/office/drawing/2014/main" id="{32F4BDFC-8013-429D-A7B0-C541961419A1}"/>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95" name="Group 94">
              <a:extLst>
                <a:ext uri="{FF2B5EF4-FFF2-40B4-BE49-F238E27FC236}">
                  <a16:creationId xmlns:a16="http://schemas.microsoft.com/office/drawing/2014/main" id="{588E3C63-F468-4F4A-9559-C8C3B235E913}"/>
                </a:ext>
              </a:extLst>
            </p:cNvPr>
            <p:cNvGrpSpPr/>
            <p:nvPr/>
          </p:nvGrpSpPr>
          <p:grpSpPr>
            <a:xfrm>
              <a:off x="7504981" y="4819291"/>
              <a:ext cx="569343" cy="207034"/>
              <a:chOff x="1782793" y="1811547"/>
              <a:chExt cx="569343" cy="207034"/>
            </a:xfrm>
          </p:grpSpPr>
          <p:sp>
            <p:nvSpPr>
              <p:cNvPr id="116" name="Rectangle 115">
                <a:extLst>
                  <a:ext uri="{FF2B5EF4-FFF2-40B4-BE49-F238E27FC236}">
                    <a16:creationId xmlns:a16="http://schemas.microsoft.com/office/drawing/2014/main" id="{1811A7C6-1DB3-42C3-B2C2-9471C84EEFED}"/>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17" name="Rectangle 116">
                <a:extLst>
                  <a:ext uri="{FF2B5EF4-FFF2-40B4-BE49-F238E27FC236}">
                    <a16:creationId xmlns:a16="http://schemas.microsoft.com/office/drawing/2014/main" id="{C1C30B69-F71B-43F4-BBDB-BB0B23D4584B}"/>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18" name="Rectangle 117">
                <a:extLst>
                  <a:ext uri="{FF2B5EF4-FFF2-40B4-BE49-F238E27FC236}">
                    <a16:creationId xmlns:a16="http://schemas.microsoft.com/office/drawing/2014/main" id="{317CD65A-B81B-436C-B94F-2D1E7EBEBE25}"/>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96" name="Group 95">
              <a:extLst>
                <a:ext uri="{FF2B5EF4-FFF2-40B4-BE49-F238E27FC236}">
                  <a16:creationId xmlns:a16="http://schemas.microsoft.com/office/drawing/2014/main" id="{A3ED0631-A5FB-4D2F-A814-CE64B0B2E682}"/>
                </a:ext>
              </a:extLst>
            </p:cNvPr>
            <p:cNvGrpSpPr/>
            <p:nvPr/>
          </p:nvGrpSpPr>
          <p:grpSpPr>
            <a:xfrm>
              <a:off x="7504981" y="5026325"/>
              <a:ext cx="569343" cy="207034"/>
              <a:chOff x="1782793" y="1811547"/>
              <a:chExt cx="569343" cy="207034"/>
            </a:xfrm>
          </p:grpSpPr>
          <p:sp>
            <p:nvSpPr>
              <p:cNvPr id="113" name="Rectangle 112">
                <a:extLst>
                  <a:ext uri="{FF2B5EF4-FFF2-40B4-BE49-F238E27FC236}">
                    <a16:creationId xmlns:a16="http://schemas.microsoft.com/office/drawing/2014/main" id="{217A06B7-0534-4026-A681-3F32CB0571E4}"/>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14" name="Rectangle 113">
                <a:extLst>
                  <a:ext uri="{FF2B5EF4-FFF2-40B4-BE49-F238E27FC236}">
                    <a16:creationId xmlns:a16="http://schemas.microsoft.com/office/drawing/2014/main" id="{2659D419-E8B0-4F92-BFEC-5BB7FB36CF9E}"/>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15" name="Rectangle 114">
                <a:extLst>
                  <a:ext uri="{FF2B5EF4-FFF2-40B4-BE49-F238E27FC236}">
                    <a16:creationId xmlns:a16="http://schemas.microsoft.com/office/drawing/2014/main" id="{4252C196-0B2A-4857-9357-D54B5922AEFC}"/>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97" name="Group 96">
              <a:extLst>
                <a:ext uri="{FF2B5EF4-FFF2-40B4-BE49-F238E27FC236}">
                  <a16:creationId xmlns:a16="http://schemas.microsoft.com/office/drawing/2014/main" id="{C82135EE-586B-4BF4-9754-8FEB57AA62E1}"/>
                </a:ext>
              </a:extLst>
            </p:cNvPr>
            <p:cNvGrpSpPr/>
            <p:nvPr/>
          </p:nvGrpSpPr>
          <p:grpSpPr>
            <a:xfrm>
              <a:off x="7504981" y="5233359"/>
              <a:ext cx="569343" cy="207034"/>
              <a:chOff x="1782793" y="1811547"/>
              <a:chExt cx="569343" cy="207034"/>
            </a:xfrm>
          </p:grpSpPr>
          <p:sp>
            <p:nvSpPr>
              <p:cNvPr id="110" name="Rectangle 109">
                <a:extLst>
                  <a:ext uri="{FF2B5EF4-FFF2-40B4-BE49-F238E27FC236}">
                    <a16:creationId xmlns:a16="http://schemas.microsoft.com/office/drawing/2014/main" id="{0D8A55CF-3850-4092-8334-85C722720F7E}"/>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11" name="Rectangle 110">
                <a:extLst>
                  <a:ext uri="{FF2B5EF4-FFF2-40B4-BE49-F238E27FC236}">
                    <a16:creationId xmlns:a16="http://schemas.microsoft.com/office/drawing/2014/main" id="{D8BED24A-D24E-4FAF-996B-21EFE6732A9B}"/>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12" name="Rectangle 111">
                <a:extLst>
                  <a:ext uri="{FF2B5EF4-FFF2-40B4-BE49-F238E27FC236}">
                    <a16:creationId xmlns:a16="http://schemas.microsoft.com/office/drawing/2014/main" id="{FABF0FEB-CE7D-47DE-9DD6-15AA887CCF39}"/>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98" name="Group 97">
              <a:extLst>
                <a:ext uri="{FF2B5EF4-FFF2-40B4-BE49-F238E27FC236}">
                  <a16:creationId xmlns:a16="http://schemas.microsoft.com/office/drawing/2014/main" id="{C0EC7F3C-335B-4A9C-95C1-21D148C52758}"/>
                </a:ext>
              </a:extLst>
            </p:cNvPr>
            <p:cNvGrpSpPr/>
            <p:nvPr/>
          </p:nvGrpSpPr>
          <p:grpSpPr>
            <a:xfrm>
              <a:off x="7504981" y="5440393"/>
              <a:ext cx="569343" cy="207034"/>
              <a:chOff x="1782793" y="1811547"/>
              <a:chExt cx="569343" cy="207034"/>
            </a:xfrm>
          </p:grpSpPr>
          <p:sp>
            <p:nvSpPr>
              <p:cNvPr id="107" name="Rectangle 106">
                <a:extLst>
                  <a:ext uri="{FF2B5EF4-FFF2-40B4-BE49-F238E27FC236}">
                    <a16:creationId xmlns:a16="http://schemas.microsoft.com/office/drawing/2014/main" id="{2FFF583D-300A-43E3-A43A-DEC17A400AAF}"/>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08" name="Rectangle 107">
                <a:extLst>
                  <a:ext uri="{FF2B5EF4-FFF2-40B4-BE49-F238E27FC236}">
                    <a16:creationId xmlns:a16="http://schemas.microsoft.com/office/drawing/2014/main" id="{B1EAA220-D185-426B-A59D-DEF3F9073461}"/>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09" name="Rectangle 108">
                <a:extLst>
                  <a:ext uri="{FF2B5EF4-FFF2-40B4-BE49-F238E27FC236}">
                    <a16:creationId xmlns:a16="http://schemas.microsoft.com/office/drawing/2014/main" id="{356483EC-BF93-4FC6-8809-E70A9095D71D}"/>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99" name="Group 98">
              <a:extLst>
                <a:ext uri="{FF2B5EF4-FFF2-40B4-BE49-F238E27FC236}">
                  <a16:creationId xmlns:a16="http://schemas.microsoft.com/office/drawing/2014/main" id="{021C1ADB-CA48-4E73-B0CF-BE10AEDD17C4}"/>
                </a:ext>
              </a:extLst>
            </p:cNvPr>
            <p:cNvGrpSpPr/>
            <p:nvPr/>
          </p:nvGrpSpPr>
          <p:grpSpPr>
            <a:xfrm>
              <a:off x="7504981" y="5647427"/>
              <a:ext cx="569343" cy="207034"/>
              <a:chOff x="1782793" y="1811547"/>
              <a:chExt cx="569343" cy="207034"/>
            </a:xfrm>
          </p:grpSpPr>
          <p:sp>
            <p:nvSpPr>
              <p:cNvPr id="104" name="Rectangle 103">
                <a:extLst>
                  <a:ext uri="{FF2B5EF4-FFF2-40B4-BE49-F238E27FC236}">
                    <a16:creationId xmlns:a16="http://schemas.microsoft.com/office/drawing/2014/main" id="{06138C1F-7CEF-4433-AA81-88FFAAD1A692}"/>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05" name="Rectangle 104">
                <a:extLst>
                  <a:ext uri="{FF2B5EF4-FFF2-40B4-BE49-F238E27FC236}">
                    <a16:creationId xmlns:a16="http://schemas.microsoft.com/office/drawing/2014/main" id="{FCADDD14-F082-4087-99E8-4A1835A22ED2}"/>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06" name="Rectangle 105">
                <a:extLst>
                  <a:ext uri="{FF2B5EF4-FFF2-40B4-BE49-F238E27FC236}">
                    <a16:creationId xmlns:a16="http://schemas.microsoft.com/office/drawing/2014/main" id="{F105649B-4DAC-423A-9F27-41F0DEEBC283}"/>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100" name="Group 99">
              <a:extLst>
                <a:ext uri="{FF2B5EF4-FFF2-40B4-BE49-F238E27FC236}">
                  <a16:creationId xmlns:a16="http://schemas.microsoft.com/office/drawing/2014/main" id="{65CB8E17-4357-41EC-AE9A-2498C04EBC8A}"/>
                </a:ext>
              </a:extLst>
            </p:cNvPr>
            <p:cNvGrpSpPr/>
            <p:nvPr/>
          </p:nvGrpSpPr>
          <p:grpSpPr>
            <a:xfrm>
              <a:off x="7504981" y="5854461"/>
              <a:ext cx="569343" cy="207034"/>
              <a:chOff x="1782793" y="1811547"/>
              <a:chExt cx="569343" cy="207034"/>
            </a:xfrm>
          </p:grpSpPr>
          <p:sp>
            <p:nvSpPr>
              <p:cNvPr id="101" name="Rectangle 100">
                <a:extLst>
                  <a:ext uri="{FF2B5EF4-FFF2-40B4-BE49-F238E27FC236}">
                    <a16:creationId xmlns:a16="http://schemas.microsoft.com/office/drawing/2014/main" id="{FDBCDEF2-96B9-4974-8E6D-8C842D905A74}"/>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02" name="Rectangle 101">
                <a:extLst>
                  <a:ext uri="{FF2B5EF4-FFF2-40B4-BE49-F238E27FC236}">
                    <a16:creationId xmlns:a16="http://schemas.microsoft.com/office/drawing/2014/main" id="{F7D7F3B1-18D0-43BC-837C-6FC8D587D7DA}"/>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03" name="Rectangle 102">
                <a:extLst>
                  <a:ext uri="{FF2B5EF4-FFF2-40B4-BE49-F238E27FC236}">
                    <a16:creationId xmlns:a16="http://schemas.microsoft.com/office/drawing/2014/main" id="{DC1BA48E-1A5E-4491-A567-FEDFE4AE9959}"/>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grpSp>
        <p:nvGrpSpPr>
          <p:cNvPr id="158" name="Group 157">
            <a:extLst>
              <a:ext uri="{FF2B5EF4-FFF2-40B4-BE49-F238E27FC236}">
                <a16:creationId xmlns:a16="http://schemas.microsoft.com/office/drawing/2014/main" id="{318645CB-0709-48C1-8D7B-F8D80A89F419}"/>
              </a:ext>
            </a:extLst>
          </p:cNvPr>
          <p:cNvGrpSpPr/>
          <p:nvPr/>
        </p:nvGrpSpPr>
        <p:grpSpPr>
          <a:xfrm>
            <a:off x="7529802" y="1041584"/>
            <a:ext cx="580677" cy="5278888"/>
            <a:chOff x="7504981" y="885645"/>
            <a:chExt cx="569343" cy="5175850"/>
          </a:xfrm>
        </p:grpSpPr>
        <p:grpSp>
          <p:nvGrpSpPr>
            <p:cNvPr id="159" name="Group 158">
              <a:extLst>
                <a:ext uri="{FF2B5EF4-FFF2-40B4-BE49-F238E27FC236}">
                  <a16:creationId xmlns:a16="http://schemas.microsoft.com/office/drawing/2014/main" id="{9F7D5910-AF61-4629-970C-773CF8179874}"/>
                </a:ext>
              </a:extLst>
            </p:cNvPr>
            <p:cNvGrpSpPr/>
            <p:nvPr/>
          </p:nvGrpSpPr>
          <p:grpSpPr>
            <a:xfrm>
              <a:off x="7504981" y="885645"/>
              <a:ext cx="569343" cy="207034"/>
              <a:chOff x="1782793" y="1811547"/>
              <a:chExt cx="569343" cy="207034"/>
            </a:xfrm>
          </p:grpSpPr>
          <p:sp>
            <p:nvSpPr>
              <p:cNvPr id="232" name="Rectangle 231">
                <a:extLst>
                  <a:ext uri="{FF2B5EF4-FFF2-40B4-BE49-F238E27FC236}">
                    <a16:creationId xmlns:a16="http://schemas.microsoft.com/office/drawing/2014/main" id="{A472A2B7-5CFE-459C-8490-EA42ED43A26D}"/>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33" name="Rectangle 232">
                <a:extLst>
                  <a:ext uri="{FF2B5EF4-FFF2-40B4-BE49-F238E27FC236}">
                    <a16:creationId xmlns:a16="http://schemas.microsoft.com/office/drawing/2014/main" id="{BD86F7F1-5969-4643-8644-C6DA53E448F2}"/>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34" name="Rectangle 233">
                <a:extLst>
                  <a:ext uri="{FF2B5EF4-FFF2-40B4-BE49-F238E27FC236}">
                    <a16:creationId xmlns:a16="http://schemas.microsoft.com/office/drawing/2014/main" id="{2668F9C1-52E1-4DCB-BE20-F76FF0FFD16C}"/>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160" name="Group 159">
              <a:extLst>
                <a:ext uri="{FF2B5EF4-FFF2-40B4-BE49-F238E27FC236}">
                  <a16:creationId xmlns:a16="http://schemas.microsoft.com/office/drawing/2014/main" id="{7A39182A-0DAD-40CD-B843-F90C2FEA35C4}"/>
                </a:ext>
              </a:extLst>
            </p:cNvPr>
            <p:cNvGrpSpPr/>
            <p:nvPr/>
          </p:nvGrpSpPr>
          <p:grpSpPr>
            <a:xfrm>
              <a:off x="7504981" y="1092679"/>
              <a:ext cx="569343" cy="207034"/>
              <a:chOff x="1782793" y="1811547"/>
              <a:chExt cx="569343" cy="207034"/>
            </a:xfrm>
          </p:grpSpPr>
          <p:sp>
            <p:nvSpPr>
              <p:cNvPr id="229" name="Rectangle 228">
                <a:extLst>
                  <a:ext uri="{FF2B5EF4-FFF2-40B4-BE49-F238E27FC236}">
                    <a16:creationId xmlns:a16="http://schemas.microsoft.com/office/drawing/2014/main" id="{76BAD296-2384-49BF-A549-7FFF3268CBA7}"/>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30" name="Rectangle 229">
                <a:extLst>
                  <a:ext uri="{FF2B5EF4-FFF2-40B4-BE49-F238E27FC236}">
                    <a16:creationId xmlns:a16="http://schemas.microsoft.com/office/drawing/2014/main" id="{220045A7-EFCE-4E87-8CAD-D028658DC249}"/>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31" name="Rectangle 230">
                <a:extLst>
                  <a:ext uri="{FF2B5EF4-FFF2-40B4-BE49-F238E27FC236}">
                    <a16:creationId xmlns:a16="http://schemas.microsoft.com/office/drawing/2014/main" id="{85F949DE-966E-4546-A159-42CA644F1061}"/>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161" name="Group 160">
              <a:extLst>
                <a:ext uri="{FF2B5EF4-FFF2-40B4-BE49-F238E27FC236}">
                  <a16:creationId xmlns:a16="http://schemas.microsoft.com/office/drawing/2014/main" id="{DBFE9EDB-AA5E-4EC0-8060-0A0B7E3643DA}"/>
                </a:ext>
              </a:extLst>
            </p:cNvPr>
            <p:cNvGrpSpPr/>
            <p:nvPr/>
          </p:nvGrpSpPr>
          <p:grpSpPr>
            <a:xfrm>
              <a:off x="7504981" y="1299713"/>
              <a:ext cx="569343" cy="207034"/>
              <a:chOff x="1782793" y="1811547"/>
              <a:chExt cx="569343" cy="207034"/>
            </a:xfrm>
          </p:grpSpPr>
          <p:sp>
            <p:nvSpPr>
              <p:cNvPr id="226" name="Rectangle 225">
                <a:extLst>
                  <a:ext uri="{FF2B5EF4-FFF2-40B4-BE49-F238E27FC236}">
                    <a16:creationId xmlns:a16="http://schemas.microsoft.com/office/drawing/2014/main" id="{C1C61E70-8F9C-4132-81A8-6D942C3D78A7}"/>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27" name="Rectangle 226">
                <a:extLst>
                  <a:ext uri="{FF2B5EF4-FFF2-40B4-BE49-F238E27FC236}">
                    <a16:creationId xmlns:a16="http://schemas.microsoft.com/office/drawing/2014/main" id="{6C85977F-55D5-4D7A-B263-A538F8ED1DAF}"/>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28" name="Rectangle 227">
                <a:extLst>
                  <a:ext uri="{FF2B5EF4-FFF2-40B4-BE49-F238E27FC236}">
                    <a16:creationId xmlns:a16="http://schemas.microsoft.com/office/drawing/2014/main" id="{C8DDBE52-7366-4B99-8351-D29A682DDCD5}"/>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162" name="Group 161">
              <a:extLst>
                <a:ext uri="{FF2B5EF4-FFF2-40B4-BE49-F238E27FC236}">
                  <a16:creationId xmlns:a16="http://schemas.microsoft.com/office/drawing/2014/main" id="{AA5D66DB-861E-49C8-84C0-977A2F39E51C}"/>
                </a:ext>
              </a:extLst>
            </p:cNvPr>
            <p:cNvGrpSpPr/>
            <p:nvPr/>
          </p:nvGrpSpPr>
          <p:grpSpPr>
            <a:xfrm>
              <a:off x="7504981" y="1506747"/>
              <a:ext cx="569343" cy="207034"/>
              <a:chOff x="1782793" y="1811547"/>
              <a:chExt cx="569343" cy="207034"/>
            </a:xfrm>
          </p:grpSpPr>
          <p:sp>
            <p:nvSpPr>
              <p:cNvPr id="223" name="Rectangle 222">
                <a:extLst>
                  <a:ext uri="{FF2B5EF4-FFF2-40B4-BE49-F238E27FC236}">
                    <a16:creationId xmlns:a16="http://schemas.microsoft.com/office/drawing/2014/main" id="{3FBA9886-3D45-4F2E-B9E6-EF61F93861EA}"/>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24" name="Rectangle 223">
                <a:extLst>
                  <a:ext uri="{FF2B5EF4-FFF2-40B4-BE49-F238E27FC236}">
                    <a16:creationId xmlns:a16="http://schemas.microsoft.com/office/drawing/2014/main" id="{A894C993-6C9D-42DB-A1D6-67CDE71302BE}"/>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25" name="Rectangle 224">
                <a:extLst>
                  <a:ext uri="{FF2B5EF4-FFF2-40B4-BE49-F238E27FC236}">
                    <a16:creationId xmlns:a16="http://schemas.microsoft.com/office/drawing/2014/main" id="{D0FBD45A-0A15-4911-B34B-D8315CB39C76}"/>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163" name="Group 162">
              <a:extLst>
                <a:ext uri="{FF2B5EF4-FFF2-40B4-BE49-F238E27FC236}">
                  <a16:creationId xmlns:a16="http://schemas.microsoft.com/office/drawing/2014/main" id="{583E9BEF-3B19-41F9-B393-76DC8FF526D3}"/>
                </a:ext>
              </a:extLst>
            </p:cNvPr>
            <p:cNvGrpSpPr/>
            <p:nvPr/>
          </p:nvGrpSpPr>
          <p:grpSpPr>
            <a:xfrm>
              <a:off x="7504981" y="1713781"/>
              <a:ext cx="569343" cy="207034"/>
              <a:chOff x="1782793" y="1811547"/>
              <a:chExt cx="569343" cy="207034"/>
            </a:xfrm>
          </p:grpSpPr>
          <p:sp>
            <p:nvSpPr>
              <p:cNvPr id="220" name="Rectangle 219">
                <a:extLst>
                  <a:ext uri="{FF2B5EF4-FFF2-40B4-BE49-F238E27FC236}">
                    <a16:creationId xmlns:a16="http://schemas.microsoft.com/office/drawing/2014/main" id="{C67FD1CB-86B9-4194-A5AB-B1E17355462D}"/>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21" name="Rectangle 220">
                <a:extLst>
                  <a:ext uri="{FF2B5EF4-FFF2-40B4-BE49-F238E27FC236}">
                    <a16:creationId xmlns:a16="http://schemas.microsoft.com/office/drawing/2014/main" id="{C69AC735-00DD-4073-9F29-B777979FE096}"/>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22" name="Rectangle 221">
                <a:extLst>
                  <a:ext uri="{FF2B5EF4-FFF2-40B4-BE49-F238E27FC236}">
                    <a16:creationId xmlns:a16="http://schemas.microsoft.com/office/drawing/2014/main" id="{159228ED-A302-44E6-95D8-1537028BA3BE}"/>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164" name="Group 163">
              <a:extLst>
                <a:ext uri="{FF2B5EF4-FFF2-40B4-BE49-F238E27FC236}">
                  <a16:creationId xmlns:a16="http://schemas.microsoft.com/office/drawing/2014/main" id="{873948BF-59CF-40CE-A38D-9B3F0C97E63B}"/>
                </a:ext>
              </a:extLst>
            </p:cNvPr>
            <p:cNvGrpSpPr/>
            <p:nvPr/>
          </p:nvGrpSpPr>
          <p:grpSpPr>
            <a:xfrm>
              <a:off x="7504981" y="1920815"/>
              <a:ext cx="569343" cy="207034"/>
              <a:chOff x="1782793" y="1811547"/>
              <a:chExt cx="569343" cy="207034"/>
            </a:xfrm>
          </p:grpSpPr>
          <p:sp>
            <p:nvSpPr>
              <p:cNvPr id="217" name="Rectangle 216">
                <a:extLst>
                  <a:ext uri="{FF2B5EF4-FFF2-40B4-BE49-F238E27FC236}">
                    <a16:creationId xmlns:a16="http://schemas.microsoft.com/office/drawing/2014/main" id="{F5648367-BF13-49FB-AE70-43289C65CE1A}"/>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18" name="Rectangle 217">
                <a:extLst>
                  <a:ext uri="{FF2B5EF4-FFF2-40B4-BE49-F238E27FC236}">
                    <a16:creationId xmlns:a16="http://schemas.microsoft.com/office/drawing/2014/main" id="{9AA907A3-0B41-4215-825E-6AAD4467DFA7}"/>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19" name="Rectangle 218">
                <a:extLst>
                  <a:ext uri="{FF2B5EF4-FFF2-40B4-BE49-F238E27FC236}">
                    <a16:creationId xmlns:a16="http://schemas.microsoft.com/office/drawing/2014/main" id="{5A93D2B3-03E4-45A1-8A09-DF5E022F7502}"/>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165" name="Group 164">
              <a:extLst>
                <a:ext uri="{FF2B5EF4-FFF2-40B4-BE49-F238E27FC236}">
                  <a16:creationId xmlns:a16="http://schemas.microsoft.com/office/drawing/2014/main" id="{FAACA75C-39D1-4B71-9EE0-F0098DB81AB8}"/>
                </a:ext>
              </a:extLst>
            </p:cNvPr>
            <p:cNvGrpSpPr/>
            <p:nvPr/>
          </p:nvGrpSpPr>
          <p:grpSpPr>
            <a:xfrm>
              <a:off x="7504981" y="2127849"/>
              <a:ext cx="569343" cy="207034"/>
              <a:chOff x="1782793" y="1811547"/>
              <a:chExt cx="569343" cy="207034"/>
            </a:xfrm>
          </p:grpSpPr>
          <p:sp>
            <p:nvSpPr>
              <p:cNvPr id="214" name="Rectangle 213">
                <a:extLst>
                  <a:ext uri="{FF2B5EF4-FFF2-40B4-BE49-F238E27FC236}">
                    <a16:creationId xmlns:a16="http://schemas.microsoft.com/office/drawing/2014/main" id="{CF9B8C18-10FD-4E29-94DF-B98DCF401A32}"/>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15" name="Rectangle 214">
                <a:extLst>
                  <a:ext uri="{FF2B5EF4-FFF2-40B4-BE49-F238E27FC236}">
                    <a16:creationId xmlns:a16="http://schemas.microsoft.com/office/drawing/2014/main" id="{64A725C5-0A31-40EC-85BE-AC89F5839DF1}"/>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16" name="Rectangle 215">
                <a:extLst>
                  <a:ext uri="{FF2B5EF4-FFF2-40B4-BE49-F238E27FC236}">
                    <a16:creationId xmlns:a16="http://schemas.microsoft.com/office/drawing/2014/main" id="{5C15F7A7-9522-4DEF-A368-E32F30E233D4}"/>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166" name="Group 165">
              <a:extLst>
                <a:ext uri="{FF2B5EF4-FFF2-40B4-BE49-F238E27FC236}">
                  <a16:creationId xmlns:a16="http://schemas.microsoft.com/office/drawing/2014/main" id="{1E9A2E79-4C77-4EBF-897C-443C45676CF9}"/>
                </a:ext>
              </a:extLst>
            </p:cNvPr>
            <p:cNvGrpSpPr/>
            <p:nvPr/>
          </p:nvGrpSpPr>
          <p:grpSpPr>
            <a:xfrm>
              <a:off x="7504981" y="2334883"/>
              <a:ext cx="569343" cy="207034"/>
              <a:chOff x="1782793" y="1811547"/>
              <a:chExt cx="569343" cy="207034"/>
            </a:xfrm>
          </p:grpSpPr>
          <p:sp>
            <p:nvSpPr>
              <p:cNvPr id="211" name="Rectangle 210">
                <a:extLst>
                  <a:ext uri="{FF2B5EF4-FFF2-40B4-BE49-F238E27FC236}">
                    <a16:creationId xmlns:a16="http://schemas.microsoft.com/office/drawing/2014/main" id="{ABBE9F33-FD00-4858-A04C-FD8666F82443}"/>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12" name="Rectangle 211">
                <a:extLst>
                  <a:ext uri="{FF2B5EF4-FFF2-40B4-BE49-F238E27FC236}">
                    <a16:creationId xmlns:a16="http://schemas.microsoft.com/office/drawing/2014/main" id="{076C57DE-929F-4394-B6DA-4BA653314674}"/>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13" name="Rectangle 212">
                <a:extLst>
                  <a:ext uri="{FF2B5EF4-FFF2-40B4-BE49-F238E27FC236}">
                    <a16:creationId xmlns:a16="http://schemas.microsoft.com/office/drawing/2014/main" id="{2098C22E-5056-484D-8086-4ED0CD35142D}"/>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167" name="Group 166">
              <a:extLst>
                <a:ext uri="{FF2B5EF4-FFF2-40B4-BE49-F238E27FC236}">
                  <a16:creationId xmlns:a16="http://schemas.microsoft.com/office/drawing/2014/main" id="{05AEF6C1-5658-4238-B31D-226E390FB19C}"/>
                </a:ext>
              </a:extLst>
            </p:cNvPr>
            <p:cNvGrpSpPr/>
            <p:nvPr/>
          </p:nvGrpSpPr>
          <p:grpSpPr>
            <a:xfrm>
              <a:off x="7504981" y="2541917"/>
              <a:ext cx="569343" cy="207034"/>
              <a:chOff x="1782793" y="1811547"/>
              <a:chExt cx="569343" cy="207034"/>
            </a:xfrm>
          </p:grpSpPr>
          <p:sp>
            <p:nvSpPr>
              <p:cNvPr id="208" name="Rectangle 207">
                <a:extLst>
                  <a:ext uri="{FF2B5EF4-FFF2-40B4-BE49-F238E27FC236}">
                    <a16:creationId xmlns:a16="http://schemas.microsoft.com/office/drawing/2014/main" id="{3363CADA-08BA-4AFA-BDC6-9D49511D1B95}"/>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09" name="Rectangle 208">
                <a:extLst>
                  <a:ext uri="{FF2B5EF4-FFF2-40B4-BE49-F238E27FC236}">
                    <a16:creationId xmlns:a16="http://schemas.microsoft.com/office/drawing/2014/main" id="{798FBCE9-D0BA-4C11-88BE-EBC84083EF00}"/>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10" name="Rectangle 209">
                <a:extLst>
                  <a:ext uri="{FF2B5EF4-FFF2-40B4-BE49-F238E27FC236}">
                    <a16:creationId xmlns:a16="http://schemas.microsoft.com/office/drawing/2014/main" id="{DB4C10E1-8793-4293-AF91-13248205297E}"/>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168" name="Group 167">
              <a:extLst>
                <a:ext uri="{FF2B5EF4-FFF2-40B4-BE49-F238E27FC236}">
                  <a16:creationId xmlns:a16="http://schemas.microsoft.com/office/drawing/2014/main" id="{FB5C38DB-794C-43AB-BCAC-3880EFB6E33B}"/>
                </a:ext>
              </a:extLst>
            </p:cNvPr>
            <p:cNvGrpSpPr/>
            <p:nvPr/>
          </p:nvGrpSpPr>
          <p:grpSpPr>
            <a:xfrm>
              <a:off x="7504981" y="2748951"/>
              <a:ext cx="569343" cy="207034"/>
              <a:chOff x="1782793" y="1811547"/>
              <a:chExt cx="569343" cy="207034"/>
            </a:xfrm>
          </p:grpSpPr>
          <p:sp>
            <p:nvSpPr>
              <p:cNvPr id="205" name="Rectangle 204">
                <a:extLst>
                  <a:ext uri="{FF2B5EF4-FFF2-40B4-BE49-F238E27FC236}">
                    <a16:creationId xmlns:a16="http://schemas.microsoft.com/office/drawing/2014/main" id="{200C2923-E3E8-4ACA-A059-DB5809E755E5}"/>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06" name="Rectangle 205">
                <a:extLst>
                  <a:ext uri="{FF2B5EF4-FFF2-40B4-BE49-F238E27FC236}">
                    <a16:creationId xmlns:a16="http://schemas.microsoft.com/office/drawing/2014/main" id="{56C1E7CF-9A53-4E34-B8AB-0EB8516B2325}"/>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07" name="Rectangle 206">
                <a:extLst>
                  <a:ext uri="{FF2B5EF4-FFF2-40B4-BE49-F238E27FC236}">
                    <a16:creationId xmlns:a16="http://schemas.microsoft.com/office/drawing/2014/main" id="{E3763C3C-555F-40FA-93E8-2C91C25B7492}"/>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169" name="Group 168">
              <a:extLst>
                <a:ext uri="{FF2B5EF4-FFF2-40B4-BE49-F238E27FC236}">
                  <a16:creationId xmlns:a16="http://schemas.microsoft.com/office/drawing/2014/main" id="{FAB09384-625D-47C2-A5FB-20D22504FBC8}"/>
                </a:ext>
              </a:extLst>
            </p:cNvPr>
            <p:cNvGrpSpPr/>
            <p:nvPr/>
          </p:nvGrpSpPr>
          <p:grpSpPr>
            <a:xfrm>
              <a:off x="7504981" y="4198189"/>
              <a:ext cx="569343" cy="207034"/>
              <a:chOff x="1782793" y="1811547"/>
              <a:chExt cx="569343" cy="207034"/>
            </a:xfrm>
          </p:grpSpPr>
          <p:sp>
            <p:nvSpPr>
              <p:cNvPr id="202" name="Rectangle 201">
                <a:extLst>
                  <a:ext uri="{FF2B5EF4-FFF2-40B4-BE49-F238E27FC236}">
                    <a16:creationId xmlns:a16="http://schemas.microsoft.com/office/drawing/2014/main" id="{E35A4778-F865-41D5-AAF6-53D28BD042FA}"/>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03" name="Rectangle 202">
                <a:extLst>
                  <a:ext uri="{FF2B5EF4-FFF2-40B4-BE49-F238E27FC236}">
                    <a16:creationId xmlns:a16="http://schemas.microsoft.com/office/drawing/2014/main" id="{E03090BE-A24E-4831-8FEF-3951EBD30F90}"/>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04" name="Rectangle 203">
                <a:extLst>
                  <a:ext uri="{FF2B5EF4-FFF2-40B4-BE49-F238E27FC236}">
                    <a16:creationId xmlns:a16="http://schemas.microsoft.com/office/drawing/2014/main" id="{7ED8F9EE-650B-44EF-9E63-F1222552DADF}"/>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170" name="Group 169">
              <a:extLst>
                <a:ext uri="{FF2B5EF4-FFF2-40B4-BE49-F238E27FC236}">
                  <a16:creationId xmlns:a16="http://schemas.microsoft.com/office/drawing/2014/main" id="{4598838B-5FCC-4CBA-9870-6E86628B27DC}"/>
                </a:ext>
              </a:extLst>
            </p:cNvPr>
            <p:cNvGrpSpPr/>
            <p:nvPr/>
          </p:nvGrpSpPr>
          <p:grpSpPr>
            <a:xfrm>
              <a:off x="7504981" y="4405223"/>
              <a:ext cx="569343" cy="207034"/>
              <a:chOff x="1782793" y="1811547"/>
              <a:chExt cx="569343" cy="207034"/>
            </a:xfrm>
          </p:grpSpPr>
          <p:sp>
            <p:nvSpPr>
              <p:cNvPr id="199" name="Rectangle 198">
                <a:extLst>
                  <a:ext uri="{FF2B5EF4-FFF2-40B4-BE49-F238E27FC236}">
                    <a16:creationId xmlns:a16="http://schemas.microsoft.com/office/drawing/2014/main" id="{D8ECEB3E-00B2-4CA1-847C-4DE541224720}"/>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00" name="Rectangle 199">
                <a:extLst>
                  <a:ext uri="{FF2B5EF4-FFF2-40B4-BE49-F238E27FC236}">
                    <a16:creationId xmlns:a16="http://schemas.microsoft.com/office/drawing/2014/main" id="{9D89227D-855A-4E76-BBEA-AE140510B71E}"/>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01" name="Rectangle 200">
                <a:extLst>
                  <a:ext uri="{FF2B5EF4-FFF2-40B4-BE49-F238E27FC236}">
                    <a16:creationId xmlns:a16="http://schemas.microsoft.com/office/drawing/2014/main" id="{7FEA6BC4-98C2-4A24-8213-152528B85557}"/>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171" name="Group 170">
              <a:extLst>
                <a:ext uri="{FF2B5EF4-FFF2-40B4-BE49-F238E27FC236}">
                  <a16:creationId xmlns:a16="http://schemas.microsoft.com/office/drawing/2014/main" id="{5074351A-3AD3-4674-B6BC-C11F4C7F7FE8}"/>
                </a:ext>
              </a:extLst>
            </p:cNvPr>
            <p:cNvGrpSpPr/>
            <p:nvPr/>
          </p:nvGrpSpPr>
          <p:grpSpPr>
            <a:xfrm>
              <a:off x="7504981" y="4612257"/>
              <a:ext cx="569343" cy="207034"/>
              <a:chOff x="1782793" y="1811547"/>
              <a:chExt cx="569343" cy="207034"/>
            </a:xfrm>
          </p:grpSpPr>
          <p:sp>
            <p:nvSpPr>
              <p:cNvPr id="196" name="Rectangle 195">
                <a:extLst>
                  <a:ext uri="{FF2B5EF4-FFF2-40B4-BE49-F238E27FC236}">
                    <a16:creationId xmlns:a16="http://schemas.microsoft.com/office/drawing/2014/main" id="{F5962F42-3E1A-4D07-A14E-37EE658EBDC2}"/>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97" name="Rectangle 196">
                <a:extLst>
                  <a:ext uri="{FF2B5EF4-FFF2-40B4-BE49-F238E27FC236}">
                    <a16:creationId xmlns:a16="http://schemas.microsoft.com/office/drawing/2014/main" id="{A726E6A5-3DD7-4B7B-A72B-4C566D69860B}"/>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98" name="Rectangle 197">
                <a:extLst>
                  <a:ext uri="{FF2B5EF4-FFF2-40B4-BE49-F238E27FC236}">
                    <a16:creationId xmlns:a16="http://schemas.microsoft.com/office/drawing/2014/main" id="{BD2167F5-1897-4DC7-BAC1-24FD52337AFC}"/>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172" name="Group 171">
              <a:extLst>
                <a:ext uri="{FF2B5EF4-FFF2-40B4-BE49-F238E27FC236}">
                  <a16:creationId xmlns:a16="http://schemas.microsoft.com/office/drawing/2014/main" id="{AEBC3BC2-3A37-421F-B610-72C9030BC888}"/>
                </a:ext>
              </a:extLst>
            </p:cNvPr>
            <p:cNvGrpSpPr/>
            <p:nvPr/>
          </p:nvGrpSpPr>
          <p:grpSpPr>
            <a:xfrm>
              <a:off x="7504981" y="4819291"/>
              <a:ext cx="569343" cy="207034"/>
              <a:chOff x="1782793" y="1811547"/>
              <a:chExt cx="569343" cy="207034"/>
            </a:xfrm>
          </p:grpSpPr>
          <p:sp>
            <p:nvSpPr>
              <p:cNvPr id="193" name="Rectangle 192">
                <a:extLst>
                  <a:ext uri="{FF2B5EF4-FFF2-40B4-BE49-F238E27FC236}">
                    <a16:creationId xmlns:a16="http://schemas.microsoft.com/office/drawing/2014/main" id="{FB260CED-E767-4D4D-B911-94DEB9BBC648}"/>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94" name="Rectangle 193">
                <a:extLst>
                  <a:ext uri="{FF2B5EF4-FFF2-40B4-BE49-F238E27FC236}">
                    <a16:creationId xmlns:a16="http://schemas.microsoft.com/office/drawing/2014/main" id="{74294F01-B344-4531-B3D8-3D729D4CC06C}"/>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95" name="Rectangle 194">
                <a:extLst>
                  <a:ext uri="{FF2B5EF4-FFF2-40B4-BE49-F238E27FC236}">
                    <a16:creationId xmlns:a16="http://schemas.microsoft.com/office/drawing/2014/main" id="{F481C831-6677-4E8A-AFD1-5CB1F3488F64}"/>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173" name="Group 172">
              <a:extLst>
                <a:ext uri="{FF2B5EF4-FFF2-40B4-BE49-F238E27FC236}">
                  <a16:creationId xmlns:a16="http://schemas.microsoft.com/office/drawing/2014/main" id="{9CF8160A-95E7-45FB-BA21-CC44A815BA15}"/>
                </a:ext>
              </a:extLst>
            </p:cNvPr>
            <p:cNvGrpSpPr/>
            <p:nvPr/>
          </p:nvGrpSpPr>
          <p:grpSpPr>
            <a:xfrm>
              <a:off x="7504981" y="5026325"/>
              <a:ext cx="569343" cy="207034"/>
              <a:chOff x="1782793" y="1811547"/>
              <a:chExt cx="569343" cy="207034"/>
            </a:xfrm>
          </p:grpSpPr>
          <p:sp>
            <p:nvSpPr>
              <p:cNvPr id="190" name="Rectangle 189">
                <a:extLst>
                  <a:ext uri="{FF2B5EF4-FFF2-40B4-BE49-F238E27FC236}">
                    <a16:creationId xmlns:a16="http://schemas.microsoft.com/office/drawing/2014/main" id="{1D4898E9-18D8-4EF8-8011-51923BBF318A}"/>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91" name="Rectangle 190">
                <a:extLst>
                  <a:ext uri="{FF2B5EF4-FFF2-40B4-BE49-F238E27FC236}">
                    <a16:creationId xmlns:a16="http://schemas.microsoft.com/office/drawing/2014/main" id="{99089ECD-4BD3-481A-B9F7-EA485F3837F2}"/>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92" name="Rectangle 191">
                <a:extLst>
                  <a:ext uri="{FF2B5EF4-FFF2-40B4-BE49-F238E27FC236}">
                    <a16:creationId xmlns:a16="http://schemas.microsoft.com/office/drawing/2014/main" id="{2F9838B6-1B95-4316-8423-612EA03AB05B}"/>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174" name="Group 173">
              <a:extLst>
                <a:ext uri="{FF2B5EF4-FFF2-40B4-BE49-F238E27FC236}">
                  <a16:creationId xmlns:a16="http://schemas.microsoft.com/office/drawing/2014/main" id="{356C861F-5D39-4A46-8794-E9ADE63B5D30}"/>
                </a:ext>
              </a:extLst>
            </p:cNvPr>
            <p:cNvGrpSpPr/>
            <p:nvPr/>
          </p:nvGrpSpPr>
          <p:grpSpPr>
            <a:xfrm>
              <a:off x="7504981" y="5233359"/>
              <a:ext cx="569343" cy="207034"/>
              <a:chOff x="1782793" y="1811547"/>
              <a:chExt cx="569343" cy="207034"/>
            </a:xfrm>
          </p:grpSpPr>
          <p:sp>
            <p:nvSpPr>
              <p:cNvPr id="187" name="Rectangle 186">
                <a:extLst>
                  <a:ext uri="{FF2B5EF4-FFF2-40B4-BE49-F238E27FC236}">
                    <a16:creationId xmlns:a16="http://schemas.microsoft.com/office/drawing/2014/main" id="{A8BC0E55-3567-48F4-87B7-7054C6976263}"/>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88" name="Rectangle 187">
                <a:extLst>
                  <a:ext uri="{FF2B5EF4-FFF2-40B4-BE49-F238E27FC236}">
                    <a16:creationId xmlns:a16="http://schemas.microsoft.com/office/drawing/2014/main" id="{ACA64BF6-5B87-448D-BE2A-E1F78A8F57AD}"/>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89" name="Rectangle 188">
                <a:extLst>
                  <a:ext uri="{FF2B5EF4-FFF2-40B4-BE49-F238E27FC236}">
                    <a16:creationId xmlns:a16="http://schemas.microsoft.com/office/drawing/2014/main" id="{F55F6F8B-6491-4DF2-854A-E2D6F8E4466E}"/>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175" name="Group 174">
              <a:extLst>
                <a:ext uri="{FF2B5EF4-FFF2-40B4-BE49-F238E27FC236}">
                  <a16:creationId xmlns:a16="http://schemas.microsoft.com/office/drawing/2014/main" id="{A3D8D768-3D09-4390-985B-5F2773ABBC4E}"/>
                </a:ext>
              </a:extLst>
            </p:cNvPr>
            <p:cNvGrpSpPr/>
            <p:nvPr/>
          </p:nvGrpSpPr>
          <p:grpSpPr>
            <a:xfrm>
              <a:off x="7504981" y="5440393"/>
              <a:ext cx="569343" cy="207034"/>
              <a:chOff x="1782793" y="1811547"/>
              <a:chExt cx="569343" cy="207034"/>
            </a:xfrm>
          </p:grpSpPr>
          <p:sp>
            <p:nvSpPr>
              <p:cNvPr id="184" name="Rectangle 183">
                <a:extLst>
                  <a:ext uri="{FF2B5EF4-FFF2-40B4-BE49-F238E27FC236}">
                    <a16:creationId xmlns:a16="http://schemas.microsoft.com/office/drawing/2014/main" id="{84FF283B-4C55-4A50-83FA-89B1398B4C15}"/>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85" name="Rectangle 184">
                <a:extLst>
                  <a:ext uri="{FF2B5EF4-FFF2-40B4-BE49-F238E27FC236}">
                    <a16:creationId xmlns:a16="http://schemas.microsoft.com/office/drawing/2014/main" id="{F31ABE34-8C70-4DF5-8707-5AA946516093}"/>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86" name="Rectangle 185">
                <a:extLst>
                  <a:ext uri="{FF2B5EF4-FFF2-40B4-BE49-F238E27FC236}">
                    <a16:creationId xmlns:a16="http://schemas.microsoft.com/office/drawing/2014/main" id="{6063AAB2-557B-4DCB-A04B-725152861F0B}"/>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176" name="Group 175">
              <a:extLst>
                <a:ext uri="{FF2B5EF4-FFF2-40B4-BE49-F238E27FC236}">
                  <a16:creationId xmlns:a16="http://schemas.microsoft.com/office/drawing/2014/main" id="{631BB0FF-E140-4A50-ABD6-108233E2C767}"/>
                </a:ext>
              </a:extLst>
            </p:cNvPr>
            <p:cNvGrpSpPr/>
            <p:nvPr/>
          </p:nvGrpSpPr>
          <p:grpSpPr>
            <a:xfrm>
              <a:off x="7504981" y="5647427"/>
              <a:ext cx="569343" cy="207034"/>
              <a:chOff x="1782793" y="1811547"/>
              <a:chExt cx="569343" cy="207034"/>
            </a:xfrm>
          </p:grpSpPr>
          <p:sp>
            <p:nvSpPr>
              <p:cNvPr id="181" name="Rectangle 180">
                <a:extLst>
                  <a:ext uri="{FF2B5EF4-FFF2-40B4-BE49-F238E27FC236}">
                    <a16:creationId xmlns:a16="http://schemas.microsoft.com/office/drawing/2014/main" id="{706E9CF2-9791-42EB-910C-4A5361C2857D}"/>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82" name="Rectangle 181">
                <a:extLst>
                  <a:ext uri="{FF2B5EF4-FFF2-40B4-BE49-F238E27FC236}">
                    <a16:creationId xmlns:a16="http://schemas.microsoft.com/office/drawing/2014/main" id="{987C7DD8-0E79-4195-9659-5F0BE93AC45F}"/>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83" name="Rectangle 182">
                <a:extLst>
                  <a:ext uri="{FF2B5EF4-FFF2-40B4-BE49-F238E27FC236}">
                    <a16:creationId xmlns:a16="http://schemas.microsoft.com/office/drawing/2014/main" id="{310DCE4C-FA09-49E0-BF02-DA3AA8FD5A73}"/>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177" name="Group 176">
              <a:extLst>
                <a:ext uri="{FF2B5EF4-FFF2-40B4-BE49-F238E27FC236}">
                  <a16:creationId xmlns:a16="http://schemas.microsoft.com/office/drawing/2014/main" id="{B909FDB6-35A5-4763-9803-1EE97F4F148E}"/>
                </a:ext>
              </a:extLst>
            </p:cNvPr>
            <p:cNvGrpSpPr/>
            <p:nvPr/>
          </p:nvGrpSpPr>
          <p:grpSpPr>
            <a:xfrm>
              <a:off x="7504981" y="5854461"/>
              <a:ext cx="569343" cy="207034"/>
              <a:chOff x="1782793" y="1811547"/>
              <a:chExt cx="569343" cy="207034"/>
            </a:xfrm>
          </p:grpSpPr>
          <p:sp>
            <p:nvSpPr>
              <p:cNvPr id="178" name="Rectangle 177">
                <a:extLst>
                  <a:ext uri="{FF2B5EF4-FFF2-40B4-BE49-F238E27FC236}">
                    <a16:creationId xmlns:a16="http://schemas.microsoft.com/office/drawing/2014/main" id="{202C4210-835F-4238-8250-C4DD52063945}"/>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79" name="Rectangle 178">
                <a:extLst>
                  <a:ext uri="{FF2B5EF4-FFF2-40B4-BE49-F238E27FC236}">
                    <a16:creationId xmlns:a16="http://schemas.microsoft.com/office/drawing/2014/main" id="{1557B407-96E7-4E38-9A9F-2AE9BB90E126}"/>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80" name="Rectangle 179">
                <a:extLst>
                  <a:ext uri="{FF2B5EF4-FFF2-40B4-BE49-F238E27FC236}">
                    <a16:creationId xmlns:a16="http://schemas.microsoft.com/office/drawing/2014/main" id="{5DA035FB-15E5-4F71-A0C2-4EBDCB6DF321}"/>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grpSp>
        <p:nvGrpSpPr>
          <p:cNvPr id="235" name="Group 234">
            <a:extLst>
              <a:ext uri="{FF2B5EF4-FFF2-40B4-BE49-F238E27FC236}">
                <a16:creationId xmlns:a16="http://schemas.microsoft.com/office/drawing/2014/main" id="{1EAF28C5-6ADE-4C4A-B647-A84F5B3D8A41}"/>
              </a:ext>
            </a:extLst>
          </p:cNvPr>
          <p:cNvGrpSpPr/>
          <p:nvPr/>
        </p:nvGrpSpPr>
        <p:grpSpPr>
          <a:xfrm>
            <a:off x="8950699" y="1041584"/>
            <a:ext cx="580677" cy="5278888"/>
            <a:chOff x="7504981" y="885645"/>
            <a:chExt cx="569343" cy="5175850"/>
          </a:xfrm>
        </p:grpSpPr>
        <p:grpSp>
          <p:nvGrpSpPr>
            <p:cNvPr id="236" name="Group 235">
              <a:extLst>
                <a:ext uri="{FF2B5EF4-FFF2-40B4-BE49-F238E27FC236}">
                  <a16:creationId xmlns:a16="http://schemas.microsoft.com/office/drawing/2014/main" id="{07EF86EE-7785-4807-82F2-DD8957EA47FE}"/>
                </a:ext>
              </a:extLst>
            </p:cNvPr>
            <p:cNvGrpSpPr/>
            <p:nvPr/>
          </p:nvGrpSpPr>
          <p:grpSpPr>
            <a:xfrm>
              <a:off x="7504981" y="885645"/>
              <a:ext cx="569343" cy="207034"/>
              <a:chOff x="1782793" y="1811547"/>
              <a:chExt cx="569343" cy="207034"/>
            </a:xfrm>
          </p:grpSpPr>
          <p:sp>
            <p:nvSpPr>
              <p:cNvPr id="309" name="Rectangle 308">
                <a:extLst>
                  <a:ext uri="{FF2B5EF4-FFF2-40B4-BE49-F238E27FC236}">
                    <a16:creationId xmlns:a16="http://schemas.microsoft.com/office/drawing/2014/main" id="{50A278D1-B16A-4735-A107-49B609089B8A}"/>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10" name="Rectangle 309">
                <a:extLst>
                  <a:ext uri="{FF2B5EF4-FFF2-40B4-BE49-F238E27FC236}">
                    <a16:creationId xmlns:a16="http://schemas.microsoft.com/office/drawing/2014/main" id="{50D43418-79D7-4335-9347-4377E5B08754}"/>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11" name="Rectangle 310">
                <a:extLst>
                  <a:ext uri="{FF2B5EF4-FFF2-40B4-BE49-F238E27FC236}">
                    <a16:creationId xmlns:a16="http://schemas.microsoft.com/office/drawing/2014/main" id="{5D54B2D5-82E6-4BFF-ACDB-E567D195479E}"/>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237" name="Group 236">
              <a:extLst>
                <a:ext uri="{FF2B5EF4-FFF2-40B4-BE49-F238E27FC236}">
                  <a16:creationId xmlns:a16="http://schemas.microsoft.com/office/drawing/2014/main" id="{37BAC105-117E-4B69-9A80-7620AF750EBE}"/>
                </a:ext>
              </a:extLst>
            </p:cNvPr>
            <p:cNvGrpSpPr/>
            <p:nvPr/>
          </p:nvGrpSpPr>
          <p:grpSpPr>
            <a:xfrm>
              <a:off x="7504981" y="1092679"/>
              <a:ext cx="569343" cy="207034"/>
              <a:chOff x="1782793" y="1811547"/>
              <a:chExt cx="569343" cy="207034"/>
            </a:xfrm>
          </p:grpSpPr>
          <p:sp>
            <p:nvSpPr>
              <p:cNvPr id="306" name="Rectangle 305">
                <a:extLst>
                  <a:ext uri="{FF2B5EF4-FFF2-40B4-BE49-F238E27FC236}">
                    <a16:creationId xmlns:a16="http://schemas.microsoft.com/office/drawing/2014/main" id="{8951B299-3B5C-4C67-8A7B-AA01C6A6E993}"/>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07" name="Rectangle 306">
                <a:extLst>
                  <a:ext uri="{FF2B5EF4-FFF2-40B4-BE49-F238E27FC236}">
                    <a16:creationId xmlns:a16="http://schemas.microsoft.com/office/drawing/2014/main" id="{37F98342-BB61-4E96-A4CE-9F209195B4BD}"/>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08" name="Rectangle 307">
                <a:extLst>
                  <a:ext uri="{FF2B5EF4-FFF2-40B4-BE49-F238E27FC236}">
                    <a16:creationId xmlns:a16="http://schemas.microsoft.com/office/drawing/2014/main" id="{0783DA31-8874-450D-86A3-08651A6B59F9}"/>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238" name="Group 237">
              <a:extLst>
                <a:ext uri="{FF2B5EF4-FFF2-40B4-BE49-F238E27FC236}">
                  <a16:creationId xmlns:a16="http://schemas.microsoft.com/office/drawing/2014/main" id="{F694DB69-3127-4AD0-A01A-DAF54C55CD76}"/>
                </a:ext>
              </a:extLst>
            </p:cNvPr>
            <p:cNvGrpSpPr/>
            <p:nvPr/>
          </p:nvGrpSpPr>
          <p:grpSpPr>
            <a:xfrm>
              <a:off x="7504981" y="1299713"/>
              <a:ext cx="569343" cy="207034"/>
              <a:chOff x="1782793" y="1811547"/>
              <a:chExt cx="569343" cy="207034"/>
            </a:xfrm>
          </p:grpSpPr>
          <p:sp>
            <p:nvSpPr>
              <p:cNvPr id="303" name="Rectangle 302">
                <a:extLst>
                  <a:ext uri="{FF2B5EF4-FFF2-40B4-BE49-F238E27FC236}">
                    <a16:creationId xmlns:a16="http://schemas.microsoft.com/office/drawing/2014/main" id="{2F39862F-437F-4DA4-90D3-E38C830DA535}"/>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04" name="Rectangle 303">
                <a:extLst>
                  <a:ext uri="{FF2B5EF4-FFF2-40B4-BE49-F238E27FC236}">
                    <a16:creationId xmlns:a16="http://schemas.microsoft.com/office/drawing/2014/main" id="{6BEEF931-F359-4656-B433-5264D547CDFA}"/>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05" name="Rectangle 304">
                <a:extLst>
                  <a:ext uri="{FF2B5EF4-FFF2-40B4-BE49-F238E27FC236}">
                    <a16:creationId xmlns:a16="http://schemas.microsoft.com/office/drawing/2014/main" id="{BE50AD48-8272-4E09-86FB-A57D97CBCACD}"/>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239" name="Group 238">
              <a:extLst>
                <a:ext uri="{FF2B5EF4-FFF2-40B4-BE49-F238E27FC236}">
                  <a16:creationId xmlns:a16="http://schemas.microsoft.com/office/drawing/2014/main" id="{3D802D9B-9368-4F78-8FF4-980C26834BB9}"/>
                </a:ext>
              </a:extLst>
            </p:cNvPr>
            <p:cNvGrpSpPr/>
            <p:nvPr/>
          </p:nvGrpSpPr>
          <p:grpSpPr>
            <a:xfrm>
              <a:off x="7504981" y="1506747"/>
              <a:ext cx="569343" cy="207034"/>
              <a:chOff x="1782793" y="1811547"/>
              <a:chExt cx="569343" cy="207034"/>
            </a:xfrm>
          </p:grpSpPr>
          <p:sp>
            <p:nvSpPr>
              <p:cNvPr id="300" name="Rectangle 299">
                <a:extLst>
                  <a:ext uri="{FF2B5EF4-FFF2-40B4-BE49-F238E27FC236}">
                    <a16:creationId xmlns:a16="http://schemas.microsoft.com/office/drawing/2014/main" id="{500CFDF9-29C9-4825-BB13-805E454C0B7F}"/>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01" name="Rectangle 300">
                <a:extLst>
                  <a:ext uri="{FF2B5EF4-FFF2-40B4-BE49-F238E27FC236}">
                    <a16:creationId xmlns:a16="http://schemas.microsoft.com/office/drawing/2014/main" id="{25E98C35-09F0-4299-9516-795F08143DD8}"/>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02" name="Rectangle 301">
                <a:extLst>
                  <a:ext uri="{FF2B5EF4-FFF2-40B4-BE49-F238E27FC236}">
                    <a16:creationId xmlns:a16="http://schemas.microsoft.com/office/drawing/2014/main" id="{F8E374BC-EFFE-41E1-83E5-F029D01FAAA7}"/>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240" name="Group 239">
              <a:extLst>
                <a:ext uri="{FF2B5EF4-FFF2-40B4-BE49-F238E27FC236}">
                  <a16:creationId xmlns:a16="http://schemas.microsoft.com/office/drawing/2014/main" id="{1C5283E7-85D0-4F89-A196-9CF62A35E5D7}"/>
                </a:ext>
              </a:extLst>
            </p:cNvPr>
            <p:cNvGrpSpPr/>
            <p:nvPr/>
          </p:nvGrpSpPr>
          <p:grpSpPr>
            <a:xfrm>
              <a:off x="7504981" y="1713781"/>
              <a:ext cx="569343" cy="207034"/>
              <a:chOff x="1782793" y="1811547"/>
              <a:chExt cx="569343" cy="207034"/>
            </a:xfrm>
          </p:grpSpPr>
          <p:sp>
            <p:nvSpPr>
              <p:cNvPr id="297" name="Rectangle 296">
                <a:extLst>
                  <a:ext uri="{FF2B5EF4-FFF2-40B4-BE49-F238E27FC236}">
                    <a16:creationId xmlns:a16="http://schemas.microsoft.com/office/drawing/2014/main" id="{B2243E7C-74FA-447C-AA98-25AEC1EB0AE6}"/>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98" name="Rectangle 297">
                <a:extLst>
                  <a:ext uri="{FF2B5EF4-FFF2-40B4-BE49-F238E27FC236}">
                    <a16:creationId xmlns:a16="http://schemas.microsoft.com/office/drawing/2014/main" id="{73B7B10A-138C-4CE5-BCE3-FF3B9A517A8E}"/>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99" name="Rectangle 298">
                <a:extLst>
                  <a:ext uri="{FF2B5EF4-FFF2-40B4-BE49-F238E27FC236}">
                    <a16:creationId xmlns:a16="http://schemas.microsoft.com/office/drawing/2014/main" id="{A9505C97-54BC-40D5-9C75-1E754315F4B4}"/>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241" name="Group 240">
              <a:extLst>
                <a:ext uri="{FF2B5EF4-FFF2-40B4-BE49-F238E27FC236}">
                  <a16:creationId xmlns:a16="http://schemas.microsoft.com/office/drawing/2014/main" id="{A85206FC-5D6F-436A-8E57-93594D2976AC}"/>
                </a:ext>
              </a:extLst>
            </p:cNvPr>
            <p:cNvGrpSpPr/>
            <p:nvPr/>
          </p:nvGrpSpPr>
          <p:grpSpPr>
            <a:xfrm>
              <a:off x="7504981" y="1920815"/>
              <a:ext cx="569343" cy="207034"/>
              <a:chOff x="1782793" y="1811547"/>
              <a:chExt cx="569343" cy="207034"/>
            </a:xfrm>
          </p:grpSpPr>
          <p:sp>
            <p:nvSpPr>
              <p:cNvPr id="294" name="Rectangle 293">
                <a:extLst>
                  <a:ext uri="{FF2B5EF4-FFF2-40B4-BE49-F238E27FC236}">
                    <a16:creationId xmlns:a16="http://schemas.microsoft.com/office/drawing/2014/main" id="{4F4FA89E-13E2-4FD3-87CE-16E1A142E83F}"/>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95" name="Rectangle 294">
                <a:extLst>
                  <a:ext uri="{FF2B5EF4-FFF2-40B4-BE49-F238E27FC236}">
                    <a16:creationId xmlns:a16="http://schemas.microsoft.com/office/drawing/2014/main" id="{BE00ECEA-9FB1-4306-B7A0-CE4346C276A2}"/>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96" name="Rectangle 295">
                <a:extLst>
                  <a:ext uri="{FF2B5EF4-FFF2-40B4-BE49-F238E27FC236}">
                    <a16:creationId xmlns:a16="http://schemas.microsoft.com/office/drawing/2014/main" id="{5F128BD0-659D-4F89-B6DE-9AEC6DC6852B}"/>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242" name="Group 241">
              <a:extLst>
                <a:ext uri="{FF2B5EF4-FFF2-40B4-BE49-F238E27FC236}">
                  <a16:creationId xmlns:a16="http://schemas.microsoft.com/office/drawing/2014/main" id="{01E9DE20-FE76-4AEA-8E6C-A9BBF57456F1}"/>
                </a:ext>
              </a:extLst>
            </p:cNvPr>
            <p:cNvGrpSpPr/>
            <p:nvPr/>
          </p:nvGrpSpPr>
          <p:grpSpPr>
            <a:xfrm>
              <a:off x="7504981" y="2127849"/>
              <a:ext cx="569343" cy="207034"/>
              <a:chOff x="1782793" y="1811547"/>
              <a:chExt cx="569343" cy="207034"/>
            </a:xfrm>
          </p:grpSpPr>
          <p:sp>
            <p:nvSpPr>
              <p:cNvPr id="291" name="Rectangle 290">
                <a:extLst>
                  <a:ext uri="{FF2B5EF4-FFF2-40B4-BE49-F238E27FC236}">
                    <a16:creationId xmlns:a16="http://schemas.microsoft.com/office/drawing/2014/main" id="{226F2617-CC3B-42B3-9644-37C2DC430C2C}"/>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92" name="Rectangle 291">
                <a:extLst>
                  <a:ext uri="{FF2B5EF4-FFF2-40B4-BE49-F238E27FC236}">
                    <a16:creationId xmlns:a16="http://schemas.microsoft.com/office/drawing/2014/main" id="{C71F0727-B3E7-470C-820B-A0256FB94AAD}"/>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93" name="Rectangle 292">
                <a:extLst>
                  <a:ext uri="{FF2B5EF4-FFF2-40B4-BE49-F238E27FC236}">
                    <a16:creationId xmlns:a16="http://schemas.microsoft.com/office/drawing/2014/main" id="{7B6F5DA3-E408-4115-BFE8-FB73ECAB08AF}"/>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243" name="Group 242">
              <a:extLst>
                <a:ext uri="{FF2B5EF4-FFF2-40B4-BE49-F238E27FC236}">
                  <a16:creationId xmlns:a16="http://schemas.microsoft.com/office/drawing/2014/main" id="{ABF4929C-0EEC-48BE-9978-BE15DAD615E5}"/>
                </a:ext>
              </a:extLst>
            </p:cNvPr>
            <p:cNvGrpSpPr/>
            <p:nvPr/>
          </p:nvGrpSpPr>
          <p:grpSpPr>
            <a:xfrm>
              <a:off x="7504981" y="2334883"/>
              <a:ext cx="569343" cy="207034"/>
              <a:chOff x="1782793" y="1811547"/>
              <a:chExt cx="569343" cy="207034"/>
            </a:xfrm>
          </p:grpSpPr>
          <p:sp>
            <p:nvSpPr>
              <p:cNvPr id="288" name="Rectangle 287">
                <a:extLst>
                  <a:ext uri="{FF2B5EF4-FFF2-40B4-BE49-F238E27FC236}">
                    <a16:creationId xmlns:a16="http://schemas.microsoft.com/office/drawing/2014/main" id="{BBAC10D5-FE1D-437A-AC8C-D08587D6627F}"/>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89" name="Rectangle 288">
                <a:extLst>
                  <a:ext uri="{FF2B5EF4-FFF2-40B4-BE49-F238E27FC236}">
                    <a16:creationId xmlns:a16="http://schemas.microsoft.com/office/drawing/2014/main" id="{838A4EA2-8BE7-4C6C-97A3-2B53487E75C9}"/>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90" name="Rectangle 289">
                <a:extLst>
                  <a:ext uri="{FF2B5EF4-FFF2-40B4-BE49-F238E27FC236}">
                    <a16:creationId xmlns:a16="http://schemas.microsoft.com/office/drawing/2014/main" id="{E84820A9-80C2-40A1-83E7-72ACAFFEEE5B}"/>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244" name="Group 243">
              <a:extLst>
                <a:ext uri="{FF2B5EF4-FFF2-40B4-BE49-F238E27FC236}">
                  <a16:creationId xmlns:a16="http://schemas.microsoft.com/office/drawing/2014/main" id="{1618119B-1359-4FF4-B49B-795AAF536183}"/>
                </a:ext>
              </a:extLst>
            </p:cNvPr>
            <p:cNvGrpSpPr/>
            <p:nvPr/>
          </p:nvGrpSpPr>
          <p:grpSpPr>
            <a:xfrm>
              <a:off x="7504981" y="2541917"/>
              <a:ext cx="569343" cy="207034"/>
              <a:chOff x="1782793" y="1811547"/>
              <a:chExt cx="569343" cy="207034"/>
            </a:xfrm>
          </p:grpSpPr>
          <p:sp>
            <p:nvSpPr>
              <p:cNvPr id="285" name="Rectangle 284">
                <a:extLst>
                  <a:ext uri="{FF2B5EF4-FFF2-40B4-BE49-F238E27FC236}">
                    <a16:creationId xmlns:a16="http://schemas.microsoft.com/office/drawing/2014/main" id="{ECF4AD73-742A-4ACD-A450-9D65D7F96146}"/>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86" name="Rectangle 285">
                <a:extLst>
                  <a:ext uri="{FF2B5EF4-FFF2-40B4-BE49-F238E27FC236}">
                    <a16:creationId xmlns:a16="http://schemas.microsoft.com/office/drawing/2014/main" id="{9BC402B6-F898-4BA2-B65B-A184C5D5F77B}"/>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87" name="Rectangle 286">
                <a:extLst>
                  <a:ext uri="{FF2B5EF4-FFF2-40B4-BE49-F238E27FC236}">
                    <a16:creationId xmlns:a16="http://schemas.microsoft.com/office/drawing/2014/main" id="{28047754-2A1C-4662-81BC-E760A4747276}"/>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245" name="Group 244">
              <a:extLst>
                <a:ext uri="{FF2B5EF4-FFF2-40B4-BE49-F238E27FC236}">
                  <a16:creationId xmlns:a16="http://schemas.microsoft.com/office/drawing/2014/main" id="{333FC58B-4B30-4DB7-BF0F-9B8A265E651F}"/>
                </a:ext>
              </a:extLst>
            </p:cNvPr>
            <p:cNvGrpSpPr/>
            <p:nvPr/>
          </p:nvGrpSpPr>
          <p:grpSpPr>
            <a:xfrm>
              <a:off x="7504981" y="2748951"/>
              <a:ext cx="569343" cy="207034"/>
              <a:chOff x="1782793" y="1811547"/>
              <a:chExt cx="569343" cy="207034"/>
            </a:xfrm>
          </p:grpSpPr>
          <p:sp>
            <p:nvSpPr>
              <p:cNvPr id="282" name="Rectangle 281">
                <a:extLst>
                  <a:ext uri="{FF2B5EF4-FFF2-40B4-BE49-F238E27FC236}">
                    <a16:creationId xmlns:a16="http://schemas.microsoft.com/office/drawing/2014/main" id="{7321420D-D102-48A8-A79E-54503BE86652}"/>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83" name="Rectangle 282">
                <a:extLst>
                  <a:ext uri="{FF2B5EF4-FFF2-40B4-BE49-F238E27FC236}">
                    <a16:creationId xmlns:a16="http://schemas.microsoft.com/office/drawing/2014/main" id="{F24680C4-A645-4E0C-847C-4279C27F2EAE}"/>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84" name="Rectangle 283">
                <a:extLst>
                  <a:ext uri="{FF2B5EF4-FFF2-40B4-BE49-F238E27FC236}">
                    <a16:creationId xmlns:a16="http://schemas.microsoft.com/office/drawing/2014/main" id="{334CE3DE-769D-4AA9-A1B2-584B756D2948}"/>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246" name="Group 245">
              <a:extLst>
                <a:ext uri="{FF2B5EF4-FFF2-40B4-BE49-F238E27FC236}">
                  <a16:creationId xmlns:a16="http://schemas.microsoft.com/office/drawing/2014/main" id="{2E58FBF9-602D-4312-A7C3-E5C917718BD4}"/>
                </a:ext>
              </a:extLst>
            </p:cNvPr>
            <p:cNvGrpSpPr/>
            <p:nvPr/>
          </p:nvGrpSpPr>
          <p:grpSpPr>
            <a:xfrm>
              <a:off x="7504981" y="4198189"/>
              <a:ext cx="569343" cy="207034"/>
              <a:chOff x="1782793" y="1811547"/>
              <a:chExt cx="569343" cy="207034"/>
            </a:xfrm>
          </p:grpSpPr>
          <p:sp>
            <p:nvSpPr>
              <p:cNvPr id="279" name="Rectangle 278">
                <a:extLst>
                  <a:ext uri="{FF2B5EF4-FFF2-40B4-BE49-F238E27FC236}">
                    <a16:creationId xmlns:a16="http://schemas.microsoft.com/office/drawing/2014/main" id="{7D93D6C6-C8E4-4F77-8F22-CE64363D5899}"/>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80" name="Rectangle 279">
                <a:extLst>
                  <a:ext uri="{FF2B5EF4-FFF2-40B4-BE49-F238E27FC236}">
                    <a16:creationId xmlns:a16="http://schemas.microsoft.com/office/drawing/2014/main" id="{006A7C97-D315-4848-8ACA-DB80F97F5BB3}"/>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81" name="Rectangle 280">
                <a:extLst>
                  <a:ext uri="{FF2B5EF4-FFF2-40B4-BE49-F238E27FC236}">
                    <a16:creationId xmlns:a16="http://schemas.microsoft.com/office/drawing/2014/main" id="{4A89D468-1956-400E-B2B9-D8451C0F1F0A}"/>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247" name="Group 246">
              <a:extLst>
                <a:ext uri="{FF2B5EF4-FFF2-40B4-BE49-F238E27FC236}">
                  <a16:creationId xmlns:a16="http://schemas.microsoft.com/office/drawing/2014/main" id="{AEC8B13F-50A3-4C62-8854-8AC4FDD43928}"/>
                </a:ext>
              </a:extLst>
            </p:cNvPr>
            <p:cNvGrpSpPr/>
            <p:nvPr/>
          </p:nvGrpSpPr>
          <p:grpSpPr>
            <a:xfrm>
              <a:off x="7504981" y="4405223"/>
              <a:ext cx="569343" cy="207034"/>
              <a:chOff x="1782793" y="1811547"/>
              <a:chExt cx="569343" cy="207034"/>
            </a:xfrm>
          </p:grpSpPr>
          <p:sp>
            <p:nvSpPr>
              <p:cNvPr id="276" name="Rectangle 275">
                <a:extLst>
                  <a:ext uri="{FF2B5EF4-FFF2-40B4-BE49-F238E27FC236}">
                    <a16:creationId xmlns:a16="http://schemas.microsoft.com/office/drawing/2014/main" id="{FA40821D-45AB-47FB-88A8-C68FB181C872}"/>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77" name="Rectangle 276">
                <a:extLst>
                  <a:ext uri="{FF2B5EF4-FFF2-40B4-BE49-F238E27FC236}">
                    <a16:creationId xmlns:a16="http://schemas.microsoft.com/office/drawing/2014/main" id="{56BAAFA8-7932-4779-A24D-9B2EA0686557}"/>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78" name="Rectangle 277">
                <a:extLst>
                  <a:ext uri="{FF2B5EF4-FFF2-40B4-BE49-F238E27FC236}">
                    <a16:creationId xmlns:a16="http://schemas.microsoft.com/office/drawing/2014/main" id="{21510946-DB78-4907-B9A7-AC212EF538AF}"/>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248" name="Group 247">
              <a:extLst>
                <a:ext uri="{FF2B5EF4-FFF2-40B4-BE49-F238E27FC236}">
                  <a16:creationId xmlns:a16="http://schemas.microsoft.com/office/drawing/2014/main" id="{EC8001AC-E9A0-4912-8BDC-231F7CDB3DE2}"/>
                </a:ext>
              </a:extLst>
            </p:cNvPr>
            <p:cNvGrpSpPr/>
            <p:nvPr/>
          </p:nvGrpSpPr>
          <p:grpSpPr>
            <a:xfrm>
              <a:off x="7504981" y="4612257"/>
              <a:ext cx="569343" cy="207034"/>
              <a:chOff x="1782793" y="1811547"/>
              <a:chExt cx="569343" cy="207034"/>
            </a:xfrm>
          </p:grpSpPr>
          <p:sp>
            <p:nvSpPr>
              <p:cNvPr id="273" name="Rectangle 272">
                <a:extLst>
                  <a:ext uri="{FF2B5EF4-FFF2-40B4-BE49-F238E27FC236}">
                    <a16:creationId xmlns:a16="http://schemas.microsoft.com/office/drawing/2014/main" id="{38A75B06-626D-4B07-A729-2A7C67C8C22B}"/>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74" name="Rectangle 273">
                <a:extLst>
                  <a:ext uri="{FF2B5EF4-FFF2-40B4-BE49-F238E27FC236}">
                    <a16:creationId xmlns:a16="http://schemas.microsoft.com/office/drawing/2014/main" id="{9D5B2E8B-D9FC-4716-9BA8-468F5E013723}"/>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75" name="Rectangle 274">
                <a:extLst>
                  <a:ext uri="{FF2B5EF4-FFF2-40B4-BE49-F238E27FC236}">
                    <a16:creationId xmlns:a16="http://schemas.microsoft.com/office/drawing/2014/main" id="{61D3DA20-8D22-4B99-BBAD-0FD37639B083}"/>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249" name="Group 248">
              <a:extLst>
                <a:ext uri="{FF2B5EF4-FFF2-40B4-BE49-F238E27FC236}">
                  <a16:creationId xmlns:a16="http://schemas.microsoft.com/office/drawing/2014/main" id="{EDF2AD1C-8D08-4E99-80A3-5A421C7F341D}"/>
                </a:ext>
              </a:extLst>
            </p:cNvPr>
            <p:cNvGrpSpPr/>
            <p:nvPr/>
          </p:nvGrpSpPr>
          <p:grpSpPr>
            <a:xfrm>
              <a:off x="7504981" y="4819291"/>
              <a:ext cx="569343" cy="207034"/>
              <a:chOff x="1782793" y="1811547"/>
              <a:chExt cx="569343" cy="207034"/>
            </a:xfrm>
          </p:grpSpPr>
          <p:sp>
            <p:nvSpPr>
              <p:cNvPr id="270" name="Rectangle 269">
                <a:extLst>
                  <a:ext uri="{FF2B5EF4-FFF2-40B4-BE49-F238E27FC236}">
                    <a16:creationId xmlns:a16="http://schemas.microsoft.com/office/drawing/2014/main" id="{BFA3A616-FD52-472F-8B45-0C4A58D4FB86}"/>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71" name="Rectangle 270">
                <a:extLst>
                  <a:ext uri="{FF2B5EF4-FFF2-40B4-BE49-F238E27FC236}">
                    <a16:creationId xmlns:a16="http://schemas.microsoft.com/office/drawing/2014/main" id="{3D8DA0C7-12E8-46DA-B0C2-625B10879F85}"/>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72" name="Rectangle 271">
                <a:extLst>
                  <a:ext uri="{FF2B5EF4-FFF2-40B4-BE49-F238E27FC236}">
                    <a16:creationId xmlns:a16="http://schemas.microsoft.com/office/drawing/2014/main" id="{41E3DD98-2E4F-4277-9C3C-EA7E6AD1EB94}"/>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250" name="Group 249">
              <a:extLst>
                <a:ext uri="{FF2B5EF4-FFF2-40B4-BE49-F238E27FC236}">
                  <a16:creationId xmlns:a16="http://schemas.microsoft.com/office/drawing/2014/main" id="{EAFDF0CE-F5C1-49FF-BD09-4D843B27542C}"/>
                </a:ext>
              </a:extLst>
            </p:cNvPr>
            <p:cNvGrpSpPr/>
            <p:nvPr/>
          </p:nvGrpSpPr>
          <p:grpSpPr>
            <a:xfrm>
              <a:off x="7504981" y="5026325"/>
              <a:ext cx="569343" cy="207034"/>
              <a:chOff x="1782793" y="1811547"/>
              <a:chExt cx="569343" cy="207034"/>
            </a:xfrm>
          </p:grpSpPr>
          <p:sp>
            <p:nvSpPr>
              <p:cNvPr id="267" name="Rectangle 266">
                <a:extLst>
                  <a:ext uri="{FF2B5EF4-FFF2-40B4-BE49-F238E27FC236}">
                    <a16:creationId xmlns:a16="http://schemas.microsoft.com/office/drawing/2014/main" id="{01426EE0-4923-4CA2-95DC-A7ACADAA9B80}"/>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68" name="Rectangle 267">
                <a:extLst>
                  <a:ext uri="{FF2B5EF4-FFF2-40B4-BE49-F238E27FC236}">
                    <a16:creationId xmlns:a16="http://schemas.microsoft.com/office/drawing/2014/main" id="{FC95D0D3-BB02-4931-8ADB-72AF3FCA7456}"/>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69" name="Rectangle 268">
                <a:extLst>
                  <a:ext uri="{FF2B5EF4-FFF2-40B4-BE49-F238E27FC236}">
                    <a16:creationId xmlns:a16="http://schemas.microsoft.com/office/drawing/2014/main" id="{505F33BC-DB62-4FB6-BA41-A66DC5C3FCB6}"/>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251" name="Group 250">
              <a:extLst>
                <a:ext uri="{FF2B5EF4-FFF2-40B4-BE49-F238E27FC236}">
                  <a16:creationId xmlns:a16="http://schemas.microsoft.com/office/drawing/2014/main" id="{D8578B88-6CD9-4666-BF9E-1FBF54562641}"/>
                </a:ext>
              </a:extLst>
            </p:cNvPr>
            <p:cNvGrpSpPr/>
            <p:nvPr/>
          </p:nvGrpSpPr>
          <p:grpSpPr>
            <a:xfrm>
              <a:off x="7504981" y="5233359"/>
              <a:ext cx="569343" cy="207034"/>
              <a:chOff x="1782793" y="1811547"/>
              <a:chExt cx="569343" cy="207034"/>
            </a:xfrm>
          </p:grpSpPr>
          <p:sp>
            <p:nvSpPr>
              <p:cNvPr id="264" name="Rectangle 263">
                <a:extLst>
                  <a:ext uri="{FF2B5EF4-FFF2-40B4-BE49-F238E27FC236}">
                    <a16:creationId xmlns:a16="http://schemas.microsoft.com/office/drawing/2014/main" id="{8980432D-FE08-4720-8147-61D110B68E2F}"/>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65" name="Rectangle 264">
                <a:extLst>
                  <a:ext uri="{FF2B5EF4-FFF2-40B4-BE49-F238E27FC236}">
                    <a16:creationId xmlns:a16="http://schemas.microsoft.com/office/drawing/2014/main" id="{682F07A8-65A9-48FD-BDB8-21F53EEA974B}"/>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66" name="Rectangle 265">
                <a:extLst>
                  <a:ext uri="{FF2B5EF4-FFF2-40B4-BE49-F238E27FC236}">
                    <a16:creationId xmlns:a16="http://schemas.microsoft.com/office/drawing/2014/main" id="{00C81F57-5D6F-4DE2-B24B-D4B3F24B9366}"/>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252" name="Group 251">
              <a:extLst>
                <a:ext uri="{FF2B5EF4-FFF2-40B4-BE49-F238E27FC236}">
                  <a16:creationId xmlns:a16="http://schemas.microsoft.com/office/drawing/2014/main" id="{9591DC08-16D0-4EE1-B552-56EA137415CF}"/>
                </a:ext>
              </a:extLst>
            </p:cNvPr>
            <p:cNvGrpSpPr/>
            <p:nvPr/>
          </p:nvGrpSpPr>
          <p:grpSpPr>
            <a:xfrm>
              <a:off x="7504981" y="5440393"/>
              <a:ext cx="569343" cy="207034"/>
              <a:chOff x="1782793" y="1811547"/>
              <a:chExt cx="569343" cy="207034"/>
            </a:xfrm>
          </p:grpSpPr>
          <p:sp>
            <p:nvSpPr>
              <p:cNvPr id="261" name="Rectangle 260">
                <a:extLst>
                  <a:ext uri="{FF2B5EF4-FFF2-40B4-BE49-F238E27FC236}">
                    <a16:creationId xmlns:a16="http://schemas.microsoft.com/office/drawing/2014/main" id="{45630DEB-79CC-4786-9190-CCC7D9ED2F61}"/>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62" name="Rectangle 261">
                <a:extLst>
                  <a:ext uri="{FF2B5EF4-FFF2-40B4-BE49-F238E27FC236}">
                    <a16:creationId xmlns:a16="http://schemas.microsoft.com/office/drawing/2014/main" id="{3BF5C684-C875-410A-BB6D-8DC4951BF30C}"/>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63" name="Rectangle 262">
                <a:extLst>
                  <a:ext uri="{FF2B5EF4-FFF2-40B4-BE49-F238E27FC236}">
                    <a16:creationId xmlns:a16="http://schemas.microsoft.com/office/drawing/2014/main" id="{CCB58EEF-CF44-41FC-9A4D-141E86782CCC}"/>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253" name="Group 252">
              <a:extLst>
                <a:ext uri="{FF2B5EF4-FFF2-40B4-BE49-F238E27FC236}">
                  <a16:creationId xmlns:a16="http://schemas.microsoft.com/office/drawing/2014/main" id="{BB27BA93-2F73-44EC-A6AA-3E13DCEF5100}"/>
                </a:ext>
              </a:extLst>
            </p:cNvPr>
            <p:cNvGrpSpPr/>
            <p:nvPr/>
          </p:nvGrpSpPr>
          <p:grpSpPr>
            <a:xfrm>
              <a:off x="7504981" y="5647427"/>
              <a:ext cx="569343" cy="207034"/>
              <a:chOff x="1782793" y="1811547"/>
              <a:chExt cx="569343" cy="207034"/>
            </a:xfrm>
          </p:grpSpPr>
          <p:sp>
            <p:nvSpPr>
              <p:cNvPr id="258" name="Rectangle 257">
                <a:extLst>
                  <a:ext uri="{FF2B5EF4-FFF2-40B4-BE49-F238E27FC236}">
                    <a16:creationId xmlns:a16="http://schemas.microsoft.com/office/drawing/2014/main" id="{8AC2F5D2-3869-4108-BEEC-9012B2A44DC4}"/>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59" name="Rectangle 258">
                <a:extLst>
                  <a:ext uri="{FF2B5EF4-FFF2-40B4-BE49-F238E27FC236}">
                    <a16:creationId xmlns:a16="http://schemas.microsoft.com/office/drawing/2014/main" id="{F4594D85-8CC4-4BF1-ACAF-63775F57010F}"/>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60" name="Rectangle 259">
                <a:extLst>
                  <a:ext uri="{FF2B5EF4-FFF2-40B4-BE49-F238E27FC236}">
                    <a16:creationId xmlns:a16="http://schemas.microsoft.com/office/drawing/2014/main" id="{7E6434FA-09E0-43D5-B2D2-D24096642207}"/>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254" name="Group 253">
              <a:extLst>
                <a:ext uri="{FF2B5EF4-FFF2-40B4-BE49-F238E27FC236}">
                  <a16:creationId xmlns:a16="http://schemas.microsoft.com/office/drawing/2014/main" id="{E30DCEF9-2046-4D7E-8BF2-45CE3928FD2D}"/>
                </a:ext>
              </a:extLst>
            </p:cNvPr>
            <p:cNvGrpSpPr/>
            <p:nvPr/>
          </p:nvGrpSpPr>
          <p:grpSpPr>
            <a:xfrm>
              <a:off x="7504981" y="5854461"/>
              <a:ext cx="569343" cy="207034"/>
              <a:chOff x="1782793" y="1811547"/>
              <a:chExt cx="569343" cy="207034"/>
            </a:xfrm>
          </p:grpSpPr>
          <p:sp>
            <p:nvSpPr>
              <p:cNvPr id="255" name="Rectangle 254">
                <a:extLst>
                  <a:ext uri="{FF2B5EF4-FFF2-40B4-BE49-F238E27FC236}">
                    <a16:creationId xmlns:a16="http://schemas.microsoft.com/office/drawing/2014/main" id="{FEA565FD-5B95-44A1-8074-8B4070331354}"/>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56" name="Rectangle 255">
                <a:extLst>
                  <a:ext uri="{FF2B5EF4-FFF2-40B4-BE49-F238E27FC236}">
                    <a16:creationId xmlns:a16="http://schemas.microsoft.com/office/drawing/2014/main" id="{63568D89-1597-4275-B00C-48EC40075ACF}"/>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57" name="Rectangle 256">
                <a:extLst>
                  <a:ext uri="{FF2B5EF4-FFF2-40B4-BE49-F238E27FC236}">
                    <a16:creationId xmlns:a16="http://schemas.microsoft.com/office/drawing/2014/main" id="{73C6BDC3-11BB-4579-8F41-B530A5D71171}"/>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grpSp>
        <p:nvGrpSpPr>
          <p:cNvPr id="312" name="Group 311">
            <a:extLst>
              <a:ext uri="{FF2B5EF4-FFF2-40B4-BE49-F238E27FC236}">
                <a16:creationId xmlns:a16="http://schemas.microsoft.com/office/drawing/2014/main" id="{700A422D-1A5F-4009-BB63-AF7DDFB6B51B}"/>
              </a:ext>
            </a:extLst>
          </p:cNvPr>
          <p:cNvGrpSpPr/>
          <p:nvPr/>
        </p:nvGrpSpPr>
        <p:grpSpPr>
          <a:xfrm>
            <a:off x="8243182" y="1041584"/>
            <a:ext cx="580677" cy="5278888"/>
            <a:chOff x="7504981" y="885645"/>
            <a:chExt cx="569343" cy="5175850"/>
          </a:xfrm>
        </p:grpSpPr>
        <p:grpSp>
          <p:nvGrpSpPr>
            <p:cNvPr id="313" name="Group 312">
              <a:extLst>
                <a:ext uri="{FF2B5EF4-FFF2-40B4-BE49-F238E27FC236}">
                  <a16:creationId xmlns:a16="http://schemas.microsoft.com/office/drawing/2014/main" id="{A4501371-274C-4773-9BBB-6E6D388C296D}"/>
                </a:ext>
              </a:extLst>
            </p:cNvPr>
            <p:cNvGrpSpPr/>
            <p:nvPr/>
          </p:nvGrpSpPr>
          <p:grpSpPr>
            <a:xfrm>
              <a:off x="7504981" y="885645"/>
              <a:ext cx="569343" cy="207034"/>
              <a:chOff x="1782793" y="1811547"/>
              <a:chExt cx="569343" cy="207034"/>
            </a:xfrm>
          </p:grpSpPr>
          <p:sp>
            <p:nvSpPr>
              <p:cNvPr id="386" name="Rectangle 385">
                <a:extLst>
                  <a:ext uri="{FF2B5EF4-FFF2-40B4-BE49-F238E27FC236}">
                    <a16:creationId xmlns:a16="http://schemas.microsoft.com/office/drawing/2014/main" id="{DCF7D6C2-CC4C-4E2B-BC26-CF60F56746D9}"/>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87" name="Rectangle 386">
                <a:extLst>
                  <a:ext uri="{FF2B5EF4-FFF2-40B4-BE49-F238E27FC236}">
                    <a16:creationId xmlns:a16="http://schemas.microsoft.com/office/drawing/2014/main" id="{A31C2553-F575-46D4-85E3-455CE32795E6}"/>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88" name="Rectangle 387">
                <a:extLst>
                  <a:ext uri="{FF2B5EF4-FFF2-40B4-BE49-F238E27FC236}">
                    <a16:creationId xmlns:a16="http://schemas.microsoft.com/office/drawing/2014/main" id="{29696469-25B1-430A-B483-92D0E3C1F536}"/>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314" name="Group 313">
              <a:extLst>
                <a:ext uri="{FF2B5EF4-FFF2-40B4-BE49-F238E27FC236}">
                  <a16:creationId xmlns:a16="http://schemas.microsoft.com/office/drawing/2014/main" id="{854823A2-69E2-476B-A6E2-676E4336107D}"/>
                </a:ext>
              </a:extLst>
            </p:cNvPr>
            <p:cNvGrpSpPr/>
            <p:nvPr/>
          </p:nvGrpSpPr>
          <p:grpSpPr>
            <a:xfrm>
              <a:off x="7504981" y="1092679"/>
              <a:ext cx="569343" cy="207034"/>
              <a:chOff x="1782793" y="1811547"/>
              <a:chExt cx="569343" cy="207034"/>
            </a:xfrm>
          </p:grpSpPr>
          <p:sp>
            <p:nvSpPr>
              <p:cNvPr id="383" name="Rectangle 382">
                <a:extLst>
                  <a:ext uri="{FF2B5EF4-FFF2-40B4-BE49-F238E27FC236}">
                    <a16:creationId xmlns:a16="http://schemas.microsoft.com/office/drawing/2014/main" id="{58F76319-398F-4482-9593-08B9D9B876D9}"/>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84" name="Rectangle 383">
                <a:extLst>
                  <a:ext uri="{FF2B5EF4-FFF2-40B4-BE49-F238E27FC236}">
                    <a16:creationId xmlns:a16="http://schemas.microsoft.com/office/drawing/2014/main" id="{91695AC6-EECC-4C3E-99C5-D2E7CE06A339}"/>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85" name="Rectangle 384">
                <a:extLst>
                  <a:ext uri="{FF2B5EF4-FFF2-40B4-BE49-F238E27FC236}">
                    <a16:creationId xmlns:a16="http://schemas.microsoft.com/office/drawing/2014/main" id="{87DB7617-F61D-48E1-9A73-59C09B97AC13}"/>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315" name="Group 314">
              <a:extLst>
                <a:ext uri="{FF2B5EF4-FFF2-40B4-BE49-F238E27FC236}">
                  <a16:creationId xmlns:a16="http://schemas.microsoft.com/office/drawing/2014/main" id="{49332256-19AC-47D1-8F3A-A6CCD4635F7F}"/>
                </a:ext>
              </a:extLst>
            </p:cNvPr>
            <p:cNvGrpSpPr/>
            <p:nvPr/>
          </p:nvGrpSpPr>
          <p:grpSpPr>
            <a:xfrm>
              <a:off x="7504981" y="1299713"/>
              <a:ext cx="569343" cy="207034"/>
              <a:chOff x="1782793" y="1811547"/>
              <a:chExt cx="569343" cy="207034"/>
            </a:xfrm>
          </p:grpSpPr>
          <p:sp>
            <p:nvSpPr>
              <p:cNvPr id="380" name="Rectangle 379">
                <a:extLst>
                  <a:ext uri="{FF2B5EF4-FFF2-40B4-BE49-F238E27FC236}">
                    <a16:creationId xmlns:a16="http://schemas.microsoft.com/office/drawing/2014/main" id="{7B7C0DC7-7060-470A-824A-175FD44B71CE}"/>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81" name="Rectangle 380">
                <a:extLst>
                  <a:ext uri="{FF2B5EF4-FFF2-40B4-BE49-F238E27FC236}">
                    <a16:creationId xmlns:a16="http://schemas.microsoft.com/office/drawing/2014/main" id="{FEE1C645-192C-4494-B0A5-282574FFA0F9}"/>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82" name="Rectangle 381">
                <a:extLst>
                  <a:ext uri="{FF2B5EF4-FFF2-40B4-BE49-F238E27FC236}">
                    <a16:creationId xmlns:a16="http://schemas.microsoft.com/office/drawing/2014/main" id="{7E269832-9C8A-4624-89D6-BD4B9F095AF6}"/>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316" name="Group 315">
              <a:extLst>
                <a:ext uri="{FF2B5EF4-FFF2-40B4-BE49-F238E27FC236}">
                  <a16:creationId xmlns:a16="http://schemas.microsoft.com/office/drawing/2014/main" id="{E42604F9-541D-425D-8449-EA460C5D98A0}"/>
                </a:ext>
              </a:extLst>
            </p:cNvPr>
            <p:cNvGrpSpPr/>
            <p:nvPr/>
          </p:nvGrpSpPr>
          <p:grpSpPr>
            <a:xfrm>
              <a:off x="7504981" y="1506747"/>
              <a:ext cx="569343" cy="207034"/>
              <a:chOff x="1782793" y="1811547"/>
              <a:chExt cx="569343" cy="207034"/>
            </a:xfrm>
          </p:grpSpPr>
          <p:sp>
            <p:nvSpPr>
              <p:cNvPr id="377" name="Rectangle 376">
                <a:extLst>
                  <a:ext uri="{FF2B5EF4-FFF2-40B4-BE49-F238E27FC236}">
                    <a16:creationId xmlns:a16="http://schemas.microsoft.com/office/drawing/2014/main" id="{38650D98-D295-4FEE-9788-B6B401CE9A54}"/>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78" name="Rectangle 377">
                <a:extLst>
                  <a:ext uri="{FF2B5EF4-FFF2-40B4-BE49-F238E27FC236}">
                    <a16:creationId xmlns:a16="http://schemas.microsoft.com/office/drawing/2014/main" id="{0A6018B2-90F5-40C9-A7A6-BFB5C474216C}"/>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79" name="Rectangle 378">
                <a:extLst>
                  <a:ext uri="{FF2B5EF4-FFF2-40B4-BE49-F238E27FC236}">
                    <a16:creationId xmlns:a16="http://schemas.microsoft.com/office/drawing/2014/main" id="{C86EB828-EBC2-4FAF-91FA-24343136D80F}"/>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317" name="Group 316">
              <a:extLst>
                <a:ext uri="{FF2B5EF4-FFF2-40B4-BE49-F238E27FC236}">
                  <a16:creationId xmlns:a16="http://schemas.microsoft.com/office/drawing/2014/main" id="{6F307CBE-60AB-4D7D-A8CB-56B4480030A6}"/>
                </a:ext>
              </a:extLst>
            </p:cNvPr>
            <p:cNvGrpSpPr/>
            <p:nvPr/>
          </p:nvGrpSpPr>
          <p:grpSpPr>
            <a:xfrm>
              <a:off x="7504981" y="1713781"/>
              <a:ext cx="569343" cy="207034"/>
              <a:chOff x="1782793" y="1811547"/>
              <a:chExt cx="569343" cy="207034"/>
            </a:xfrm>
          </p:grpSpPr>
          <p:sp>
            <p:nvSpPr>
              <p:cNvPr id="374" name="Rectangle 373">
                <a:extLst>
                  <a:ext uri="{FF2B5EF4-FFF2-40B4-BE49-F238E27FC236}">
                    <a16:creationId xmlns:a16="http://schemas.microsoft.com/office/drawing/2014/main" id="{35AD127A-E81A-430B-8FFB-24B054B3D3D0}"/>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75" name="Rectangle 374">
                <a:extLst>
                  <a:ext uri="{FF2B5EF4-FFF2-40B4-BE49-F238E27FC236}">
                    <a16:creationId xmlns:a16="http://schemas.microsoft.com/office/drawing/2014/main" id="{167CAAA0-4AB7-476D-A529-09D9152E5430}"/>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76" name="Rectangle 375">
                <a:extLst>
                  <a:ext uri="{FF2B5EF4-FFF2-40B4-BE49-F238E27FC236}">
                    <a16:creationId xmlns:a16="http://schemas.microsoft.com/office/drawing/2014/main" id="{35D8B94A-2C6A-481C-A764-9418D390AE27}"/>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318" name="Group 317">
              <a:extLst>
                <a:ext uri="{FF2B5EF4-FFF2-40B4-BE49-F238E27FC236}">
                  <a16:creationId xmlns:a16="http://schemas.microsoft.com/office/drawing/2014/main" id="{0CB229A2-0E01-4ABD-ACE9-3C6F69597B29}"/>
                </a:ext>
              </a:extLst>
            </p:cNvPr>
            <p:cNvGrpSpPr/>
            <p:nvPr/>
          </p:nvGrpSpPr>
          <p:grpSpPr>
            <a:xfrm>
              <a:off x="7504981" y="1920815"/>
              <a:ext cx="569343" cy="207034"/>
              <a:chOff x="1782793" y="1811547"/>
              <a:chExt cx="569343" cy="207034"/>
            </a:xfrm>
          </p:grpSpPr>
          <p:sp>
            <p:nvSpPr>
              <p:cNvPr id="371" name="Rectangle 370">
                <a:extLst>
                  <a:ext uri="{FF2B5EF4-FFF2-40B4-BE49-F238E27FC236}">
                    <a16:creationId xmlns:a16="http://schemas.microsoft.com/office/drawing/2014/main" id="{A803117D-4099-400C-83E5-E9934A074ED0}"/>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72" name="Rectangle 371">
                <a:extLst>
                  <a:ext uri="{FF2B5EF4-FFF2-40B4-BE49-F238E27FC236}">
                    <a16:creationId xmlns:a16="http://schemas.microsoft.com/office/drawing/2014/main" id="{3AFF4781-0A3C-437F-BE77-9638FC8BD12F}"/>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73" name="Rectangle 372">
                <a:extLst>
                  <a:ext uri="{FF2B5EF4-FFF2-40B4-BE49-F238E27FC236}">
                    <a16:creationId xmlns:a16="http://schemas.microsoft.com/office/drawing/2014/main" id="{0DBE6725-865A-456F-BD6E-FB85C51F2B2D}"/>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319" name="Group 318">
              <a:extLst>
                <a:ext uri="{FF2B5EF4-FFF2-40B4-BE49-F238E27FC236}">
                  <a16:creationId xmlns:a16="http://schemas.microsoft.com/office/drawing/2014/main" id="{8F5D152F-7715-486D-B468-95B8A5622A19}"/>
                </a:ext>
              </a:extLst>
            </p:cNvPr>
            <p:cNvGrpSpPr/>
            <p:nvPr/>
          </p:nvGrpSpPr>
          <p:grpSpPr>
            <a:xfrm>
              <a:off x="7504981" y="2127849"/>
              <a:ext cx="569343" cy="207034"/>
              <a:chOff x="1782793" y="1811547"/>
              <a:chExt cx="569343" cy="207034"/>
            </a:xfrm>
          </p:grpSpPr>
          <p:sp>
            <p:nvSpPr>
              <p:cNvPr id="368" name="Rectangle 367">
                <a:extLst>
                  <a:ext uri="{FF2B5EF4-FFF2-40B4-BE49-F238E27FC236}">
                    <a16:creationId xmlns:a16="http://schemas.microsoft.com/office/drawing/2014/main" id="{DF5AE612-F077-423C-9F9D-590A1DA9F42F}"/>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69" name="Rectangle 368">
                <a:extLst>
                  <a:ext uri="{FF2B5EF4-FFF2-40B4-BE49-F238E27FC236}">
                    <a16:creationId xmlns:a16="http://schemas.microsoft.com/office/drawing/2014/main" id="{DDE7A9DB-D8E1-4AF2-84F1-2694394EEE2D}"/>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70" name="Rectangle 369">
                <a:extLst>
                  <a:ext uri="{FF2B5EF4-FFF2-40B4-BE49-F238E27FC236}">
                    <a16:creationId xmlns:a16="http://schemas.microsoft.com/office/drawing/2014/main" id="{A7AF46EF-A5A5-452E-AA25-A44729B71608}"/>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320" name="Group 319">
              <a:extLst>
                <a:ext uri="{FF2B5EF4-FFF2-40B4-BE49-F238E27FC236}">
                  <a16:creationId xmlns:a16="http://schemas.microsoft.com/office/drawing/2014/main" id="{710FE502-B822-434D-BD9B-7E42F81E96F4}"/>
                </a:ext>
              </a:extLst>
            </p:cNvPr>
            <p:cNvGrpSpPr/>
            <p:nvPr/>
          </p:nvGrpSpPr>
          <p:grpSpPr>
            <a:xfrm>
              <a:off x="7504981" y="2334883"/>
              <a:ext cx="569343" cy="207034"/>
              <a:chOff x="1782793" y="1811547"/>
              <a:chExt cx="569343" cy="207034"/>
            </a:xfrm>
          </p:grpSpPr>
          <p:sp>
            <p:nvSpPr>
              <p:cNvPr id="365" name="Rectangle 364">
                <a:extLst>
                  <a:ext uri="{FF2B5EF4-FFF2-40B4-BE49-F238E27FC236}">
                    <a16:creationId xmlns:a16="http://schemas.microsoft.com/office/drawing/2014/main" id="{F85BBDBA-CF29-4531-890C-0A106FD765CC}"/>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66" name="Rectangle 365">
                <a:extLst>
                  <a:ext uri="{FF2B5EF4-FFF2-40B4-BE49-F238E27FC236}">
                    <a16:creationId xmlns:a16="http://schemas.microsoft.com/office/drawing/2014/main" id="{09279927-5113-43EA-ABC2-8360EBEBC2C2}"/>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67" name="Rectangle 366">
                <a:extLst>
                  <a:ext uri="{FF2B5EF4-FFF2-40B4-BE49-F238E27FC236}">
                    <a16:creationId xmlns:a16="http://schemas.microsoft.com/office/drawing/2014/main" id="{F98F101B-291C-41E3-85FB-2663429188EA}"/>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321" name="Group 320">
              <a:extLst>
                <a:ext uri="{FF2B5EF4-FFF2-40B4-BE49-F238E27FC236}">
                  <a16:creationId xmlns:a16="http://schemas.microsoft.com/office/drawing/2014/main" id="{A877138E-9916-4A7A-AFBD-658C462152EA}"/>
                </a:ext>
              </a:extLst>
            </p:cNvPr>
            <p:cNvGrpSpPr/>
            <p:nvPr/>
          </p:nvGrpSpPr>
          <p:grpSpPr>
            <a:xfrm>
              <a:off x="7504981" y="2541917"/>
              <a:ext cx="569343" cy="207034"/>
              <a:chOff x="1782793" y="1811547"/>
              <a:chExt cx="569343" cy="207034"/>
            </a:xfrm>
          </p:grpSpPr>
          <p:sp>
            <p:nvSpPr>
              <p:cNvPr id="362" name="Rectangle 361">
                <a:extLst>
                  <a:ext uri="{FF2B5EF4-FFF2-40B4-BE49-F238E27FC236}">
                    <a16:creationId xmlns:a16="http://schemas.microsoft.com/office/drawing/2014/main" id="{674AC4A8-5130-4057-B836-C02D25BF5401}"/>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63" name="Rectangle 362">
                <a:extLst>
                  <a:ext uri="{FF2B5EF4-FFF2-40B4-BE49-F238E27FC236}">
                    <a16:creationId xmlns:a16="http://schemas.microsoft.com/office/drawing/2014/main" id="{6B66AF8B-7D33-48B5-9F5A-8785B50067C0}"/>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64" name="Rectangle 363">
                <a:extLst>
                  <a:ext uri="{FF2B5EF4-FFF2-40B4-BE49-F238E27FC236}">
                    <a16:creationId xmlns:a16="http://schemas.microsoft.com/office/drawing/2014/main" id="{82276FC7-AF0F-4A87-AB1B-A0951913AD01}"/>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322" name="Group 321">
              <a:extLst>
                <a:ext uri="{FF2B5EF4-FFF2-40B4-BE49-F238E27FC236}">
                  <a16:creationId xmlns:a16="http://schemas.microsoft.com/office/drawing/2014/main" id="{17456668-B31E-4953-A916-B547D7694013}"/>
                </a:ext>
              </a:extLst>
            </p:cNvPr>
            <p:cNvGrpSpPr/>
            <p:nvPr/>
          </p:nvGrpSpPr>
          <p:grpSpPr>
            <a:xfrm>
              <a:off x="7504981" y="2748951"/>
              <a:ext cx="569343" cy="207034"/>
              <a:chOff x="1782793" y="1811547"/>
              <a:chExt cx="569343" cy="207034"/>
            </a:xfrm>
          </p:grpSpPr>
          <p:sp>
            <p:nvSpPr>
              <p:cNvPr id="359" name="Rectangle 358">
                <a:extLst>
                  <a:ext uri="{FF2B5EF4-FFF2-40B4-BE49-F238E27FC236}">
                    <a16:creationId xmlns:a16="http://schemas.microsoft.com/office/drawing/2014/main" id="{D497AC48-48B5-49C4-81DE-53B17F7E438A}"/>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60" name="Rectangle 359">
                <a:extLst>
                  <a:ext uri="{FF2B5EF4-FFF2-40B4-BE49-F238E27FC236}">
                    <a16:creationId xmlns:a16="http://schemas.microsoft.com/office/drawing/2014/main" id="{C71B0BA7-2C89-4300-AF75-048EFEFEC4F3}"/>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61" name="Rectangle 360">
                <a:extLst>
                  <a:ext uri="{FF2B5EF4-FFF2-40B4-BE49-F238E27FC236}">
                    <a16:creationId xmlns:a16="http://schemas.microsoft.com/office/drawing/2014/main" id="{5D1A54BE-7B05-45EA-AA54-E243171074CF}"/>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323" name="Group 322">
              <a:extLst>
                <a:ext uri="{FF2B5EF4-FFF2-40B4-BE49-F238E27FC236}">
                  <a16:creationId xmlns:a16="http://schemas.microsoft.com/office/drawing/2014/main" id="{8F99332B-2061-4599-93DA-0701F276D839}"/>
                </a:ext>
              </a:extLst>
            </p:cNvPr>
            <p:cNvGrpSpPr/>
            <p:nvPr/>
          </p:nvGrpSpPr>
          <p:grpSpPr>
            <a:xfrm>
              <a:off x="7504981" y="4198189"/>
              <a:ext cx="569343" cy="207034"/>
              <a:chOff x="1782793" y="1811547"/>
              <a:chExt cx="569343" cy="207034"/>
            </a:xfrm>
          </p:grpSpPr>
          <p:sp>
            <p:nvSpPr>
              <p:cNvPr id="356" name="Rectangle 355">
                <a:extLst>
                  <a:ext uri="{FF2B5EF4-FFF2-40B4-BE49-F238E27FC236}">
                    <a16:creationId xmlns:a16="http://schemas.microsoft.com/office/drawing/2014/main" id="{F7BD5FAA-61E6-4407-9388-89EBE680270F}"/>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57" name="Rectangle 356">
                <a:extLst>
                  <a:ext uri="{FF2B5EF4-FFF2-40B4-BE49-F238E27FC236}">
                    <a16:creationId xmlns:a16="http://schemas.microsoft.com/office/drawing/2014/main" id="{B64B9321-717F-442B-A408-D0881AA54392}"/>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58" name="Rectangle 357">
                <a:extLst>
                  <a:ext uri="{FF2B5EF4-FFF2-40B4-BE49-F238E27FC236}">
                    <a16:creationId xmlns:a16="http://schemas.microsoft.com/office/drawing/2014/main" id="{5D77B6DA-D7E2-4584-9D6C-0FC90FA9E082}"/>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324" name="Group 323">
              <a:extLst>
                <a:ext uri="{FF2B5EF4-FFF2-40B4-BE49-F238E27FC236}">
                  <a16:creationId xmlns:a16="http://schemas.microsoft.com/office/drawing/2014/main" id="{EA02A9AA-2B27-4F87-BA0A-759F851EBB07}"/>
                </a:ext>
              </a:extLst>
            </p:cNvPr>
            <p:cNvGrpSpPr/>
            <p:nvPr/>
          </p:nvGrpSpPr>
          <p:grpSpPr>
            <a:xfrm>
              <a:off x="7504981" y="4405223"/>
              <a:ext cx="569343" cy="207034"/>
              <a:chOff x="1782793" y="1811547"/>
              <a:chExt cx="569343" cy="207034"/>
            </a:xfrm>
          </p:grpSpPr>
          <p:sp>
            <p:nvSpPr>
              <p:cNvPr id="353" name="Rectangle 352">
                <a:extLst>
                  <a:ext uri="{FF2B5EF4-FFF2-40B4-BE49-F238E27FC236}">
                    <a16:creationId xmlns:a16="http://schemas.microsoft.com/office/drawing/2014/main" id="{5BBDDBFF-F5A4-49A5-8FC8-FC67CB74E777}"/>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54" name="Rectangle 353">
                <a:extLst>
                  <a:ext uri="{FF2B5EF4-FFF2-40B4-BE49-F238E27FC236}">
                    <a16:creationId xmlns:a16="http://schemas.microsoft.com/office/drawing/2014/main" id="{94A87553-DE9E-4BB0-8FBC-69DFA52E949E}"/>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55" name="Rectangle 354">
                <a:extLst>
                  <a:ext uri="{FF2B5EF4-FFF2-40B4-BE49-F238E27FC236}">
                    <a16:creationId xmlns:a16="http://schemas.microsoft.com/office/drawing/2014/main" id="{8C6115E9-F97D-471E-A820-05F5934DE2FA}"/>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325" name="Group 324">
              <a:extLst>
                <a:ext uri="{FF2B5EF4-FFF2-40B4-BE49-F238E27FC236}">
                  <a16:creationId xmlns:a16="http://schemas.microsoft.com/office/drawing/2014/main" id="{9A5E1B3D-587B-4DBC-8B29-3B10C6EDE383}"/>
                </a:ext>
              </a:extLst>
            </p:cNvPr>
            <p:cNvGrpSpPr/>
            <p:nvPr/>
          </p:nvGrpSpPr>
          <p:grpSpPr>
            <a:xfrm>
              <a:off x="7504981" y="4612257"/>
              <a:ext cx="569343" cy="207034"/>
              <a:chOff x="1782793" y="1811547"/>
              <a:chExt cx="569343" cy="207034"/>
            </a:xfrm>
          </p:grpSpPr>
          <p:sp>
            <p:nvSpPr>
              <p:cNvPr id="350" name="Rectangle 349">
                <a:extLst>
                  <a:ext uri="{FF2B5EF4-FFF2-40B4-BE49-F238E27FC236}">
                    <a16:creationId xmlns:a16="http://schemas.microsoft.com/office/drawing/2014/main" id="{BED84297-C2A8-492D-AF38-C8A0FD079601}"/>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51" name="Rectangle 350">
                <a:extLst>
                  <a:ext uri="{FF2B5EF4-FFF2-40B4-BE49-F238E27FC236}">
                    <a16:creationId xmlns:a16="http://schemas.microsoft.com/office/drawing/2014/main" id="{0FA8A358-D36D-4696-97AA-3A4D887F2253}"/>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52" name="Rectangle 351">
                <a:extLst>
                  <a:ext uri="{FF2B5EF4-FFF2-40B4-BE49-F238E27FC236}">
                    <a16:creationId xmlns:a16="http://schemas.microsoft.com/office/drawing/2014/main" id="{D454928F-D855-4A31-B716-0E04A07B2AC9}"/>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326" name="Group 325">
              <a:extLst>
                <a:ext uri="{FF2B5EF4-FFF2-40B4-BE49-F238E27FC236}">
                  <a16:creationId xmlns:a16="http://schemas.microsoft.com/office/drawing/2014/main" id="{AB36902C-9D2D-49F7-A824-68703BBFF4F9}"/>
                </a:ext>
              </a:extLst>
            </p:cNvPr>
            <p:cNvGrpSpPr/>
            <p:nvPr/>
          </p:nvGrpSpPr>
          <p:grpSpPr>
            <a:xfrm>
              <a:off x="7504981" y="4819291"/>
              <a:ext cx="569343" cy="207034"/>
              <a:chOff x="1782793" y="1811547"/>
              <a:chExt cx="569343" cy="207034"/>
            </a:xfrm>
          </p:grpSpPr>
          <p:sp>
            <p:nvSpPr>
              <p:cNvPr id="347" name="Rectangle 346">
                <a:extLst>
                  <a:ext uri="{FF2B5EF4-FFF2-40B4-BE49-F238E27FC236}">
                    <a16:creationId xmlns:a16="http://schemas.microsoft.com/office/drawing/2014/main" id="{08D9F8F2-CE7D-47D5-BF85-21C3115EC62F}"/>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48" name="Rectangle 347">
                <a:extLst>
                  <a:ext uri="{FF2B5EF4-FFF2-40B4-BE49-F238E27FC236}">
                    <a16:creationId xmlns:a16="http://schemas.microsoft.com/office/drawing/2014/main" id="{C90FED51-2158-4891-BAC2-FBB6558CFE9A}"/>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49" name="Rectangle 348">
                <a:extLst>
                  <a:ext uri="{FF2B5EF4-FFF2-40B4-BE49-F238E27FC236}">
                    <a16:creationId xmlns:a16="http://schemas.microsoft.com/office/drawing/2014/main" id="{367976A8-8F23-43F3-8710-BCE2BE1A7E43}"/>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327" name="Group 326">
              <a:extLst>
                <a:ext uri="{FF2B5EF4-FFF2-40B4-BE49-F238E27FC236}">
                  <a16:creationId xmlns:a16="http://schemas.microsoft.com/office/drawing/2014/main" id="{60EC521B-9275-49FA-B5AD-9A317F900EBB}"/>
                </a:ext>
              </a:extLst>
            </p:cNvPr>
            <p:cNvGrpSpPr/>
            <p:nvPr/>
          </p:nvGrpSpPr>
          <p:grpSpPr>
            <a:xfrm>
              <a:off x="7504981" y="5026325"/>
              <a:ext cx="569343" cy="207034"/>
              <a:chOff x="1782793" y="1811547"/>
              <a:chExt cx="569343" cy="207034"/>
            </a:xfrm>
          </p:grpSpPr>
          <p:sp>
            <p:nvSpPr>
              <p:cNvPr id="344" name="Rectangle 343">
                <a:extLst>
                  <a:ext uri="{FF2B5EF4-FFF2-40B4-BE49-F238E27FC236}">
                    <a16:creationId xmlns:a16="http://schemas.microsoft.com/office/drawing/2014/main" id="{5A0B6FDC-C821-496D-BE97-2323F80B6D9F}"/>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45" name="Rectangle 344">
                <a:extLst>
                  <a:ext uri="{FF2B5EF4-FFF2-40B4-BE49-F238E27FC236}">
                    <a16:creationId xmlns:a16="http://schemas.microsoft.com/office/drawing/2014/main" id="{4D88AA61-3EAD-43D3-819D-D56504E8E26A}"/>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46" name="Rectangle 345">
                <a:extLst>
                  <a:ext uri="{FF2B5EF4-FFF2-40B4-BE49-F238E27FC236}">
                    <a16:creationId xmlns:a16="http://schemas.microsoft.com/office/drawing/2014/main" id="{5505B214-6EA5-4348-8C66-1004C8674768}"/>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328" name="Group 327">
              <a:extLst>
                <a:ext uri="{FF2B5EF4-FFF2-40B4-BE49-F238E27FC236}">
                  <a16:creationId xmlns:a16="http://schemas.microsoft.com/office/drawing/2014/main" id="{3CB44479-0878-4D0B-85F4-9BBA29C17210}"/>
                </a:ext>
              </a:extLst>
            </p:cNvPr>
            <p:cNvGrpSpPr/>
            <p:nvPr/>
          </p:nvGrpSpPr>
          <p:grpSpPr>
            <a:xfrm>
              <a:off x="7504981" y="5233359"/>
              <a:ext cx="569343" cy="207034"/>
              <a:chOff x="1782793" y="1811547"/>
              <a:chExt cx="569343" cy="207034"/>
            </a:xfrm>
          </p:grpSpPr>
          <p:sp>
            <p:nvSpPr>
              <p:cNvPr id="341" name="Rectangle 340">
                <a:extLst>
                  <a:ext uri="{FF2B5EF4-FFF2-40B4-BE49-F238E27FC236}">
                    <a16:creationId xmlns:a16="http://schemas.microsoft.com/office/drawing/2014/main" id="{0560EA4F-090F-4100-98D8-3EBEB30FFAFA}"/>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42" name="Rectangle 341">
                <a:extLst>
                  <a:ext uri="{FF2B5EF4-FFF2-40B4-BE49-F238E27FC236}">
                    <a16:creationId xmlns:a16="http://schemas.microsoft.com/office/drawing/2014/main" id="{70CD6B3F-362A-4C6F-A476-4E0C76EA734B}"/>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43" name="Rectangle 342">
                <a:extLst>
                  <a:ext uri="{FF2B5EF4-FFF2-40B4-BE49-F238E27FC236}">
                    <a16:creationId xmlns:a16="http://schemas.microsoft.com/office/drawing/2014/main" id="{CE9E9D27-4B42-4847-AA4F-8F520AEFB5C9}"/>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329" name="Group 328">
              <a:extLst>
                <a:ext uri="{FF2B5EF4-FFF2-40B4-BE49-F238E27FC236}">
                  <a16:creationId xmlns:a16="http://schemas.microsoft.com/office/drawing/2014/main" id="{1BF02D23-8CDB-459D-B3AA-A09FD3F93FA4}"/>
                </a:ext>
              </a:extLst>
            </p:cNvPr>
            <p:cNvGrpSpPr/>
            <p:nvPr/>
          </p:nvGrpSpPr>
          <p:grpSpPr>
            <a:xfrm>
              <a:off x="7504981" y="5440393"/>
              <a:ext cx="569343" cy="207034"/>
              <a:chOff x="1782793" y="1811547"/>
              <a:chExt cx="569343" cy="207034"/>
            </a:xfrm>
          </p:grpSpPr>
          <p:sp>
            <p:nvSpPr>
              <p:cNvPr id="338" name="Rectangle 337">
                <a:extLst>
                  <a:ext uri="{FF2B5EF4-FFF2-40B4-BE49-F238E27FC236}">
                    <a16:creationId xmlns:a16="http://schemas.microsoft.com/office/drawing/2014/main" id="{6096C52C-4688-4687-B3B2-1270A72C3E28}"/>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39" name="Rectangle 338">
                <a:extLst>
                  <a:ext uri="{FF2B5EF4-FFF2-40B4-BE49-F238E27FC236}">
                    <a16:creationId xmlns:a16="http://schemas.microsoft.com/office/drawing/2014/main" id="{8D0C954E-52D0-4288-AFFA-71E4D84A6FA6}"/>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40" name="Rectangle 339">
                <a:extLst>
                  <a:ext uri="{FF2B5EF4-FFF2-40B4-BE49-F238E27FC236}">
                    <a16:creationId xmlns:a16="http://schemas.microsoft.com/office/drawing/2014/main" id="{33283288-5853-47FF-8062-82C1C3DDB171}"/>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330" name="Group 329">
              <a:extLst>
                <a:ext uri="{FF2B5EF4-FFF2-40B4-BE49-F238E27FC236}">
                  <a16:creationId xmlns:a16="http://schemas.microsoft.com/office/drawing/2014/main" id="{CC500602-5609-44C4-9571-089DE6639ABD}"/>
                </a:ext>
              </a:extLst>
            </p:cNvPr>
            <p:cNvGrpSpPr/>
            <p:nvPr/>
          </p:nvGrpSpPr>
          <p:grpSpPr>
            <a:xfrm>
              <a:off x="7504981" y="5647427"/>
              <a:ext cx="569343" cy="207034"/>
              <a:chOff x="1782793" y="1811547"/>
              <a:chExt cx="569343" cy="207034"/>
            </a:xfrm>
          </p:grpSpPr>
          <p:sp>
            <p:nvSpPr>
              <p:cNvPr id="335" name="Rectangle 334">
                <a:extLst>
                  <a:ext uri="{FF2B5EF4-FFF2-40B4-BE49-F238E27FC236}">
                    <a16:creationId xmlns:a16="http://schemas.microsoft.com/office/drawing/2014/main" id="{F0EFC126-CBC5-4282-9D38-4C7C60CEF7EF}"/>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36" name="Rectangle 335">
                <a:extLst>
                  <a:ext uri="{FF2B5EF4-FFF2-40B4-BE49-F238E27FC236}">
                    <a16:creationId xmlns:a16="http://schemas.microsoft.com/office/drawing/2014/main" id="{EFFAE2BC-ACE0-4B29-AC6A-3DFFCD2831FD}"/>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37" name="Rectangle 336">
                <a:extLst>
                  <a:ext uri="{FF2B5EF4-FFF2-40B4-BE49-F238E27FC236}">
                    <a16:creationId xmlns:a16="http://schemas.microsoft.com/office/drawing/2014/main" id="{6D096976-3478-4D56-956E-B6566C82FD75}"/>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331" name="Group 330">
              <a:extLst>
                <a:ext uri="{FF2B5EF4-FFF2-40B4-BE49-F238E27FC236}">
                  <a16:creationId xmlns:a16="http://schemas.microsoft.com/office/drawing/2014/main" id="{6957D211-7767-4D85-8A01-1266AB34A13B}"/>
                </a:ext>
              </a:extLst>
            </p:cNvPr>
            <p:cNvGrpSpPr/>
            <p:nvPr/>
          </p:nvGrpSpPr>
          <p:grpSpPr>
            <a:xfrm>
              <a:off x="7504981" y="5854461"/>
              <a:ext cx="569343" cy="207034"/>
              <a:chOff x="1782793" y="1811547"/>
              <a:chExt cx="569343" cy="207034"/>
            </a:xfrm>
          </p:grpSpPr>
          <p:sp>
            <p:nvSpPr>
              <p:cNvPr id="332" name="Rectangle 331">
                <a:extLst>
                  <a:ext uri="{FF2B5EF4-FFF2-40B4-BE49-F238E27FC236}">
                    <a16:creationId xmlns:a16="http://schemas.microsoft.com/office/drawing/2014/main" id="{734C2A1A-F89A-440C-8818-44E11F74846A}"/>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33" name="Rectangle 332">
                <a:extLst>
                  <a:ext uri="{FF2B5EF4-FFF2-40B4-BE49-F238E27FC236}">
                    <a16:creationId xmlns:a16="http://schemas.microsoft.com/office/drawing/2014/main" id="{158ECBC3-EDC8-4E1B-BB07-A44CAB37FF1B}"/>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34" name="Rectangle 333">
                <a:extLst>
                  <a:ext uri="{FF2B5EF4-FFF2-40B4-BE49-F238E27FC236}">
                    <a16:creationId xmlns:a16="http://schemas.microsoft.com/office/drawing/2014/main" id="{AA626BE7-32CD-4634-839A-7849E63CD6D8}"/>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sp>
        <p:nvSpPr>
          <p:cNvPr id="389" name="Rectangle 388">
            <a:extLst>
              <a:ext uri="{FF2B5EF4-FFF2-40B4-BE49-F238E27FC236}">
                <a16:creationId xmlns:a16="http://schemas.microsoft.com/office/drawing/2014/main" id="{F1F7D189-97A1-4C4B-A5EF-7F56896E210D}"/>
              </a:ext>
            </a:extLst>
          </p:cNvPr>
          <p:cNvSpPr/>
          <p:nvPr/>
        </p:nvSpPr>
        <p:spPr>
          <a:xfrm>
            <a:off x="6147761" y="3280212"/>
            <a:ext cx="3383615" cy="1010823"/>
          </a:xfrm>
          <a:prstGeom prst="rect">
            <a:avLst/>
          </a:prstGeom>
          <a:solidFill>
            <a:schemeClr val="bg2">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90" name="Rectangle 389">
            <a:extLst>
              <a:ext uri="{FF2B5EF4-FFF2-40B4-BE49-F238E27FC236}">
                <a16:creationId xmlns:a16="http://schemas.microsoft.com/office/drawing/2014/main" id="{C243B3E3-210A-4323-90CC-55755FE0B098}"/>
              </a:ext>
            </a:extLst>
          </p:cNvPr>
          <p:cNvSpPr/>
          <p:nvPr/>
        </p:nvSpPr>
        <p:spPr>
          <a:xfrm>
            <a:off x="5380090" y="1053200"/>
            <a:ext cx="257346" cy="610005"/>
          </a:xfrm>
          <a:prstGeom prst="rect">
            <a:avLst/>
          </a:prstGeom>
          <a:solidFill>
            <a:srgbClr val="A2D6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91" name="Rectangle 390">
            <a:extLst>
              <a:ext uri="{FF2B5EF4-FFF2-40B4-BE49-F238E27FC236}">
                <a16:creationId xmlns:a16="http://schemas.microsoft.com/office/drawing/2014/main" id="{8401F7EA-BCE6-4AB9-AD07-701D6A09A6EA}"/>
              </a:ext>
            </a:extLst>
          </p:cNvPr>
          <p:cNvSpPr/>
          <p:nvPr/>
        </p:nvSpPr>
        <p:spPr>
          <a:xfrm>
            <a:off x="5380090" y="1719383"/>
            <a:ext cx="257346" cy="610005"/>
          </a:xfrm>
          <a:prstGeom prst="rect">
            <a:avLst/>
          </a:prstGeom>
          <a:solidFill>
            <a:srgbClr val="A2D6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92" name="Rectangle 391">
            <a:extLst>
              <a:ext uri="{FF2B5EF4-FFF2-40B4-BE49-F238E27FC236}">
                <a16:creationId xmlns:a16="http://schemas.microsoft.com/office/drawing/2014/main" id="{120D86D6-912E-4D2D-86C2-7FC58939CC05}"/>
              </a:ext>
            </a:extLst>
          </p:cNvPr>
          <p:cNvSpPr/>
          <p:nvPr/>
        </p:nvSpPr>
        <p:spPr>
          <a:xfrm>
            <a:off x="5380090" y="2390633"/>
            <a:ext cx="257346" cy="610005"/>
          </a:xfrm>
          <a:prstGeom prst="rect">
            <a:avLst/>
          </a:prstGeom>
          <a:solidFill>
            <a:srgbClr val="A2D6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93" name="Rectangle 392">
            <a:extLst>
              <a:ext uri="{FF2B5EF4-FFF2-40B4-BE49-F238E27FC236}">
                <a16:creationId xmlns:a16="http://schemas.microsoft.com/office/drawing/2014/main" id="{1919B15E-B2E3-4752-AF03-7B3B0ADE2D3C}"/>
              </a:ext>
            </a:extLst>
          </p:cNvPr>
          <p:cNvSpPr/>
          <p:nvPr/>
        </p:nvSpPr>
        <p:spPr>
          <a:xfrm>
            <a:off x="5419314" y="4373034"/>
            <a:ext cx="257346" cy="610005"/>
          </a:xfrm>
          <a:prstGeom prst="rect">
            <a:avLst/>
          </a:prstGeom>
          <a:solidFill>
            <a:srgbClr val="A2D6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94" name="Rectangle 393">
            <a:extLst>
              <a:ext uri="{FF2B5EF4-FFF2-40B4-BE49-F238E27FC236}">
                <a16:creationId xmlns:a16="http://schemas.microsoft.com/office/drawing/2014/main" id="{6B3E771C-7B75-484B-9651-7E07091F8A59}"/>
              </a:ext>
            </a:extLst>
          </p:cNvPr>
          <p:cNvSpPr/>
          <p:nvPr/>
        </p:nvSpPr>
        <p:spPr>
          <a:xfrm>
            <a:off x="5419314" y="5039217"/>
            <a:ext cx="257346" cy="610005"/>
          </a:xfrm>
          <a:prstGeom prst="rect">
            <a:avLst/>
          </a:prstGeom>
          <a:solidFill>
            <a:srgbClr val="A2D6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95" name="Rectangle 394">
            <a:extLst>
              <a:ext uri="{FF2B5EF4-FFF2-40B4-BE49-F238E27FC236}">
                <a16:creationId xmlns:a16="http://schemas.microsoft.com/office/drawing/2014/main" id="{913B1AF2-D5D8-494C-9E82-EE08A54DD0A8}"/>
              </a:ext>
            </a:extLst>
          </p:cNvPr>
          <p:cNvSpPr/>
          <p:nvPr/>
        </p:nvSpPr>
        <p:spPr>
          <a:xfrm>
            <a:off x="5419314" y="5710467"/>
            <a:ext cx="257346" cy="610005"/>
          </a:xfrm>
          <a:prstGeom prst="rect">
            <a:avLst/>
          </a:prstGeom>
          <a:solidFill>
            <a:srgbClr val="A2D6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96" name="Rectangle 395">
            <a:extLst>
              <a:ext uri="{FF2B5EF4-FFF2-40B4-BE49-F238E27FC236}">
                <a16:creationId xmlns:a16="http://schemas.microsoft.com/office/drawing/2014/main" id="{80EF920A-D91F-4BA2-9822-13F82E103E0A}"/>
              </a:ext>
            </a:extLst>
          </p:cNvPr>
          <p:cNvSpPr/>
          <p:nvPr/>
        </p:nvSpPr>
        <p:spPr>
          <a:xfrm>
            <a:off x="10033709" y="1053200"/>
            <a:ext cx="257346" cy="610005"/>
          </a:xfrm>
          <a:prstGeom prst="rect">
            <a:avLst/>
          </a:prstGeom>
          <a:solidFill>
            <a:srgbClr val="A2D6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97" name="Rectangle 396">
            <a:extLst>
              <a:ext uri="{FF2B5EF4-FFF2-40B4-BE49-F238E27FC236}">
                <a16:creationId xmlns:a16="http://schemas.microsoft.com/office/drawing/2014/main" id="{4AADD9AD-9B91-45D1-8A4D-D69D05C50AA9}"/>
              </a:ext>
            </a:extLst>
          </p:cNvPr>
          <p:cNvSpPr/>
          <p:nvPr/>
        </p:nvSpPr>
        <p:spPr>
          <a:xfrm>
            <a:off x="10033709" y="1719383"/>
            <a:ext cx="257346" cy="610005"/>
          </a:xfrm>
          <a:prstGeom prst="rect">
            <a:avLst/>
          </a:prstGeom>
          <a:solidFill>
            <a:srgbClr val="A2D6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98" name="Rectangle 397">
            <a:extLst>
              <a:ext uri="{FF2B5EF4-FFF2-40B4-BE49-F238E27FC236}">
                <a16:creationId xmlns:a16="http://schemas.microsoft.com/office/drawing/2014/main" id="{4965D4BD-5364-4CCF-A67F-432BADD71881}"/>
              </a:ext>
            </a:extLst>
          </p:cNvPr>
          <p:cNvSpPr/>
          <p:nvPr/>
        </p:nvSpPr>
        <p:spPr>
          <a:xfrm>
            <a:off x="10033709" y="2390633"/>
            <a:ext cx="257346" cy="610005"/>
          </a:xfrm>
          <a:prstGeom prst="rect">
            <a:avLst/>
          </a:prstGeom>
          <a:solidFill>
            <a:srgbClr val="A2D6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99" name="Rectangle 398">
            <a:extLst>
              <a:ext uri="{FF2B5EF4-FFF2-40B4-BE49-F238E27FC236}">
                <a16:creationId xmlns:a16="http://schemas.microsoft.com/office/drawing/2014/main" id="{C80FD2C4-11E9-4639-9C58-CD25B088E8D8}"/>
              </a:ext>
            </a:extLst>
          </p:cNvPr>
          <p:cNvSpPr/>
          <p:nvPr/>
        </p:nvSpPr>
        <p:spPr>
          <a:xfrm>
            <a:off x="10057353" y="4337841"/>
            <a:ext cx="257346" cy="610005"/>
          </a:xfrm>
          <a:prstGeom prst="rect">
            <a:avLst/>
          </a:prstGeom>
          <a:solidFill>
            <a:srgbClr val="A2D6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400" name="Rectangle 399">
            <a:extLst>
              <a:ext uri="{FF2B5EF4-FFF2-40B4-BE49-F238E27FC236}">
                <a16:creationId xmlns:a16="http://schemas.microsoft.com/office/drawing/2014/main" id="{B510E67A-BBCB-4DBC-96FE-93AD900EE3A3}"/>
              </a:ext>
            </a:extLst>
          </p:cNvPr>
          <p:cNvSpPr/>
          <p:nvPr/>
        </p:nvSpPr>
        <p:spPr>
          <a:xfrm>
            <a:off x="10057353" y="5004024"/>
            <a:ext cx="257346" cy="610005"/>
          </a:xfrm>
          <a:prstGeom prst="rect">
            <a:avLst/>
          </a:prstGeom>
          <a:solidFill>
            <a:srgbClr val="A2D6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401" name="Rectangle 400">
            <a:extLst>
              <a:ext uri="{FF2B5EF4-FFF2-40B4-BE49-F238E27FC236}">
                <a16:creationId xmlns:a16="http://schemas.microsoft.com/office/drawing/2014/main" id="{AA5063CC-4055-4DDF-9D98-DE630D69108A}"/>
              </a:ext>
            </a:extLst>
          </p:cNvPr>
          <p:cNvSpPr/>
          <p:nvPr/>
        </p:nvSpPr>
        <p:spPr>
          <a:xfrm>
            <a:off x="10057353" y="5675274"/>
            <a:ext cx="257346" cy="610005"/>
          </a:xfrm>
          <a:prstGeom prst="rect">
            <a:avLst/>
          </a:prstGeom>
          <a:solidFill>
            <a:srgbClr val="A2D6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pic>
        <p:nvPicPr>
          <p:cNvPr id="402" name="Picture 401" descr="A black sign with white text&#10;&#10;Description generated with high confidence">
            <a:extLst>
              <a:ext uri="{FF2B5EF4-FFF2-40B4-BE49-F238E27FC236}">
                <a16:creationId xmlns:a16="http://schemas.microsoft.com/office/drawing/2014/main" id="{481AF286-6CAC-4638-B9A4-3859DD3D687D}"/>
              </a:ext>
            </a:extLst>
          </p:cNvPr>
          <p:cNvPicPr>
            <a:picLocks noChangeAspect="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5379024" y="3611545"/>
            <a:ext cx="595271" cy="595271"/>
          </a:xfrm>
          <a:prstGeom prst="rect">
            <a:avLst/>
          </a:prstGeom>
        </p:spPr>
      </p:pic>
      <p:grpSp>
        <p:nvGrpSpPr>
          <p:cNvPr id="403" name="Group 402">
            <a:extLst>
              <a:ext uri="{FF2B5EF4-FFF2-40B4-BE49-F238E27FC236}">
                <a16:creationId xmlns:a16="http://schemas.microsoft.com/office/drawing/2014/main" id="{4F80F3ED-BBA8-411F-961B-E3800F3F64F2}"/>
              </a:ext>
            </a:extLst>
          </p:cNvPr>
          <p:cNvGrpSpPr/>
          <p:nvPr/>
        </p:nvGrpSpPr>
        <p:grpSpPr>
          <a:xfrm>
            <a:off x="9646590" y="1147163"/>
            <a:ext cx="496691" cy="1749607"/>
            <a:chOff x="8968014" y="1295024"/>
            <a:chExt cx="486996" cy="1715457"/>
          </a:xfrm>
        </p:grpSpPr>
        <p:pic>
          <p:nvPicPr>
            <p:cNvPr id="404" name="Picture 403">
              <a:extLst>
                <a:ext uri="{FF2B5EF4-FFF2-40B4-BE49-F238E27FC236}">
                  <a16:creationId xmlns:a16="http://schemas.microsoft.com/office/drawing/2014/main" id="{C05461DA-F768-4261-B723-436A434591D1}"/>
                </a:ext>
              </a:extLst>
            </p:cNvPr>
            <p:cNvPicPr>
              <a:picLocks noChangeAspect="1"/>
            </p:cNvPicPr>
            <p:nvPr/>
          </p:nvPicPr>
          <p:blipFill>
            <a:blip r:embed="rId4" cstate="print">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tretch>
              <a:fillRect/>
            </a:stretch>
          </p:blipFill>
          <p:spPr>
            <a:xfrm>
              <a:off x="8968014" y="1295024"/>
              <a:ext cx="469344" cy="468759"/>
            </a:xfrm>
            <a:prstGeom prst="rect">
              <a:avLst/>
            </a:prstGeom>
          </p:spPr>
        </p:pic>
        <p:pic>
          <p:nvPicPr>
            <p:cNvPr id="405" name="Picture 404">
              <a:extLst>
                <a:ext uri="{FF2B5EF4-FFF2-40B4-BE49-F238E27FC236}">
                  <a16:creationId xmlns:a16="http://schemas.microsoft.com/office/drawing/2014/main" id="{3CB5B710-B18E-459C-B913-1D18A1436EB4}"/>
                </a:ext>
              </a:extLst>
            </p:cNvPr>
            <p:cNvPicPr>
              <a:picLocks noChangeAspect="1"/>
            </p:cNvPicPr>
            <p:nvPr/>
          </p:nvPicPr>
          <p:blipFill>
            <a:blip r:embed="rId4" cstate="print">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tretch>
              <a:fillRect/>
            </a:stretch>
          </p:blipFill>
          <p:spPr>
            <a:xfrm>
              <a:off x="8982327" y="1899935"/>
              <a:ext cx="469344" cy="468759"/>
            </a:xfrm>
            <a:prstGeom prst="rect">
              <a:avLst/>
            </a:prstGeom>
          </p:spPr>
        </p:pic>
        <p:pic>
          <p:nvPicPr>
            <p:cNvPr id="406" name="Picture 405">
              <a:extLst>
                <a:ext uri="{FF2B5EF4-FFF2-40B4-BE49-F238E27FC236}">
                  <a16:creationId xmlns:a16="http://schemas.microsoft.com/office/drawing/2014/main" id="{02771C46-81D4-47A1-9E9C-08725BFB86C2}"/>
                </a:ext>
              </a:extLst>
            </p:cNvPr>
            <p:cNvPicPr>
              <a:picLocks noChangeAspect="1"/>
            </p:cNvPicPr>
            <p:nvPr/>
          </p:nvPicPr>
          <p:blipFill>
            <a:blip r:embed="rId4" cstate="print">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tretch>
              <a:fillRect/>
            </a:stretch>
          </p:blipFill>
          <p:spPr>
            <a:xfrm>
              <a:off x="8985666" y="2541722"/>
              <a:ext cx="469344" cy="468759"/>
            </a:xfrm>
            <a:prstGeom prst="rect">
              <a:avLst/>
            </a:prstGeom>
          </p:spPr>
        </p:pic>
      </p:grpSp>
      <p:grpSp>
        <p:nvGrpSpPr>
          <p:cNvPr id="407" name="Group 406">
            <a:extLst>
              <a:ext uri="{FF2B5EF4-FFF2-40B4-BE49-F238E27FC236}">
                <a16:creationId xmlns:a16="http://schemas.microsoft.com/office/drawing/2014/main" id="{68FBDC92-6A92-4F3C-8007-AACF3EF8C341}"/>
              </a:ext>
            </a:extLst>
          </p:cNvPr>
          <p:cNvGrpSpPr/>
          <p:nvPr/>
        </p:nvGrpSpPr>
        <p:grpSpPr>
          <a:xfrm>
            <a:off x="9677682" y="4415291"/>
            <a:ext cx="496691" cy="1749607"/>
            <a:chOff x="8968014" y="1295024"/>
            <a:chExt cx="486996" cy="1715457"/>
          </a:xfrm>
        </p:grpSpPr>
        <p:pic>
          <p:nvPicPr>
            <p:cNvPr id="408" name="Picture 407">
              <a:extLst>
                <a:ext uri="{FF2B5EF4-FFF2-40B4-BE49-F238E27FC236}">
                  <a16:creationId xmlns:a16="http://schemas.microsoft.com/office/drawing/2014/main" id="{1EC08185-E61F-4405-BCD0-1DA7823FB7C8}"/>
                </a:ext>
              </a:extLst>
            </p:cNvPr>
            <p:cNvPicPr>
              <a:picLocks noChangeAspect="1"/>
            </p:cNvPicPr>
            <p:nvPr/>
          </p:nvPicPr>
          <p:blipFill>
            <a:blip r:embed="rId4" cstate="print">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tretch>
              <a:fillRect/>
            </a:stretch>
          </p:blipFill>
          <p:spPr>
            <a:xfrm>
              <a:off x="8968014" y="1295024"/>
              <a:ext cx="469344" cy="468759"/>
            </a:xfrm>
            <a:prstGeom prst="rect">
              <a:avLst/>
            </a:prstGeom>
          </p:spPr>
        </p:pic>
        <p:pic>
          <p:nvPicPr>
            <p:cNvPr id="409" name="Picture 408">
              <a:extLst>
                <a:ext uri="{FF2B5EF4-FFF2-40B4-BE49-F238E27FC236}">
                  <a16:creationId xmlns:a16="http://schemas.microsoft.com/office/drawing/2014/main" id="{D28A46BE-CB74-468B-87F8-76367A644BEA}"/>
                </a:ext>
              </a:extLst>
            </p:cNvPr>
            <p:cNvPicPr>
              <a:picLocks noChangeAspect="1"/>
            </p:cNvPicPr>
            <p:nvPr/>
          </p:nvPicPr>
          <p:blipFill>
            <a:blip r:embed="rId4" cstate="print">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tretch>
              <a:fillRect/>
            </a:stretch>
          </p:blipFill>
          <p:spPr>
            <a:xfrm>
              <a:off x="8982327" y="1899935"/>
              <a:ext cx="469344" cy="468759"/>
            </a:xfrm>
            <a:prstGeom prst="rect">
              <a:avLst/>
            </a:prstGeom>
          </p:spPr>
        </p:pic>
        <p:pic>
          <p:nvPicPr>
            <p:cNvPr id="410" name="Picture 409">
              <a:extLst>
                <a:ext uri="{FF2B5EF4-FFF2-40B4-BE49-F238E27FC236}">
                  <a16:creationId xmlns:a16="http://schemas.microsoft.com/office/drawing/2014/main" id="{476D7DE5-F588-48A7-ACF1-42CC8B502278}"/>
                </a:ext>
              </a:extLst>
            </p:cNvPr>
            <p:cNvPicPr>
              <a:picLocks noChangeAspect="1"/>
            </p:cNvPicPr>
            <p:nvPr/>
          </p:nvPicPr>
          <p:blipFill>
            <a:blip r:embed="rId4" cstate="print">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tretch>
              <a:fillRect/>
            </a:stretch>
          </p:blipFill>
          <p:spPr>
            <a:xfrm>
              <a:off x="8985666" y="2541722"/>
              <a:ext cx="469344" cy="468759"/>
            </a:xfrm>
            <a:prstGeom prst="rect">
              <a:avLst/>
            </a:prstGeom>
          </p:spPr>
        </p:pic>
      </p:grpSp>
      <p:grpSp>
        <p:nvGrpSpPr>
          <p:cNvPr id="411" name="Group 410">
            <a:extLst>
              <a:ext uri="{FF2B5EF4-FFF2-40B4-BE49-F238E27FC236}">
                <a16:creationId xmlns:a16="http://schemas.microsoft.com/office/drawing/2014/main" id="{7C84940A-7DC9-4592-8176-50B4E9B73DCA}"/>
              </a:ext>
            </a:extLst>
          </p:cNvPr>
          <p:cNvGrpSpPr/>
          <p:nvPr/>
        </p:nvGrpSpPr>
        <p:grpSpPr>
          <a:xfrm>
            <a:off x="5585893" y="4465288"/>
            <a:ext cx="496691" cy="1749607"/>
            <a:chOff x="8968014" y="1295024"/>
            <a:chExt cx="486996" cy="1715457"/>
          </a:xfrm>
        </p:grpSpPr>
        <p:pic>
          <p:nvPicPr>
            <p:cNvPr id="412" name="Picture 411">
              <a:extLst>
                <a:ext uri="{FF2B5EF4-FFF2-40B4-BE49-F238E27FC236}">
                  <a16:creationId xmlns:a16="http://schemas.microsoft.com/office/drawing/2014/main" id="{E1D7A994-9C9A-4A6C-962F-51AD15BFB6C8}"/>
                </a:ext>
              </a:extLst>
            </p:cNvPr>
            <p:cNvPicPr>
              <a:picLocks noChangeAspect="1"/>
            </p:cNvPicPr>
            <p:nvPr/>
          </p:nvPicPr>
          <p:blipFill>
            <a:blip r:embed="rId4" cstate="print">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tretch>
              <a:fillRect/>
            </a:stretch>
          </p:blipFill>
          <p:spPr>
            <a:xfrm>
              <a:off x="8968014" y="1295024"/>
              <a:ext cx="469344" cy="468759"/>
            </a:xfrm>
            <a:prstGeom prst="rect">
              <a:avLst/>
            </a:prstGeom>
          </p:spPr>
        </p:pic>
        <p:pic>
          <p:nvPicPr>
            <p:cNvPr id="413" name="Picture 412">
              <a:extLst>
                <a:ext uri="{FF2B5EF4-FFF2-40B4-BE49-F238E27FC236}">
                  <a16:creationId xmlns:a16="http://schemas.microsoft.com/office/drawing/2014/main" id="{B61F439E-6BD6-430E-A2BF-338A7B369EFC}"/>
                </a:ext>
              </a:extLst>
            </p:cNvPr>
            <p:cNvPicPr>
              <a:picLocks noChangeAspect="1"/>
            </p:cNvPicPr>
            <p:nvPr/>
          </p:nvPicPr>
          <p:blipFill>
            <a:blip r:embed="rId4" cstate="print">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tretch>
              <a:fillRect/>
            </a:stretch>
          </p:blipFill>
          <p:spPr>
            <a:xfrm>
              <a:off x="8982327" y="1899935"/>
              <a:ext cx="469344" cy="468759"/>
            </a:xfrm>
            <a:prstGeom prst="rect">
              <a:avLst/>
            </a:prstGeom>
          </p:spPr>
        </p:pic>
        <p:pic>
          <p:nvPicPr>
            <p:cNvPr id="414" name="Picture 413">
              <a:extLst>
                <a:ext uri="{FF2B5EF4-FFF2-40B4-BE49-F238E27FC236}">
                  <a16:creationId xmlns:a16="http://schemas.microsoft.com/office/drawing/2014/main" id="{08A00613-D538-455E-8393-E6124933FCEC}"/>
                </a:ext>
              </a:extLst>
            </p:cNvPr>
            <p:cNvPicPr>
              <a:picLocks noChangeAspect="1"/>
            </p:cNvPicPr>
            <p:nvPr/>
          </p:nvPicPr>
          <p:blipFill>
            <a:blip r:embed="rId4" cstate="print">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tretch>
              <a:fillRect/>
            </a:stretch>
          </p:blipFill>
          <p:spPr>
            <a:xfrm>
              <a:off x="8985666" y="2541722"/>
              <a:ext cx="469344" cy="468759"/>
            </a:xfrm>
            <a:prstGeom prst="rect">
              <a:avLst/>
            </a:prstGeom>
          </p:spPr>
        </p:pic>
      </p:grpSp>
      <p:grpSp>
        <p:nvGrpSpPr>
          <p:cNvPr id="415" name="Group 414">
            <a:extLst>
              <a:ext uri="{FF2B5EF4-FFF2-40B4-BE49-F238E27FC236}">
                <a16:creationId xmlns:a16="http://schemas.microsoft.com/office/drawing/2014/main" id="{2E7D56BA-0917-4321-94D7-1A189EEA133D}"/>
              </a:ext>
            </a:extLst>
          </p:cNvPr>
          <p:cNvGrpSpPr/>
          <p:nvPr/>
        </p:nvGrpSpPr>
        <p:grpSpPr>
          <a:xfrm>
            <a:off x="5520215" y="1178541"/>
            <a:ext cx="496691" cy="1749607"/>
            <a:chOff x="8968014" y="1295024"/>
            <a:chExt cx="486996" cy="1715457"/>
          </a:xfrm>
        </p:grpSpPr>
        <p:pic>
          <p:nvPicPr>
            <p:cNvPr id="416" name="Picture 415">
              <a:extLst>
                <a:ext uri="{FF2B5EF4-FFF2-40B4-BE49-F238E27FC236}">
                  <a16:creationId xmlns:a16="http://schemas.microsoft.com/office/drawing/2014/main" id="{0486633C-4A4A-4634-8A3A-6FE83FCAC608}"/>
                </a:ext>
              </a:extLst>
            </p:cNvPr>
            <p:cNvPicPr>
              <a:picLocks noChangeAspect="1"/>
            </p:cNvPicPr>
            <p:nvPr/>
          </p:nvPicPr>
          <p:blipFill>
            <a:blip r:embed="rId4" cstate="print">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tretch>
              <a:fillRect/>
            </a:stretch>
          </p:blipFill>
          <p:spPr>
            <a:xfrm>
              <a:off x="8968014" y="1295024"/>
              <a:ext cx="469344" cy="468759"/>
            </a:xfrm>
            <a:prstGeom prst="rect">
              <a:avLst/>
            </a:prstGeom>
          </p:spPr>
        </p:pic>
        <p:pic>
          <p:nvPicPr>
            <p:cNvPr id="417" name="Picture 416">
              <a:extLst>
                <a:ext uri="{FF2B5EF4-FFF2-40B4-BE49-F238E27FC236}">
                  <a16:creationId xmlns:a16="http://schemas.microsoft.com/office/drawing/2014/main" id="{47408DAD-A985-44B4-8D87-CD08E3B7F3E0}"/>
                </a:ext>
              </a:extLst>
            </p:cNvPr>
            <p:cNvPicPr>
              <a:picLocks noChangeAspect="1"/>
            </p:cNvPicPr>
            <p:nvPr/>
          </p:nvPicPr>
          <p:blipFill>
            <a:blip r:embed="rId4" cstate="print">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tretch>
              <a:fillRect/>
            </a:stretch>
          </p:blipFill>
          <p:spPr>
            <a:xfrm>
              <a:off x="8982327" y="1899935"/>
              <a:ext cx="469344" cy="468759"/>
            </a:xfrm>
            <a:prstGeom prst="rect">
              <a:avLst/>
            </a:prstGeom>
          </p:spPr>
        </p:pic>
        <p:pic>
          <p:nvPicPr>
            <p:cNvPr id="418" name="Picture 417">
              <a:extLst>
                <a:ext uri="{FF2B5EF4-FFF2-40B4-BE49-F238E27FC236}">
                  <a16:creationId xmlns:a16="http://schemas.microsoft.com/office/drawing/2014/main" id="{4F03292B-0632-4280-B6DA-31525C200AE1}"/>
                </a:ext>
              </a:extLst>
            </p:cNvPr>
            <p:cNvPicPr>
              <a:picLocks noChangeAspect="1"/>
            </p:cNvPicPr>
            <p:nvPr/>
          </p:nvPicPr>
          <p:blipFill>
            <a:blip r:embed="rId4" cstate="print">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tretch>
              <a:fillRect/>
            </a:stretch>
          </p:blipFill>
          <p:spPr>
            <a:xfrm>
              <a:off x="8985666" y="2541722"/>
              <a:ext cx="469344" cy="468759"/>
            </a:xfrm>
            <a:prstGeom prst="rect">
              <a:avLst/>
            </a:prstGeom>
          </p:spPr>
        </p:pic>
      </p:grpSp>
      <p:pic>
        <p:nvPicPr>
          <p:cNvPr id="422" name="Graphic 421" descr="Lock">
            <a:extLst>
              <a:ext uri="{FF2B5EF4-FFF2-40B4-BE49-F238E27FC236}">
                <a16:creationId xmlns:a16="http://schemas.microsoft.com/office/drawing/2014/main" id="{2597DE6C-202A-49BB-8C8A-15D3E68AF52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458666" y="3002118"/>
            <a:ext cx="487235" cy="487235"/>
          </a:xfrm>
          <a:prstGeom prst="rect">
            <a:avLst/>
          </a:prstGeom>
        </p:spPr>
      </p:pic>
      <p:grpSp>
        <p:nvGrpSpPr>
          <p:cNvPr id="491" name="Group 490">
            <a:extLst>
              <a:ext uri="{FF2B5EF4-FFF2-40B4-BE49-F238E27FC236}">
                <a16:creationId xmlns:a16="http://schemas.microsoft.com/office/drawing/2014/main" id="{3AECEBCD-49A3-48C3-A9BD-EE7DA1400C66}"/>
              </a:ext>
            </a:extLst>
          </p:cNvPr>
          <p:cNvGrpSpPr/>
          <p:nvPr/>
        </p:nvGrpSpPr>
        <p:grpSpPr>
          <a:xfrm>
            <a:off x="6147760" y="1039307"/>
            <a:ext cx="580677" cy="1055778"/>
            <a:chOff x="6129557" y="2271004"/>
            <a:chExt cx="580677" cy="1055778"/>
          </a:xfrm>
        </p:grpSpPr>
        <p:grpSp>
          <p:nvGrpSpPr>
            <p:cNvPr id="471" name="Group 470">
              <a:extLst>
                <a:ext uri="{FF2B5EF4-FFF2-40B4-BE49-F238E27FC236}">
                  <a16:creationId xmlns:a16="http://schemas.microsoft.com/office/drawing/2014/main" id="{A0781784-E749-4B66-B568-808C96FC9B8D}"/>
                </a:ext>
              </a:extLst>
            </p:cNvPr>
            <p:cNvGrpSpPr/>
            <p:nvPr/>
          </p:nvGrpSpPr>
          <p:grpSpPr>
            <a:xfrm>
              <a:off x="6129557" y="2271004"/>
              <a:ext cx="580677" cy="211156"/>
              <a:chOff x="1782793" y="1811547"/>
              <a:chExt cx="569343" cy="207034"/>
            </a:xfrm>
          </p:grpSpPr>
          <p:sp>
            <p:nvSpPr>
              <p:cNvPr id="488" name="Rectangle 487">
                <a:extLst>
                  <a:ext uri="{FF2B5EF4-FFF2-40B4-BE49-F238E27FC236}">
                    <a16:creationId xmlns:a16="http://schemas.microsoft.com/office/drawing/2014/main" id="{CE965218-474B-49F4-99AF-3C2FDE065EE8}"/>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489" name="Rectangle 488">
                <a:extLst>
                  <a:ext uri="{FF2B5EF4-FFF2-40B4-BE49-F238E27FC236}">
                    <a16:creationId xmlns:a16="http://schemas.microsoft.com/office/drawing/2014/main" id="{1806407C-D7F1-4BCE-B16A-376FFDDB9937}"/>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490" name="Rectangle 489">
                <a:extLst>
                  <a:ext uri="{FF2B5EF4-FFF2-40B4-BE49-F238E27FC236}">
                    <a16:creationId xmlns:a16="http://schemas.microsoft.com/office/drawing/2014/main" id="{9084D490-55A8-4242-A43E-A87DC6DB8E9D}"/>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472" name="Group 471">
              <a:extLst>
                <a:ext uri="{FF2B5EF4-FFF2-40B4-BE49-F238E27FC236}">
                  <a16:creationId xmlns:a16="http://schemas.microsoft.com/office/drawing/2014/main" id="{172E2971-2C8C-41D8-ABE7-092D14AD8E8C}"/>
                </a:ext>
              </a:extLst>
            </p:cNvPr>
            <p:cNvGrpSpPr/>
            <p:nvPr/>
          </p:nvGrpSpPr>
          <p:grpSpPr>
            <a:xfrm>
              <a:off x="6129557" y="2482159"/>
              <a:ext cx="580677" cy="211156"/>
              <a:chOff x="1782793" y="1811547"/>
              <a:chExt cx="569343" cy="207034"/>
            </a:xfrm>
          </p:grpSpPr>
          <p:sp>
            <p:nvSpPr>
              <p:cNvPr id="485" name="Rectangle 484">
                <a:extLst>
                  <a:ext uri="{FF2B5EF4-FFF2-40B4-BE49-F238E27FC236}">
                    <a16:creationId xmlns:a16="http://schemas.microsoft.com/office/drawing/2014/main" id="{42961DEA-213D-4788-A82E-F63BE34652F6}"/>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486" name="Rectangle 485">
                <a:extLst>
                  <a:ext uri="{FF2B5EF4-FFF2-40B4-BE49-F238E27FC236}">
                    <a16:creationId xmlns:a16="http://schemas.microsoft.com/office/drawing/2014/main" id="{26BA77CF-1F42-4126-A3EC-5162AB3A867E}"/>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487" name="Rectangle 486">
                <a:extLst>
                  <a:ext uri="{FF2B5EF4-FFF2-40B4-BE49-F238E27FC236}">
                    <a16:creationId xmlns:a16="http://schemas.microsoft.com/office/drawing/2014/main" id="{FA927C5A-DA47-4DAA-9326-99591C4F622E}"/>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473" name="Group 472">
              <a:extLst>
                <a:ext uri="{FF2B5EF4-FFF2-40B4-BE49-F238E27FC236}">
                  <a16:creationId xmlns:a16="http://schemas.microsoft.com/office/drawing/2014/main" id="{433CECA7-6FEA-4C5C-8EFD-C773FACD5496}"/>
                </a:ext>
              </a:extLst>
            </p:cNvPr>
            <p:cNvGrpSpPr/>
            <p:nvPr/>
          </p:nvGrpSpPr>
          <p:grpSpPr>
            <a:xfrm>
              <a:off x="6129557" y="2693315"/>
              <a:ext cx="580677" cy="211156"/>
              <a:chOff x="1782793" y="1811547"/>
              <a:chExt cx="569343" cy="207034"/>
            </a:xfrm>
          </p:grpSpPr>
          <p:sp>
            <p:nvSpPr>
              <p:cNvPr id="482" name="Rectangle 481">
                <a:extLst>
                  <a:ext uri="{FF2B5EF4-FFF2-40B4-BE49-F238E27FC236}">
                    <a16:creationId xmlns:a16="http://schemas.microsoft.com/office/drawing/2014/main" id="{E9999218-5528-405D-8FD0-BB9AE5C0185E}"/>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483" name="Rectangle 482">
                <a:extLst>
                  <a:ext uri="{FF2B5EF4-FFF2-40B4-BE49-F238E27FC236}">
                    <a16:creationId xmlns:a16="http://schemas.microsoft.com/office/drawing/2014/main" id="{E65DE4EA-5A10-418F-8542-CC743DA01276}"/>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484" name="Rectangle 483">
                <a:extLst>
                  <a:ext uri="{FF2B5EF4-FFF2-40B4-BE49-F238E27FC236}">
                    <a16:creationId xmlns:a16="http://schemas.microsoft.com/office/drawing/2014/main" id="{1E402BF9-0516-40CE-AC8C-E0CB598CFFAC}"/>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474" name="Group 473">
              <a:extLst>
                <a:ext uri="{FF2B5EF4-FFF2-40B4-BE49-F238E27FC236}">
                  <a16:creationId xmlns:a16="http://schemas.microsoft.com/office/drawing/2014/main" id="{E8235010-2325-4E6E-928D-4D46E499311D}"/>
                </a:ext>
              </a:extLst>
            </p:cNvPr>
            <p:cNvGrpSpPr/>
            <p:nvPr/>
          </p:nvGrpSpPr>
          <p:grpSpPr>
            <a:xfrm>
              <a:off x="6129557" y="2904470"/>
              <a:ext cx="580677" cy="211156"/>
              <a:chOff x="1782793" y="1811547"/>
              <a:chExt cx="569343" cy="207034"/>
            </a:xfrm>
          </p:grpSpPr>
          <p:sp>
            <p:nvSpPr>
              <p:cNvPr id="479" name="Rectangle 478">
                <a:extLst>
                  <a:ext uri="{FF2B5EF4-FFF2-40B4-BE49-F238E27FC236}">
                    <a16:creationId xmlns:a16="http://schemas.microsoft.com/office/drawing/2014/main" id="{4335613F-CEDB-4609-9DBB-E4C425FF674F}"/>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480" name="Rectangle 479">
                <a:extLst>
                  <a:ext uri="{FF2B5EF4-FFF2-40B4-BE49-F238E27FC236}">
                    <a16:creationId xmlns:a16="http://schemas.microsoft.com/office/drawing/2014/main" id="{802D2DBF-C447-444F-90AF-3CB7DD7C89E3}"/>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481" name="Rectangle 480">
                <a:extLst>
                  <a:ext uri="{FF2B5EF4-FFF2-40B4-BE49-F238E27FC236}">
                    <a16:creationId xmlns:a16="http://schemas.microsoft.com/office/drawing/2014/main" id="{04C2D86A-5BF0-4FDC-884D-ECADB5C3BD8E}"/>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475" name="Group 474">
              <a:extLst>
                <a:ext uri="{FF2B5EF4-FFF2-40B4-BE49-F238E27FC236}">
                  <a16:creationId xmlns:a16="http://schemas.microsoft.com/office/drawing/2014/main" id="{CAA6DA93-8A38-4027-AFD4-FFCB5FE16B9B}"/>
                </a:ext>
              </a:extLst>
            </p:cNvPr>
            <p:cNvGrpSpPr/>
            <p:nvPr/>
          </p:nvGrpSpPr>
          <p:grpSpPr>
            <a:xfrm>
              <a:off x="6129557" y="3115626"/>
              <a:ext cx="580677" cy="211156"/>
              <a:chOff x="1782793" y="1811547"/>
              <a:chExt cx="569343" cy="207034"/>
            </a:xfrm>
          </p:grpSpPr>
          <p:sp>
            <p:nvSpPr>
              <p:cNvPr id="476" name="Rectangle 475">
                <a:extLst>
                  <a:ext uri="{FF2B5EF4-FFF2-40B4-BE49-F238E27FC236}">
                    <a16:creationId xmlns:a16="http://schemas.microsoft.com/office/drawing/2014/main" id="{9AFBA8EB-F43D-4720-AD63-36E5A16C21C2}"/>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477" name="Rectangle 476">
                <a:extLst>
                  <a:ext uri="{FF2B5EF4-FFF2-40B4-BE49-F238E27FC236}">
                    <a16:creationId xmlns:a16="http://schemas.microsoft.com/office/drawing/2014/main" id="{D70A516F-11B3-401B-9C75-FBF4A034DB65}"/>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478" name="Rectangle 477">
                <a:extLst>
                  <a:ext uri="{FF2B5EF4-FFF2-40B4-BE49-F238E27FC236}">
                    <a16:creationId xmlns:a16="http://schemas.microsoft.com/office/drawing/2014/main" id="{DEB63415-8EC6-49B2-9A2C-76C35029E4F2}"/>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sp>
        <p:nvSpPr>
          <p:cNvPr id="493" name="TextBox 492">
            <a:extLst>
              <a:ext uri="{FF2B5EF4-FFF2-40B4-BE49-F238E27FC236}">
                <a16:creationId xmlns:a16="http://schemas.microsoft.com/office/drawing/2014/main" id="{B3C337CD-0BA3-41C1-BF2B-404117765E9A}"/>
              </a:ext>
            </a:extLst>
          </p:cNvPr>
          <p:cNvSpPr txBox="1"/>
          <p:nvPr/>
        </p:nvSpPr>
        <p:spPr>
          <a:xfrm>
            <a:off x="407271" y="1346904"/>
            <a:ext cx="4751522" cy="1702245"/>
          </a:xfrm>
          <a:prstGeom prst="rect">
            <a:avLst/>
          </a:prstGeom>
          <a:noFill/>
        </p:spPr>
        <p:txBody>
          <a:bodyPr wrap="square" lIns="0" tIns="149217" rIns="186521" bIns="149217" rtlCol="0">
            <a:spAutoFit/>
          </a:bodyPr>
          <a:lstStyle/>
          <a:p>
            <a:pPr marL="0" marR="0" lvl="0" indent="0" defTabSz="932597" eaLnBrk="1" fontAlgn="auto" latinLnBrk="0" hangingPunct="1">
              <a:lnSpc>
                <a:spcPct val="90000"/>
              </a:lnSpc>
              <a:spcBef>
                <a:spcPts val="0"/>
              </a:spcBef>
              <a:spcAft>
                <a:spcPts val="612"/>
              </a:spcAft>
              <a:buClrTx/>
              <a:buSzTx/>
              <a:buFontTx/>
              <a:buNone/>
              <a:tabLst/>
              <a:defRPr/>
            </a:pPr>
            <a:r>
              <a:rPr lang="en-US" sz="2400" spc="-102">
                <a:ln w="3175">
                  <a:noFill/>
                </a:ln>
                <a:solidFill>
                  <a:srgbClr val="0070C0"/>
                </a:solidFill>
                <a:cs typeface="Segoe UI Semibold" panose="020B0702040204020203" pitchFamily="34" charset="0"/>
              </a:rPr>
              <a:t>Security features</a:t>
            </a:r>
          </a:p>
          <a:p>
            <a:r>
              <a:rPr lang="en-US" sz="1600" kern="0" spc="-41">
                <a:solidFill>
                  <a:srgbClr val="000000"/>
                </a:solidFill>
                <a:cs typeface="Segoe UI Semilight" panose="020B0402040204020203" pitchFamily="34" charset="0"/>
              </a:rPr>
              <a:t>H/W support to isolate tile memory &amp; configuration state from host</a:t>
            </a:r>
          </a:p>
          <a:p>
            <a:r>
              <a:rPr lang="en-US" sz="1600" kern="0" spc="-41">
                <a:solidFill>
                  <a:srgbClr val="000000"/>
                </a:solidFill>
                <a:cs typeface="Segoe UI Semilight" panose="020B0402040204020203" pitchFamily="34" charset="0"/>
              </a:rPr>
              <a:t>Code on IPU decides control and data flow</a:t>
            </a:r>
          </a:p>
          <a:p>
            <a:r>
              <a:rPr lang="en-US" sz="1600" kern="0" spc="-41">
                <a:solidFill>
                  <a:srgbClr val="000000"/>
                </a:solidFill>
                <a:cs typeface="Segoe UI Semilight" panose="020B0402040204020203" pitchFamily="34" charset="0"/>
              </a:rPr>
              <a:t>Secrets appear in cleartext only in on-chip SRAM</a:t>
            </a:r>
            <a:endParaRPr kumimoji="0" lang="en-US" sz="1600" b="0" i="0" u="none" strike="noStrike" kern="0" cap="none" spc="-41" normalizeH="0" baseline="0" noProof="0">
              <a:ln>
                <a:noFill/>
              </a:ln>
              <a:solidFill>
                <a:srgbClr val="000000"/>
              </a:solidFill>
              <a:effectLst/>
              <a:uLnTx/>
              <a:uFillTx/>
              <a:cs typeface="Segoe UI Semilight" panose="020B0402040204020203" pitchFamily="34" charset="0"/>
            </a:endParaRPr>
          </a:p>
        </p:txBody>
      </p:sp>
      <p:cxnSp>
        <p:nvCxnSpPr>
          <p:cNvPr id="495" name="Straight Arrow Connector 494">
            <a:extLst>
              <a:ext uri="{FF2B5EF4-FFF2-40B4-BE49-F238E27FC236}">
                <a16:creationId xmlns:a16="http://schemas.microsoft.com/office/drawing/2014/main" id="{06E934F5-6AB2-45BB-82B0-88F96AC8A107}"/>
              </a:ext>
            </a:extLst>
          </p:cNvPr>
          <p:cNvCxnSpPr/>
          <p:nvPr/>
        </p:nvCxnSpPr>
        <p:spPr>
          <a:xfrm>
            <a:off x="4636241" y="2730828"/>
            <a:ext cx="783073" cy="422312"/>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97" name="TextBox 496">
            <a:extLst>
              <a:ext uri="{FF2B5EF4-FFF2-40B4-BE49-F238E27FC236}">
                <a16:creationId xmlns:a16="http://schemas.microsoft.com/office/drawing/2014/main" id="{C04E0C09-E5AD-4ADD-8DA1-12316F652BF2}"/>
              </a:ext>
            </a:extLst>
          </p:cNvPr>
          <p:cNvSpPr txBox="1"/>
          <p:nvPr/>
        </p:nvSpPr>
        <p:spPr>
          <a:xfrm>
            <a:off x="378605" y="3116262"/>
            <a:ext cx="4751522" cy="1695576"/>
          </a:xfrm>
          <a:prstGeom prst="rect">
            <a:avLst/>
          </a:prstGeom>
          <a:noFill/>
        </p:spPr>
        <p:txBody>
          <a:bodyPr wrap="square" lIns="0" tIns="149217" rIns="186521" bIns="149217" rtlCol="0">
            <a:spAutoFit/>
          </a:bodyPr>
          <a:lstStyle/>
          <a:p>
            <a:pPr defTabSz="932597">
              <a:lnSpc>
                <a:spcPct val="90000"/>
              </a:lnSpc>
              <a:spcAft>
                <a:spcPts val="612"/>
              </a:spcAft>
              <a:defRPr/>
            </a:pPr>
            <a:r>
              <a:rPr lang="en-US" sz="2400" spc="-102">
                <a:ln w="3175">
                  <a:noFill/>
                </a:ln>
                <a:solidFill>
                  <a:srgbClr val="0070C0"/>
                </a:solidFill>
                <a:cs typeface="Segoe UI Semibold" panose="020B0702040204020203" pitchFamily="34" charset="0"/>
              </a:rPr>
              <a:t>Root of Trust</a:t>
            </a:r>
          </a:p>
          <a:p>
            <a:r>
              <a:rPr lang="en-US" sz="1600">
                <a:solidFill>
                  <a:sysClr val="windowText" lastClr="000000"/>
                </a:solidFill>
                <a:latin typeface="Segoe UI" panose="020B0502040204020203" pitchFamily="34" charset="0"/>
                <a:cs typeface="Segoe UI" panose="020B0502040204020203" pitchFamily="34" charset="0"/>
              </a:rPr>
              <a:t>Creates device identity based on H/W secret generated on chip</a:t>
            </a:r>
          </a:p>
          <a:p>
            <a:r>
              <a:rPr lang="en-US" sz="1600">
                <a:solidFill>
                  <a:sysClr val="windowText" lastClr="000000"/>
                </a:solidFill>
                <a:latin typeface="Segoe UI" panose="020B0502040204020203" pitchFamily="34" charset="0"/>
                <a:cs typeface="Segoe UI" panose="020B0502040204020203" pitchFamily="34" charset="0"/>
              </a:rPr>
              <a:t>Responsible for isolation, attestation, and key management</a:t>
            </a:r>
          </a:p>
        </p:txBody>
      </p:sp>
      <p:cxnSp>
        <p:nvCxnSpPr>
          <p:cNvPr id="499" name="Straight Arrow Connector 498">
            <a:extLst>
              <a:ext uri="{FF2B5EF4-FFF2-40B4-BE49-F238E27FC236}">
                <a16:creationId xmlns:a16="http://schemas.microsoft.com/office/drawing/2014/main" id="{1A0D8D6E-C82C-4071-B747-C627A8FDDC60}"/>
              </a:ext>
            </a:extLst>
          </p:cNvPr>
          <p:cNvCxnSpPr>
            <a:cxnSpLocks/>
          </p:cNvCxnSpPr>
          <p:nvPr/>
        </p:nvCxnSpPr>
        <p:spPr>
          <a:xfrm>
            <a:off x="4541837" y="3886954"/>
            <a:ext cx="738312" cy="0"/>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02" name="TextBox 501">
            <a:extLst>
              <a:ext uri="{FF2B5EF4-FFF2-40B4-BE49-F238E27FC236}">
                <a16:creationId xmlns:a16="http://schemas.microsoft.com/office/drawing/2014/main" id="{9798D105-F718-418E-A4B5-AC3BCE9B91E6}"/>
              </a:ext>
            </a:extLst>
          </p:cNvPr>
          <p:cNvSpPr txBox="1"/>
          <p:nvPr/>
        </p:nvSpPr>
        <p:spPr>
          <a:xfrm>
            <a:off x="378605" y="4868862"/>
            <a:ext cx="4751522" cy="1203134"/>
          </a:xfrm>
          <a:prstGeom prst="rect">
            <a:avLst/>
          </a:prstGeom>
          <a:noFill/>
        </p:spPr>
        <p:txBody>
          <a:bodyPr wrap="square" lIns="0" tIns="149217" rIns="186521" bIns="149217" rtlCol="0">
            <a:spAutoFit/>
          </a:bodyPr>
          <a:lstStyle/>
          <a:p>
            <a:pPr defTabSz="932597">
              <a:lnSpc>
                <a:spcPct val="90000"/>
              </a:lnSpc>
              <a:spcAft>
                <a:spcPts val="612"/>
              </a:spcAft>
              <a:defRPr/>
            </a:pPr>
            <a:r>
              <a:rPr lang="en-US" sz="2400" spc="-102">
                <a:ln w="3175">
                  <a:noFill/>
                </a:ln>
                <a:solidFill>
                  <a:srgbClr val="0070C0"/>
                </a:solidFill>
                <a:cs typeface="Segoe UI Semibold" panose="020B0702040204020203" pitchFamily="34" charset="0"/>
              </a:rPr>
              <a:t>AES-GCM engine</a:t>
            </a:r>
          </a:p>
          <a:p>
            <a:r>
              <a:rPr lang="en-US" sz="1600">
                <a:solidFill>
                  <a:sysClr val="windowText" lastClr="000000"/>
                </a:solidFill>
                <a:latin typeface="Segoe UI" panose="020B0502040204020203" pitchFamily="34" charset="0"/>
                <a:ea typeface="Segoe UI Black" panose="020B0A02040204020203" pitchFamily="34" charset="0"/>
                <a:cs typeface="Segoe UI" panose="020B0502040204020203" pitchFamily="34" charset="0"/>
              </a:rPr>
              <a:t>16 keys per engine. 2 engines/link</a:t>
            </a:r>
          </a:p>
          <a:p>
            <a:r>
              <a:rPr lang="en-US" sz="1600">
                <a:solidFill>
                  <a:sysClr val="windowText" lastClr="000000"/>
                </a:solidFill>
                <a:latin typeface="Segoe UI" panose="020B0502040204020203" pitchFamily="34" charset="0"/>
                <a:ea typeface="Segoe UI Black" panose="020B0A02040204020203" pitchFamily="34" charset="0"/>
                <a:cs typeface="Segoe UI" panose="020B0502040204020203" pitchFamily="34" charset="0"/>
              </a:rPr>
              <a:t>Encryption/decryption at full PCIe bandwidth</a:t>
            </a:r>
            <a:endParaRPr lang="en-GB" sz="1600">
              <a:solidFill>
                <a:sysClr val="windowText" lastClr="000000"/>
              </a:solidFill>
              <a:latin typeface="Segoe UI" panose="020B0502040204020203" pitchFamily="34" charset="0"/>
              <a:ea typeface="Segoe UI Black" panose="020B0A02040204020203" pitchFamily="34" charset="0"/>
              <a:cs typeface="Segoe UI" panose="020B0502040204020203" pitchFamily="34" charset="0"/>
            </a:endParaRPr>
          </a:p>
        </p:txBody>
      </p:sp>
      <p:cxnSp>
        <p:nvCxnSpPr>
          <p:cNvPr id="504" name="Straight Arrow Connector 503">
            <a:extLst>
              <a:ext uri="{FF2B5EF4-FFF2-40B4-BE49-F238E27FC236}">
                <a16:creationId xmlns:a16="http://schemas.microsoft.com/office/drawing/2014/main" id="{4620E21D-D7EC-45E3-A060-3E92B23C1D3E}"/>
              </a:ext>
            </a:extLst>
          </p:cNvPr>
          <p:cNvCxnSpPr>
            <a:cxnSpLocks/>
          </p:cNvCxnSpPr>
          <p:nvPr/>
        </p:nvCxnSpPr>
        <p:spPr>
          <a:xfrm>
            <a:off x="4770451" y="5321286"/>
            <a:ext cx="738312" cy="0"/>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9453B0E5-11D9-4CB1-90A7-7208F24F3DD2}"/>
              </a:ext>
            </a:extLst>
          </p:cNvPr>
          <p:cNvSpPr txBox="1"/>
          <p:nvPr/>
        </p:nvSpPr>
        <p:spPr>
          <a:xfrm>
            <a:off x="5227637" y="6641089"/>
            <a:ext cx="1840247" cy="123111"/>
          </a:xfrm>
          <a:prstGeom prst="rect">
            <a:avLst/>
          </a:prstGeom>
          <a:noFill/>
        </p:spPr>
        <p:txBody>
          <a:bodyPr wrap="none" lIns="0" tIns="0" rIns="0" bIns="0" rtlCol="0">
            <a:spAutoFit/>
          </a:bodyPr>
          <a:lstStyle/>
          <a:p>
            <a:pPr algn="ctr" defTabSz="914400">
              <a:defRPr/>
            </a:pPr>
            <a:r>
              <a:rPr lang="en-US" sz="800" spc="200">
                <a:solidFill>
                  <a:srgbClr val="737373"/>
                </a:solidFill>
                <a:cs typeface="Segoe UI" panose="020B0502040204020203" pitchFamily="34" charset="0"/>
              </a:rPr>
              <a:t>MICROSOFT CONFIDENTIAL</a:t>
            </a:r>
          </a:p>
        </p:txBody>
      </p:sp>
    </p:spTree>
    <p:extLst>
      <p:ext uri="{BB962C8B-B14F-4D97-AF65-F5344CB8AC3E}">
        <p14:creationId xmlns:p14="http://schemas.microsoft.com/office/powerpoint/2010/main" val="8425245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22"/>
                                        </p:tgtEl>
                                        <p:attrNameLst>
                                          <p:attrName>style.visibility</p:attrName>
                                        </p:attrNameLst>
                                      </p:cBhvr>
                                      <p:to>
                                        <p:strVal val="visible"/>
                                      </p:to>
                                    </p:set>
                                    <p:animEffect transition="in" filter="fade">
                                      <p:cBhvr>
                                        <p:cTn id="7" dur="500"/>
                                        <p:tgtEl>
                                          <p:spTgt spid="422"/>
                                        </p:tgtEl>
                                      </p:cBhvr>
                                    </p:animEffect>
                                  </p:childTnLst>
                                </p:cTn>
                              </p:par>
                              <p:par>
                                <p:cTn id="8" presetID="10" presetClass="entr" presetSubtype="0" fill="hold" nodeType="withEffect">
                                  <p:stCondLst>
                                    <p:cond delay="0"/>
                                  </p:stCondLst>
                                  <p:childTnLst>
                                    <p:set>
                                      <p:cBhvr>
                                        <p:cTn id="9" dur="1" fill="hold">
                                          <p:stCondLst>
                                            <p:cond delay="0"/>
                                          </p:stCondLst>
                                        </p:cTn>
                                        <p:tgtEl>
                                          <p:spTgt spid="402"/>
                                        </p:tgtEl>
                                        <p:attrNameLst>
                                          <p:attrName>style.visibility</p:attrName>
                                        </p:attrNameLst>
                                      </p:cBhvr>
                                      <p:to>
                                        <p:strVal val="visible"/>
                                      </p:to>
                                    </p:set>
                                    <p:animEffect transition="in" filter="fade">
                                      <p:cBhvr>
                                        <p:cTn id="10" dur="500"/>
                                        <p:tgtEl>
                                          <p:spTgt spid="402"/>
                                        </p:tgtEl>
                                      </p:cBhvr>
                                    </p:animEffect>
                                  </p:childTnLst>
                                </p:cTn>
                              </p:par>
                              <p:par>
                                <p:cTn id="11" presetID="10" presetClass="entr" presetSubtype="0" fill="hold" nodeType="withEffect">
                                  <p:stCondLst>
                                    <p:cond delay="0"/>
                                  </p:stCondLst>
                                  <p:childTnLst>
                                    <p:set>
                                      <p:cBhvr>
                                        <p:cTn id="12" dur="1" fill="hold">
                                          <p:stCondLst>
                                            <p:cond delay="0"/>
                                          </p:stCondLst>
                                        </p:cTn>
                                        <p:tgtEl>
                                          <p:spTgt spid="411"/>
                                        </p:tgtEl>
                                        <p:attrNameLst>
                                          <p:attrName>style.visibility</p:attrName>
                                        </p:attrNameLst>
                                      </p:cBhvr>
                                      <p:to>
                                        <p:strVal val="visible"/>
                                      </p:to>
                                    </p:set>
                                    <p:animEffect transition="in" filter="fade">
                                      <p:cBhvr>
                                        <p:cTn id="13" dur="500"/>
                                        <p:tgtEl>
                                          <p:spTgt spid="411"/>
                                        </p:tgtEl>
                                      </p:cBhvr>
                                    </p:animEffect>
                                  </p:childTnLst>
                                </p:cTn>
                              </p:par>
                              <p:par>
                                <p:cTn id="14" presetID="10" presetClass="entr" presetSubtype="0" fill="hold" nodeType="withEffect">
                                  <p:stCondLst>
                                    <p:cond delay="0"/>
                                  </p:stCondLst>
                                  <p:childTnLst>
                                    <p:set>
                                      <p:cBhvr>
                                        <p:cTn id="15" dur="1" fill="hold">
                                          <p:stCondLst>
                                            <p:cond delay="0"/>
                                          </p:stCondLst>
                                        </p:cTn>
                                        <p:tgtEl>
                                          <p:spTgt spid="415"/>
                                        </p:tgtEl>
                                        <p:attrNameLst>
                                          <p:attrName>style.visibility</p:attrName>
                                        </p:attrNameLst>
                                      </p:cBhvr>
                                      <p:to>
                                        <p:strVal val="visible"/>
                                      </p:to>
                                    </p:set>
                                    <p:animEffect transition="in" filter="fade">
                                      <p:cBhvr>
                                        <p:cTn id="16" dur="500"/>
                                        <p:tgtEl>
                                          <p:spTgt spid="415"/>
                                        </p:tgtEl>
                                      </p:cBhvr>
                                    </p:animEffect>
                                  </p:childTnLst>
                                </p:cTn>
                              </p:par>
                              <p:par>
                                <p:cTn id="17" presetID="10" presetClass="entr" presetSubtype="0" fill="hold" nodeType="withEffect">
                                  <p:stCondLst>
                                    <p:cond delay="0"/>
                                  </p:stCondLst>
                                  <p:childTnLst>
                                    <p:set>
                                      <p:cBhvr>
                                        <p:cTn id="18" dur="1" fill="hold">
                                          <p:stCondLst>
                                            <p:cond delay="0"/>
                                          </p:stCondLst>
                                        </p:cTn>
                                        <p:tgtEl>
                                          <p:spTgt spid="403"/>
                                        </p:tgtEl>
                                        <p:attrNameLst>
                                          <p:attrName>style.visibility</p:attrName>
                                        </p:attrNameLst>
                                      </p:cBhvr>
                                      <p:to>
                                        <p:strVal val="visible"/>
                                      </p:to>
                                    </p:set>
                                    <p:animEffect transition="in" filter="fade">
                                      <p:cBhvr>
                                        <p:cTn id="19" dur="500"/>
                                        <p:tgtEl>
                                          <p:spTgt spid="403"/>
                                        </p:tgtEl>
                                      </p:cBhvr>
                                    </p:animEffect>
                                  </p:childTnLst>
                                </p:cTn>
                              </p:par>
                              <p:par>
                                <p:cTn id="20" presetID="10" presetClass="entr" presetSubtype="0" fill="hold" nodeType="withEffect">
                                  <p:stCondLst>
                                    <p:cond delay="0"/>
                                  </p:stCondLst>
                                  <p:childTnLst>
                                    <p:set>
                                      <p:cBhvr>
                                        <p:cTn id="21" dur="1" fill="hold">
                                          <p:stCondLst>
                                            <p:cond delay="0"/>
                                          </p:stCondLst>
                                        </p:cTn>
                                        <p:tgtEl>
                                          <p:spTgt spid="407"/>
                                        </p:tgtEl>
                                        <p:attrNameLst>
                                          <p:attrName>style.visibility</p:attrName>
                                        </p:attrNameLst>
                                      </p:cBhvr>
                                      <p:to>
                                        <p:strVal val="visible"/>
                                      </p:to>
                                    </p:set>
                                    <p:animEffect transition="in" filter="fade">
                                      <p:cBhvr>
                                        <p:cTn id="22" dur="500"/>
                                        <p:tgtEl>
                                          <p:spTgt spid="4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502A5-9121-4501-AE95-FADD9D1480A8}"/>
              </a:ext>
            </a:extLst>
          </p:cNvPr>
          <p:cNvSpPr>
            <a:spLocks noGrp="1"/>
          </p:cNvSpPr>
          <p:nvPr>
            <p:ph type="title"/>
          </p:nvPr>
        </p:nvSpPr>
        <p:spPr>
          <a:xfrm>
            <a:off x="272391" y="226747"/>
            <a:ext cx="11889564" cy="860424"/>
          </a:xfrm>
        </p:spPr>
        <p:txBody>
          <a:bodyPr/>
          <a:lstStyle/>
          <a:p>
            <a:r>
              <a:rPr lang="en-US"/>
              <a:t>IPUs Graphcore</a:t>
            </a:r>
            <a:br>
              <a:rPr lang="en-US"/>
            </a:br>
            <a:r>
              <a:rPr lang="en-US" sz="2400">
                <a:solidFill>
                  <a:srgbClr val="0070C0"/>
                </a:solidFill>
                <a:latin typeface="+mn-lt"/>
              </a:rPr>
              <a:t>Data Flow</a:t>
            </a:r>
            <a:endParaRPr lang="en-US"/>
          </a:p>
        </p:txBody>
      </p:sp>
      <p:sp>
        <p:nvSpPr>
          <p:cNvPr id="6" name="Rectangle 5">
            <a:extLst>
              <a:ext uri="{FF2B5EF4-FFF2-40B4-BE49-F238E27FC236}">
                <a16:creationId xmlns:a16="http://schemas.microsoft.com/office/drawing/2014/main" id="{3352DF83-AE85-499F-B80F-713F963617B1}"/>
              </a:ext>
            </a:extLst>
          </p:cNvPr>
          <p:cNvSpPr/>
          <p:nvPr/>
        </p:nvSpPr>
        <p:spPr>
          <a:xfrm>
            <a:off x="6141985" y="798665"/>
            <a:ext cx="5120521" cy="5730526"/>
          </a:xfrm>
          <a:prstGeom prst="rect">
            <a:avLst/>
          </a:prstGeom>
          <a:solidFill>
            <a:schemeClr val="bg1">
              <a:lumMod val="85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nvGrpSpPr>
          <p:cNvPr id="8" name="Group 7">
            <a:extLst>
              <a:ext uri="{FF2B5EF4-FFF2-40B4-BE49-F238E27FC236}">
                <a16:creationId xmlns:a16="http://schemas.microsoft.com/office/drawing/2014/main" id="{D2969E93-42EC-4742-B481-4B956FBD4C85}"/>
              </a:ext>
            </a:extLst>
          </p:cNvPr>
          <p:cNvGrpSpPr/>
          <p:nvPr/>
        </p:nvGrpSpPr>
        <p:grpSpPr>
          <a:xfrm>
            <a:off x="6985910" y="1086186"/>
            <a:ext cx="580677" cy="5278888"/>
            <a:chOff x="7504981" y="885645"/>
            <a:chExt cx="569343" cy="5175850"/>
          </a:xfrm>
        </p:grpSpPr>
        <p:grpSp>
          <p:nvGrpSpPr>
            <p:cNvPr id="9" name="Group 8">
              <a:extLst>
                <a:ext uri="{FF2B5EF4-FFF2-40B4-BE49-F238E27FC236}">
                  <a16:creationId xmlns:a16="http://schemas.microsoft.com/office/drawing/2014/main" id="{8BE7B6B5-D0B3-4057-8991-2F383C856E6C}"/>
                </a:ext>
              </a:extLst>
            </p:cNvPr>
            <p:cNvGrpSpPr/>
            <p:nvPr/>
          </p:nvGrpSpPr>
          <p:grpSpPr>
            <a:xfrm>
              <a:off x="7504981" y="885645"/>
              <a:ext cx="569343" cy="207034"/>
              <a:chOff x="1782793" y="1811547"/>
              <a:chExt cx="569343" cy="207034"/>
            </a:xfrm>
          </p:grpSpPr>
          <p:sp>
            <p:nvSpPr>
              <p:cNvPr id="82" name="Rectangle 81">
                <a:extLst>
                  <a:ext uri="{FF2B5EF4-FFF2-40B4-BE49-F238E27FC236}">
                    <a16:creationId xmlns:a16="http://schemas.microsoft.com/office/drawing/2014/main" id="{B972AC60-1D4E-4D29-A2BE-E09F92912F0A}"/>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83" name="Rectangle 82">
                <a:extLst>
                  <a:ext uri="{FF2B5EF4-FFF2-40B4-BE49-F238E27FC236}">
                    <a16:creationId xmlns:a16="http://schemas.microsoft.com/office/drawing/2014/main" id="{AAD773FA-4E08-4E94-A8CD-397E7B31771C}"/>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84" name="Rectangle 83">
                <a:extLst>
                  <a:ext uri="{FF2B5EF4-FFF2-40B4-BE49-F238E27FC236}">
                    <a16:creationId xmlns:a16="http://schemas.microsoft.com/office/drawing/2014/main" id="{ECAD78DA-7F53-4390-9AAC-41D314AE5AC5}"/>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10" name="Group 9">
              <a:extLst>
                <a:ext uri="{FF2B5EF4-FFF2-40B4-BE49-F238E27FC236}">
                  <a16:creationId xmlns:a16="http://schemas.microsoft.com/office/drawing/2014/main" id="{67BF3BFA-B4D6-474A-8431-B81FEF2405B8}"/>
                </a:ext>
              </a:extLst>
            </p:cNvPr>
            <p:cNvGrpSpPr/>
            <p:nvPr/>
          </p:nvGrpSpPr>
          <p:grpSpPr>
            <a:xfrm>
              <a:off x="7504981" y="1092679"/>
              <a:ext cx="569343" cy="207034"/>
              <a:chOff x="1782793" y="1811547"/>
              <a:chExt cx="569343" cy="207034"/>
            </a:xfrm>
          </p:grpSpPr>
          <p:sp>
            <p:nvSpPr>
              <p:cNvPr id="79" name="Rectangle 78">
                <a:extLst>
                  <a:ext uri="{FF2B5EF4-FFF2-40B4-BE49-F238E27FC236}">
                    <a16:creationId xmlns:a16="http://schemas.microsoft.com/office/drawing/2014/main" id="{6DF207FE-6B43-4FD1-BE00-88C5D40BEBD3}"/>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80" name="Rectangle 79">
                <a:extLst>
                  <a:ext uri="{FF2B5EF4-FFF2-40B4-BE49-F238E27FC236}">
                    <a16:creationId xmlns:a16="http://schemas.microsoft.com/office/drawing/2014/main" id="{411CD9D7-F422-4568-8863-5818A1049F58}"/>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81" name="Rectangle 80">
                <a:extLst>
                  <a:ext uri="{FF2B5EF4-FFF2-40B4-BE49-F238E27FC236}">
                    <a16:creationId xmlns:a16="http://schemas.microsoft.com/office/drawing/2014/main" id="{AB021016-9870-41ED-8997-A104F3026C50}"/>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11" name="Group 10">
              <a:extLst>
                <a:ext uri="{FF2B5EF4-FFF2-40B4-BE49-F238E27FC236}">
                  <a16:creationId xmlns:a16="http://schemas.microsoft.com/office/drawing/2014/main" id="{C5F228A6-A480-4267-9890-CCE2E6BA8696}"/>
                </a:ext>
              </a:extLst>
            </p:cNvPr>
            <p:cNvGrpSpPr/>
            <p:nvPr/>
          </p:nvGrpSpPr>
          <p:grpSpPr>
            <a:xfrm>
              <a:off x="7504981" y="1299713"/>
              <a:ext cx="569343" cy="207034"/>
              <a:chOff x="1782793" y="1811547"/>
              <a:chExt cx="569343" cy="207034"/>
            </a:xfrm>
          </p:grpSpPr>
          <p:sp>
            <p:nvSpPr>
              <p:cNvPr id="76" name="Rectangle 75">
                <a:extLst>
                  <a:ext uri="{FF2B5EF4-FFF2-40B4-BE49-F238E27FC236}">
                    <a16:creationId xmlns:a16="http://schemas.microsoft.com/office/drawing/2014/main" id="{47FB80E6-4953-43EE-95A4-C28819CBF5F0}"/>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77" name="Rectangle 76">
                <a:extLst>
                  <a:ext uri="{FF2B5EF4-FFF2-40B4-BE49-F238E27FC236}">
                    <a16:creationId xmlns:a16="http://schemas.microsoft.com/office/drawing/2014/main" id="{93034B69-3356-4D93-9E43-DE95C037060F}"/>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78" name="Rectangle 77">
                <a:extLst>
                  <a:ext uri="{FF2B5EF4-FFF2-40B4-BE49-F238E27FC236}">
                    <a16:creationId xmlns:a16="http://schemas.microsoft.com/office/drawing/2014/main" id="{76F4A000-70D9-48D9-A9EB-EBAB8F66B67C}"/>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12" name="Group 11">
              <a:extLst>
                <a:ext uri="{FF2B5EF4-FFF2-40B4-BE49-F238E27FC236}">
                  <a16:creationId xmlns:a16="http://schemas.microsoft.com/office/drawing/2014/main" id="{D93D9400-BBF2-4BC7-A267-A46B0BD3D987}"/>
                </a:ext>
              </a:extLst>
            </p:cNvPr>
            <p:cNvGrpSpPr/>
            <p:nvPr/>
          </p:nvGrpSpPr>
          <p:grpSpPr>
            <a:xfrm>
              <a:off x="7504981" y="1506747"/>
              <a:ext cx="569343" cy="207034"/>
              <a:chOff x="1782793" y="1811547"/>
              <a:chExt cx="569343" cy="207034"/>
            </a:xfrm>
          </p:grpSpPr>
          <p:sp>
            <p:nvSpPr>
              <p:cNvPr id="73" name="Rectangle 72">
                <a:extLst>
                  <a:ext uri="{FF2B5EF4-FFF2-40B4-BE49-F238E27FC236}">
                    <a16:creationId xmlns:a16="http://schemas.microsoft.com/office/drawing/2014/main" id="{96704943-6111-4484-B1BA-0B4CB20FD4AE}"/>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74" name="Rectangle 73">
                <a:extLst>
                  <a:ext uri="{FF2B5EF4-FFF2-40B4-BE49-F238E27FC236}">
                    <a16:creationId xmlns:a16="http://schemas.microsoft.com/office/drawing/2014/main" id="{6DE0CCE8-BCA5-4AF5-A5EF-877605D4B108}"/>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75" name="Rectangle 74">
                <a:extLst>
                  <a:ext uri="{FF2B5EF4-FFF2-40B4-BE49-F238E27FC236}">
                    <a16:creationId xmlns:a16="http://schemas.microsoft.com/office/drawing/2014/main" id="{96467FCD-C4ED-4062-838D-0EB2F9EAED84}"/>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13" name="Group 12">
              <a:extLst>
                <a:ext uri="{FF2B5EF4-FFF2-40B4-BE49-F238E27FC236}">
                  <a16:creationId xmlns:a16="http://schemas.microsoft.com/office/drawing/2014/main" id="{D08E81B1-B46A-4080-9A04-5BDCD157D7EF}"/>
                </a:ext>
              </a:extLst>
            </p:cNvPr>
            <p:cNvGrpSpPr/>
            <p:nvPr/>
          </p:nvGrpSpPr>
          <p:grpSpPr>
            <a:xfrm>
              <a:off x="7504981" y="1713781"/>
              <a:ext cx="569343" cy="207034"/>
              <a:chOff x="1782793" y="1811547"/>
              <a:chExt cx="569343" cy="207034"/>
            </a:xfrm>
          </p:grpSpPr>
          <p:sp>
            <p:nvSpPr>
              <p:cNvPr id="70" name="Rectangle 69">
                <a:extLst>
                  <a:ext uri="{FF2B5EF4-FFF2-40B4-BE49-F238E27FC236}">
                    <a16:creationId xmlns:a16="http://schemas.microsoft.com/office/drawing/2014/main" id="{88D0C762-C31C-4B34-B11D-2AF047E8242C}"/>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71" name="Rectangle 70">
                <a:extLst>
                  <a:ext uri="{FF2B5EF4-FFF2-40B4-BE49-F238E27FC236}">
                    <a16:creationId xmlns:a16="http://schemas.microsoft.com/office/drawing/2014/main" id="{5AA06B4C-F830-4D43-B343-BF11137302A2}"/>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72" name="Rectangle 71">
                <a:extLst>
                  <a:ext uri="{FF2B5EF4-FFF2-40B4-BE49-F238E27FC236}">
                    <a16:creationId xmlns:a16="http://schemas.microsoft.com/office/drawing/2014/main" id="{1967AE34-91D3-4B68-A3A9-191F53160D56}"/>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14" name="Group 13">
              <a:extLst>
                <a:ext uri="{FF2B5EF4-FFF2-40B4-BE49-F238E27FC236}">
                  <a16:creationId xmlns:a16="http://schemas.microsoft.com/office/drawing/2014/main" id="{C026DA1A-0EFC-4C01-A059-E6D5B69DF44E}"/>
                </a:ext>
              </a:extLst>
            </p:cNvPr>
            <p:cNvGrpSpPr/>
            <p:nvPr/>
          </p:nvGrpSpPr>
          <p:grpSpPr>
            <a:xfrm>
              <a:off x="7504981" y="1920815"/>
              <a:ext cx="569343" cy="207034"/>
              <a:chOff x="1782793" y="1811547"/>
              <a:chExt cx="569343" cy="207034"/>
            </a:xfrm>
          </p:grpSpPr>
          <p:sp>
            <p:nvSpPr>
              <p:cNvPr id="67" name="Rectangle 66">
                <a:extLst>
                  <a:ext uri="{FF2B5EF4-FFF2-40B4-BE49-F238E27FC236}">
                    <a16:creationId xmlns:a16="http://schemas.microsoft.com/office/drawing/2014/main" id="{7A4C3B10-6680-49B0-97D6-7074689A4A2A}"/>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68" name="Rectangle 67">
                <a:extLst>
                  <a:ext uri="{FF2B5EF4-FFF2-40B4-BE49-F238E27FC236}">
                    <a16:creationId xmlns:a16="http://schemas.microsoft.com/office/drawing/2014/main" id="{B5837712-A7EC-4FF0-A2E9-A67955B4E43F}"/>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69" name="Rectangle 68">
                <a:extLst>
                  <a:ext uri="{FF2B5EF4-FFF2-40B4-BE49-F238E27FC236}">
                    <a16:creationId xmlns:a16="http://schemas.microsoft.com/office/drawing/2014/main" id="{8F930E19-DCA2-46A3-B344-F59A3AC5BFF9}"/>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15" name="Group 14">
              <a:extLst>
                <a:ext uri="{FF2B5EF4-FFF2-40B4-BE49-F238E27FC236}">
                  <a16:creationId xmlns:a16="http://schemas.microsoft.com/office/drawing/2014/main" id="{238E8F55-FEEE-4E55-8111-AA8FB248E2CF}"/>
                </a:ext>
              </a:extLst>
            </p:cNvPr>
            <p:cNvGrpSpPr/>
            <p:nvPr/>
          </p:nvGrpSpPr>
          <p:grpSpPr>
            <a:xfrm>
              <a:off x="7504981" y="2127849"/>
              <a:ext cx="569343" cy="207034"/>
              <a:chOff x="1782793" y="1811547"/>
              <a:chExt cx="569343" cy="207034"/>
            </a:xfrm>
          </p:grpSpPr>
          <p:sp>
            <p:nvSpPr>
              <p:cNvPr id="64" name="Rectangle 63">
                <a:extLst>
                  <a:ext uri="{FF2B5EF4-FFF2-40B4-BE49-F238E27FC236}">
                    <a16:creationId xmlns:a16="http://schemas.microsoft.com/office/drawing/2014/main" id="{906F6312-5434-4C2E-A4D4-BE3EC97A694A}"/>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65" name="Rectangle 64">
                <a:extLst>
                  <a:ext uri="{FF2B5EF4-FFF2-40B4-BE49-F238E27FC236}">
                    <a16:creationId xmlns:a16="http://schemas.microsoft.com/office/drawing/2014/main" id="{9B568636-8056-476A-9476-7A903F44A9E8}"/>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66" name="Rectangle 65">
                <a:extLst>
                  <a:ext uri="{FF2B5EF4-FFF2-40B4-BE49-F238E27FC236}">
                    <a16:creationId xmlns:a16="http://schemas.microsoft.com/office/drawing/2014/main" id="{3E3B046C-09E9-4BC8-A47A-63EFF61AB0B3}"/>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16" name="Group 15">
              <a:extLst>
                <a:ext uri="{FF2B5EF4-FFF2-40B4-BE49-F238E27FC236}">
                  <a16:creationId xmlns:a16="http://schemas.microsoft.com/office/drawing/2014/main" id="{589FDDB4-8AD8-4544-B68E-E72A86F2B655}"/>
                </a:ext>
              </a:extLst>
            </p:cNvPr>
            <p:cNvGrpSpPr/>
            <p:nvPr/>
          </p:nvGrpSpPr>
          <p:grpSpPr>
            <a:xfrm>
              <a:off x="7504981" y="2334883"/>
              <a:ext cx="569343" cy="207034"/>
              <a:chOff x="1782793" y="1811547"/>
              <a:chExt cx="569343" cy="207034"/>
            </a:xfrm>
          </p:grpSpPr>
          <p:sp>
            <p:nvSpPr>
              <p:cNvPr id="61" name="Rectangle 60">
                <a:extLst>
                  <a:ext uri="{FF2B5EF4-FFF2-40B4-BE49-F238E27FC236}">
                    <a16:creationId xmlns:a16="http://schemas.microsoft.com/office/drawing/2014/main" id="{86DBEEB6-020A-462C-83D5-4C141BAB22A9}"/>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62" name="Rectangle 61">
                <a:extLst>
                  <a:ext uri="{FF2B5EF4-FFF2-40B4-BE49-F238E27FC236}">
                    <a16:creationId xmlns:a16="http://schemas.microsoft.com/office/drawing/2014/main" id="{2AC7F1D8-BA36-4113-8C05-6183FF5066DC}"/>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63" name="Rectangle 62">
                <a:extLst>
                  <a:ext uri="{FF2B5EF4-FFF2-40B4-BE49-F238E27FC236}">
                    <a16:creationId xmlns:a16="http://schemas.microsoft.com/office/drawing/2014/main" id="{38E93D46-AAEC-4A9C-A725-6CDED6BBDCC0}"/>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17" name="Group 16">
              <a:extLst>
                <a:ext uri="{FF2B5EF4-FFF2-40B4-BE49-F238E27FC236}">
                  <a16:creationId xmlns:a16="http://schemas.microsoft.com/office/drawing/2014/main" id="{5A013316-B26C-40EB-BEFC-DDE054B573C0}"/>
                </a:ext>
              </a:extLst>
            </p:cNvPr>
            <p:cNvGrpSpPr/>
            <p:nvPr/>
          </p:nvGrpSpPr>
          <p:grpSpPr>
            <a:xfrm>
              <a:off x="7504981" y="2541917"/>
              <a:ext cx="569343" cy="207034"/>
              <a:chOff x="1782793" y="1811547"/>
              <a:chExt cx="569343" cy="207034"/>
            </a:xfrm>
          </p:grpSpPr>
          <p:sp>
            <p:nvSpPr>
              <p:cNvPr id="58" name="Rectangle 57">
                <a:extLst>
                  <a:ext uri="{FF2B5EF4-FFF2-40B4-BE49-F238E27FC236}">
                    <a16:creationId xmlns:a16="http://schemas.microsoft.com/office/drawing/2014/main" id="{2087749B-DACB-4C7F-94C3-8A77FC45D5E8}"/>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59" name="Rectangle 58">
                <a:extLst>
                  <a:ext uri="{FF2B5EF4-FFF2-40B4-BE49-F238E27FC236}">
                    <a16:creationId xmlns:a16="http://schemas.microsoft.com/office/drawing/2014/main" id="{87D6D6F3-1730-4BF5-AAD9-6525F3FB2CC3}"/>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60" name="Rectangle 59">
                <a:extLst>
                  <a:ext uri="{FF2B5EF4-FFF2-40B4-BE49-F238E27FC236}">
                    <a16:creationId xmlns:a16="http://schemas.microsoft.com/office/drawing/2014/main" id="{66FB35CA-A9F3-4EB2-B483-5DD4A7EBF244}"/>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18" name="Group 17">
              <a:extLst>
                <a:ext uri="{FF2B5EF4-FFF2-40B4-BE49-F238E27FC236}">
                  <a16:creationId xmlns:a16="http://schemas.microsoft.com/office/drawing/2014/main" id="{17C5D233-7503-4E95-A5EE-E831CCA898B9}"/>
                </a:ext>
              </a:extLst>
            </p:cNvPr>
            <p:cNvGrpSpPr/>
            <p:nvPr/>
          </p:nvGrpSpPr>
          <p:grpSpPr>
            <a:xfrm>
              <a:off x="7504981" y="2748951"/>
              <a:ext cx="569343" cy="207034"/>
              <a:chOff x="1782793" y="1811547"/>
              <a:chExt cx="569343" cy="207034"/>
            </a:xfrm>
          </p:grpSpPr>
          <p:sp>
            <p:nvSpPr>
              <p:cNvPr id="55" name="Rectangle 54">
                <a:extLst>
                  <a:ext uri="{FF2B5EF4-FFF2-40B4-BE49-F238E27FC236}">
                    <a16:creationId xmlns:a16="http://schemas.microsoft.com/office/drawing/2014/main" id="{17C24E0B-345F-49A0-B69C-F7C0DB90AF6D}"/>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56" name="Rectangle 55">
                <a:extLst>
                  <a:ext uri="{FF2B5EF4-FFF2-40B4-BE49-F238E27FC236}">
                    <a16:creationId xmlns:a16="http://schemas.microsoft.com/office/drawing/2014/main" id="{1D7A62E9-1693-4520-A707-09A0C22395A3}"/>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57" name="Rectangle 56">
                <a:extLst>
                  <a:ext uri="{FF2B5EF4-FFF2-40B4-BE49-F238E27FC236}">
                    <a16:creationId xmlns:a16="http://schemas.microsoft.com/office/drawing/2014/main" id="{CCFC604B-B6A1-4A82-ADD8-1E196DCB88EB}"/>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19" name="Group 18">
              <a:extLst>
                <a:ext uri="{FF2B5EF4-FFF2-40B4-BE49-F238E27FC236}">
                  <a16:creationId xmlns:a16="http://schemas.microsoft.com/office/drawing/2014/main" id="{91C37CF6-E767-4E31-9857-67C2B910EBFA}"/>
                </a:ext>
              </a:extLst>
            </p:cNvPr>
            <p:cNvGrpSpPr/>
            <p:nvPr/>
          </p:nvGrpSpPr>
          <p:grpSpPr>
            <a:xfrm>
              <a:off x="7504981" y="4198189"/>
              <a:ext cx="569343" cy="207034"/>
              <a:chOff x="1782793" y="1811547"/>
              <a:chExt cx="569343" cy="207034"/>
            </a:xfrm>
          </p:grpSpPr>
          <p:sp>
            <p:nvSpPr>
              <p:cNvPr id="52" name="Rectangle 51">
                <a:extLst>
                  <a:ext uri="{FF2B5EF4-FFF2-40B4-BE49-F238E27FC236}">
                    <a16:creationId xmlns:a16="http://schemas.microsoft.com/office/drawing/2014/main" id="{AE7C81FF-1F4B-4614-9092-61F2010D1E3D}"/>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53" name="Rectangle 52">
                <a:extLst>
                  <a:ext uri="{FF2B5EF4-FFF2-40B4-BE49-F238E27FC236}">
                    <a16:creationId xmlns:a16="http://schemas.microsoft.com/office/drawing/2014/main" id="{F06863B8-78FB-4496-8C24-2EC1199E59EF}"/>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54" name="Rectangle 53">
                <a:extLst>
                  <a:ext uri="{FF2B5EF4-FFF2-40B4-BE49-F238E27FC236}">
                    <a16:creationId xmlns:a16="http://schemas.microsoft.com/office/drawing/2014/main" id="{5EC35931-30F4-496E-99A1-117306019358}"/>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20" name="Group 19">
              <a:extLst>
                <a:ext uri="{FF2B5EF4-FFF2-40B4-BE49-F238E27FC236}">
                  <a16:creationId xmlns:a16="http://schemas.microsoft.com/office/drawing/2014/main" id="{CD83E54A-C104-4D80-90E4-5692B0E5EF26}"/>
                </a:ext>
              </a:extLst>
            </p:cNvPr>
            <p:cNvGrpSpPr/>
            <p:nvPr/>
          </p:nvGrpSpPr>
          <p:grpSpPr>
            <a:xfrm>
              <a:off x="7504981" y="4405223"/>
              <a:ext cx="569343" cy="207034"/>
              <a:chOff x="1782793" y="1811547"/>
              <a:chExt cx="569343" cy="207034"/>
            </a:xfrm>
          </p:grpSpPr>
          <p:sp>
            <p:nvSpPr>
              <p:cNvPr id="49" name="Rectangle 48">
                <a:extLst>
                  <a:ext uri="{FF2B5EF4-FFF2-40B4-BE49-F238E27FC236}">
                    <a16:creationId xmlns:a16="http://schemas.microsoft.com/office/drawing/2014/main" id="{72167A63-F946-4692-8E9E-725AB7F867B2}"/>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50" name="Rectangle 49">
                <a:extLst>
                  <a:ext uri="{FF2B5EF4-FFF2-40B4-BE49-F238E27FC236}">
                    <a16:creationId xmlns:a16="http://schemas.microsoft.com/office/drawing/2014/main" id="{7861AD0B-D8BB-4762-91D3-390E09C1DEF8}"/>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51" name="Rectangle 50">
                <a:extLst>
                  <a:ext uri="{FF2B5EF4-FFF2-40B4-BE49-F238E27FC236}">
                    <a16:creationId xmlns:a16="http://schemas.microsoft.com/office/drawing/2014/main" id="{BC9A4006-89BE-4E9D-98C3-790955757184}"/>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21" name="Group 20">
              <a:extLst>
                <a:ext uri="{FF2B5EF4-FFF2-40B4-BE49-F238E27FC236}">
                  <a16:creationId xmlns:a16="http://schemas.microsoft.com/office/drawing/2014/main" id="{1CCA6332-F704-45DC-B89B-3C22DEB5883D}"/>
                </a:ext>
              </a:extLst>
            </p:cNvPr>
            <p:cNvGrpSpPr/>
            <p:nvPr/>
          </p:nvGrpSpPr>
          <p:grpSpPr>
            <a:xfrm>
              <a:off x="7504981" y="4612257"/>
              <a:ext cx="569343" cy="207034"/>
              <a:chOff x="1782793" y="1811547"/>
              <a:chExt cx="569343" cy="207034"/>
            </a:xfrm>
          </p:grpSpPr>
          <p:sp>
            <p:nvSpPr>
              <p:cNvPr id="46" name="Rectangle 45">
                <a:extLst>
                  <a:ext uri="{FF2B5EF4-FFF2-40B4-BE49-F238E27FC236}">
                    <a16:creationId xmlns:a16="http://schemas.microsoft.com/office/drawing/2014/main" id="{684FA518-D704-47C8-B15E-B065BC3A22CE}"/>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47" name="Rectangle 46">
                <a:extLst>
                  <a:ext uri="{FF2B5EF4-FFF2-40B4-BE49-F238E27FC236}">
                    <a16:creationId xmlns:a16="http://schemas.microsoft.com/office/drawing/2014/main" id="{5E346E9C-C3E1-440D-A1D0-18E19BCC1A73}"/>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48" name="Rectangle 47">
                <a:extLst>
                  <a:ext uri="{FF2B5EF4-FFF2-40B4-BE49-F238E27FC236}">
                    <a16:creationId xmlns:a16="http://schemas.microsoft.com/office/drawing/2014/main" id="{321B3286-A035-4954-A2DE-AF31A265D368}"/>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22" name="Group 21">
              <a:extLst>
                <a:ext uri="{FF2B5EF4-FFF2-40B4-BE49-F238E27FC236}">
                  <a16:creationId xmlns:a16="http://schemas.microsoft.com/office/drawing/2014/main" id="{9855ADF3-2ACA-4F66-98A0-79D9C888A4FE}"/>
                </a:ext>
              </a:extLst>
            </p:cNvPr>
            <p:cNvGrpSpPr/>
            <p:nvPr/>
          </p:nvGrpSpPr>
          <p:grpSpPr>
            <a:xfrm>
              <a:off x="7504981" y="4819291"/>
              <a:ext cx="569343" cy="207034"/>
              <a:chOff x="1782793" y="1811547"/>
              <a:chExt cx="569343" cy="207034"/>
            </a:xfrm>
          </p:grpSpPr>
          <p:sp>
            <p:nvSpPr>
              <p:cNvPr id="43" name="Rectangle 42">
                <a:extLst>
                  <a:ext uri="{FF2B5EF4-FFF2-40B4-BE49-F238E27FC236}">
                    <a16:creationId xmlns:a16="http://schemas.microsoft.com/office/drawing/2014/main" id="{CB9A7F84-0864-4FCE-B046-14F39BA05E64}"/>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44" name="Rectangle 43">
                <a:extLst>
                  <a:ext uri="{FF2B5EF4-FFF2-40B4-BE49-F238E27FC236}">
                    <a16:creationId xmlns:a16="http://schemas.microsoft.com/office/drawing/2014/main" id="{52FDFC82-F9D9-4888-B98A-0E098838B4CB}"/>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45" name="Rectangle 44">
                <a:extLst>
                  <a:ext uri="{FF2B5EF4-FFF2-40B4-BE49-F238E27FC236}">
                    <a16:creationId xmlns:a16="http://schemas.microsoft.com/office/drawing/2014/main" id="{58B68ADB-DD33-46F0-8202-D3D3B3393022}"/>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23" name="Group 22">
              <a:extLst>
                <a:ext uri="{FF2B5EF4-FFF2-40B4-BE49-F238E27FC236}">
                  <a16:creationId xmlns:a16="http://schemas.microsoft.com/office/drawing/2014/main" id="{E6A7E8FF-CB31-4770-BA9F-18F940694512}"/>
                </a:ext>
              </a:extLst>
            </p:cNvPr>
            <p:cNvGrpSpPr/>
            <p:nvPr/>
          </p:nvGrpSpPr>
          <p:grpSpPr>
            <a:xfrm>
              <a:off x="7504981" y="5026325"/>
              <a:ext cx="569343" cy="207034"/>
              <a:chOff x="1782793" y="1811547"/>
              <a:chExt cx="569343" cy="207034"/>
            </a:xfrm>
          </p:grpSpPr>
          <p:sp>
            <p:nvSpPr>
              <p:cNvPr id="40" name="Rectangle 39">
                <a:extLst>
                  <a:ext uri="{FF2B5EF4-FFF2-40B4-BE49-F238E27FC236}">
                    <a16:creationId xmlns:a16="http://schemas.microsoft.com/office/drawing/2014/main" id="{B6A85517-FDDF-48A7-A74D-BF669B43E610}"/>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41" name="Rectangle 40">
                <a:extLst>
                  <a:ext uri="{FF2B5EF4-FFF2-40B4-BE49-F238E27FC236}">
                    <a16:creationId xmlns:a16="http://schemas.microsoft.com/office/drawing/2014/main" id="{0F3ED4DE-B45E-43F9-89B4-9F463FF68727}"/>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42" name="Rectangle 41">
                <a:extLst>
                  <a:ext uri="{FF2B5EF4-FFF2-40B4-BE49-F238E27FC236}">
                    <a16:creationId xmlns:a16="http://schemas.microsoft.com/office/drawing/2014/main" id="{222289F5-E70B-42EC-A8F3-58EA48876096}"/>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24" name="Group 23">
              <a:extLst>
                <a:ext uri="{FF2B5EF4-FFF2-40B4-BE49-F238E27FC236}">
                  <a16:creationId xmlns:a16="http://schemas.microsoft.com/office/drawing/2014/main" id="{045FFCB6-EF24-4DBF-8857-45335DF170CF}"/>
                </a:ext>
              </a:extLst>
            </p:cNvPr>
            <p:cNvGrpSpPr/>
            <p:nvPr/>
          </p:nvGrpSpPr>
          <p:grpSpPr>
            <a:xfrm>
              <a:off x="7504981" y="5233359"/>
              <a:ext cx="569343" cy="207034"/>
              <a:chOff x="1782793" y="1811547"/>
              <a:chExt cx="569343" cy="207034"/>
            </a:xfrm>
          </p:grpSpPr>
          <p:sp>
            <p:nvSpPr>
              <p:cNvPr id="37" name="Rectangle 36">
                <a:extLst>
                  <a:ext uri="{FF2B5EF4-FFF2-40B4-BE49-F238E27FC236}">
                    <a16:creationId xmlns:a16="http://schemas.microsoft.com/office/drawing/2014/main" id="{C85C37B7-27ED-4858-A173-E4B4F2301763}"/>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8" name="Rectangle 37">
                <a:extLst>
                  <a:ext uri="{FF2B5EF4-FFF2-40B4-BE49-F238E27FC236}">
                    <a16:creationId xmlns:a16="http://schemas.microsoft.com/office/drawing/2014/main" id="{58EA9914-6E12-4298-860C-32F588BE37C8}"/>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9" name="Rectangle 38">
                <a:extLst>
                  <a:ext uri="{FF2B5EF4-FFF2-40B4-BE49-F238E27FC236}">
                    <a16:creationId xmlns:a16="http://schemas.microsoft.com/office/drawing/2014/main" id="{3E5CC95E-9D93-4068-BF5E-6991F41906F9}"/>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25" name="Group 24">
              <a:extLst>
                <a:ext uri="{FF2B5EF4-FFF2-40B4-BE49-F238E27FC236}">
                  <a16:creationId xmlns:a16="http://schemas.microsoft.com/office/drawing/2014/main" id="{D815CDA0-A511-4A6F-BF40-BAFC30908954}"/>
                </a:ext>
              </a:extLst>
            </p:cNvPr>
            <p:cNvGrpSpPr/>
            <p:nvPr/>
          </p:nvGrpSpPr>
          <p:grpSpPr>
            <a:xfrm>
              <a:off x="7504981" y="5440393"/>
              <a:ext cx="569343" cy="207034"/>
              <a:chOff x="1782793" y="1811547"/>
              <a:chExt cx="569343" cy="207034"/>
            </a:xfrm>
          </p:grpSpPr>
          <p:sp>
            <p:nvSpPr>
              <p:cNvPr id="34" name="Rectangle 33">
                <a:extLst>
                  <a:ext uri="{FF2B5EF4-FFF2-40B4-BE49-F238E27FC236}">
                    <a16:creationId xmlns:a16="http://schemas.microsoft.com/office/drawing/2014/main" id="{0F7D82D7-BA41-45AF-8E3D-8194480BFFA0}"/>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5" name="Rectangle 34">
                <a:extLst>
                  <a:ext uri="{FF2B5EF4-FFF2-40B4-BE49-F238E27FC236}">
                    <a16:creationId xmlns:a16="http://schemas.microsoft.com/office/drawing/2014/main" id="{DA3DC910-7EB1-4AA8-9338-91B26BAE0522}"/>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6" name="Rectangle 35">
                <a:extLst>
                  <a:ext uri="{FF2B5EF4-FFF2-40B4-BE49-F238E27FC236}">
                    <a16:creationId xmlns:a16="http://schemas.microsoft.com/office/drawing/2014/main" id="{8E2442A0-BB85-47F1-9F57-47D76F68EFC5}"/>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26" name="Group 25">
              <a:extLst>
                <a:ext uri="{FF2B5EF4-FFF2-40B4-BE49-F238E27FC236}">
                  <a16:creationId xmlns:a16="http://schemas.microsoft.com/office/drawing/2014/main" id="{6B6A1317-5BD6-421F-8FF8-B7840F18509F}"/>
                </a:ext>
              </a:extLst>
            </p:cNvPr>
            <p:cNvGrpSpPr/>
            <p:nvPr/>
          </p:nvGrpSpPr>
          <p:grpSpPr>
            <a:xfrm>
              <a:off x="7504981" y="5647427"/>
              <a:ext cx="569343" cy="207034"/>
              <a:chOff x="1782793" y="1811547"/>
              <a:chExt cx="569343" cy="207034"/>
            </a:xfrm>
          </p:grpSpPr>
          <p:sp>
            <p:nvSpPr>
              <p:cNvPr id="31" name="Rectangle 30">
                <a:extLst>
                  <a:ext uri="{FF2B5EF4-FFF2-40B4-BE49-F238E27FC236}">
                    <a16:creationId xmlns:a16="http://schemas.microsoft.com/office/drawing/2014/main" id="{665F79E0-520F-4C19-993B-4D13EFE0CCCB}"/>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2" name="Rectangle 31">
                <a:extLst>
                  <a:ext uri="{FF2B5EF4-FFF2-40B4-BE49-F238E27FC236}">
                    <a16:creationId xmlns:a16="http://schemas.microsoft.com/office/drawing/2014/main" id="{717B9529-1E6D-43D2-9635-1947CB3B43E3}"/>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3" name="Rectangle 32">
                <a:extLst>
                  <a:ext uri="{FF2B5EF4-FFF2-40B4-BE49-F238E27FC236}">
                    <a16:creationId xmlns:a16="http://schemas.microsoft.com/office/drawing/2014/main" id="{72387B1C-A4F0-4EB9-A911-3C314BC1483D}"/>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27" name="Group 26">
              <a:extLst>
                <a:ext uri="{FF2B5EF4-FFF2-40B4-BE49-F238E27FC236}">
                  <a16:creationId xmlns:a16="http://schemas.microsoft.com/office/drawing/2014/main" id="{D5FB61B9-D375-4E9E-8A1F-5551E1833297}"/>
                </a:ext>
              </a:extLst>
            </p:cNvPr>
            <p:cNvGrpSpPr/>
            <p:nvPr/>
          </p:nvGrpSpPr>
          <p:grpSpPr>
            <a:xfrm>
              <a:off x="7504981" y="5854461"/>
              <a:ext cx="569343" cy="207034"/>
              <a:chOff x="1782793" y="1811547"/>
              <a:chExt cx="569343" cy="207034"/>
            </a:xfrm>
          </p:grpSpPr>
          <p:sp>
            <p:nvSpPr>
              <p:cNvPr id="28" name="Rectangle 27">
                <a:extLst>
                  <a:ext uri="{FF2B5EF4-FFF2-40B4-BE49-F238E27FC236}">
                    <a16:creationId xmlns:a16="http://schemas.microsoft.com/office/drawing/2014/main" id="{17402955-0346-4055-A02E-8A01FD9790A0}"/>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9" name="Rectangle 28">
                <a:extLst>
                  <a:ext uri="{FF2B5EF4-FFF2-40B4-BE49-F238E27FC236}">
                    <a16:creationId xmlns:a16="http://schemas.microsoft.com/office/drawing/2014/main" id="{274CB882-1ED0-42FE-AAFC-994CD1D6A46D}"/>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0" name="Rectangle 29">
                <a:extLst>
                  <a:ext uri="{FF2B5EF4-FFF2-40B4-BE49-F238E27FC236}">
                    <a16:creationId xmlns:a16="http://schemas.microsoft.com/office/drawing/2014/main" id="{F87D57BD-2D95-4D81-8387-29435F0EFF14}"/>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grpSp>
        <p:nvGrpSpPr>
          <p:cNvPr id="85" name="Group 84">
            <a:extLst>
              <a:ext uri="{FF2B5EF4-FFF2-40B4-BE49-F238E27FC236}">
                <a16:creationId xmlns:a16="http://schemas.microsoft.com/office/drawing/2014/main" id="{B183B90E-EA1F-4B78-976F-82DDE9709BCC}"/>
              </a:ext>
            </a:extLst>
          </p:cNvPr>
          <p:cNvGrpSpPr/>
          <p:nvPr/>
        </p:nvGrpSpPr>
        <p:grpSpPr>
          <a:xfrm>
            <a:off x="7678030" y="1089234"/>
            <a:ext cx="580677" cy="5278888"/>
            <a:chOff x="7504981" y="885645"/>
            <a:chExt cx="569343" cy="5175850"/>
          </a:xfrm>
        </p:grpSpPr>
        <p:grpSp>
          <p:nvGrpSpPr>
            <p:cNvPr id="86" name="Group 85">
              <a:extLst>
                <a:ext uri="{FF2B5EF4-FFF2-40B4-BE49-F238E27FC236}">
                  <a16:creationId xmlns:a16="http://schemas.microsoft.com/office/drawing/2014/main" id="{CDDA0820-29B9-4F42-9664-4C00707C756B}"/>
                </a:ext>
              </a:extLst>
            </p:cNvPr>
            <p:cNvGrpSpPr/>
            <p:nvPr/>
          </p:nvGrpSpPr>
          <p:grpSpPr>
            <a:xfrm>
              <a:off x="7504981" y="885645"/>
              <a:ext cx="569343" cy="207034"/>
              <a:chOff x="1782793" y="1811547"/>
              <a:chExt cx="569343" cy="207034"/>
            </a:xfrm>
          </p:grpSpPr>
          <p:sp>
            <p:nvSpPr>
              <p:cNvPr id="159" name="Rectangle 158">
                <a:extLst>
                  <a:ext uri="{FF2B5EF4-FFF2-40B4-BE49-F238E27FC236}">
                    <a16:creationId xmlns:a16="http://schemas.microsoft.com/office/drawing/2014/main" id="{90D99F1F-3193-41C1-BA49-EEB1F5F9AD56}"/>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60" name="Rectangle 159">
                <a:extLst>
                  <a:ext uri="{FF2B5EF4-FFF2-40B4-BE49-F238E27FC236}">
                    <a16:creationId xmlns:a16="http://schemas.microsoft.com/office/drawing/2014/main" id="{24176784-F737-44B1-B797-36606FE7EEB5}"/>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61" name="Rectangle 160">
                <a:extLst>
                  <a:ext uri="{FF2B5EF4-FFF2-40B4-BE49-F238E27FC236}">
                    <a16:creationId xmlns:a16="http://schemas.microsoft.com/office/drawing/2014/main" id="{36F5D364-8905-4DEF-915D-911146A9692C}"/>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87" name="Group 86">
              <a:extLst>
                <a:ext uri="{FF2B5EF4-FFF2-40B4-BE49-F238E27FC236}">
                  <a16:creationId xmlns:a16="http://schemas.microsoft.com/office/drawing/2014/main" id="{E4CAB608-81F5-4350-B228-B1C49268E277}"/>
                </a:ext>
              </a:extLst>
            </p:cNvPr>
            <p:cNvGrpSpPr/>
            <p:nvPr/>
          </p:nvGrpSpPr>
          <p:grpSpPr>
            <a:xfrm>
              <a:off x="7504981" y="1092679"/>
              <a:ext cx="569343" cy="207034"/>
              <a:chOff x="1782793" y="1811547"/>
              <a:chExt cx="569343" cy="207034"/>
            </a:xfrm>
          </p:grpSpPr>
          <p:sp>
            <p:nvSpPr>
              <p:cNvPr id="156" name="Rectangle 155">
                <a:extLst>
                  <a:ext uri="{FF2B5EF4-FFF2-40B4-BE49-F238E27FC236}">
                    <a16:creationId xmlns:a16="http://schemas.microsoft.com/office/drawing/2014/main" id="{BC7D9F43-C12C-4B77-A2AF-CD0FE6358F8F}"/>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57" name="Rectangle 156">
                <a:extLst>
                  <a:ext uri="{FF2B5EF4-FFF2-40B4-BE49-F238E27FC236}">
                    <a16:creationId xmlns:a16="http://schemas.microsoft.com/office/drawing/2014/main" id="{9CA6601B-FBB6-48A2-A510-023FB6B3E02A}"/>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58" name="Rectangle 157">
                <a:extLst>
                  <a:ext uri="{FF2B5EF4-FFF2-40B4-BE49-F238E27FC236}">
                    <a16:creationId xmlns:a16="http://schemas.microsoft.com/office/drawing/2014/main" id="{CBD97781-BDA6-4266-A117-27CBCBE64FA0}"/>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88" name="Group 87">
              <a:extLst>
                <a:ext uri="{FF2B5EF4-FFF2-40B4-BE49-F238E27FC236}">
                  <a16:creationId xmlns:a16="http://schemas.microsoft.com/office/drawing/2014/main" id="{A2894793-6CD5-4764-9EEA-C9C48C03183A}"/>
                </a:ext>
              </a:extLst>
            </p:cNvPr>
            <p:cNvGrpSpPr/>
            <p:nvPr/>
          </p:nvGrpSpPr>
          <p:grpSpPr>
            <a:xfrm>
              <a:off x="7504981" y="1299713"/>
              <a:ext cx="569343" cy="207034"/>
              <a:chOff x="1782793" y="1811547"/>
              <a:chExt cx="569343" cy="207034"/>
            </a:xfrm>
          </p:grpSpPr>
          <p:sp>
            <p:nvSpPr>
              <p:cNvPr id="153" name="Rectangle 152">
                <a:extLst>
                  <a:ext uri="{FF2B5EF4-FFF2-40B4-BE49-F238E27FC236}">
                    <a16:creationId xmlns:a16="http://schemas.microsoft.com/office/drawing/2014/main" id="{651708CA-556F-413F-AE84-67CEC3F70037}"/>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54" name="Rectangle 153">
                <a:extLst>
                  <a:ext uri="{FF2B5EF4-FFF2-40B4-BE49-F238E27FC236}">
                    <a16:creationId xmlns:a16="http://schemas.microsoft.com/office/drawing/2014/main" id="{B595D778-596E-480A-BAF1-4E69898D5480}"/>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55" name="Rectangle 154">
                <a:extLst>
                  <a:ext uri="{FF2B5EF4-FFF2-40B4-BE49-F238E27FC236}">
                    <a16:creationId xmlns:a16="http://schemas.microsoft.com/office/drawing/2014/main" id="{CD67327F-95D0-45C3-B682-B8D4BE49D1E7}"/>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89" name="Group 88">
              <a:extLst>
                <a:ext uri="{FF2B5EF4-FFF2-40B4-BE49-F238E27FC236}">
                  <a16:creationId xmlns:a16="http://schemas.microsoft.com/office/drawing/2014/main" id="{A8FE29BB-9FCB-41EE-8E17-9D688E257BEA}"/>
                </a:ext>
              </a:extLst>
            </p:cNvPr>
            <p:cNvGrpSpPr/>
            <p:nvPr/>
          </p:nvGrpSpPr>
          <p:grpSpPr>
            <a:xfrm>
              <a:off x="7504981" y="1506747"/>
              <a:ext cx="569343" cy="207034"/>
              <a:chOff x="1782793" y="1811547"/>
              <a:chExt cx="569343" cy="207034"/>
            </a:xfrm>
          </p:grpSpPr>
          <p:sp>
            <p:nvSpPr>
              <p:cNvPr id="150" name="Rectangle 149">
                <a:extLst>
                  <a:ext uri="{FF2B5EF4-FFF2-40B4-BE49-F238E27FC236}">
                    <a16:creationId xmlns:a16="http://schemas.microsoft.com/office/drawing/2014/main" id="{D8851E3B-4E19-4B50-A5C8-316F1A2C87CC}"/>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51" name="Rectangle 150">
                <a:extLst>
                  <a:ext uri="{FF2B5EF4-FFF2-40B4-BE49-F238E27FC236}">
                    <a16:creationId xmlns:a16="http://schemas.microsoft.com/office/drawing/2014/main" id="{7312FBE8-4708-496C-8966-427326865282}"/>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52" name="Rectangle 151">
                <a:extLst>
                  <a:ext uri="{FF2B5EF4-FFF2-40B4-BE49-F238E27FC236}">
                    <a16:creationId xmlns:a16="http://schemas.microsoft.com/office/drawing/2014/main" id="{AA7A3854-0770-4FEA-8EAE-6C9B929D2394}"/>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90" name="Group 89">
              <a:extLst>
                <a:ext uri="{FF2B5EF4-FFF2-40B4-BE49-F238E27FC236}">
                  <a16:creationId xmlns:a16="http://schemas.microsoft.com/office/drawing/2014/main" id="{2F81DF94-E8B2-40F6-B005-D1A8BBF9FCC8}"/>
                </a:ext>
              </a:extLst>
            </p:cNvPr>
            <p:cNvGrpSpPr/>
            <p:nvPr/>
          </p:nvGrpSpPr>
          <p:grpSpPr>
            <a:xfrm>
              <a:off x="7504981" y="1713781"/>
              <a:ext cx="569343" cy="207034"/>
              <a:chOff x="1782793" y="1811547"/>
              <a:chExt cx="569343" cy="207034"/>
            </a:xfrm>
          </p:grpSpPr>
          <p:sp>
            <p:nvSpPr>
              <p:cNvPr id="147" name="Rectangle 146">
                <a:extLst>
                  <a:ext uri="{FF2B5EF4-FFF2-40B4-BE49-F238E27FC236}">
                    <a16:creationId xmlns:a16="http://schemas.microsoft.com/office/drawing/2014/main" id="{956B7014-4502-42DC-A1BD-355E97D6B5BF}"/>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48" name="Rectangle 147">
                <a:extLst>
                  <a:ext uri="{FF2B5EF4-FFF2-40B4-BE49-F238E27FC236}">
                    <a16:creationId xmlns:a16="http://schemas.microsoft.com/office/drawing/2014/main" id="{9DA86469-9F8E-4BB9-8880-036CA7767BCA}"/>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49" name="Rectangle 148">
                <a:extLst>
                  <a:ext uri="{FF2B5EF4-FFF2-40B4-BE49-F238E27FC236}">
                    <a16:creationId xmlns:a16="http://schemas.microsoft.com/office/drawing/2014/main" id="{7163FA9E-EF10-4638-BB1D-7CA2C652ED87}"/>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91" name="Group 90">
              <a:extLst>
                <a:ext uri="{FF2B5EF4-FFF2-40B4-BE49-F238E27FC236}">
                  <a16:creationId xmlns:a16="http://schemas.microsoft.com/office/drawing/2014/main" id="{ACA6AA15-1C0F-44F8-BCAB-E807E924AAAF}"/>
                </a:ext>
              </a:extLst>
            </p:cNvPr>
            <p:cNvGrpSpPr/>
            <p:nvPr/>
          </p:nvGrpSpPr>
          <p:grpSpPr>
            <a:xfrm>
              <a:off x="7504981" y="1920815"/>
              <a:ext cx="569343" cy="207034"/>
              <a:chOff x="1782793" y="1811547"/>
              <a:chExt cx="569343" cy="207034"/>
            </a:xfrm>
          </p:grpSpPr>
          <p:sp>
            <p:nvSpPr>
              <p:cNvPr id="144" name="Rectangle 143">
                <a:extLst>
                  <a:ext uri="{FF2B5EF4-FFF2-40B4-BE49-F238E27FC236}">
                    <a16:creationId xmlns:a16="http://schemas.microsoft.com/office/drawing/2014/main" id="{50852AF9-7ED4-497F-83E2-F3359030B6C8}"/>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45" name="Rectangle 144">
                <a:extLst>
                  <a:ext uri="{FF2B5EF4-FFF2-40B4-BE49-F238E27FC236}">
                    <a16:creationId xmlns:a16="http://schemas.microsoft.com/office/drawing/2014/main" id="{45629CD0-F7B7-4918-AC45-9FB23C78E0A7}"/>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46" name="Rectangle 145">
                <a:extLst>
                  <a:ext uri="{FF2B5EF4-FFF2-40B4-BE49-F238E27FC236}">
                    <a16:creationId xmlns:a16="http://schemas.microsoft.com/office/drawing/2014/main" id="{10F0E131-CE7F-4B82-B583-DB47A23318ED}"/>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92" name="Group 91">
              <a:extLst>
                <a:ext uri="{FF2B5EF4-FFF2-40B4-BE49-F238E27FC236}">
                  <a16:creationId xmlns:a16="http://schemas.microsoft.com/office/drawing/2014/main" id="{D42EC689-A308-4F00-A8BE-59323B164209}"/>
                </a:ext>
              </a:extLst>
            </p:cNvPr>
            <p:cNvGrpSpPr/>
            <p:nvPr/>
          </p:nvGrpSpPr>
          <p:grpSpPr>
            <a:xfrm>
              <a:off x="7504981" y="2127849"/>
              <a:ext cx="569343" cy="207034"/>
              <a:chOff x="1782793" y="1811547"/>
              <a:chExt cx="569343" cy="207034"/>
            </a:xfrm>
          </p:grpSpPr>
          <p:sp>
            <p:nvSpPr>
              <p:cNvPr id="141" name="Rectangle 140">
                <a:extLst>
                  <a:ext uri="{FF2B5EF4-FFF2-40B4-BE49-F238E27FC236}">
                    <a16:creationId xmlns:a16="http://schemas.microsoft.com/office/drawing/2014/main" id="{80B4B832-B7EE-4B37-8EE6-9DEA1D4B2D1A}"/>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42" name="Rectangle 141">
                <a:extLst>
                  <a:ext uri="{FF2B5EF4-FFF2-40B4-BE49-F238E27FC236}">
                    <a16:creationId xmlns:a16="http://schemas.microsoft.com/office/drawing/2014/main" id="{7B2AFE1A-8652-47D2-B5B6-FBE8A6D316B3}"/>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43" name="Rectangle 142">
                <a:extLst>
                  <a:ext uri="{FF2B5EF4-FFF2-40B4-BE49-F238E27FC236}">
                    <a16:creationId xmlns:a16="http://schemas.microsoft.com/office/drawing/2014/main" id="{B4DEC430-BB4A-43E5-81AC-CFCECAF0A1D6}"/>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93" name="Group 92">
              <a:extLst>
                <a:ext uri="{FF2B5EF4-FFF2-40B4-BE49-F238E27FC236}">
                  <a16:creationId xmlns:a16="http://schemas.microsoft.com/office/drawing/2014/main" id="{7ED73097-1749-4217-9E31-C291D73FED8D}"/>
                </a:ext>
              </a:extLst>
            </p:cNvPr>
            <p:cNvGrpSpPr/>
            <p:nvPr/>
          </p:nvGrpSpPr>
          <p:grpSpPr>
            <a:xfrm>
              <a:off x="7504981" y="2334883"/>
              <a:ext cx="569343" cy="207034"/>
              <a:chOff x="1782793" y="1811547"/>
              <a:chExt cx="569343" cy="207034"/>
            </a:xfrm>
          </p:grpSpPr>
          <p:sp>
            <p:nvSpPr>
              <p:cNvPr id="138" name="Rectangle 137">
                <a:extLst>
                  <a:ext uri="{FF2B5EF4-FFF2-40B4-BE49-F238E27FC236}">
                    <a16:creationId xmlns:a16="http://schemas.microsoft.com/office/drawing/2014/main" id="{26021132-AAAA-4A4F-9D4A-B0C3680B9CFA}"/>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39" name="Rectangle 138">
                <a:extLst>
                  <a:ext uri="{FF2B5EF4-FFF2-40B4-BE49-F238E27FC236}">
                    <a16:creationId xmlns:a16="http://schemas.microsoft.com/office/drawing/2014/main" id="{2ED0450E-EB75-422D-9CD1-12EB40D1F89F}"/>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40" name="Rectangle 139">
                <a:extLst>
                  <a:ext uri="{FF2B5EF4-FFF2-40B4-BE49-F238E27FC236}">
                    <a16:creationId xmlns:a16="http://schemas.microsoft.com/office/drawing/2014/main" id="{49390731-5ABE-4B86-B6AA-63B52BD59BF1}"/>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94" name="Group 93">
              <a:extLst>
                <a:ext uri="{FF2B5EF4-FFF2-40B4-BE49-F238E27FC236}">
                  <a16:creationId xmlns:a16="http://schemas.microsoft.com/office/drawing/2014/main" id="{2FB56087-88A4-4D71-8000-93B974F60A71}"/>
                </a:ext>
              </a:extLst>
            </p:cNvPr>
            <p:cNvGrpSpPr/>
            <p:nvPr/>
          </p:nvGrpSpPr>
          <p:grpSpPr>
            <a:xfrm>
              <a:off x="7504981" y="2541917"/>
              <a:ext cx="569343" cy="207034"/>
              <a:chOff x="1782793" y="1811547"/>
              <a:chExt cx="569343" cy="207034"/>
            </a:xfrm>
          </p:grpSpPr>
          <p:sp>
            <p:nvSpPr>
              <p:cNvPr id="135" name="Rectangle 134">
                <a:extLst>
                  <a:ext uri="{FF2B5EF4-FFF2-40B4-BE49-F238E27FC236}">
                    <a16:creationId xmlns:a16="http://schemas.microsoft.com/office/drawing/2014/main" id="{8D9EB576-B3B3-4EBF-B962-9FE645198308}"/>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36" name="Rectangle 135">
                <a:extLst>
                  <a:ext uri="{FF2B5EF4-FFF2-40B4-BE49-F238E27FC236}">
                    <a16:creationId xmlns:a16="http://schemas.microsoft.com/office/drawing/2014/main" id="{70DF1A3E-78E6-4C77-86DE-FECC3CF72F57}"/>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37" name="Rectangle 136">
                <a:extLst>
                  <a:ext uri="{FF2B5EF4-FFF2-40B4-BE49-F238E27FC236}">
                    <a16:creationId xmlns:a16="http://schemas.microsoft.com/office/drawing/2014/main" id="{1947A0EB-F598-4123-8F50-5034D00B99A5}"/>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95" name="Group 94">
              <a:extLst>
                <a:ext uri="{FF2B5EF4-FFF2-40B4-BE49-F238E27FC236}">
                  <a16:creationId xmlns:a16="http://schemas.microsoft.com/office/drawing/2014/main" id="{137B7724-D066-4F6C-8444-360085469F8C}"/>
                </a:ext>
              </a:extLst>
            </p:cNvPr>
            <p:cNvGrpSpPr/>
            <p:nvPr/>
          </p:nvGrpSpPr>
          <p:grpSpPr>
            <a:xfrm>
              <a:off x="7504981" y="2748951"/>
              <a:ext cx="569343" cy="207034"/>
              <a:chOff x="1782793" y="1811547"/>
              <a:chExt cx="569343" cy="207034"/>
            </a:xfrm>
          </p:grpSpPr>
          <p:sp>
            <p:nvSpPr>
              <p:cNvPr id="132" name="Rectangle 131">
                <a:extLst>
                  <a:ext uri="{FF2B5EF4-FFF2-40B4-BE49-F238E27FC236}">
                    <a16:creationId xmlns:a16="http://schemas.microsoft.com/office/drawing/2014/main" id="{E6587236-8B17-4809-8540-301243615D45}"/>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33" name="Rectangle 132">
                <a:extLst>
                  <a:ext uri="{FF2B5EF4-FFF2-40B4-BE49-F238E27FC236}">
                    <a16:creationId xmlns:a16="http://schemas.microsoft.com/office/drawing/2014/main" id="{048DD417-20B5-4622-81E5-C85CF31240F9}"/>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34" name="Rectangle 133">
                <a:extLst>
                  <a:ext uri="{FF2B5EF4-FFF2-40B4-BE49-F238E27FC236}">
                    <a16:creationId xmlns:a16="http://schemas.microsoft.com/office/drawing/2014/main" id="{52DE9668-FC87-4D7D-9002-FDC9312D7835}"/>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96" name="Group 95">
              <a:extLst>
                <a:ext uri="{FF2B5EF4-FFF2-40B4-BE49-F238E27FC236}">
                  <a16:creationId xmlns:a16="http://schemas.microsoft.com/office/drawing/2014/main" id="{E77937F7-4D8F-475C-B94A-5B055541B467}"/>
                </a:ext>
              </a:extLst>
            </p:cNvPr>
            <p:cNvGrpSpPr/>
            <p:nvPr/>
          </p:nvGrpSpPr>
          <p:grpSpPr>
            <a:xfrm>
              <a:off x="7504981" y="4198189"/>
              <a:ext cx="569343" cy="207034"/>
              <a:chOff x="1782793" y="1811547"/>
              <a:chExt cx="569343" cy="207034"/>
            </a:xfrm>
          </p:grpSpPr>
          <p:sp>
            <p:nvSpPr>
              <p:cNvPr id="129" name="Rectangle 128">
                <a:extLst>
                  <a:ext uri="{FF2B5EF4-FFF2-40B4-BE49-F238E27FC236}">
                    <a16:creationId xmlns:a16="http://schemas.microsoft.com/office/drawing/2014/main" id="{F60A1A37-98A7-43A7-9C5B-64670F86B7F5}"/>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30" name="Rectangle 129">
                <a:extLst>
                  <a:ext uri="{FF2B5EF4-FFF2-40B4-BE49-F238E27FC236}">
                    <a16:creationId xmlns:a16="http://schemas.microsoft.com/office/drawing/2014/main" id="{B5EF2BC3-9BBE-4FE1-BBDA-80AC2CCD1D29}"/>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31" name="Rectangle 130">
                <a:extLst>
                  <a:ext uri="{FF2B5EF4-FFF2-40B4-BE49-F238E27FC236}">
                    <a16:creationId xmlns:a16="http://schemas.microsoft.com/office/drawing/2014/main" id="{6EE87CA5-AF21-4592-A21F-F194FA680398}"/>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97" name="Group 96">
              <a:extLst>
                <a:ext uri="{FF2B5EF4-FFF2-40B4-BE49-F238E27FC236}">
                  <a16:creationId xmlns:a16="http://schemas.microsoft.com/office/drawing/2014/main" id="{E4920CF2-EEA5-49FA-A852-EFFD61446442}"/>
                </a:ext>
              </a:extLst>
            </p:cNvPr>
            <p:cNvGrpSpPr/>
            <p:nvPr/>
          </p:nvGrpSpPr>
          <p:grpSpPr>
            <a:xfrm>
              <a:off x="7504981" y="4405223"/>
              <a:ext cx="569343" cy="207034"/>
              <a:chOff x="1782793" y="1811547"/>
              <a:chExt cx="569343" cy="207034"/>
            </a:xfrm>
          </p:grpSpPr>
          <p:sp>
            <p:nvSpPr>
              <p:cNvPr id="126" name="Rectangle 125">
                <a:extLst>
                  <a:ext uri="{FF2B5EF4-FFF2-40B4-BE49-F238E27FC236}">
                    <a16:creationId xmlns:a16="http://schemas.microsoft.com/office/drawing/2014/main" id="{9495984A-FF3A-4984-A859-A78DDCFC26D5}"/>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27" name="Rectangle 126">
                <a:extLst>
                  <a:ext uri="{FF2B5EF4-FFF2-40B4-BE49-F238E27FC236}">
                    <a16:creationId xmlns:a16="http://schemas.microsoft.com/office/drawing/2014/main" id="{9FED19EA-AFD0-453C-BFF3-B670A796644B}"/>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28" name="Rectangle 127">
                <a:extLst>
                  <a:ext uri="{FF2B5EF4-FFF2-40B4-BE49-F238E27FC236}">
                    <a16:creationId xmlns:a16="http://schemas.microsoft.com/office/drawing/2014/main" id="{F102A7E3-2C19-4855-ACC3-44E338040A43}"/>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98" name="Group 97">
              <a:extLst>
                <a:ext uri="{FF2B5EF4-FFF2-40B4-BE49-F238E27FC236}">
                  <a16:creationId xmlns:a16="http://schemas.microsoft.com/office/drawing/2014/main" id="{B316A2F9-F93D-4A9E-967A-CABD9BA5A363}"/>
                </a:ext>
              </a:extLst>
            </p:cNvPr>
            <p:cNvGrpSpPr/>
            <p:nvPr/>
          </p:nvGrpSpPr>
          <p:grpSpPr>
            <a:xfrm>
              <a:off x="7504981" y="4612257"/>
              <a:ext cx="569343" cy="207034"/>
              <a:chOff x="1782793" y="1811547"/>
              <a:chExt cx="569343" cy="207034"/>
            </a:xfrm>
          </p:grpSpPr>
          <p:sp>
            <p:nvSpPr>
              <p:cNvPr id="123" name="Rectangle 122">
                <a:extLst>
                  <a:ext uri="{FF2B5EF4-FFF2-40B4-BE49-F238E27FC236}">
                    <a16:creationId xmlns:a16="http://schemas.microsoft.com/office/drawing/2014/main" id="{0433BBAA-322D-4CC6-B425-6297B6D1C312}"/>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24" name="Rectangle 123">
                <a:extLst>
                  <a:ext uri="{FF2B5EF4-FFF2-40B4-BE49-F238E27FC236}">
                    <a16:creationId xmlns:a16="http://schemas.microsoft.com/office/drawing/2014/main" id="{A57A1930-3B4D-46B4-A299-5249B0BDA737}"/>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25" name="Rectangle 124">
                <a:extLst>
                  <a:ext uri="{FF2B5EF4-FFF2-40B4-BE49-F238E27FC236}">
                    <a16:creationId xmlns:a16="http://schemas.microsoft.com/office/drawing/2014/main" id="{471B5E7A-719A-4D6C-A8AF-7A4B4729D566}"/>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99" name="Group 98">
              <a:extLst>
                <a:ext uri="{FF2B5EF4-FFF2-40B4-BE49-F238E27FC236}">
                  <a16:creationId xmlns:a16="http://schemas.microsoft.com/office/drawing/2014/main" id="{4A6FD65A-5825-4A96-9041-7DBFE29C9BC1}"/>
                </a:ext>
              </a:extLst>
            </p:cNvPr>
            <p:cNvGrpSpPr/>
            <p:nvPr/>
          </p:nvGrpSpPr>
          <p:grpSpPr>
            <a:xfrm>
              <a:off x="7504981" y="4819291"/>
              <a:ext cx="569343" cy="207034"/>
              <a:chOff x="1782793" y="1811547"/>
              <a:chExt cx="569343" cy="207034"/>
            </a:xfrm>
          </p:grpSpPr>
          <p:sp>
            <p:nvSpPr>
              <p:cNvPr id="120" name="Rectangle 119">
                <a:extLst>
                  <a:ext uri="{FF2B5EF4-FFF2-40B4-BE49-F238E27FC236}">
                    <a16:creationId xmlns:a16="http://schemas.microsoft.com/office/drawing/2014/main" id="{30AF8E15-171D-4881-83A1-E2F95680F6BF}"/>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21" name="Rectangle 120">
                <a:extLst>
                  <a:ext uri="{FF2B5EF4-FFF2-40B4-BE49-F238E27FC236}">
                    <a16:creationId xmlns:a16="http://schemas.microsoft.com/office/drawing/2014/main" id="{21C3D29C-B660-4757-B76D-5C9B060307D6}"/>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22" name="Rectangle 121">
                <a:extLst>
                  <a:ext uri="{FF2B5EF4-FFF2-40B4-BE49-F238E27FC236}">
                    <a16:creationId xmlns:a16="http://schemas.microsoft.com/office/drawing/2014/main" id="{7E4CC952-ADE4-4B18-8B96-3B9C4BB4E44E}"/>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100" name="Group 99">
              <a:extLst>
                <a:ext uri="{FF2B5EF4-FFF2-40B4-BE49-F238E27FC236}">
                  <a16:creationId xmlns:a16="http://schemas.microsoft.com/office/drawing/2014/main" id="{62CE5207-4621-4BEB-A43F-A2A3DA4FF564}"/>
                </a:ext>
              </a:extLst>
            </p:cNvPr>
            <p:cNvGrpSpPr/>
            <p:nvPr/>
          </p:nvGrpSpPr>
          <p:grpSpPr>
            <a:xfrm>
              <a:off x="7504981" y="5026325"/>
              <a:ext cx="569343" cy="207034"/>
              <a:chOff x="1782793" y="1811547"/>
              <a:chExt cx="569343" cy="207034"/>
            </a:xfrm>
          </p:grpSpPr>
          <p:sp>
            <p:nvSpPr>
              <p:cNvPr id="117" name="Rectangle 116">
                <a:extLst>
                  <a:ext uri="{FF2B5EF4-FFF2-40B4-BE49-F238E27FC236}">
                    <a16:creationId xmlns:a16="http://schemas.microsoft.com/office/drawing/2014/main" id="{21DD4142-A4EA-4690-8602-6B81930651AE}"/>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18" name="Rectangle 117">
                <a:extLst>
                  <a:ext uri="{FF2B5EF4-FFF2-40B4-BE49-F238E27FC236}">
                    <a16:creationId xmlns:a16="http://schemas.microsoft.com/office/drawing/2014/main" id="{D7F7E6C4-4D02-45CD-BB09-5B0970FE2F61}"/>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19" name="Rectangle 118">
                <a:extLst>
                  <a:ext uri="{FF2B5EF4-FFF2-40B4-BE49-F238E27FC236}">
                    <a16:creationId xmlns:a16="http://schemas.microsoft.com/office/drawing/2014/main" id="{DF518B39-7A0D-4D95-A8BD-27544A2D6746}"/>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101" name="Group 100">
              <a:extLst>
                <a:ext uri="{FF2B5EF4-FFF2-40B4-BE49-F238E27FC236}">
                  <a16:creationId xmlns:a16="http://schemas.microsoft.com/office/drawing/2014/main" id="{63DA104C-C576-4371-A1BB-2F42916F187C}"/>
                </a:ext>
              </a:extLst>
            </p:cNvPr>
            <p:cNvGrpSpPr/>
            <p:nvPr/>
          </p:nvGrpSpPr>
          <p:grpSpPr>
            <a:xfrm>
              <a:off x="7504981" y="5233359"/>
              <a:ext cx="569343" cy="207034"/>
              <a:chOff x="1782793" y="1811547"/>
              <a:chExt cx="569343" cy="207034"/>
            </a:xfrm>
          </p:grpSpPr>
          <p:sp>
            <p:nvSpPr>
              <p:cNvPr id="114" name="Rectangle 113">
                <a:extLst>
                  <a:ext uri="{FF2B5EF4-FFF2-40B4-BE49-F238E27FC236}">
                    <a16:creationId xmlns:a16="http://schemas.microsoft.com/office/drawing/2014/main" id="{2D395D24-3EC6-4170-A136-3E94105357FA}"/>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15" name="Rectangle 114">
                <a:extLst>
                  <a:ext uri="{FF2B5EF4-FFF2-40B4-BE49-F238E27FC236}">
                    <a16:creationId xmlns:a16="http://schemas.microsoft.com/office/drawing/2014/main" id="{03B0ABAE-B220-4244-8CA2-017D01123D5A}"/>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16" name="Rectangle 115">
                <a:extLst>
                  <a:ext uri="{FF2B5EF4-FFF2-40B4-BE49-F238E27FC236}">
                    <a16:creationId xmlns:a16="http://schemas.microsoft.com/office/drawing/2014/main" id="{4F86A49A-72D2-4B98-92E5-CACFAB50FE26}"/>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102" name="Group 101">
              <a:extLst>
                <a:ext uri="{FF2B5EF4-FFF2-40B4-BE49-F238E27FC236}">
                  <a16:creationId xmlns:a16="http://schemas.microsoft.com/office/drawing/2014/main" id="{3BB326E5-B400-4067-BC38-8FCB38C47904}"/>
                </a:ext>
              </a:extLst>
            </p:cNvPr>
            <p:cNvGrpSpPr/>
            <p:nvPr/>
          </p:nvGrpSpPr>
          <p:grpSpPr>
            <a:xfrm>
              <a:off x="7504981" y="5440393"/>
              <a:ext cx="569343" cy="207034"/>
              <a:chOff x="1782793" y="1811547"/>
              <a:chExt cx="569343" cy="207034"/>
            </a:xfrm>
          </p:grpSpPr>
          <p:sp>
            <p:nvSpPr>
              <p:cNvPr id="111" name="Rectangle 110">
                <a:extLst>
                  <a:ext uri="{FF2B5EF4-FFF2-40B4-BE49-F238E27FC236}">
                    <a16:creationId xmlns:a16="http://schemas.microsoft.com/office/drawing/2014/main" id="{BBE5BE08-A6A8-4B4A-A54A-E3BF3F1390EC}"/>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12" name="Rectangle 111">
                <a:extLst>
                  <a:ext uri="{FF2B5EF4-FFF2-40B4-BE49-F238E27FC236}">
                    <a16:creationId xmlns:a16="http://schemas.microsoft.com/office/drawing/2014/main" id="{708BD00B-C61B-4A03-9900-1F4859882C1F}"/>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13" name="Rectangle 112">
                <a:extLst>
                  <a:ext uri="{FF2B5EF4-FFF2-40B4-BE49-F238E27FC236}">
                    <a16:creationId xmlns:a16="http://schemas.microsoft.com/office/drawing/2014/main" id="{D6C9E106-CEF2-4D5C-9DD8-99D11691D22D}"/>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103" name="Group 102">
              <a:extLst>
                <a:ext uri="{FF2B5EF4-FFF2-40B4-BE49-F238E27FC236}">
                  <a16:creationId xmlns:a16="http://schemas.microsoft.com/office/drawing/2014/main" id="{1A85473C-6DAC-4E14-BE56-BFD3551855CC}"/>
                </a:ext>
              </a:extLst>
            </p:cNvPr>
            <p:cNvGrpSpPr/>
            <p:nvPr/>
          </p:nvGrpSpPr>
          <p:grpSpPr>
            <a:xfrm>
              <a:off x="7504981" y="5647427"/>
              <a:ext cx="569343" cy="207034"/>
              <a:chOff x="1782793" y="1811547"/>
              <a:chExt cx="569343" cy="207034"/>
            </a:xfrm>
          </p:grpSpPr>
          <p:sp>
            <p:nvSpPr>
              <p:cNvPr id="108" name="Rectangle 107">
                <a:extLst>
                  <a:ext uri="{FF2B5EF4-FFF2-40B4-BE49-F238E27FC236}">
                    <a16:creationId xmlns:a16="http://schemas.microsoft.com/office/drawing/2014/main" id="{20D89B18-32CE-45E2-9170-B170F12704E2}"/>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09" name="Rectangle 108">
                <a:extLst>
                  <a:ext uri="{FF2B5EF4-FFF2-40B4-BE49-F238E27FC236}">
                    <a16:creationId xmlns:a16="http://schemas.microsoft.com/office/drawing/2014/main" id="{0F869D00-2B69-4945-AB3E-0BBCC9129B23}"/>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10" name="Rectangle 109">
                <a:extLst>
                  <a:ext uri="{FF2B5EF4-FFF2-40B4-BE49-F238E27FC236}">
                    <a16:creationId xmlns:a16="http://schemas.microsoft.com/office/drawing/2014/main" id="{2CDC73A9-17A5-4A74-A4E4-17399FD81701}"/>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104" name="Group 103">
              <a:extLst>
                <a:ext uri="{FF2B5EF4-FFF2-40B4-BE49-F238E27FC236}">
                  <a16:creationId xmlns:a16="http://schemas.microsoft.com/office/drawing/2014/main" id="{15F7EDCA-08E3-4665-8253-61BA0C705D82}"/>
                </a:ext>
              </a:extLst>
            </p:cNvPr>
            <p:cNvGrpSpPr/>
            <p:nvPr/>
          </p:nvGrpSpPr>
          <p:grpSpPr>
            <a:xfrm>
              <a:off x="7504981" y="5854461"/>
              <a:ext cx="569343" cy="207034"/>
              <a:chOff x="1782793" y="1811547"/>
              <a:chExt cx="569343" cy="207034"/>
            </a:xfrm>
          </p:grpSpPr>
          <p:sp>
            <p:nvSpPr>
              <p:cNvPr id="105" name="Rectangle 104">
                <a:extLst>
                  <a:ext uri="{FF2B5EF4-FFF2-40B4-BE49-F238E27FC236}">
                    <a16:creationId xmlns:a16="http://schemas.microsoft.com/office/drawing/2014/main" id="{1ABC14CF-6E82-4256-A1EA-DD8686349728}"/>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06" name="Rectangle 105">
                <a:extLst>
                  <a:ext uri="{FF2B5EF4-FFF2-40B4-BE49-F238E27FC236}">
                    <a16:creationId xmlns:a16="http://schemas.microsoft.com/office/drawing/2014/main" id="{2ABF63A4-2336-4669-8E87-7EA899092145}"/>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07" name="Rectangle 106">
                <a:extLst>
                  <a:ext uri="{FF2B5EF4-FFF2-40B4-BE49-F238E27FC236}">
                    <a16:creationId xmlns:a16="http://schemas.microsoft.com/office/drawing/2014/main" id="{E6D4BBE7-EDF4-431B-ABC7-4867109CF97A}"/>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grpSp>
        <p:nvGrpSpPr>
          <p:cNvPr id="162" name="Group 161">
            <a:extLst>
              <a:ext uri="{FF2B5EF4-FFF2-40B4-BE49-F238E27FC236}">
                <a16:creationId xmlns:a16="http://schemas.microsoft.com/office/drawing/2014/main" id="{E9C4D8A7-59ED-43DD-85DB-8B8B832C2A05}"/>
              </a:ext>
            </a:extLst>
          </p:cNvPr>
          <p:cNvGrpSpPr/>
          <p:nvPr/>
        </p:nvGrpSpPr>
        <p:grpSpPr>
          <a:xfrm>
            <a:off x="8367951" y="1086186"/>
            <a:ext cx="580677" cy="5278888"/>
            <a:chOff x="7504981" y="885645"/>
            <a:chExt cx="569343" cy="5175850"/>
          </a:xfrm>
        </p:grpSpPr>
        <p:grpSp>
          <p:nvGrpSpPr>
            <p:cNvPr id="163" name="Group 162">
              <a:extLst>
                <a:ext uri="{FF2B5EF4-FFF2-40B4-BE49-F238E27FC236}">
                  <a16:creationId xmlns:a16="http://schemas.microsoft.com/office/drawing/2014/main" id="{D0C488DB-06AB-4AC3-A6D7-3DEBC3D91668}"/>
                </a:ext>
              </a:extLst>
            </p:cNvPr>
            <p:cNvGrpSpPr/>
            <p:nvPr/>
          </p:nvGrpSpPr>
          <p:grpSpPr>
            <a:xfrm>
              <a:off x="7504981" y="885645"/>
              <a:ext cx="569343" cy="207034"/>
              <a:chOff x="1782793" y="1811547"/>
              <a:chExt cx="569343" cy="207034"/>
            </a:xfrm>
          </p:grpSpPr>
          <p:sp>
            <p:nvSpPr>
              <p:cNvPr id="236" name="Rectangle 235">
                <a:extLst>
                  <a:ext uri="{FF2B5EF4-FFF2-40B4-BE49-F238E27FC236}">
                    <a16:creationId xmlns:a16="http://schemas.microsoft.com/office/drawing/2014/main" id="{558874F0-352E-4231-847E-8C3A0D7DD38C}"/>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37" name="Rectangle 236">
                <a:extLst>
                  <a:ext uri="{FF2B5EF4-FFF2-40B4-BE49-F238E27FC236}">
                    <a16:creationId xmlns:a16="http://schemas.microsoft.com/office/drawing/2014/main" id="{B5672F8B-6D43-4DC3-A249-210FF1EFB65D}"/>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38" name="Rectangle 237">
                <a:extLst>
                  <a:ext uri="{FF2B5EF4-FFF2-40B4-BE49-F238E27FC236}">
                    <a16:creationId xmlns:a16="http://schemas.microsoft.com/office/drawing/2014/main" id="{B217C039-731D-4880-AC36-DE49B85F92BE}"/>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164" name="Group 163">
              <a:extLst>
                <a:ext uri="{FF2B5EF4-FFF2-40B4-BE49-F238E27FC236}">
                  <a16:creationId xmlns:a16="http://schemas.microsoft.com/office/drawing/2014/main" id="{8C70AFE4-A68B-4955-9DB2-F8609C9A6490}"/>
                </a:ext>
              </a:extLst>
            </p:cNvPr>
            <p:cNvGrpSpPr/>
            <p:nvPr/>
          </p:nvGrpSpPr>
          <p:grpSpPr>
            <a:xfrm>
              <a:off x="7504981" y="1092679"/>
              <a:ext cx="569343" cy="207034"/>
              <a:chOff x="1782793" y="1811547"/>
              <a:chExt cx="569343" cy="207034"/>
            </a:xfrm>
          </p:grpSpPr>
          <p:sp>
            <p:nvSpPr>
              <p:cNvPr id="233" name="Rectangle 232">
                <a:extLst>
                  <a:ext uri="{FF2B5EF4-FFF2-40B4-BE49-F238E27FC236}">
                    <a16:creationId xmlns:a16="http://schemas.microsoft.com/office/drawing/2014/main" id="{216899C5-4CDC-4D58-BE73-C3C5048FAEBF}"/>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34" name="Rectangle 233">
                <a:extLst>
                  <a:ext uri="{FF2B5EF4-FFF2-40B4-BE49-F238E27FC236}">
                    <a16:creationId xmlns:a16="http://schemas.microsoft.com/office/drawing/2014/main" id="{FB464B82-361E-4E53-8C60-A0A9EF9A52DD}"/>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35" name="Rectangle 234">
                <a:extLst>
                  <a:ext uri="{FF2B5EF4-FFF2-40B4-BE49-F238E27FC236}">
                    <a16:creationId xmlns:a16="http://schemas.microsoft.com/office/drawing/2014/main" id="{9910C90B-9DF6-4C28-84A1-5297AAB9EAE6}"/>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165" name="Group 164">
              <a:extLst>
                <a:ext uri="{FF2B5EF4-FFF2-40B4-BE49-F238E27FC236}">
                  <a16:creationId xmlns:a16="http://schemas.microsoft.com/office/drawing/2014/main" id="{E845F41A-EF9F-42B5-9539-29818BC0A11D}"/>
                </a:ext>
              </a:extLst>
            </p:cNvPr>
            <p:cNvGrpSpPr/>
            <p:nvPr/>
          </p:nvGrpSpPr>
          <p:grpSpPr>
            <a:xfrm>
              <a:off x="7504981" y="1299713"/>
              <a:ext cx="569343" cy="207034"/>
              <a:chOff x="1782793" y="1811547"/>
              <a:chExt cx="569343" cy="207034"/>
            </a:xfrm>
          </p:grpSpPr>
          <p:sp>
            <p:nvSpPr>
              <p:cNvPr id="230" name="Rectangle 229">
                <a:extLst>
                  <a:ext uri="{FF2B5EF4-FFF2-40B4-BE49-F238E27FC236}">
                    <a16:creationId xmlns:a16="http://schemas.microsoft.com/office/drawing/2014/main" id="{FE219A1E-4411-4F9E-9BF1-FCEE26991886}"/>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31" name="Rectangle 230">
                <a:extLst>
                  <a:ext uri="{FF2B5EF4-FFF2-40B4-BE49-F238E27FC236}">
                    <a16:creationId xmlns:a16="http://schemas.microsoft.com/office/drawing/2014/main" id="{D19CC1A9-AE4A-4D9A-8324-FB4D97BA4647}"/>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32" name="Rectangle 231">
                <a:extLst>
                  <a:ext uri="{FF2B5EF4-FFF2-40B4-BE49-F238E27FC236}">
                    <a16:creationId xmlns:a16="http://schemas.microsoft.com/office/drawing/2014/main" id="{D447C220-4257-42E9-8705-94C04398648E}"/>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166" name="Group 165">
              <a:extLst>
                <a:ext uri="{FF2B5EF4-FFF2-40B4-BE49-F238E27FC236}">
                  <a16:creationId xmlns:a16="http://schemas.microsoft.com/office/drawing/2014/main" id="{0B303902-EC77-4CD1-98E1-0B00CB3A0D21}"/>
                </a:ext>
              </a:extLst>
            </p:cNvPr>
            <p:cNvGrpSpPr/>
            <p:nvPr/>
          </p:nvGrpSpPr>
          <p:grpSpPr>
            <a:xfrm>
              <a:off x="7504981" y="1506747"/>
              <a:ext cx="569343" cy="207034"/>
              <a:chOff x="1782793" y="1811547"/>
              <a:chExt cx="569343" cy="207034"/>
            </a:xfrm>
          </p:grpSpPr>
          <p:sp>
            <p:nvSpPr>
              <p:cNvPr id="227" name="Rectangle 226">
                <a:extLst>
                  <a:ext uri="{FF2B5EF4-FFF2-40B4-BE49-F238E27FC236}">
                    <a16:creationId xmlns:a16="http://schemas.microsoft.com/office/drawing/2014/main" id="{BCBB2D59-2096-40C8-A313-552D0694A036}"/>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28" name="Rectangle 227">
                <a:extLst>
                  <a:ext uri="{FF2B5EF4-FFF2-40B4-BE49-F238E27FC236}">
                    <a16:creationId xmlns:a16="http://schemas.microsoft.com/office/drawing/2014/main" id="{6A31C569-D967-44DC-96A9-F7B338CDB694}"/>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29" name="Rectangle 228">
                <a:extLst>
                  <a:ext uri="{FF2B5EF4-FFF2-40B4-BE49-F238E27FC236}">
                    <a16:creationId xmlns:a16="http://schemas.microsoft.com/office/drawing/2014/main" id="{C8C271DF-D496-42D6-AB5F-31C720A7CF46}"/>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167" name="Group 166">
              <a:extLst>
                <a:ext uri="{FF2B5EF4-FFF2-40B4-BE49-F238E27FC236}">
                  <a16:creationId xmlns:a16="http://schemas.microsoft.com/office/drawing/2014/main" id="{A05F8451-202B-4984-91C1-22DB4DE2A7D7}"/>
                </a:ext>
              </a:extLst>
            </p:cNvPr>
            <p:cNvGrpSpPr/>
            <p:nvPr/>
          </p:nvGrpSpPr>
          <p:grpSpPr>
            <a:xfrm>
              <a:off x="7504981" y="1713781"/>
              <a:ext cx="569343" cy="207034"/>
              <a:chOff x="1782793" y="1811547"/>
              <a:chExt cx="569343" cy="207034"/>
            </a:xfrm>
          </p:grpSpPr>
          <p:sp>
            <p:nvSpPr>
              <p:cNvPr id="224" name="Rectangle 223">
                <a:extLst>
                  <a:ext uri="{FF2B5EF4-FFF2-40B4-BE49-F238E27FC236}">
                    <a16:creationId xmlns:a16="http://schemas.microsoft.com/office/drawing/2014/main" id="{60B025C4-E5DE-47F6-8585-D959D2DD43BB}"/>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25" name="Rectangle 224">
                <a:extLst>
                  <a:ext uri="{FF2B5EF4-FFF2-40B4-BE49-F238E27FC236}">
                    <a16:creationId xmlns:a16="http://schemas.microsoft.com/office/drawing/2014/main" id="{BA0A3952-1C74-4680-8904-2DFE4B87D7D3}"/>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26" name="Rectangle 225">
                <a:extLst>
                  <a:ext uri="{FF2B5EF4-FFF2-40B4-BE49-F238E27FC236}">
                    <a16:creationId xmlns:a16="http://schemas.microsoft.com/office/drawing/2014/main" id="{752E0CBD-01CC-429A-B581-CBD73FD61155}"/>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168" name="Group 167">
              <a:extLst>
                <a:ext uri="{FF2B5EF4-FFF2-40B4-BE49-F238E27FC236}">
                  <a16:creationId xmlns:a16="http://schemas.microsoft.com/office/drawing/2014/main" id="{4481CCDB-EFB5-4309-8940-8911F4E3EE5D}"/>
                </a:ext>
              </a:extLst>
            </p:cNvPr>
            <p:cNvGrpSpPr/>
            <p:nvPr/>
          </p:nvGrpSpPr>
          <p:grpSpPr>
            <a:xfrm>
              <a:off x="7504981" y="1920815"/>
              <a:ext cx="569343" cy="207034"/>
              <a:chOff x="1782793" y="1811547"/>
              <a:chExt cx="569343" cy="207034"/>
            </a:xfrm>
          </p:grpSpPr>
          <p:sp>
            <p:nvSpPr>
              <p:cNvPr id="221" name="Rectangle 220">
                <a:extLst>
                  <a:ext uri="{FF2B5EF4-FFF2-40B4-BE49-F238E27FC236}">
                    <a16:creationId xmlns:a16="http://schemas.microsoft.com/office/drawing/2014/main" id="{9F0EEAF6-F5D5-4FE9-A93E-7340D83CABDE}"/>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22" name="Rectangle 221">
                <a:extLst>
                  <a:ext uri="{FF2B5EF4-FFF2-40B4-BE49-F238E27FC236}">
                    <a16:creationId xmlns:a16="http://schemas.microsoft.com/office/drawing/2014/main" id="{B9415B1F-0584-4F8D-BAAD-AFCC385BF2BD}"/>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23" name="Rectangle 222">
                <a:extLst>
                  <a:ext uri="{FF2B5EF4-FFF2-40B4-BE49-F238E27FC236}">
                    <a16:creationId xmlns:a16="http://schemas.microsoft.com/office/drawing/2014/main" id="{17746197-B797-43E3-B6C2-B53EC4917A1B}"/>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169" name="Group 168">
              <a:extLst>
                <a:ext uri="{FF2B5EF4-FFF2-40B4-BE49-F238E27FC236}">
                  <a16:creationId xmlns:a16="http://schemas.microsoft.com/office/drawing/2014/main" id="{761E6BA5-0360-4310-B868-ECCD2A7A91F7}"/>
                </a:ext>
              </a:extLst>
            </p:cNvPr>
            <p:cNvGrpSpPr/>
            <p:nvPr/>
          </p:nvGrpSpPr>
          <p:grpSpPr>
            <a:xfrm>
              <a:off x="7504981" y="2127849"/>
              <a:ext cx="569343" cy="207034"/>
              <a:chOff x="1782793" y="1811547"/>
              <a:chExt cx="569343" cy="207034"/>
            </a:xfrm>
          </p:grpSpPr>
          <p:sp>
            <p:nvSpPr>
              <p:cNvPr id="218" name="Rectangle 217">
                <a:extLst>
                  <a:ext uri="{FF2B5EF4-FFF2-40B4-BE49-F238E27FC236}">
                    <a16:creationId xmlns:a16="http://schemas.microsoft.com/office/drawing/2014/main" id="{A5D42F19-4BC8-496A-97C3-A64F83EABF2B}"/>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19" name="Rectangle 218">
                <a:extLst>
                  <a:ext uri="{FF2B5EF4-FFF2-40B4-BE49-F238E27FC236}">
                    <a16:creationId xmlns:a16="http://schemas.microsoft.com/office/drawing/2014/main" id="{7E5ED790-07A4-4379-99B8-44646C743CB5}"/>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20" name="Rectangle 219">
                <a:extLst>
                  <a:ext uri="{FF2B5EF4-FFF2-40B4-BE49-F238E27FC236}">
                    <a16:creationId xmlns:a16="http://schemas.microsoft.com/office/drawing/2014/main" id="{A1022A5A-60CD-4222-BA3A-4CC05B30C376}"/>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170" name="Group 169">
              <a:extLst>
                <a:ext uri="{FF2B5EF4-FFF2-40B4-BE49-F238E27FC236}">
                  <a16:creationId xmlns:a16="http://schemas.microsoft.com/office/drawing/2014/main" id="{695AC2EA-5988-4886-86B0-DF9B62A6D299}"/>
                </a:ext>
              </a:extLst>
            </p:cNvPr>
            <p:cNvGrpSpPr/>
            <p:nvPr/>
          </p:nvGrpSpPr>
          <p:grpSpPr>
            <a:xfrm>
              <a:off x="7504981" y="2334883"/>
              <a:ext cx="569343" cy="207034"/>
              <a:chOff x="1782793" y="1811547"/>
              <a:chExt cx="569343" cy="207034"/>
            </a:xfrm>
          </p:grpSpPr>
          <p:sp>
            <p:nvSpPr>
              <p:cNvPr id="215" name="Rectangle 214">
                <a:extLst>
                  <a:ext uri="{FF2B5EF4-FFF2-40B4-BE49-F238E27FC236}">
                    <a16:creationId xmlns:a16="http://schemas.microsoft.com/office/drawing/2014/main" id="{02730FF4-1736-43BB-B4EF-F13DD5A26F5A}"/>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16" name="Rectangle 215">
                <a:extLst>
                  <a:ext uri="{FF2B5EF4-FFF2-40B4-BE49-F238E27FC236}">
                    <a16:creationId xmlns:a16="http://schemas.microsoft.com/office/drawing/2014/main" id="{3459766C-C766-44D0-91EE-4378A88C32B8}"/>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17" name="Rectangle 216">
                <a:extLst>
                  <a:ext uri="{FF2B5EF4-FFF2-40B4-BE49-F238E27FC236}">
                    <a16:creationId xmlns:a16="http://schemas.microsoft.com/office/drawing/2014/main" id="{4CA85D6E-D30D-45BF-9F61-E429291F7A16}"/>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171" name="Group 170">
              <a:extLst>
                <a:ext uri="{FF2B5EF4-FFF2-40B4-BE49-F238E27FC236}">
                  <a16:creationId xmlns:a16="http://schemas.microsoft.com/office/drawing/2014/main" id="{B055AFDC-068E-42D9-BC23-8D4E603C159A}"/>
                </a:ext>
              </a:extLst>
            </p:cNvPr>
            <p:cNvGrpSpPr/>
            <p:nvPr/>
          </p:nvGrpSpPr>
          <p:grpSpPr>
            <a:xfrm>
              <a:off x="7504981" y="2541917"/>
              <a:ext cx="569343" cy="207034"/>
              <a:chOff x="1782793" y="1811547"/>
              <a:chExt cx="569343" cy="207034"/>
            </a:xfrm>
          </p:grpSpPr>
          <p:sp>
            <p:nvSpPr>
              <p:cNvPr id="212" name="Rectangle 211">
                <a:extLst>
                  <a:ext uri="{FF2B5EF4-FFF2-40B4-BE49-F238E27FC236}">
                    <a16:creationId xmlns:a16="http://schemas.microsoft.com/office/drawing/2014/main" id="{4E317312-A53C-4D94-AEFB-9BCDDD7CB2FC}"/>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13" name="Rectangle 212">
                <a:extLst>
                  <a:ext uri="{FF2B5EF4-FFF2-40B4-BE49-F238E27FC236}">
                    <a16:creationId xmlns:a16="http://schemas.microsoft.com/office/drawing/2014/main" id="{4C1C8D6B-EE0A-452B-9B59-0A799DEDBEB1}"/>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14" name="Rectangle 213">
                <a:extLst>
                  <a:ext uri="{FF2B5EF4-FFF2-40B4-BE49-F238E27FC236}">
                    <a16:creationId xmlns:a16="http://schemas.microsoft.com/office/drawing/2014/main" id="{5BE74D5E-A57F-4C43-93EF-5FB176BCB009}"/>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172" name="Group 171">
              <a:extLst>
                <a:ext uri="{FF2B5EF4-FFF2-40B4-BE49-F238E27FC236}">
                  <a16:creationId xmlns:a16="http://schemas.microsoft.com/office/drawing/2014/main" id="{13B1EEDB-6B1C-40D2-871C-53E6B75E91DD}"/>
                </a:ext>
              </a:extLst>
            </p:cNvPr>
            <p:cNvGrpSpPr/>
            <p:nvPr/>
          </p:nvGrpSpPr>
          <p:grpSpPr>
            <a:xfrm>
              <a:off x="7504981" y="2748951"/>
              <a:ext cx="569343" cy="207034"/>
              <a:chOff x="1782793" y="1811547"/>
              <a:chExt cx="569343" cy="207034"/>
            </a:xfrm>
          </p:grpSpPr>
          <p:sp>
            <p:nvSpPr>
              <p:cNvPr id="209" name="Rectangle 208">
                <a:extLst>
                  <a:ext uri="{FF2B5EF4-FFF2-40B4-BE49-F238E27FC236}">
                    <a16:creationId xmlns:a16="http://schemas.microsoft.com/office/drawing/2014/main" id="{875D4521-641D-45A0-BE14-D0183D310500}"/>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10" name="Rectangle 209">
                <a:extLst>
                  <a:ext uri="{FF2B5EF4-FFF2-40B4-BE49-F238E27FC236}">
                    <a16:creationId xmlns:a16="http://schemas.microsoft.com/office/drawing/2014/main" id="{8E67EC8F-0B79-4535-814D-C46A00661E5A}"/>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11" name="Rectangle 210">
                <a:extLst>
                  <a:ext uri="{FF2B5EF4-FFF2-40B4-BE49-F238E27FC236}">
                    <a16:creationId xmlns:a16="http://schemas.microsoft.com/office/drawing/2014/main" id="{BB740DAE-B082-468A-8CE8-01D44B7329A6}"/>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173" name="Group 172">
              <a:extLst>
                <a:ext uri="{FF2B5EF4-FFF2-40B4-BE49-F238E27FC236}">
                  <a16:creationId xmlns:a16="http://schemas.microsoft.com/office/drawing/2014/main" id="{F5A26827-7084-4580-999C-472E2A55F38A}"/>
                </a:ext>
              </a:extLst>
            </p:cNvPr>
            <p:cNvGrpSpPr/>
            <p:nvPr/>
          </p:nvGrpSpPr>
          <p:grpSpPr>
            <a:xfrm>
              <a:off x="7504981" y="4198189"/>
              <a:ext cx="569343" cy="207034"/>
              <a:chOff x="1782793" y="1811547"/>
              <a:chExt cx="569343" cy="207034"/>
            </a:xfrm>
          </p:grpSpPr>
          <p:sp>
            <p:nvSpPr>
              <p:cNvPr id="206" name="Rectangle 205">
                <a:extLst>
                  <a:ext uri="{FF2B5EF4-FFF2-40B4-BE49-F238E27FC236}">
                    <a16:creationId xmlns:a16="http://schemas.microsoft.com/office/drawing/2014/main" id="{3CE519C3-B10B-4591-90F6-86445EE47F1B}"/>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07" name="Rectangle 206">
                <a:extLst>
                  <a:ext uri="{FF2B5EF4-FFF2-40B4-BE49-F238E27FC236}">
                    <a16:creationId xmlns:a16="http://schemas.microsoft.com/office/drawing/2014/main" id="{B6217CDE-5FC1-4AB7-BB58-2A0AA39CBA5D}"/>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08" name="Rectangle 207">
                <a:extLst>
                  <a:ext uri="{FF2B5EF4-FFF2-40B4-BE49-F238E27FC236}">
                    <a16:creationId xmlns:a16="http://schemas.microsoft.com/office/drawing/2014/main" id="{68756451-C6F9-49DE-BA13-1551C7733512}"/>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174" name="Group 173">
              <a:extLst>
                <a:ext uri="{FF2B5EF4-FFF2-40B4-BE49-F238E27FC236}">
                  <a16:creationId xmlns:a16="http://schemas.microsoft.com/office/drawing/2014/main" id="{2F7F767E-A8E6-4346-89D9-252B02BAD55E}"/>
                </a:ext>
              </a:extLst>
            </p:cNvPr>
            <p:cNvGrpSpPr/>
            <p:nvPr/>
          </p:nvGrpSpPr>
          <p:grpSpPr>
            <a:xfrm>
              <a:off x="7504981" y="4405223"/>
              <a:ext cx="569343" cy="207034"/>
              <a:chOff x="1782793" y="1811547"/>
              <a:chExt cx="569343" cy="207034"/>
            </a:xfrm>
          </p:grpSpPr>
          <p:sp>
            <p:nvSpPr>
              <p:cNvPr id="203" name="Rectangle 202">
                <a:extLst>
                  <a:ext uri="{FF2B5EF4-FFF2-40B4-BE49-F238E27FC236}">
                    <a16:creationId xmlns:a16="http://schemas.microsoft.com/office/drawing/2014/main" id="{919C4281-3057-43FC-AB7A-F108DC297B50}"/>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04" name="Rectangle 203">
                <a:extLst>
                  <a:ext uri="{FF2B5EF4-FFF2-40B4-BE49-F238E27FC236}">
                    <a16:creationId xmlns:a16="http://schemas.microsoft.com/office/drawing/2014/main" id="{D305E3AE-D970-49B6-AB9C-E646D1413268}"/>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05" name="Rectangle 204">
                <a:extLst>
                  <a:ext uri="{FF2B5EF4-FFF2-40B4-BE49-F238E27FC236}">
                    <a16:creationId xmlns:a16="http://schemas.microsoft.com/office/drawing/2014/main" id="{34E64D70-8097-4E1C-90E3-04DD9DC0B412}"/>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175" name="Group 174">
              <a:extLst>
                <a:ext uri="{FF2B5EF4-FFF2-40B4-BE49-F238E27FC236}">
                  <a16:creationId xmlns:a16="http://schemas.microsoft.com/office/drawing/2014/main" id="{14A2A877-A203-4313-B40E-5C05C40BC936}"/>
                </a:ext>
              </a:extLst>
            </p:cNvPr>
            <p:cNvGrpSpPr/>
            <p:nvPr/>
          </p:nvGrpSpPr>
          <p:grpSpPr>
            <a:xfrm>
              <a:off x="7504981" y="4612257"/>
              <a:ext cx="569343" cy="207034"/>
              <a:chOff x="1782793" y="1811547"/>
              <a:chExt cx="569343" cy="207034"/>
            </a:xfrm>
          </p:grpSpPr>
          <p:sp>
            <p:nvSpPr>
              <p:cNvPr id="200" name="Rectangle 199">
                <a:extLst>
                  <a:ext uri="{FF2B5EF4-FFF2-40B4-BE49-F238E27FC236}">
                    <a16:creationId xmlns:a16="http://schemas.microsoft.com/office/drawing/2014/main" id="{62606261-7081-4BE4-BC93-CC499DEA7DCA}"/>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01" name="Rectangle 200">
                <a:extLst>
                  <a:ext uri="{FF2B5EF4-FFF2-40B4-BE49-F238E27FC236}">
                    <a16:creationId xmlns:a16="http://schemas.microsoft.com/office/drawing/2014/main" id="{73FBAD7F-D331-4BAA-ADE9-06ACAA48F0F5}"/>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02" name="Rectangle 201">
                <a:extLst>
                  <a:ext uri="{FF2B5EF4-FFF2-40B4-BE49-F238E27FC236}">
                    <a16:creationId xmlns:a16="http://schemas.microsoft.com/office/drawing/2014/main" id="{32E8F590-6F2B-48E6-8B58-2C36A7E2C1D2}"/>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176" name="Group 175">
              <a:extLst>
                <a:ext uri="{FF2B5EF4-FFF2-40B4-BE49-F238E27FC236}">
                  <a16:creationId xmlns:a16="http://schemas.microsoft.com/office/drawing/2014/main" id="{784FBA7C-9974-4412-B938-4DB5459DA81B}"/>
                </a:ext>
              </a:extLst>
            </p:cNvPr>
            <p:cNvGrpSpPr/>
            <p:nvPr/>
          </p:nvGrpSpPr>
          <p:grpSpPr>
            <a:xfrm>
              <a:off x="7504981" y="4819291"/>
              <a:ext cx="569343" cy="207034"/>
              <a:chOff x="1782793" y="1811547"/>
              <a:chExt cx="569343" cy="207034"/>
            </a:xfrm>
          </p:grpSpPr>
          <p:sp>
            <p:nvSpPr>
              <p:cNvPr id="197" name="Rectangle 196">
                <a:extLst>
                  <a:ext uri="{FF2B5EF4-FFF2-40B4-BE49-F238E27FC236}">
                    <a16:creationId xmlns:a16="http://schemas.microsoft.com/office/drawing/2014/main" id="{04D604B3-DB6D-4F1C-9E8D-38B64E24B3FA}"/>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98" name="Rectangle 197">
                <a:extLst>
                  <a:ext uri="{FF2B5EF4-FFF2-40B4-BE49-F238E27FC236}">
                    <a16:creationId xmlns:a16="http://schemas.microsoft.com/office/drawing/2014/main" id="{AABE5274-899F-40C6-8D11-E448E391BEB2}"/>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99" name="Rectangle 198">
                <a:extLst>
                  <a:ext uri="{FF2B5EF4-FFF2-40B4-BE49-F238E27FC236}">
                    <a16:creationId xmlns:a16="http://schemas.microsoft.com/office/drawing/2014/main" id="{DB44E816-9203-40BE-811C-8CF1F2606185}"/>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177" name="Group 176">
              <a:extLst>
                <a:ext uri="{FF2B5EF4-FFF2-40B4-BE49-F238E27FC236}">
                  <a16:creationId xmlns:a16="http://schemas.microsoft.com/office/drawing/2014/main" id="{BF8BEB0B-35F3-4FD1-806B-7F3D0275029C}"/>
                </a:ext>
              </a:extLst>
            </p:cNvPr>
            <p:cNvGrpSpPr/>
            <p:nvPr/>
          </p:nvGrpSpPr>
          <p:grpSpPr>
            <a:xfrm>
              <a:off x="7504981" y="5026325"/>
              <a:ext cx="569343" cy="207034"/>
              <a:chOff x="1782793" y="1811547"/>
              <a:chExt cx="569343" cy="207034"/>
            </a:xfrm>
          </p:grpSpPr>
          <p:sp>
            <p:nvSpPr>
              <p:cNvPr id="194" name="Rectangle 193">
                <a:extLst>
                  <a:ext uri="{FF2B5EF4-FFF2-40B4-BE49-F238E27FC236}">
                    <a16:creationId xmlns:a16="http://schemas.microsoft.com/office/drawing/2014/main" id="{54DAE1E6-1F6C-46A8-AA6C-F634AB89BAB0}"/>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95" name="Rectangle 194">
                <a:extLst>
                  <a:ext uri="{FF2B5EF4-FFF2-40B4-BE49-F238E27FC236}">
                    <a16:creationId xmlns:a16="http://schemas.microsoft.com/office/drawing/2014/main" id="{CB835FD4-6FDC-4C83-930F-EBEB1F4C319C}"/>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96" name="Rectangle 195">
                <a:extLst>
                  <a:ext uri="{FF2B5EF4-FFF2-40B4-BE49-F238E27FC236}">
                    <a16:creationId xmlns:a16="http://schemas.microsoft.com/office/drawing/2014/main" id="{739CFC07-70E3-4017-AFFE-96312484EAFB}"/>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178" name="Group 177">
              <a:extLst>
                <a:ext uri="{FF2B5EF4-FFF2-40B4-BE49-F238E27FC236}">
                  <a16:creationId xmlns:a16="http://schemas.microsoft.com/office/drawing/2014/main" id="{2E8DCFB7-BD5B-4C0B-983B-0D7478DA9202}"/>
                </a:ext>
              </a:extLst>
            </p:cNvPr>
            <p:cNvGrpSpPr/>
            <p:nvPr/>
          </p:nvGrpSpPr>
          <p:grpSpPr>
            <a:xfrm>
              <a:off x="7504981" y="5233359"/>
              <a:ext cx="569343" cy="207034"/>
              <a:chOff x="1782793" y="1811547"/>
              <a:chExt cx="569343" cy="207034"/>
            </a:xfrm>
          </p:grpSpPr>
          <p:sp>
            <p:nvSpPr>
              <p:cNvPr id="191" name="Rectangle 190">
                <a:extLst>
                  <a:ext uri="{FF2B5EF4-FFF2-40B4-BE49-F238E27FC236}">
                    <a16:creationId xmlns:a16="http://schemas.microsoft.com/office/drawing/2014/main" id="{4986BC8F-A744-4D56-B469-A0AA5F1E9255}"/>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92" name="Rectangle 191">
                <a:extLst>
                  <a:ext uri="{FF2B5EF4-FFF2-40B4-BE49-F238E27FC236}">
                    <a16:creationId xmlns:a16="http://schemas.microsoft.com/office/drawing/2014/main" id="{C79EDC9E-C34B-4BDD-B683-05E6CCAB8B98}"/>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93" name="Rectangle 192">
                <a:extLst>
                  <a:ext uri="{FF2B5EF4-FFF2-40B4-BE49-F238E27FC236}">
                    <a16:creationId xmlns:a16="http://schemas.microsoft.com/office/drawing/2014/main" id="{9E8A7BE7-70CF-4C1A-9CA3-BDB8A48A11A9}"/>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179" name="Group 178">
              <a:extLst>
                <a:ext uri="{FF2B5EF4-FFF2-40B4-BE49-F238E27FC236}">
                  <a16:creationId xmlns:a16="http://schemas.microsoft.com/office/drawing/2014/main" id="{CFB01E20-1DF2-470A-8573-3E18D22D3861}"/>
                </a:ext>
              </a:extLst>
            </p:cNvPr>
            <p:cNvGrpSpPr/>
            <p:nvPr/>
          </p:nvGrpSpPr>
          <p:grpSpPr>
            <a:xfrm>
              <a:off x="7504981" y="5440393"/>
              <a:ext cx="569343" cy="207034"/>
              <a:chOff x="1782793" y="1811547"/>
              <a:chExt cx="569343" cy="207034"/>
            </a:xfrm>
          </p:grpSpPr>
          <p:sp>
            <p:nvSpPr>
              <p:cNvPr id="188" name="Rectangle 187">
                <a:extLst>
                  <a:ext uri="{FF2B5EF4-FFF2-40B4-BE49-F238E27FC236}">
                    <a16:creationId xmlns:a16="http://schemas.microsoft.com/office/drawing/2014/main" id="{239BE2BB-E864-41DB-A3DA-C7525B04AA1F}"/>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89" name="Rectangle 188">
                <a:extLst>
                  <a:ext uri="{FF2B5EF4-FFF2-40B4-BE49-F238E27FC236}">
                    <a16:creationId xmlns:a16="http://schemas.microsoft.com/office/drawing/2014/main" id="{2067DB6B-993E-465D-9FB8-3A2ED356A14E}"/>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90" name="Rectangle 189">
                <a:extLst>
                  <a:ext uri="{FF2B5EF4-FFF2-40B4-BE49-F238E27FC236}">
                    <a16:creationId xmlns:a16="http://schemas.microsoft.com/office/drawing/2014/main" id="{B49102F3-694E-410E-B281-A8FBA8123E95}"/>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180" name="Group 179">
              <a:extLst>
                <a:ext uri="{FF2B5EF4-FFF2-40B4-BE49-F238E27FC236}">
                  <a16:creationId xmlns:a16="http://schemas.microsoft.com/office/drawing/2014/main" id="{556B1E18-2067-43B8-A9E6-E06B3D2DA97A}"/>
                </a:ext>
              </a:extLst>
            </p:cNvPr>
            <p:cNvGrpSpPr/>
            <p:nvPr/>
          </p:nvGrpSpPr>
          <p:grpSpPr>
            <a:xfrm>
              <a:off x="7504981" y="5647427"/>
              <a:ext cx="569343" cy="207034"/>
              <a:chOff x="1782793" y="1811547"/>
              <a:chExt cx="569343" cy="207034"/>
            </a:xfrm>
          </p:grpSpPr>
          <p:sp>
            <p:nvSpPr>
              <p:cNvPr id="185" name="Rectangle 184">
                <a:extLst>
                  <a:ext uri="{FF2B5EF4-FFF2-40B4-BE49-F238E27FC236}">
                    <a16:creationId xmlns:a16="http://schemas.microsoft.com/office/drawing/2014/main" id="{345C0E94-EDBF-43A9-B04C-8A398AC192C8}"/>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86" name="Rectangle 185">
                <a:extLst>
                  <a:ext uri="{FF2B5EF4-FFF2-40B4-BE49-F238E27FC236}">
                    <a16:creationId xmlns:a16="http://schemas.microsoft.com/office/drawing/2014/main" id="{8B33B121-C2E3-4082-A5DF-BDA61F99C9AD}"/>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87" name="Rectangle 186">
                <a:extLst>
                  <a:ext uri="{FF2B5EF4-FFF2-40B4-BE49-F238E27FC236}">
                    <a16:creationId xmlns:a16="http://schemas.microsoft.com/office/drawing/2014/main" id="{11B22EE3-647F-4D21-ACA1-DADA37449A01}"/>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181" name="Group 180">
              <a:extLst>
                <a:ext uri="{FF2B5EF4-FFF2-40B4-BE49-F238E27FC236}">
                  <a16:creationId xmlns:a16="http://schemas.microsoft.com/office/drawing/2014/main" id="{3C995653-AD47-4325-A257-0126402B0288}"/>
                </a:ext>
              </a:extLst>
            </p:cNvPr>
            <p:cNvGrpSpPr/>
            <p:nvPr/>
          </p:nvGrpSpPr>
          <p:grpSpPr>
            <a:xfrm>
              <a:off x="7504981" y="5854461"/>
              <a:ext cx="569343" cy="207034"/>
              <a:chOff x="1782793" y="1811547"/>
              <a:chExt cx="569343" cy="207034"/>
            </a:xfrm>
          </p:grpSpPr>
          <p:sp>
            <p:nvSpPr>
              <p:cNvPr id="182" name="Rectangle 181">
                <a:extLst>
                  <a:ext uri="{FF2B5EF4-FFF2-40B4-BE49-F238E27FC236}">
                    <a16:creationId xmlns:a16="http://schemas.microsoft.com/office/drawing/2014/main" id="{CD7F3D18-945B-40AC-86C0-F1E5B7E434B6}"/>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83" name="Rectangle 182">
                <a:extLst>
                  <a:ext uri="{FF2B5EF4-FFF2-40B4-BE49-F238E27FC236}">
                    <a16:creationId xmlns:a16="http://schemas.microsoft.com/office/drawing/2014/main" id="{BD84E541-6A2F-4295-8549-26D4B8C7A0CB}"/>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84" name="Rectangle 183">
                <a:extLst>
                  <a:ext uri="{FF2B5EF4-FFF2-40B4-BE49-F238E27FC236}">
                    <a16:creationId xmlns:a16="http://schemas.microsoft.com/office/drawing/2014/main" id="{E5198802-1F45-4525-B117-CAC09B185AAB}"/>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grpSp>
        <p:nvGrpSpPr>
          <p:cNvPr id="239" name="Group 238">
            <a:extLst>
              <a:ext uri="{FF2B5EF4-FFF2-40B4-BE49-F238E27FC236}">
                <a16:creationId xmlns:a16="http://schemas.microsoft.com/office/drawing/2014/main" id="{1E9F65A8-813B-478A-8807-86BC15D397C4}"/>
              </a:ext>
            </a:extLst>
          </p:cNvPr>
          <p:cNvGrpSpPr/>
          <p:nvPr/>
        </p:nvGrpSpPr>
        <p:grpSpPr>
          <a:xfrm>
            <a:off x="9777117" y="1086186"/>
            <a:ext cx="580677" cy="5278888"/>
            <a:chOff x="7504981" y="885645"/>
            <a:chExt cx="569343" cy="5175850"/>
          </a:xfrm>
        </p:grpSpPr>
        <p:grpSp>
          <p:nvGrpSpPr>
            <p:cNvPr id="240" name="Group 239">
              <a:extLst>
                <a:ext uri="{FF2B5EF4-FFF2-40B4-BE49-F238E27FC236}">
                  <a16:creationId xmlns:a16="http://schemas.microsoft.com/office/drawing/2014/main" id="{78B85FBA-A7CF-4EFF-9975-8A6F4108AB09}"/>
                </a:ext>
              </a:extLst>
            </p:cNvPr>
            <p:cNvGrpSpPr/>
            <p:nvPr/>
          </p:nvGrpSpPr>
          <p:grpSpPr>
            <a:xfrm>
              <a:off x="7504981" y="885645"/>
              <a:ext cx="569343" cy="207034"/>
              <a:chOff x="1782793" y="1811547"/>
              <a:chExt cx="569343" cy="207034"/>
            </a:xfrm>
          </p:grpSpPr>
          <p:sp>
            <p:nvSpPr>
              <p:cNvPr id="313" name="Rectangle 312">
                <a:extLst>
                  <a:ext uri="{FF2B5EF4-FFF2-40B4-BE49-F238E27FC236}">
                    <a16:creationId xmlns:a16="http://schemas.microsoft.com/office/drawing/2014/main" id="{2A05D150-179B-491F-9317-870E07271729}"/>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14" name="Rectangle 313">
                <a:extLst>
                  <a:ext uri="{FF2B5EF4-FFF2-40B4-BE49-F238E27FC236}">
                    <a16:creationId xmlns:a16="http://schemas.microsoft.com/office/drawing/2014/main" id="{051FE435-F74F-4E09-B39F-1C262AF92004}"/>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15" name="Rectangle 314">
                <a:extLst>
                  <a:ext uri="{FF2B5EF4-FFF2-40B4-BE49-F238E27FC236}">
                    <a16:creationId xmlns:a16="http://schemas.microsoft.com/office/drawing/2014/main" id="{033CFEDD-F43D-46D7-823B-7E47FB7C67AD}"/>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241" name="Group 240">
              <a:extLst>
                <a:ext uri="{FF2B5EF4-FFF2-40B4-BE49-F238E27FC236}">
                  <a16:creationId xmlns:a16="http://schemas.microsoft.com/office/drawing/2014/main" id="{C2C1EFF9-D4C9-406A-9E8E-85383DD519E8}"/>
                </a:ext>
              </a:extLst>
            </p:cNvPr>
            <p:cNvGrpSpPr/>
            <p:nvPr/>
          </p:nvGrpSpPr>
          <p:grpSpPr>
            <a:xfrm>
              <a:off x="7504981" y="1092679"/>
              <a:ext cx="569343" cy="207034"/>
              <a:chOff x="1782793" y="1811547"/>
              <a:chExt cx="569343" cy="207034"/>
            </a:xfrm>
          </p:grpSpPr>
          <p:sp>
            <p:nvSpPr>
              <p:cNvPr id="310" name="Rectangle 309">
                <a:extLst>
                  <a:ext uri="{FF2B5EF4-FFF2-40B4-BE49-F238E27FC236}">
                    <a16:creationId xmlns:a16="http://schemas.microsoft.com/office/drawing/2014/main" id="{005411C4-7450-4423-AC34-18FB799C5BA5}"/>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11" name="Rectangle 310">
                <a:extLst>
                  <a:ext uri="{FF2B5EF4-FFF2-40B4-BE49-F238E27FC236}">
                    <a16:creationId xmlns:a16="http://schemas.microsoft.com/office/drawing/2014/main" id="{423105B3-8B5E-4217-86AF-F9B9953FE2A3}"/>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12" name="Rectangle 311">
                <a:extLst>
                  <a:ext uri="{FF2B5EF4-FFF2-40B4-BE49-F238E27FC236}">
                    <a16:creationId xmlns:a16="http://schemas.microsoft.com/office/drawing/2014/main" id="{60FA1D98-3B06-4A57-B5CC-5EAB738517E6}"/>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242" name="Group 241">
              <a:extLst>
                <a:ext uri="{FF2B5EF4-FFF2-40B4-BE49-F238E27FC236}">
                  <a16:creationId xmlns:a16="http://schemas.microsoft.com/office/drawing/2014/main" id="{C54E7E00-0BED-461E-A1B3-2C15C155E190}"/>
                </a:ext>
              </a:extLst>
            </p:cNvPr>
            <p:cNvGrpSpPr/>
            <p:nvPr/>
          </p:nvGrpSpPr>
          <p:grpSpPr>
            <a:xfrm>
              <a:off x="7504981" y="1299713"/>
              <a:ext cx="569343" cy="207034"/>
              <a:chOff x="1782793" y="1811547"/>
              <a:chExt cx="569343" cy="207034"/>
            </a:xfrm>
          </p:grpSpPr>
          <p:sp>
            <p:nvSpPr>
              <p:cNvPr id="307" name="Rectangle 306">
                <a:extLst>
                  <a:ext uri="{FF2B5EF4-FFF2-40B4-BE49-F238E27FC236}">
                    <a16:creationId xmlns:a16="http://schemas.microsoft.com/office/drawing/2014/main" id="{5316E575-9895-4291-8337-72FD3CEB7911}"/>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08" name="Rectangle 307">
                <a:extLst>
                  <a:ext uri="{FF2B5EF4-FFF2-40B4-BE49-F238E27FC236}">
                    <a16:creationId xmlns:a16="http://schemas.microsoft.com/office/drawing/2014/main" id="{BE65FE65-02BE-4C9E-A533-AF82EC0730CC}"/>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09" name="Rectangle 308">
                <a:extLst>
                  <a:ext uri="{FF2B5EF4-FFF2-40B4-BE49-F238E27FC236}">
                    <a16:creationId xmlns:a16="http://schemas.microsoft.com/office/drawing/2014/main" id="{8C85DCA1-7F10-4934-9EEE-EC1142D3207D}"/>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243" name="Group 242">
              <a:extLst>
                <a:ext uri="{FF2B5EF4-FFF2-40B4-BE49-F238E27FC236}">
                  <a16:creationId xmlns:a16="http://schemas.microsoft.com/office/drawing/2014/main" id="{56B73473-F831-4E9A-8871-B2F50AE24819}"/>
                </a:ext>
              </a:extLst>
            </p:cNvPr>
            <p:cNvGrpSpPr/>
            <p:nvPr/>
          </p:nvGrpSpPr>
          <p:grpSpPr>
            <a:xfrm>
              <a:off x="7504981" y="1506747"/>
              <a:ext cx="569343" cy="207034"/>
              <a:chOff x="1782793" y="1811547"/>
              <a:chExt cx="569343" cy="207034"/>
            </a:xfrm>
          </p:grpSpPr>
          <p:sp>
            <p:nvSpPr>
              <p:cNvPr id="304" name="Rectangle 303">
                <a:extLst>
                  <a:ext uri="{FF2B5EF4-FFF2-40B4-BE49-F238E27FC236}">
                    <a16:creationId xmlns:a16="http://schemas.microsoft.com/office/drawing/2014/main" id="{DBD7278A-43F1-4989-9AFE-4EDB94E05F60}"/>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05" name="Rectangle 304">
                <a:extLst>
                  <a:ext uri="{FF2B5EF4-FFF2-40B4-BE49-F238E27FC236}">
                    <a16:creationId xmlns:a16="http://schemas.microsoft.com/office/drawing/2014/main" id="{50547FF0-3C4F-42F8-B335-E7466632D86A}"/>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06" name="Rectangle 305">
                <a:extLst>
                  <a:ext uri="{FF2B5EF4-FFF2-40B4-BE49-F238E27FC236}">
                    <a16:creationId xmlns:a16="http://schemas.microsoft.com/office/drawing/2014/main" id="{D54F55C9-109C-471E-968C-4B1559D919A4}"/>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244" name="Group 243">
              <a:extLst>
                <a:ext uri="{FF2B5EF4-FFF2-40B4-BE49-F238E27FC236}">
                  <a16:creationId xmlns:a16="http://schemas.microsoft.com/office/drawing/2014/main" id="{E6BD5E27-72F9-4C47-BD14-079AEAF4FEA2}"/>
                </a:ext>
              </a:extLst>
            </p:cNvPr>
            <p:cNvGrpSpPr/>
            <p:nvPr/>
          </p:nvGrpSpPr>
          <p:grpSpPr>
            <a:xfrm>
              <a:off x="7504981" y="1713781"/>
              <a:ext cx="569343" cy="207034"/>
              <a:chOff x="1782793" y="1811547"/>
              <a:chExt cx="569343" cy="207034"/>
            </a:xfrm>
          </p:grpSpPr>
          <p:sp>
            <p:nvSpPr>
              <p:cNvPr id="301" name="Rectangle 300">
                <a:extLst>
                  <a:ext uri="{FF2B5EF4-FFF2-40B4-BE49-F238E27FC236}">
                    <a16:creationId xmlns:a16="http://schemas.microsoft.com/office/drawing/2014/main" id="{1282E8A1-42C7-4895-8F80-1CDC8FAE54D4}"/>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02" name="Rectangle 301">
                <a:extLst>
                  <a:ext uri="{FF2B5EF4-FFF2-40B4-BE49-F238E27FC236}">
                    <a16:creationId xmlns:a16="http://schemas.microsoft.com/office/drawing/2014/main" id="{4892F81D-EDA6-4E45-A0D6-76D9F650EE74}"/>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03" name="Rectangle 302">
                <a:extLst>
                  <a:ext uri="{FF2B5EF4-FFF2-40B4-BE49-F238E27FC236}">
                    <a16:creationId xmlns:a16="http://schemas.microsoft.com/office/drawing/2014/main" id="{457A91D0-C554-4206-822B-449BD8C5EB33}"/>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245" name="Group 244">
              <a:extLst>
                <a:ext uri="{FF2B5EF4-FFF2-40B4-BE49-F238E27FC236}">
                  <a16:creationId xmlns:a16="http://schemas.microsoft.com/office/drawing/2014/main" id="{0D296405-E4F7-4F32-8F6E-2B89CD821AEB}"/>
                </a:ext>
              </a:extLst>
            </p:cNvPr>
            <p:cNvGrpSpPr/>
            <p:nvPr/>
          </p:nvGrpSpPr>
          <p:grpSpPr>
            <a:xfrm>
              <a:off x="7504981" y="1920815"/>
              <a:ext cx="569343" cy="207034"/>
              <a:chOff x="1782793" y="1811547"/>
              <a:chExt cx="569343" cy="207034"/>
            </a:xfrm>
          </p:grpSpPr>
          <p:sp>
            <p:nvSpPr>
              <p:cNvPr id="298" name="Rectangle 297">
                <a:extLst>
                  <a:ext uri="{FF2B5EF4-FFF2-40B4-BE49-F238E27FC236}">
                    <a16:creationId xmlns:a16="http://schemas.microsoft.com/office/drawing/2014/main" id="{02E21868-C218-439D-B089-C38D9653B3C2}"/>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99" name="Rectangle 298">
                <a:extLst>
                  <a:ext uri="{FF2B5EF4-FFF2-40B4-BE49-F238E27FC236}">
                    <a16:creationId xmlns:a16="http://schemas.microsoft.com/office/drawing/2014/main" id="{4123EF81-E7A6-4D6A-B74F-BC1EAEF4D2FC}"/>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00" name="Rectangle 299">
                <a:extLst>
                  <a:ext uri="{FF2B5EF4-FFF2-40B4-BE49-F238E27FC236}">
                    <a16:creationId xmlns:a16="http://schemas.microsoft.com/office/drawing/2014/main" id="{47C9C436-6227-4849-9F80-EE8A521D0852}"/>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246" name="Group 245">
              <a:extLst>
                <a:ext uri="{FF2B5EF4-FFF2-40B4-BE49-F238E27FC236}">
                  <a16:creationId xmlns:a16="http://schemas.microsoft.com/office/drawing/2014/main" id="{C4386CE6-D0FC-454E-A119-0A5443BFABD4}"/>
                </a:ext>
              </a:extLst>
            </p:cNvPr>
            <p:cNvGrpSpPr/>
            <p:nvPr/>
          </p:nvGrpSpPr>
          <p:grpSpPr>
            <a:xfrm>
              <a:off x="7504981" y="2127849"/>
              <a:ext cx="569343" cy="207034"/>
              <a:chOff x="1782793" y="1811547"/>
              <a:chExt cx="569343" cy="207034"/>
            </a:xfrm>
          </p:grpSpPr>
          <p:sp>
            <p:nvSpPr>
              <p:cNvPr id="295" name="Rectangle 294">
                <a:extLst>
                  <a:ext uri="{FF2B5EF4-FFF2-40B4-BE49-F238E27FC236}">
                    <a16:creationId xmlns:a16="http://schemas.microsoft.com/office/drawing/2014/main" id="{9D2BAAC4-FBF2-4DDC-B3CE-5BAE6FE10F27}"/>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96" name="Rectangle 295">
                <a:extLst>
                  <a:ext uri="{FF2B5EF4-FFF2-40B4-BE49-F238E27FC236}">
                    <a16:creationId xmlns:a16="http://schemas.microsoft.com/office/drawing/2014/main" id="{469ED931-BF89-420C-B3F8-242D3A519E3F}"/>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97" name="Rectangle 296">
                <a:extLst>
                  <a:ext uri="{FF2B5EF4-FFF2-40B4-BE49-F238E27FC236}">
                    <a16:creationId xmlns:a16="http://schemas.microsoft.com/office/drawing/2014/main" id="{FC731642-848E-49DA-94EC-A2D1BE5C56A8}"/>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247" name="Group 246">
              <a:extLst>
                <a:ext uri="{FF2B5EF4-FFF2-40B4-BE49-F238E27FC236}">
                  <a16:creationId xmlns:a16="http://schemas.microsoft.com/office/drawing/2014/main" id="{75D22AD0-F63A-4982-90DB-8AA72990BCFE}"/>
                </a:ext>
              </a:extLst>
            </p:cNvPr>
            <p:cNvGrpSpPr/>
            <p:nvPr/>
          </p:nvGrpSpPr>
          <p:grpSpPr>
            <a:xfrm>
              <a:off x="7504981" y="2334883"/>
              <a:ext cx="569343" cy="207034"/>
              <a:chOff x="1782793" y="1811547"/>
              <a:chExt cx="569343" cy="207034"/>
            </a:xfrm>
          </p:grpSpPr>
          <p:sp>
            <p:nvSpPr>
              <p:cNvPr id="292" name="Rectangle 291">
                <a:extLst>
                  <a:ext uri="{FF2B5EF4-FFF2-40B4-BE49-F238E27FC236}">
                    <a16:creationId xmlns:a16="http://schemas.microsoft.com/office/drawing/2014/main" id="{F8E64AE7-54C9-4056-9011-D485742945F7}"/>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93" name="Rectangle 292">
                <a:extLst>
                  <a:ext uri="{FF2B5EF4-FFF2-40B4-BE49-F238E27FC236}">
                    <a16:creationId xmlns:a16="http://schemas.microsoft.com/office/drawing/2014/main" id="{B647A1D4-F4F6-407C-9BCF-834160EE85A2}"/>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94" name="Rectangle 293">
                <a:extLst>
                  <a:ext uri="{FF2B5EF4-FFF2-40B4-BE49-F238E27FC236}">
                    <a16:creationId xmlns:a16="http://schemas.microsoft.com/office/drawing/2014/main" id="{22D49820-4F3A-48C3-A272-507250D76CB4}"/>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248" name="Group 247">
              <a:extLst>
                <a:ext uri="{FF2B5EF4-FFF2-40B4-BE49-F238E27FC236}">
                  <a16:creationId xmlns:a16="http://schemas.microsoft.com/office/drawing/2014/main" id="{E701866A-9345-4336-9F92-FEF1534FE537}"/>
                </a:ext>
              </a:extLst>
            </p:cNvPr>
            <p:cNvGrpSpPr/>
            <p:nvPr/>
          </p:nvGrpSpPr>
          <p:grpSpPr>
            <a:xfrm>
              <a:off x="7504981" y="2541917"/>
              <a:ext cx="569343" cy="207034"/>
              <a:chOff x="1782793" y="1811547"/>
              <a:chExt cx="569343" cy="207034"/>
            </a:xfrm>
          </p:grpSpPr>
          <p:sp>
            <p:nvSpPr>
              <p:cNvPr id="289" name="Rectangle 288">
                <a:extLst>
                  <a:ext uri="{FF2B5EF4-FFF2-40B4-BE49-F238E27FC236}">
                    <a16:creationId xmlns:a16="http://schemas.microsoft.com/office/drawing/2014/main" id="{EB1A7180-AFF5-4993-A6D9-55C362E8DBC6}"/>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90" name="Rectangle 289">
                <a:extLst>
                  <a:ext uri="{FF2B5EF4-FFF2-40B4-BE49-F238E27FC236}">
                    <a16:creationId xmlns:a16="http://schemas.microsoft.com/office/drawing/2014/main" id="{67354FA8-1984-4328-A2E0-CE7021FAE21A}"/>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91" name="Rectangle 290">
                <a:extLst>
                  <a:ext uri="{FF2B5EF4-FFF2-40B4-BE49-F238E27FC236}">
                    <a16:creationId xmlns:a16="http://schemas.microsoft.com/office/drawing/2014/main" id="{1357FD0D-FF36-4386-A657-C6DE5880731F}"/>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249" name="Group 248">
              <a:extLst>
                <a:ext uri="{FF2B5EF4-FFF2-40B4-BE49-F238E27FC236}">
                  <a16:creationId xmlns:a16="http://schemas.microsoft.com/office/drawing/2014/main" id="{EF03DE99-4685-4682-9B6C-4E4ABBA31D2A}"/>
                </a:ext>
              </a:extLst>
            </p:cNvPr>
            <p:cNvGrpSpPr/>
            <p:nvPr/>
          </p:nvGrpSpPr>
          <p:grpSpPr>
            <a:xfrm>
              <a:off x="7504981" y="2748951"/>
              <a:ext cx="569343" cy="207034"/>
              <a:chOff x="1782793" y="1811547"/>
              <a:chExt cx="569343" cy="207034"/>
            </a:xfrm>
          </p:grpSpPr>
          <p:sp>
            <p:nvSpPr>
              <p:cNvPr id="286" name="Rectangle 285">
                <a:extLst>
                  <a:ext uri="{FF2B5EF4-FFF2-40B4-BE49-F238E27FC236}">
                    <a16:creationId xmlns:a16="http://schemas.microsoft.com/office/drawing/2014/main" id="{51662FBD-FD7A-44D5-B3EA-949CD454C496}"/>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87" name="Rectangle 286">
                <a:extLst>
                  <a:ext uri="{FF2B5EF4-FFF2-40B4-BE49-F238E27FC236}">
                    <a16:creationId xmlns:a16="http://schemas.microsoft.com/office/drawing/2014/main" id="{B9FF6CB6-74AE-4EFE-B94E-17C889A667B3}"/>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88" name="Rectangle 287">
                <a:extLst>
                  <a:ext uri="{FF2B5EF4-FFF2-40B4-BE49-F238E27FC236}">
                    <a16:creationId xmlns:a16="http://schemas.microsoft.com/office/drawing/2014/main" id="{1078D35E-9EDC-438F-A333-7BF648DC5E9F}"/>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250" name="Group 249">
              <a:extLst>
                <a:ext uri="{FF2B5EF4-FFF2-40B4-BE49-F238E27FC236}">
                  <a16:creationId xmlns:a16="http://schemas.microsoft.com/office/drawing/2014/main" id="{0C843984-7BCB-4777-8A7A-65C86B41652F}"/>
                </a:ext>
              </a:extLst>
            </p:cNvPr>
            <p:cNvGrpSpPr/>
            <p:nvPr/>
          </p:nvGrpSpPr>
          <p:grpSpPr>
            <a:xfrm>
              <a:off x="7504981" y="4198189"/>
              <a:ext cx="569343" cy="207034"/>
              <a:chOff x="1782793" y="1811547"/>
              <a:chExt cx="569343" cy="207034"/>
            </a:xfrm>
          </p:grpSpPr>
          <p:sp>
            <p:nvSpPr>
              <p:cNvPr id="283" name="Rectangle 282">
                <a:extLst>
                  <a:ext uri="{FF2B5EF4-FFF2-40B4-BE49-F238E27FC236}">
                    <a16:creationId xmlns:a16="http://schemas.microsoft.com/office/drawing/2014/main" id="{3B53038C-B5AC-47B8-A9FF-8038589A4EF0}"/>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84" name="Rectangle 283">
                <a:extLst>
                  <a:ext uri="{FF2B5EF4-FFF2-40B4-BE49-F238E27FC236}">
                    <a16:creationId xmlns:a16="http://schemas.microsoft.com/office/drawing/2014/main" id="{BFF0AEBF-DEEC-4B57-BDB2-CD4E18BCE804}"/>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85" name="Rectangle 284">
                <a:extLst>
                  <a:ext uri="{FF2B5EF4-FFF2-40B4-BE49-F238E27FC236}">
                    <a16:creationId xmlns:a16="http://schemas.microsoft.com/office/drawing/2014/main" id="{8F439579-B389-433B-9224-A9CAA9550CF8}"/>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251" name="Group 250">
              <a:extLst>
                <a:ext uri="{FF2B5EF4-FFF2-40B4-BE49-F238E27FC236}">
                  <a16:creationId xmlns:a16="http://schemas.microsoft.com/office/drawing/2014/main" id="{E37FEE47-951F-4875-8DBF-A95D144CECF3}"/>
                </a:ext>
              </a:extLst>
            </p:cNvPr>
            <p:cNvGrpSpPr/>
            <p:nvPr/>
          </p:nvGrpSpPr>
          <p:grpSpPr>
            <a:xfrm>
              <a:off x="7504981" y="4405223"/>
              <a:ext cx="569343" cy="207034"/>
              <a:chOff x="1782793" y="1811547"/>
              <a:chExt cx="569343" cy="207034"/>
            </a:xfrm>
          </p:grpSpPr>
          <p:sp>
            <p:nvSpPr>
              <p:cNvPr id="280" name="Rectangle 279">
                <a:extLst>
                  <a:ext uri="{FF2B5EF4-FFF2-40B4-BE49-F238E27FC236}">
                    <a16:creationId xmlns:a16="http://schemas.microsoft.com/office/drawing/2014/main" id="{894C1790-1D6B-41B1-AB72-2429AFBD1D67}"/>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81" name="Rectangle 280">
                <a:extLst>
                  <a:ext uri="{FF2B5EF4-FFF2-40B4-BE49-F238E27FC236}">
                    <a16:creationId xmlns:a16="http://schemas.microsoft.com/office/drawing/2014/main" id="{75CA90BC-73F8-43C5-8336-BDC9B6A99D92}"/>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82" name="Rectangle 281">
                <a:extLst>
                  <a:ext uri="{FF2B5EF4-FFF2-40B4-BE49-F238E27FC236}">
                    <a16:creationId xmlns:a16="http://schemas.microsoft.com/office/drawing/2014/main" id="{49C198EF-5FBE-4F92-B42E-77BE894CD29E}"/>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252" name="Group 251">
              <a:extLst>
                <a:ext uri="{FF2B5EF4-FFF2-40B4-BE49-F238E27FC236}">
                  <a16:creationId xmlns:a16="http://schemas.microsoft.com/office/drawing/2014/main" id="{D0EBFBD2-A119-4777-AD00-BFF9200341C0}"/>
                </a:ext>
              </a:extLst>
            </p:cNvPr>
            <p:cNvGrpSpPr/>
            <p:nvPr/>
          </p:nvGrpSpPr>
          <p:grpSpPr>
            <a:xfrm>
              <a:off x="7504981" y="4612257"/>
              <a:ext cx="569343" cy="207034"/>
              <a:chOff x="1782793" y="1811547"/>
              <a:chExt cx="569343" cy="207034"/>
            </a:xfrm>
          </p:grpSpPr>
          <p:sp>
            <p:nvSpPr>
              <p:cNvPr id="277" name="Rectangle 276">
                <a:extLst>
                  <a:ext uri="{FF2B5EF4-FFF2-40B4-BE49-F238E27FC236}">
                    <a16:creationId xmlns:a16="http://schemas.microsoft.com/office/drawing/2014/main" id="{034FE8F0-1DCD-48F1-BC7E-654483EA38C3}"/>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78" name="Rectangle 277">
                <a:extLst>
                  <a:ext uri="{FF2B5EF4-FFF2-40B4-BE49-F238E27FC236}">
                    <a16:creationId xmlns:a16="http://schemas.microsoft.com/office/drawing/2014/main" id="{B5191571-9644-4860-BC7B-C4006F87EA68}"/>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79" name="Rectangle 278">
                <a:extLst>
                  <a:ext uri="{FF2B5EF4-FFF2-40B4-BE49-F238E27FC236}">
                    <a16:creationId xmlns:a16="http://schemas.microsoft.com/office/drawing/2014/main" id="{6A972C8D-7A7E-4277-A770-A84745C18DCE}"/>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253" name="Group 252">
              <a:extLst>
                <a:ext uri="{FF2B5EF4-FFF2-40B4-BE49-F238E27FC236}">
                  <a16:creationId xmlns:a16="http://schemas.microsoft.com/office/drawing/2014/main" id="{5085AA82-21F2-4DCA-90D9-DB7B6F02DE12}"/>
                </a:ext>
              </a:extLst>
            </p:cNvPr>
            <p:cNvGrpSpPr/>
            <p:nvPr/>
          </p:nvGrpSpPr>
          <p:grpSpPr>
            <a:xfrm>
              <a:off x="7504981" y="4819291"/>
              <a:ext cx="569343" cy="207034"/>
              <a:chOff x="1782793" y="1811547"/>
              <a:chExt cx="569343" cy="207034"/>
            </a:xfrm>
          </p:grpSpPr>
          <p:sp>
            <p:nvSpPr>
              <p:cNvPr id="274" name="Rectangle 273">
                <a:extLst>
                  <a:ext uri="{FF2B5EF4-FFF2-40B4-BE49-F238E27FC236}">
                    <a16:creationId xmlns:a16="http://schemas.microsoft.com/office/drawing/2014/main" id="{CAC20342-4937-49AD-AC64-52F7E244BCF6}"/>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75" name="Rectangle 274">
                <a:extLst>
                  <a:ext uri="{FF2B5EF4-FFF2-40B4-BE49-F238E27FC236}">
                    <a16:creationId xmlns:a16="http://schemas.microsoft.com/office/drawing/2014/main" id="{CACEF24B-87A0-4B54-8EBE-A8831CA6CF73}"/>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76" name="Rectangle 275">
                <a:extLst>
                  <a:ext uri="{FF2B5EF4-FFF2-40B4-BE49-F238E27FC236}">
                    <a16:creationId xmlns:a16="http://schemas.microsoft.com/office/drawing/2014/main" id="{37A739F5-E3EF-4E50-8261-1BE80E7811D6}"/>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254" name="Group 253">
              <a:extLst>
                <a:ext uri="{FF2B5EF4-FFF2-40B4-BE49-F238E27FC236}">
                  <a16:creationId xmlns:a16="http://schemas.microsoft.com/office/drawing/2014/main" id="{8CB9EC96-87A1-4DFC-B326-140ECAC76F69}"/>
                </a:ext>
              </a:extLst>
            </p:cNvPr>
            <p:cNvGrpSpPr/>
            <p:nvPr/>
          </p:nvGrpSpPr>
          <p:grpSpPr>
            <a:xfrm>
              <a:off x="7504981" y="5026325"/>
              <a:ext cx="569343" cy="207034"/>
              <a:chOff x="1782793" y="1811547"/>
              <a:chExt cx="569343" cy="207034"/>
            </a:xfrm>
          </p:grpSpPr>
          <p:sp>
            <p:nvSpPr>
              <p:cNvPr id="271" name="Rectangle 270">
                <a:extLst>
                  <a:ext uri="{FF2B5EF4-FFF2-40B4-BE49-F238E27FC236}">
                    <a16:creationId xmlns:a16="http://schemas.microsoft.com/office/drawing/2014/main" id="{2248210D-D7D5-4984-AFD4-31A1F3A232E6}"/>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72" name="Rectangle 271">
                <a:extLst>
                  <a:ext uri="{FF2B5EF4-FFF2-40B4-BE49-F238E27FC236}">
                    <a16:creationId xmlns:a16="http://schemas.microsoft.com/office/drawing/2014/main" id="{36E91D76-2E72-4F42-B885-EC2B32C215CA}"/>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73" name="Rectangle 272">
                <a:extLst>
                  <a:ext uri="{FF2B5EF4-FFF2-40B4-BE49-F238E27FC236}">
                    <a16:creationId xmlns:a16="http://schemas.microsoft.com/office/drawing/2014/main" id="{BE24021F-7978-498D-8B21-1232BF3571B3}"/>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255" name="Group 254">
              <a:extLst>
                <a:ext uri="{FF2B5EF4-FFF2-40B4-BE49-F238E27FC236}">
                  <a16:creationId xmlns:a16="http://schemas.microsoft.com/office/drawing/2014/main" id="{CD50ED3B-DFE5-4EC0-9A65-4AAD45E2CDBD}"/>
                </a:ext>
              </a:extLst>
            </p:cNvPr>
            <p:cNvGrpSpPr/>
            <p:nvPr/>
          </p:nvGrpSpPr>
          <p:grpSpPr>
            <a:xfrm>
              <a:off x="7504981" y="5233359"/>
              <a:ext cx="569343" cy="207034"/>
              <a:chOff x="1782793" y="1811547"/>
              <a:chExt cx="569343" cy="207034"/>
            </a:xfrm>
          </p:grpSpPr>
          <p:sp>
            <p:nvSpPr>
              <p:cNvPr id="268" name="Rectangle 267">
                <a:extLst>
                  <a:ext uri="{FF2B5EF4-FFF2-40B4-BE49-F238E27FC236}">
                    <a16:creationId xmlns:a16="http://schemas.microsoft.com/office/drawing/2014/main" id="{18E7D37D-21C8-4884-8E4B-4BF338422EB0}"/>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69" name="Rectangle 268">
                <a:extLst>
                  <a:ext uri="{FF2B5EF4-FFF2-40B4-BE49-F238E27FC236}">
                    <a16:creationId xmlns:a16="http://schemas.microsoft.com/office/drawing/2014/main" id="{0597CEC4-8083-4A38-9BC0-48900700E382}"/>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70" name="Rectangle 269">
                <a:extLst>
                  <a:ext uri="{FF2B5EF4-FFF2-40B4-BE49-F238E27FC236}">
                    <a16:creationId xmlns:a16="http://schemas.microsoft.com/office/drawing/2014/main" id="{42FE7FEE-9CB2-4315-9176-F098FEEECA95}"/>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256" name="Group 255">
              <a:extLst>
                <a:ext uri="{FF2B5EF4-FFF2-40B4-BE49-F238E27FC236}">
                  <a16:creationId xmlns:a16="http://schemas.microsoft.com/office/drawing/2014/main" id="{234826FC-1124-409B-8AB6-4C6CC5764873}"/>
                </a:ext>
              </a:extLst>
            </p:cNvPr>
            <p:cNvGrpSpPr/>
            <p:nvPr/>
          </p:nvGrpSpPr>
          <p:grpSpPr>
            <a:xfrm>
              <a:off x="7504981" y="5440393"/>
              <a:ext cx="569343" cy="207034"/>
              <a:chOff x="1782793" y="1811547"/>
              <a:chExt cx="569343" cy="207034"/>
            </a:xfrm>
          </p:grpSpPr>
          <p:sp>
            <p:nvSpPr>
              <p:cNvPr id="265" name="Rectangle 264">
                <a:extLst>
                  <a:ext uri="{FF2B5EF4-FFF2-40B4-BE49-F238E27FC236}">
                    <a16:creationId xmlns:a16="http://schemas.microsoft.com/office/drawing/2014/main" id="{6B8162C5-CED3-4580-86F3-E9D60073A2F1}"/>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66" name="Rectangle 265">
                <a:extLst>
                  <a:ext uri="{FF2B5EF4-FFF2-40B4-BE49-F238E27FC236}">
                    <a16:creationId xmlns:a16="http://schemas.microsoft.com/office/drawing/2014/main" id="{1C66233B-5EBF-4B57-BE00-239088F6C431}"/>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67" name="Rectangle 266">
                <a:extLst>
                  <a:ext uri="{FF2B5EF4-FFF2-40B4-BE49-F238E27FC236}">
                    <a16:creationId xmlns:a16="http://schemas.microsoft.com/office/drawing/2014/main" id="{6F0B9298-8C39-4A6A-ADB6-9252041E5AA1}"/>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257" name="Group 256">
              <a:extLst>
                <a:ext uri="{FF2B5EF4-FFF2-40B4-BE49-F238E27FC236}">
                  <a16:creationId xmlns:a16="http://schemas.microsoft.com/office/drawing/2014/main" id="{710C3D66-0073-4737-AAE7-568347B827E3}"/>
                </a:ext>
              </a:extLst>
            </p:cNvPr>
            <p:cNvGrpSpPr/>
            <p:nvPr/>
          </p:nvGrpSpPr>
          <p:grpSpPr>
            <a:xfrm>
              <a:off x="7504981" y="5647427"/>
              <a:ext cx="569343" cy="207034"/>
              <a:chOff x="1782793" y="1811547"/>
              <a:chExt cx="569343" cy="207034"/>
            </a:xfrm>
          </p:grpSpPr>
          <p:sp>
            <p:nvSpPr>
              <p:cNvPr id="262" name="Rectangle 261">
                <a:extLst>
                  <a:ext uri="{FF2B5EF4-FFF2-40B4-BE49-F238E27FC236}">
                    <a16:creationId xmlns:a16="http://schemas.microsoft.com/office/drawing/2014/main" id="{5DB3786E-C5CB-4CA6-9E10-3A209B6BF94E}"/>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63" name="Rectangle 262">
                <a:extLst>
                  <a:ext uri="{FF2B5EF4-FFF2-40B4-BE49-F238E27FC236}">
                    <a16:creationId xmlns:a16="http://schemas.microsoft.com/office/drawing/2014/main" id="{29595958-A2E1-40D4-B845-5F9C9259FAFE}"/>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64" name="Rectangle 263">
                <a:extLst>
                  <a:ext uri="{FF2B5EF4-FFF2-40B4-BE49-F238E27FC236}">
                    <a16:creationId xmlns:a16="http://schemas.microsoft.com/office/drawing/2014/main" id="{9BC29852-319B-41C3-95AC-813C7A66174C}"/>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258" name="Group 257">
              <a:extLst>
                <a:ext uri="{FF2B5EF4-FFF2-40B4-BE49-F238E27FC236}">
                  <a16:creationId xmlns:a16="http://schemas.microsoft.com/office/drawing/2014/main" id="{5B0BE6DE-EC68-42F5-9AB1-725999807CAD}"/>
                </a:ext>
              </a:extLst>
            </p:cNvPr>
            <p:cNvGrpSpPr/>
            <p:nvPr/>
          </p:nvGrpSpPr>
          <p:grpSpPr>
            <a:xfrm>
              <a:off x="7504981" y="5854461"/>
              <a:ext cx="569343" cy="207034"/>
              <a:chOff x="1782793" y="1811547"/>
              <a:chExt cx="569343" cy="207034"/>
            </a:xfrm>
          </p:grpSpPr>
          <p:sp>
            <p:nvSpPr>
              <p:cNvPr id="259" name="Rectangle 258">
                <a:extLst>
                  <a:ext uri="{FF2B5EF4-FFF2-40B4-BE49-F238E27FC236}">
                    <a16:creationId xmlns:a16="http://schemas.microsoft.com/office/drawing/2014/main" id="{67D17FBE-BE74-4B88-BEE5-B03059621A05}"/>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60" name="Rectangle 259">
                <a:extLst>
                  <a:ext uri="{FF2B5EF4-FFF2-40B4-BE49-F238E27FC236}">
                    <a16:creationId xmlns:a16="http://schemas.microsoft.com/office/drawing/2014/main" id="{DB9CFDAA-6E10-456C-9543-1CF9CF398596}"/>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61" name="Rectangle 260">
                <a:extLst>
                  <a:ext uri="{FF2B5EF4-FFF2-40B4-BE49-F238E27FC236}">
                    <a16:creationId xmlns:a16="http://schemas.microsoft.com/office/drawing/2014/main" id="{4FE40092-A80B-4439-B39D-0C4A2A9FF8FD}"/>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grpSp>
        <p:nvGrpSpPr>
          <p:cNvPr id="316" name="Group 315">
            <a:extLst>
              <a:ext uri="{FF2B5EF4-FFF2-40B4-BE49-F238E27FC236}">
                <a16:creationId xmlns:a16="http://schemas.microsoft.com/office/drawing/2014/main" id="{CAEA9B7E-2AD5-447F-BC93-92D580FF285B}"/>
              </a:ext>
            </a:extLst>
          </p:cNvPr>
          <p:cNvGrpSpPr/>
          <p:nvPr/>
        </p:nvGrpSpPr>
        <p:grpSpPr>
          <a:xfrm>
            <a:off x="9069600" y="1086186"/>
            <a:ext cx="580677" cy="5278888"/>
            <a:chOff x="7504981" y="885645"/>
            <a:chExt cx="569343" cy="5175850"/>
          </a:xfrm>
        </p:grpSpPr>
        <p:grpSp>
          <p:nvGrpSpPr>
            <p:cNvPr id="317" name="Group 316">
              <a:extLst>
                <a:ext uri="{FF2B5EF4-FFF2-40B4-BE49-F238E27FC236}">
                  <a16:creationId xmlns:a16="http://schemas.microsoft.com/office/drawing/2014/main" id="{93CE3454-EB1E-4828-A238-C2718D8FEECA}"/>
                </a:ext>
              </a:extLst>
            </p:cNvPr>
            <p:cNvGrpSpPr/>
            <p:nvPr/>
          </p:nvGrpSpPr>
          <p:grpSpPr>
            <a:xfrm>
              <a:off x="7504981" y="885645"/>
              <a:ext cx="569343" cy="207034"/>
              <a:chOff x="1782793" y="1811547"/>
              <a:chExt cx="569343" cy="207034"/>
            </a:xfrm>
          </p:grpSpPr>
          <p:sp>
            <p:nvSpPr>
              <p:cNvPr id="390" name="Rectangle 389">
                <a:extLst>
                  <a:ext uri="{FF2B5EF4-FFF2-40B4-BE49-F238E27FC236}">
                    <a16:creationId xmlns:a16="http://schemas.microsoft.com/office/drawing/2014/main" id="{FCA0E27D-1962-43C1-BBA3-23F93EFD0A16}"/>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91" name="Rectangle 390">
                <a:extLst>
                  <a:ext uri="{FF2B5EF4-FFF2-40B4-BE49-F238E27FC236}">
                    <a16:creationId xmlns:a16="http://schemas.microsoft.com/office/drawing/2014/main" id="{54AB9B4F-195F-4BAF-820D-51919F398A45}"/>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92" name="Rectangle 391">
                <a:extLst>
                  <a:ext uri="{FF2B5EF4-FFF2-40B4-BE49-F238E27FC236}">
                    <a16:creationId xmlns:a16="http://schemas.microsoft.com/office/drawing/2014/main" id="{96020742-4AFC-465F-962C-5B5AEC7D321B}"/>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318" name="Group 317">
              <a:extLst>
                <a:ext uri="{FF2B5EF4-FFF2-40B4-BE49-F238E27FC236}">
                  <a16:creationId xmlns:a16="http://schemas.microsoft.com/office/drawing/2014/main" id="{1DB88FF1-24D0-41A7-A830-1378BBA90AFC}"/>
                </a:ext>
              </a:extLst>
            </p:cNvPr>
            <p:cNvGrpSpPr/>
            <p:nvPr/>
          </p:nvGrpSpPr>
          <p:grpSpPr>
            <a:xfrm>
              <a:off x="7504981" y="1092679"/>
              <a:ext cx="569343" cy="207034"/>
              <a:chOff x="1782793" y="1811547"/>
              <a:chExt cx="569343" cy="207034"/>
            </a:xfrm>
          </p:grpSpPr>
          <p:sp>
            <p:nvSpPr>
              <p:cNvPr id="387" name="Rectangle 386">
                <a:extLst>
                  <a:ext uri="{FF2B5EF4-FFF2-40B4-BE49-F238E27FC236}">
                    <a16:creationId xmlns:a16="http://schemas.microsoft.com/office/drawing/2014/main" id="{1BCEF535-CE49-4A4B-8E1A-55AFDA740793}"/>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88" name="Rectangle 387">
                <a:extLst>
                  <a:ext uri="{FF2B5EF4-FFF2-40B4-BE49-F238E27FC236}">
                    <a16:creationId xmlns:a16="http://schemas.microsoft.com/office/drawing/2014/main" id="{FEE31109-A238-4A30-AA63-8AB4C1283258}"/>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89" name="Rectangle 388">
                <a:extLst>
                  <a:ext uri="{FF2B5EF4-FFF2-40B4-BE49-F238E27FC236}">
                    <a16:creationId xmlns:a16="http://schemas.microsoft.com/office/drawing/2014/main" id="{32AD0257-C480-40BD-8E8B-4FB5F2A5C8B5}"/>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319" name="Group 318">
              <a:extLst>
                <a:ext uri="{FF2B5EF4-FFF2-40B4-BE49-F238E27FC236}">
                  <a16:creationId xmlns:a16="http://schemas.microsoft.com/office/drawing/2014/main" id="{01DEA839-EAF4-4883-83BE-BD88E006D1B6}"/>
                </a:ext>
              </a:extLst>
            </p:cNvPr>
            <p:cNvGrpSpPr/>
            <p:nvPr/>
          </p:nvGrpSpPr>
          <p:grpSpPr>
            <a:xfrm>
              <a:off x="7504981" y="1299713"/>
              <a:ext cx="569343" cy="207034"/>
              <a:chOff x="1782793" y="1811547"/>
              <a:chExt cx="569343" cy="207034"/>
            </a:xfrm>
          </p:grpSpPr>
          <p:sp>
            <p:nvSpPr>
              <p:cNvPr id="384" name="Rectangle 383">
                <a:extLst>
                  <a:ext uri="{FF2B5EF4-FFF2-40B4-BE49-F238E27FC236}">
                    <a16:creationId xmlns:a16="http://schemas.microsoft.com/office/drawing/2014/main" id="{3BDD11B4-6DA2-4FDA-A16D-5016F82056D7}"/>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85" name="Rectangle 384">
                <a:extLst>
                  <a:ext uri="{FF2B5EF4-FFF2-40B4-BE49-F238E27FC236}">
                    <a16:creationId xmlns:a16="http://schemas.microsoft.com/office/drawing/2014/main" id="{73CB05B6-7F90-45CC-8CF6-8E2AD2E37CEE}"/>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86" name="Rectangle 385">
                <a:extLst>
                  <a:ext uri="{FF2B5EF4-FFF2-40B4-BE49-F238E27FC236}">
                    <a16:creationId xmlns:a16="http://schemas.microsoft.com/office/drawing/2014/main" id="{1BE2DAB4-8869-4B1E-B468-6C7B0EE71DF2}"/>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320" name="Group 319">
              <a:extLst>
                <a:ext uri="{FF2B5EF4-FFF2-40B4-BE49-F238E27FC236}">
                  <a16:creationId xmlns:a16="http://schemas.microsoft.com/office/drawing/2014/main" id="{E32E281F-867C-4D25-B636-83A6DD01AE16}"/>
                </a:ext>
              </a:extLst>
            </p:cNvPr>
            <p:cNvGrpSpPr/>
            <p:nvPr/>
          </p:nvGrpSpPr>
          <p:grpSpPr>
            <a:xfrm>
              <a:off x="7504981" y="1506747"/>
              <a:ext cx="569343" cy="207034"/>
              <a:chOff x="1782793" y="1811547"/>
              <a:chExt cx="569343" cy="207034"/>
            </a:xfrm>
          </p:grpSpPr>
          <p:sp>
            <p:nvSpPr>
              <p:cNvPr id="381" name="Rectangle 380">
                <a:extLst>
                  <a:ext uri="{FF2B5EF4-FFF2-40B4-BE49-F238E27FC236}">
                    <a16:creationId xmlns:a16="http://schemas.microsoft.com/office/drawing/2014/main" id="{3E89DFFB-CBDA-4A17-BD56-ACC57394CD35}"/>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82" name="Rectangle 381">
                <a:extLst>
                  <a:ext uri="{FF2B5EF4-FFF2-40B4-BE49-F238E27FC236}">
                    <a16:creationId xmlns:a16="http://schemas.microsoft.com/office/drawing/2014/main" id="{E9E4A677-5E74-41F7-99D9-F00D594AD6F8}"/>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83" name="Rectangle 382">
                <a:extLst>
                  <a:ext uri="{FF2B5EF4-FFF2-40B4-BE49-F238E27FC236}">
                    <a16:creationId xmlns:a16="http://schemas.microsoft.com/office/drawing/2014/main" id="{18364C29-54BD-4AB5-ADC7-F6AE7C793893}"/>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321" name="Group 320">
              <a:extLst>
                <a:ext uri="{FF2B5EF4-FFF2-40B4-BE49-F238E27FC236}">
                  <a16:creationId xmlns:a16="http://schemas.microsoft.com/office/drawing/2014/main" id="{2694203B-7E0D-4D66-BCAD-530167282543}"/>
                </a:ext>
              </a:extLst>
            </p:cNvPr>
            <p:cNvGrpSpPr/>
            <p:nvPr/>
          </p:nvGrpSpPr>
          <p:grpSpPr>
            <a:xfrm>
              <a:off x="7504981" y="1713781"/>
              <a:ext cx="569343" cy="207034"/>
              <a:chOff x="1782793" y="1811547"/>
              <a:chExt cx="569343" cy="207034"/>
            </a:xfrm>
          </p:grpSpPr>
          <p:sp>
            <p:nvSpPr>
              <p:cNvPr id="378" name="Rectangle 377">
                <a:extLst>
                  <a:ext uri="{FF2B5EF4-FFF2-40B4-BE49-F238E27FC236}">
                    <a16:creationId xmlns:a16="http://schemas.microsoft.com/office/drawing/2014/main" id="{58007156-3AD2-469A-A74B-2ECACD2722CC}"/>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79" name="Rectangle 378">
                <a:extLst>
                  <a:ext uri="{FF2B5EF4-FFF2-40B4-BE49-F238E27FC236}">
                    <a16:creationId xmlns:a16="http://schemas.microsoft.com/office/drawing/2014/main" id="{521626CB-0831-4132-86EC-256D562BAF85}"/>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80" name="Rectangle 379">
                <a:extLst>
                  <a:ext uri="{FF2B5EF4-FFF2-40B4-BE49-F238E27FC236}">
                    <a16:creationId xmlns:a16="http://schemas.microsoft.com/office/drawing/2014/main" id="{04E4B338-E72B-4486-8BC1-A321EF8D3896}"/>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322" name="Group 321">
              <a:extLst>
                <a:ext uri="{FF2B5EF4-FFF2-40B4-BE49-F238E27FC236}">
                  <a16:creationId xmlns:a16="http://schemas.microsoft.com/office/drawing/2014/main" id="{1D713875-C1AE-43FD-B3CE-723A50B31B43}"/>
                </a:ext>
              </a:extLst>
            </p:cNvPr>
            <p:cNvGrpSpPr/>
            <p:nvPr/>
          </p:nvGrpSpPr>
          <p:grpSpPr>
            <a:xfrm>
              <a:off x="7504981" y="1920815"/>
              <a:ext cx="569343" cy="207034"/>
              <a:chOff x="1782793" y="1811547"/>
              <a:chExt cx="569343" cy="207034"/>
            </a:xfrm>
          </p:grpSpPr>
          <p:sp>
            <p:nvSpPr>
              <p:cNvPr id="375" name="Rectangle 374">
                <a:extLst>
                  <a:ext uri="{FF2B5EF4-FFF2-40B4-BE49-F238E27FC236}">
                    <a16:creationId xmlns:a16="http://schemas.microsoft.com/office/drawing/2014/main" id="{F1BEAE72-791C-4E79-A8A9-B32EACECD903}"/>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76" name="Rectangle 375">
                <a:extLst>
                  <a:ext uri="{FF2B5EF4-FFF2-40B4-BE49-F238E27FC236}">
                    <a16:creationId xmlns:a16="http://schemas.microsoft.com/office/drawing/2014/main" id="{DCC534E7-52D3-4583-B98D-C4519910D80C}"/>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77" name="Rectangle 376">
                <a:extLst>
                  <a:ext uri="{FF2B5EF4-FFF2-40B4-BE49-F238E27FC236}">
                    <a16:creationId xmlns:a16="http://schemas.microsoft.com/office/drawing/2014/main" id="{0E4C1F1C-5CDB-4634-91C0-ACB1FFAFAABF}"/>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323" name="Group 322">
              <a:extLst>
                <a:ext uri="{FF2B5EF4-FFF2-40B4-BE49-F238E27FC236}">
                  <a16:creationId xmlns:a16="http://schemas.microsoft.com/office/drawing/2014/main" id="{C6C8317D-DD2E-4EB6-87A1-5C2FCA2B0483}"/>
                </a:ext>
              </a:extLst>
            </p:cNvPr>
            <p:cNvGrpSpPr/>
            <p:nvPr/>
          </p:nvGrpSpPr>
          <p:grpSpPr>
            <a:xfrm>
              <a:off x="7504981" y="2127849"/>
              <a:ext cx="569343" cy="207034"/>
              <a:chOff x="1782793" y="1811547"/>
              <a:chExt cx="569343" cy="207034"/>
            </a:xfrm>
          </p:grpSpPr>
          <p:sp>
            <p:nvSpPr>
              <p:cNvPr id="372" name="Rectangle 371">
                <a:extLst>
                  <a:ext uri="{FF2B5EF4-FFF2-40B4-BE49-F238E27FC236}">
                    <a16:creationId xmlns:a16="http://schemas.microsoft.com/office/drawing/2014/main" id="{E0F204C6-BF88-4726-920A-229DD18AAC2C}"/>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73" name="Rectangle 372">
                <a:extLst>
                  <a:ext uri="{FF2B5EF4-FFF2-40B4-BE49-F238E27FC236}">
                    <a16:creationId xmlns:a16="http://schemas.microsoft.com/office/drawing/2014/main" id="{D4685BA3-714E-4480-9477-F5A8DD5BA026}"/>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74" name="Rectangle 373">
                <a:extLst>
                  <a:ext uri="{FF2B5EF4-FFF2-40B4-BE49-F238E27FC236}">
                    <a16:creationId xmlns:a16="http://schemas.microsoft.com/office/drawing/2014/main" id="{8B6C11EF-D716-431D-B5F4-0BB12A65C316}"/>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324" name="Group 323">
              <a:extLst>
                <a:ext uri="{FF2B5EF4-FFF2-40B4-BE49-F238E27FC236}">
                  <a16:creationId xmlns:a16="http://schemas.microsoft.com/office/drawing/2014/main" id="{ECFE92EB-5534-4A9F-93DE-CBBC1A8E60A6}"/>
                </a:ext>
              </a:extLst>
            </p:cNvPr>
            <p:cNvGrpSpPr/>
            <p:nvPr/>
          </p:nvGrpSpPr>
          <p:grpSpPr>
            <a:xfrm>
              <a:off x="7504981" y="2334883"/>
              <a:ext cx="569343" cy="207034"/>
              <a:chOff x="1782793" y="1811547"/>
              <a:chExt cx="569343" cy="207034"/>
            </a:xfrm>
          </p:grpSpPr>
          <p:sp>
            <p:nvSpPr>
              <p:cNvPr id="369" name="Rectangle 368">
                <a:extLst>
                  <a:ext uri="{FF2B5EF4-FFF2-40B4-BE49-F238E27FC236}">
                    <a16:creationId xmlns:a16="http://schemas.microsoft.com/office/drawing/2014/main" id="{27ECE338-D2EB-47C0-9093-5500C3F56D9E}"/>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70" name="Rectangle 369">
                <a:extLst>
                  <a:ext uri="{FF2B5EF4-FFF2-40B4-BE49-F238E27FC236}">
                    <a16:creationId xmlns:a16="http://schemas.microsoft.com/office/drawing/2014/main" id="{0C1AC70E-083F-42A5-AA25-2819682238CB}"/>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71" name="Rectangle 370">
                <a:extLst>
                  <a:ext uri="{FF2B5EF4-FFF2-40B4-BE49-F238E27FC236}">
                    <a16:creationId xmlns:a16="http://schemas.microsoft.com/office/drawing/2014/main" id="{60D249CC-475C-4F51-AAF7-501B96AEA67A}"/>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325" name="Group 324">
              <a:extLst>
                <a:ext uri="{FF2B5EF4-FFF2-40B4-BE49-F238E27FC236}">
                  <a16:creationId xmlns:a16="http://schemas.microsoft.com/office/drawing/2014/main" id="{52252938-EA2A-4338-A161-FC67BB1CC6EF}"/>
                </a:ext>
              </a:extLst>
            </p:cNvPr>
            <p:cNvGrpSpPr/>
            <p:nvPr/>
          </p:nvGrpSpPr>
          <p:grpSpPr>
            <a:xfrm>
              <a:off x="7504981" y="2541917"/>
              <a:ext cx="569343" cy="207034"/>
              <a:chOff x="1782793" y="1811547"/>
              <a:chExt cx="569343" cy="207034"/>
            </a:xfrm>
          </p:grpSpPr>
          <p:sp>
            <p:nvSpPr>
              <p:cNvPr id="366" name="Rectangle 365">
                <a:extLst>
                  <a:ext uri="{FF2B5EF4-FFF2-40B4-BE49-F238E27FC236}">
                    <a16:creationId xmlns:a16="http://schemas.microsoft.com/office/drawing/2014/main" id="{FB0DD712-3E6F-4063-B0BD-F8C57C8CB8D7}"/>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67" name="Rectangle 366">
                <a:extLst>
                  <a:ext uri="{FF2B5EF4-FFF2-40B4-BE49-F238E27FC236}">
                    <a16:creationId xmlns:a16="http://schemas.microsoft.com/office/drawing/2014/main" id="{B206E75F-1389-4530-A20A-7B0914BFD669}"/>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68" name="Rectangle 367">
                <a:extLst>
                  <a:ext uri="{FF2B5EF4-FFF2-40B4-BE49-F238E27FC236}">
                    <a16:creationId xmlns:a16="http://schemas.microsoft.com/office/drawing/2014/main" id="{574281C2-8320-4C0B-915A-A50F6E5E7286}"/>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326" name="Group 325">
              <a:extLst>
                <a:ext uri="{FF2B5EF4-FFF2-40B4-BE49-F238E27FC236}">
                  <a16:creationId xmlns:a16="http://schemas.microsoft.com/office/drawing/2014/main" id="{1A6896BB-015E-42DD-AB35-E39A119AF501}"/>
                </a:ext>
              </a:extLst>
            </p:cNvPr>
            <p:cNvGrpSpPr/>
            <p:nvPr/>
          </p:nvGrpSpPr>
          <p:grpSpPr>
            <a:xfrm>
              <a:off x="7504981" y="2748951"/>
              <a:ext cx="569343" cy="207034"/>
              <a:chOff x="1782793" y="1811547"/>
              <a:chExt cx="569343" cy="207034"/>
            </a:xfrm>
          </p:grpSpPr>
          <p:sp>
            <p:nvSpPr>
              <p:cNvPr id="363" name="Rectangle 362">
                <a:extLst>
                  <a:ext uri="{FF2B5EF4-FFF2-40B4-BE49-F238E27FC236}">
                    <a16:creationId xmlns:a16="http://schemas.microsoft.com/office/drawing/2014/main" id="{97B8A96E-715F-4B06-BFDE-53D64ED54D18}"/>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64" name="Rectangle 363">
                <a:extLst>
                  <a:ext uri="{FF2B5EF4-FFF2-40B4-BE49-F238E27FC236}">
                    <a16:creationId xmlns:a16="http://schemas.microsoft.com/office/drawing/2014/main" id="{1EB9AEC4-9408-4179-A152-2DA1A1D9439C}"/>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65" name="Rectangle 364">
                <a:extLst>
                  <a:ext uri="{FF2B5EF4-FFF2-40B4-BE49-F238E27FC236}">
                    <a16:creationId xmlns:a16="http://schemas.microsoft.com/office/drawing/2014/main" id="{3DA0B6D2-2C1E-4DDB-A8B2-88E2C845DD07}"/>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327" name="Group 326">
              <a:extLst>
                <a:ext uri="{FF2B5EF4-FFF2-40B4-BE49-F238E27FC236}">
                  <a16:creationId xmlns:a16="http://schemas.microsoft.com/office/drawing/2014/main" id="{61A404BF-5402-43F6-A389-B82977C17517}"/>
                </a:ext>
              </a:extLst>
            </p:cNvPr>
            <p:cNvGrpSpPr/>
            <p:nvPr/>
          </p:nvGrpSpPr>
          <p:grpSpPr>
            <a:xfrm>
              <a:off x="7504981" y="4198189"/>
              <a:ext cx="569343" cy="207034"/>
              <a:chOff x="1782793" y="1811547"/>
              <a:chExt cx="569343" cy="207034"/>
            </a:xfrm>
          </p:grpSpPr>
          <p:sp>
            <p:nvSpPr>
              <p:cNvPr id="360" name="Rectangle 359">
                <a:extLst>
                  <a:ext uri="{FF2B5EF4-FFF2-40B4-BE49-F238E27FC236}">
                    <a16:creationId xmlns:a16="http://schemas.microsoft.com/office/drawing/2014/main" id="{3DC0F8E7-5ED3-44B3-B339-165C98A17F01}"/>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61" name="Rectangle 360">
                <a:extLst>
                  <a:ext uri="{FF2B5EF4-FFF2-40B4-BE49-F238E27FC236}">
                    <a16:creationId xmlns:a16="http://schemas.microsoft.com/office/drawing/2014/main" id="{5680046F-5C3D-47D7-92FF-16AF7F63D638}"/>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62" name="Rectangle 361">
                <a:extLst>
                  <a:ext uri="{FF2B5EF4-FFF2-40B4-BE49-F238E27FC236}">
                    <a16:creationId xmlns:a16="http://schemas.microsoft.com/office/drawing/2014/main" id="{4C4F3161-8D24-49FD-B471-0DDE7D3F4180}"/>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328" name="Group 327">
              <a:extLst>
                <a:ext uri="{FF2B5EF4-FFF2-40B4-BE49-F238E27FC236}">
                  <a16:creationId xmlns:a16="http://schemas.microsoft.com/office/drawing/2014/main" id="{8D681FDC-9040-448E-8BCC-A6BA7CF18CF3}"/>
                </a:ext>
              </a:extLst>
            </p:cNvPr>
            <p:cNvGrpSpPr/>
            <p:nvPr/>
          </p:nvGrpSpPr>
          <p:grpSpPr>
            <a:xfrm>
              <a:off x="7504981" y="4405223"/>
              <a:ext cx="569343" cy="207034"/>
              <a:chOff x="1782793" y="1811547"/>
              <a:chExt cx="569343" cy="207034"/>
            </a:xfrm>
          </p:grpSpPr>
          <p:sp>
            <p:nvSpPr>
              <p:cNvPr id="357" name="Rectangle 356">
                <a:extLst>
                  <a:ext uri="{FF2B5EF4-FFF2-40B4-BE49-F238E27FC236}">
                    <a16:creationId xmlns:a16="http://schemas.microsoft.com/office/drawing/2014/main" id="{52ED167D-1417-4314-8EAE-8AB7549E7D51}"/>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58" name="Rectangle 357">
                <a:extLst>
                  <a:ext uri="{FF2B5EF4-FFF2-40B4-BE49-F238E27FC236}">
                    <a16:creationId xmlns:a16="http://schemas.microsoft.com/office/drawing/2014/main" id="{F720098F-1B2B-4CFA-9777-2D435C1D6279}"/>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59" name="Rectangle 358">
                <a:extLst>
                  <a:ext uri="{FF2B5EF4-FFF2-40B4-BE49-F238E27FC236}">
                    <a16:creationId xmlns:a16="http://schemas.microsoft.com/office/drawing/2014/main" id="{04068879-5D22-49CA-BE03-7AAF9B546D5D}"/>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329" name="Group 328">
              <a:extLst>
                <a:ext uri="{FF2B5EF4-FFF2-40B4-BE49-F238E27FC236}">
                  <a16:creationId xmlns:a16="http://schemas.microsoft.com/office/drawing/2014/main" id="{37BBA1AF-883C-4C8F-9B5F-FBEAB0F259FD}"/>
                </a:ext>
              </a:extLst>
            </p:cNvPr>
            <p:cNvGrpSpPr/>
            <p:nvPr/>
          </p:nvGrpSpPr>
          <p:grpSpPr>
            <a:xfrm>
              <a:off x="7504981" y="4612257"/>
              <a:ext cx="569343" cy="207034"/>
              <a:chOff x="1782793" y="1811547"/>
              <a:chExt cx="569343" cy="207034"/>
            </a:xfrm>
          </p:grpSpPr>
          <p:sp>
            <p:nvSpPr>
              <p:cNvPr id="354" name="Rectangle 353">
                <a:extLst>
                  <a:ext uri="{FF2B5EF4-FFF2-40B4-BE49-F238E27FC236}">
                    <a16:creationId xmlns:a16="http://schemas.microsoft.com/office/drawing/2014/main" id="{EEEF8C12-E74D-47DE-8BB6-77A23F921E80}"/>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55" name="Rectangle 354">
                <a:extLst>
                  <a:ext uri="{FF2B5EF4-FFF2-40B4-BE49-F238E27FC236}">
                    <a16:creationId xmlns:a16="http://schemas.microsoft.com/office/drawing/2014/main" id="{1F763CF7-3A6D-4B08-9FA1-0313341B40AB}"/>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56" name="Rectangle 355">
                <a:extLst>
                  <a:ext uri="{FF2B5EF4-FFF2-40B4-BE49-F238E27FC236}">
                    <a16:creationId xmlns:a16="http://schemas.microsoft.com/office/drawing/2014/main" id="{DCC8D8D7-2F7F-40AA-94FB-A4783E25A367}"/>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330" name="Group 329">
              <a:extLst>
                <a:ext uri="{FF2B5EF4-FFF2-40B4-BE49-F238E27FC236}">
                  <a16:creationId xmlns:a16="http://schemas.microsoft.com/office/drawing/2014/main" id="{204EA0EE-0CD7-4F6E-BC02-3012C2F4DD0E}"/>
                </a:ext>
              </a:extLst>
            </p:cNvPr>
            <p:cNvGrpSpPr/>
            <p:nvPr/>
          </p:nvGrpSpPr>
          <p:grpSpPr>
            <a:xfrm>
              <a:off x="7504981" y="4819291"/>
              <a:ext cx="569343" cy="207034"/>
              <a:chOff x="1782793" y="1811547"/>
              <a:chExt cx="569343" cy="207034"/>
            </a:xfrm>
          </p:grpSpPr>
          <p:sp>
            <p:nvSpPr>
              <p:cNvPr id="351" name="Rectangle 350">
                <a:extLst>
                  <a:ext uri="{FF2B5EF4-FFF2-40B4-BE49-F238E27FC236}">
                    <a16:creationId xmlns:a16="http://schemas.microsoft.com/office/drawing/2014/main" id="{5AA4F6C0-4836-4E62-B419-82C0744E5B39}"/>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52" name="Rectangle 351">
                <a:extLst>
                  <a:ext uri="{FF2B5EF4-FFF2-40B4-BE49-F238E27FC236}">
                    <a16:creationId xmlns:a16="http://schemas.microsoft.com/office/drawing/2014/main" id="{9D5B114E-D359-4242-9879-8CDFF07EBB31}"/>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53" name="Rectangle 352">
                <a:extLst>
                  <a:ext uri="{FF2B5EF4-FFF2-40B4-BE49-F238E27FC236}">
                    <a16:creationId xmlns:a16="http://schemas.microsoft.com/office/drawing/2014/main" id="{687903AB-D672-41C2-BDF0-CF4092BA843C}"/>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331" name="Group 330">
              <a:extLst>
                <a:ext uri="{FF2B5EF4-FFF2-40B4-BE49-F238E27FC236}">
                  <a16:creationId xmlns:a16="http://schemas.microsoft.com/office/drawing/2014/main" id="{BFD70EB3-6755-4E42-830D-D965ACEAEDC1}"/>
                </a:ext>
              </a:extLst>
            </p:cNvPr>
            <p:cNvGrpSpPr/>
            <p:nvPr/>
          </p:nvGrpSpPr>
          <p:grpSpPr>
            <a:xfrm>
              <a:off x="7504981" y="5026325"/>
              <a:ext cx="569343" cy="207034"/>
              <a:chOff x="1782793" y="1811547"/>
              <a:chExt cx="569343" cy="207034"/>
            </a:xfrm>
          </p:grpSpPr>
          <p:sp>
            <p:nvSpPr>
              <p:cNvPr id="348" name="Rectangle 347">
                <a:extLst>
                  <a:ext uri="{FF2B5EF4-FFF2-40B4-BE49-F238E27FC236}">
                    <a16:creationId xmlns:a16="http://schemas.microsoft.com/office/drawing/2014/main" id="{55CA6DF2-4E35-45FD-B83C-9BBA124BC584}"/>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49" name="Rectangle 348">
                <a:extLst>
                  <a:ext uri="{FF2B5EF4-FFF2-40B4-BE49-F238E27FC236}">
                    <a16:creationId xmlns:a16="http://schemas.microsoft.com/office/drawing/2014/main" id="{36F236ED-A7C6-4425-B12F-E4CB22F93FA4}"/>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50" name="Rectangle 349">
                <a:extLst>
                  <a:ext uri="{FF2B5EF4-FFF2-40B4-BE49-F238E27FC236}">
                    <a16:creationId xmlns:a16="http://schemas.microsoft.com/office/drawing/2014/main" id="{1768F1C5-CE29-48E3-B24C-E40D4C051537}"/>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332" name="Group 331">
              <a:extLst>
                <a:ext uri="{FF2B5EF4-FFF2-40B4-BE49-F238E27FC236}">
                  <a16:creationId xmlns:a16="http://schemas.microsoft.com/office/drawing/2014/main" id="{17520A32-AC3C-42B2-9B75-9884D4480A9C}"/>
                </a:ext>
              </a:extLst>
            </p:cNvPr>
            <p:cNvGrpSpPr/>
            <p:nvPr/>
          </p:nvGrpSpPr>
          <p:grpSpPr>
            <a:xfrm>
              <a:off x="7504981" y="5233359"/>
              <a:ext cx="569343" cy="207034"/>
              <a:chOff x="1782793" y="1811547"/>
              <a:chExt cx="569343" cy="207034"/>
            </a:xfrm>
          </p:grpSpPr>
          <p:sp>
            <p:nvSpPr>
              <p:cNvPr id="345" name="Rectangle 344">
                <a:extLst>
                  <a:ext uri="{FF2B5EF4-FFF2-40B4-BE49-F238E27FC236}">
                    <a16:creationId xmlns:a16="http://schemas.microsoft.com/office/drawing/2014/main" id="{CF2EBBC9-5806-4664-82CE-93AA0700F296}"/>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46" name="Rectangle 345">
                <a:extLst>
                  <a:ext uri="{FF2B5EF4-FFF2-40B4-BE49-F238E27FC236}">
                    <a16:creationId xmlns:a16="http://schemas.microsoft.com/office/drawing/2014/main" id="{C463DF47-6AD0-4B14-BB5E-39C18F03F79C}"/>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47" name="Rectangle 346">
                <a:extLst>
                  <a:ext uri="{FF2B5EF4-FFF2-40B4-BE49-F238E27FC236}">
                    <a16:creationId xmlns:a16="http://schemas.microsoft.com/office/drawing/2014/main" id="{21341BA9-50BC-4B8F-A42A-4C3F95A25019}"/>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333" name="Group 332">
              <a:extLst>
                <a:ext uri="{FF2B5EF4-FFF2-40B4-BE49-F238E27FC236}">
                  <a16:creationId xmlns:a16="http://schemas.microsoft.com/office/drawing/2014/main" id="{4124A5AA-8AC7-484D-B8C4-8A04E2D03331}"/>
                </a:ext>
              </a:extLst>
            </p:cNvPr>
            <p:cNvGrpSpPr/>
            <p:nvPr/>
          </p:nvGrpSpPr>
          <p:grpSpPr>
            <a:xfrm>
              <a:off x="7504981" y="5440393"/>
              <a:ext cx="569343" cy="207034"/>
              <a:chOff x="1782793" y="1811547"/>
              <a:chExt cx="569343" cy="207034"/>
            </a:xfrm>
          </p:grpSpPr>
          <p:sp>
            <p:nvSpPr>
              <p:cNvPr id="342" name="Rectangle 341">
                <a:extLst>
                  <a:ext uri="{FF2B5EF4-FFF2-40B4-BE49-F238E27FC236}">
                    <a16:creationId xmlns:a16="http://schemas.microsoft.com/office/drawing/2014/main" id="{4FB76337-6647-4976-A1DA-8FAA32541CF6}"/>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43" name="Rectangle 342">
                <a:extLst>
                  <a:ext uri="{FF2B5EF4-FFF2-40B4-BE49-F238E27FC236}">
                    <a16:creationId xmlns:a16="http://schemas.microsoft.com/office/drawing/2014/main" id="{43EDAAB0-AE9D-4810-AAA4-7DE2C47E7168}"/>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44" name="Rectangle 343">
                <a:extLst>
                  <a:ext uri="{FF2B5EF4-FFF2-40B4-BE49-F238E27FC236}">
                    <a16:creationId xmlns:a16="http://schemas.microsoft.com/office/drawing/2014/main" id="{4E2FF2C9-997C-4E44-8D93-41CD7E1679A5}"/>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334" name="Group 333">
              <a:extLst>
                <a:ext uri="{FF2B5EF4-FFF2-40B4-BE49-F238E27FC236}">
                  <a16:creationId xmlns:a16="http://schemas.microsoft.com/office/drawing/2014/main" id="{A00B68C1-D5D4-4AE3-A778-57CA73AE61AE}"/>
                </a:ext>
              </a:extLst>
            </p:cNvPr>
            <p:cNvGrpSpPr/>
            <p:nvPr/>
          </p:nvGrpSpPr>
          <p:grpSpPr>
            <a:xfrm>
              <a:off x="7504981" y="5647427"/>
              <a:ext cx="569343" cy="207034"/>
              <a:chOff x="1782793" y="1811547"/>
              <a:chExt cx="569343" cy="207034"/>
            </a:xfrm>
          </p:grpSpPr>
          <p:sp>
            <p:nvSpPr>
              <p:cNvPr id="339" name="Rectangle 338">
                <a:extLst>
                  <a:ext uri="{FF2B5EF4-FFF2-40B4-BE49-F238E27FC236}">
                    <a16:creationId xmlns:a16="http://schemas.microsoft.com/office/drawing/2014/main" id="{A37B983D-CDD6-411C-BB97-D7747E54FE73}"/>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40" name="Rectangle 339">
                <a:extLst>
                  <a:ext uri="{FF2B5EF4-FFF2-40B4-BE49-F238E27FC236}">
                    <a16:creationId xmlns:a16="http://schemas.microsoft.com/office/drawing/2014/main" id="{D6C3C40E-EFBB-437C-A657-020E900C3D9F}"/>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41" name="Rectangle 340">
                <a:extLst>
                  <a:ext uri="{FF2B5EF4-FFF2-40B4-BE49-F238E27FC236}">
                    <a16:creationId xmlns:a16="http://schemas.microsoft.com/office/drawing/2014/main" id="{5FCED596-EE56-4A43-9B0A-118862FE3E5A}"/>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335" name="Group 334">
              <a:extLst>
                <a:ext uri="{FF2B5EF4-FFF2-40B4-BE49-F238E27FC236}">
                  <a16:creationId xmlns:a16="http://schemas.microsoft.com/office/drawing/2014/main" id="{76B12B35-EB63-4D3C-9DE9-EB4C0E18349D}"/>
                </a:ext>
              </a:extLst>
            </p:cNvPr>
            <p:cNvGrpSpPr/>
            <p:nvPr/>
          </p:nvGrpSpPr>
          <p:grpSpPr>
            <a:xfrm>
              <a:off x="7504981" y="5854461"/>
              <a:ext cx="569343" cy="207034"/>
              <a:chOff x="1782793" y="1811547"/>
              <a:chExt cx="569343" cy="207034"/>
            </a:xfrm>
          </p:grpSpPr>
          <p:sp>
            <p:nvSpPr>
              <p:cNvPr id="336" name="Rectangle 335">
                <a:extLst>
                  <a:ext uri="{FF2B5EF4-FFF2-40B4-BE49-F238E27FC236}">
                    <a16:creationId xmlns:a16="http://schemas.microsoft.com/office/drawing/2014/main" id="{9731620E-37F9-4A04-9CDB-9EF308A7B385}"/>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37" name="Rectangle 336">
                <a:extLst>
                  <a:ext uri="{FF2B5EF4-FFF2-40B4-BE49-F238E27FC236}">
                    <a16:creationId xmlns:a16="http://schemas.microsoft.com/office/drawing/2014/main" id="{4D037024-4730-414B-BB63-543656FEB104}"/>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38" name="Rectangle 337">
                <a:extLst>
                  <a:ext uri="{FF2B5EF4-FFF2-40B4-BE49-F238E27FC236}">
                    <a16:creationId xmlns:a16="http://schemas.microsoft.com/office/drawing/2014/main" id="{6E08D634-4A40-4F85-A453-F35060F2C495}"/>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sp>
        <p:nvSpPr>
          <p:cNvPr id="393" name="Rectangle 392">
            <a:extLst>
              <a:ext uri="{FF2B5EF4-FFF2-40B4-BE49-F238E27FC236}">
                <a16:creationId xmlns:a16="http://schemas.microsoft.com/office/drawing/2014/main" id="{44D88041-2572-4377-BA79-6A207BAEA7C6}"/>
              </a:ext>
            </a:extLst>
          </p:cNvPr>
          <p:cNvSpPr/>
          <p:nvPr/>
        </p:nvSpPr>
        <p:spPr>
          <a:xfrm>
            <a:off x="6985910" y="3324815"/>
            <a:ext cx="3371884" cy="1010823"/>
          </a:xfrm>
          <a:prstGeom prst="rect">
            <a:avLst/>
          </a:prstGeom>
          <a:solidFill>
            <a:schemeClr val="bg2">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94" name="Rectangle 393">
            <a:extLst>
              <a:ext uri="{FF2B5EF4-FFF2-40B4-BE49-F238E27FC236}">
                <a16:creationId xmlns:a16="http://schemas.microsoft.com/office/drawing/2014/main" id="{9B079509-887A-4A7B-B962-336913EE94E5}"/>
              </a:ext>
            </a:extLst>
          </p:cNvPr>
          <p:cNvSpPr/>
          <p:nvPr/>
        </p:nvSpPr>
        <p:spPr>
          <a:xfrm>
            <a:off x="6218239" y="1097802"/>
            <a:ext cx="257346" cy="610005"/>
          </a:xfrm>
          <a:prstGeom prst="rect">
            <a:avLst/>
          </a:prstGeom>
          <a:solidFill>
            <a:srgbClr val="A2D6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95" name="Rectangle 394">
            <a:extLst>
              <a:ext uri="{FF2B5EF4-FFF2-40B4-BE49-F238E27FC236}">
                <a16:creationId xmlns:a16="http://schemas.microsoft.com/office/drawing/2014/main" id="{78A34C99-164C-49CD-BEDE-33A11A7DDA64}"/>
              </a:ext>
            </a:extLst>
          </p:cNvPr>
          <p:cNvSpPr/>
          <p:nvPr/>
        </p:nvSpPr>
        <p:spPr>
          <a:xfrm>
            <a:off x="6218239" y="1763985"/>
            <a:ext cx="257346" cy="610005"/>
          </a:xfrm>
          <a:prstGeom prst="rect">
            <a:avLst/>
          </a:prstGeom>
          <a:solidFill>
            <a:srgbClr val="A2D6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96" name="Rectangle 395">
            <a:extLst>
              <a:ext uri="{FF2B5EF4-FFF2-40B4-BE49-F238E27FC236}">
                <a16:creationId xmlns:a16="http://schemas.microsoft.com/office/drawing/2014/main" id="{4BDBC244-506A-40F7-9BB1-E48FE90CA53F}"/>
              </a:ext>
            </a:extLst>
          </p:cNvPr>
          <p:cNvSpPr/>
          <p:nvPr/>
        </p:nvSpPr>
        <p:spPr>
          <a:xfrm>
            <a:off x="6218239" y="2435235"/>
            <a:ext cx="257346" cy="610005"/>
          </a:xfrm>
          <a:prstGeom prst="rect">
            <a:avLst/>
          </a:prstGeom>
          <a:solidFill>
            <a:srgbClr val="A2D6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97" name="Rectangle 396">
            <a:extLst>
              <a:ext uri="{FF2B5EF4-FFF2-40B4-BE49-F238E27FC236}">
                <a16:creationId xmlns:a16="http://schemas.microsoft.com/office/drawing/2014/main" id="{D9EF436F-AE2D-4AC9-887E-145B64EC5A44}"/>
              </a:ext>
            </a:extLst>
          </p:cNvPr>
          <p:cNvSpPr/>
          <p:nvPr/>
        </p:nvSpPr>
        <p:spPr>
          <a:xfrm>
            <a:off x="6257463" y="4417636"/>
            <a:ext cx="257346" cy="610005"/>
          </a:xfrm>
          <a:prstGeom prst="rect">
            <a:avLst/>
          </a:prstGeom>
          <a:solidFill>
            <a:srgbClr val="A2D6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98" name="Rectangle 397">
            <a:extLst>
              <a:ext uri="{FF2B5EF4-FFF2-40B4-BE49-F238E27FC236}">
                <a16:creationId xmlns:a16="http://schemas.microsoft.com/office/drawing/2014/main" id="{83ACF714-C71E-43F7-B6A0-1503321E6675}"/>
              </a:ext>
            </a:extLst>
          </p:cNvPr>
          <p:cNvSpPr/>
          <p:nvPr/>
        </p:nvSpPr>
        <p:spPr>
          <a:xfrm>
            <a:off x="6257463" y="5083820"/>
            <a:ext cx="257346" cy="610005"/>
          </a:xfrm>
          <a:prstGeom prst="rect">
            <a:avLst/>
          </a:prstGeom>
          <a:solidFill>
            <a:srgbClr val="A2D6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99" name="Rectangle 398">
            <a:extLst>
              <a:ext uri="{FF2B5EF4-FFF2-40B4-BE49-F238E27FC236}">
                <a16:creationId xmlns:a16="http://schemas.microsoft.com/office/drawing/2014/main" id="{4FCB5230-5FF7-4B17-A1E1-F95DAFFE3B70}"/>
              </a:ext>
            </a:extLst>
          </p:cNvPr>
          <p:cNvSpPr/>
          <p:nvPr/>
        </p:nvSpPr>
        <p:spPr>
          <a:xfrm>
            <a:off x="6257463" y="5755070"/>
            <a:ext cx="257346" cy="610005"/>
          </a:xfrm>
          <a:prstGeom prst="rect">
            <a:avLst/>
          </a:prstGeom>
          <a:solidFill>
            <a:srgbClr val="A2D6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400" name="Rectangle 399">
            <a:extLst>
              <a:ext uri="{FF2B5EF4-FFF2-40B4-BE49-F238E27FC236}">
                <a16:creationId xmlns:a16="http://schemas.microsoft.com/office/drawing/2014/main" id="{9A3F01E1-B8F0-4937-A6F6-0C6BF88BADF0}"/>
              </a:ext>
            </a:extLst>
          </p:cNvPr>
          <p:cNvSpPr/>
          <p:nvPr/>
        </p:nvSpPr>
        <p:spPr>
          <a:xfrm>
            <a:off x="10836665" y="1097802"/>
            <a:ext cx="257346" cy="610005"/>
          </a:xfrm>
          <a:prstGeom prst="rect">
            <a:avLst/>
          </a:prstGeom>
          <a:solidFill>
            <a:srgbClr val="A2D6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401" name="Rectangle 400">
            <a:extLst>
              <a:ext uri="{FF2B5EF4-FFF2-40B4-BE49-F238E27FC236}">
                <a16:creationId xmlns:a16="http://schemas.microsoft.com/office/drawing/2014/main" id="{B52D3DF3-994D-459F-9AB3-2D8D132FC79C}"/>
              </a:ext>
            </a:extLst>
          </p:cNvPr>
          <p:cNvSpPr/>
          <p:nvPr/>
        </p:nvSpPr>
        <p:spPr>
          <a:xfrm>
            <a:off x="10836665" y="1763985"/>
            <a:ext cx="257346" cy="610005"/>
          </a:xfrm>
          <a:prstGeom prst="rect">
            <a:avLst/>
          </a:prstGeom>
          <a:solidFill>
            <a:srgbClr val="A2D6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402" name="Rectangle 401">
            <a:extLst>
              <a:ext uri="{FF2B5EF4-FFF2-40B4-BE49-F238E27FC236}">
                <a16:creationId xmlns:a16="http://schemas.microsoft.com/office/drawing/2014/main" id="{264DD931-D6A8-4209-BC59-BF970B336A9F}"/>
              </a:ext>
            </a:extLst>
          </p:cNvPr>
          <p:cNvSpPr/>
          <p:nvPr/>
        </p:nvSpPr>
        <p:spPr>
          <a:xfrm>
            <a:off x="10836665" y="2435235"/>
            <a:ext cx="257346" cy="610005"/>
          </a:xfrm>
          <a:prstGeom prst="rect">
            <a:avLst/>
          </a:prstGeom>
          <a:solidFill>
            <a:srgbClr val="A2D6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403" name="Rectangle 402">
            <a:extLst>
              <a:ext uri="{FF2B5EF4-FFF2-40B4-BE49-F238E27FC236}">
                <a16:creationId xmlns:a16="http://schemas.microsoft.com/office/drawing/2014/main" id="{F5843E36-EADB-4CDA-84A8-973D1954E20B}"/>
              </a:ext>
            </a:extLst>
          </p:cNvPr>
          <p:cNvSpPr/>
          <p:nvPr/>
        </p:nvSpPr>
        <p:spPr>
          <a:xfrm>
            <a:off x="10860309" y="4382444"/>
            <a:ext cx="257346" cy="610005"/>
          </a:xfrm>
          <a:prstGeom prst="rect">
            <a:avLst/>
          </a:prstGeom>
          <a:solidFill>
            <a:srgbClr val="A2D6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404" name="Rectangle 403">
            <a:extLst>
              <a:ext uri="{FF2B5EF4-FFF2-40B4-BE49-F238E27FC236}">
                <a16:creationId xmlns:a16="http://schemas.microsoft.com/office/drawing/2014/main" id="{C022D944-DADD-46AD-B367-A2B6E16302A2}"/>
              </a:ext>
            </a:extLst>
          </p:cNvPr>
          <p:cNvSpPr/>
          <p:nvPr/>
        </p:nvSpPr>
        <p:spPr>
          <a:xfrm>
            <a:off x="10860309" y="5048627"/>
            <a:ext cx="257346" cy="610005"/>
          </a:xfrm>
          <a:prstGeom prst="rect">
            <a:avLst/>
          </a:prstGeom>
          <a:solidFill>
            <a:srgbClr val="A2D6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405" name="Rectangle 404">
            <a:extLst>
              <a:ext uri="{FF2B5EF4-FFF2-40B4-BE49-F238E27FC236}">
                <a16:creationId xmlns:a16="http://schemas.microsoft.com/office/drawing/2014/main" id="{07B9A53E-BD13-4D41-AE64-2C79370D41EC}"/>
              </a:ext>
            </a:extLst>
          </p:cNvPr>
          <p:cNvSpPr/>
          <p:nvPr/>
        </p:nvSpPr>
        <p:spPr>
          <a:xfrm>
            <a:off x="10860309" y="5719877"/>
            <a:ext cx="257346" cy="610005"/>
          </a:xfrm>
          <a:prstGeom prst="rect">
            <a:avLst/>
          </a:prstGeom>
          <a:solidFill>
            <a:srgbClr val="A2D6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pic>
        <p:nvPicPr>
          <p:cNvPr id="406" name="Picture 405" descr="A black sign with white text&#10;&#10;Description generated with high confidence">
            <a:extLst>
              <a:ext uri="{FF2B5EF4-FFF2-40B4-BE49-F238E27FC236}">
                <a16:creationId xmlns:a16="http://schemas.microsoft.com/office/drawing/2014/main" id="{50ABD0C7-CDF5-4B2E-81F0-2BC8461B9ED0}"/>
              </a:ext>
            </a:extLst>
          </p:cNvPr>
          <p:cNvPicPr>
            <a:picLocks noChangeAspect="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217173" y="3651649"/>
            <a:ext cx="595271" cy="595271"/>
          </a:xfrm>
          <a:prstGeom prst="rect">
            <a:avLst/>
          </a:prstGeom>
        </p:spPr>
      </p:pic>
      <p:grpSp>
        <p:nvGrpSpPr>
          <p:cNvPr id="407" name="Group 406">
            <a:extLst>
              <a:ext uri="{FF2B5EF4-FFF2-40B4-BE49-F238E27FC236}">
                <a16:creationId xmlns:a16="http://schemas.microsoft.com/office/drawing/2014/main" id="{F7B6DB42-1A87-4B26-95E7-6B0ECBEDAB9B}"/>
              </a:ext>
            </a:extLst>
          </p:cNvPr>
          <p:cNvGrpSpPr/>
          <p:nvPr/>
        </p:nvGrpSpPr>
        <p:grpSpPr>
          <a:xfrm>
            <a:off x="10449546" y="1191765"/>
            <a:ext cx="496691" cy="1749607"/>
            <a:chOff x="8968014" y="1295024"/>
            <a:chExt cx="486996" cy="1715457"/>
          </a:xfrm>
        </p:grpSpPr>
        <p:pic>
          <p:nvPicPr>
            <p:cNvPr id="408" name="Picture 407">
              <a:extLst>
                <a:ext uri="{FF2B5EF4-FFF2-40B4-BE49-F238E27FC236}">
                  <a16:creationId xmlns:a16="http://schemas.microsoft.com/office/drawing/2014/main" id="{AC9E5B5B-CBD7-45A0-8281-A951AEFAEE5D}"/>
                </a:ext>
              </a:extLst>
            </p:cNvPr>
            <p:cNvPicPr>
              <a:picLocks noChangeAspect="1"/>
            </p:cNvPicPr>
            <p:nvPr/>
          </p:nvPicPr>
          <p:blipFill>
            <a:blip r:embed="rId4" cstate="print">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tretch>
              <a:fillRect/>
            </a:stretch>
          </p:blipFill>
          <p:spPr>
            <a:xfrm>
              <a:off x="8968014" y="1295024"/>
              <a:ext cx="469344" cy="468759"/>
            </a:xfrm>
            <a:prstGeom prst="rect">
              <a:avLst/>
            </a:prstGeom>
          </p:spPr>
        </p:pic>
        <p:pic>
          <p:nvPicPr>
            <p:cNvPr id="409" name="Picture 408">
              <a:extLst>
                <a:ext uri="{FF2B5EF4-FFF2-40B4-BE49-F238E27FC236}">
                  <a16:creationId xmlns:a16="http://schemas.microsoft.com/office/drawing/2014/main" id="{F99ACC56-C371-42C1-B272-EEA639DBA8BA}"/>
                </a:ext>
              </a:extLst>
            </p:cNvPr>
            <p:cNvPicPr>
              <a:picLocks noChangeAspect="1"/>
            </p:cNvPicPr>
            <p:nvPr/>
          </p:nvPicPr>
          <p:blipFill>
            <a:blip r:embed="rId4" cstate="print">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tretch>
              <a:fillRect/>
            </a:stretch>
          </p:blipFill>
          <p:spPr>
            <a:xfrm>
              <a:off x="8982327" y="1899935"/>
              <a:ext cx="469344" cy="468759"/>
            </a:xfrm>
            <a:prstGeom prst="rect">
              <a:avLst/>
            </a:prstGeom>
          </p:spPr>
        </p:pic>
        <p:pic>
          <p:nvPicPr>
            <p:cNvPr id="410" name="Picture 409">
              <a:extLst>
                <a:ext uri="{FF2B5EF4-FFF2-40B4-BE49-F238E27FC236}">
                  <a16:creationId xmlns:a16="http://schemas.microsoft.com/office/drawing/2014/main" id="{7DB4C262-8768-4B15-8501-507FE2B7B90D}"/>
                </a:ext>
              </a:extLst>
            </p:cNvPr>
            <p:cNvPicPr>
              <a:picLocks noChangeAspect="1"/>
            </p:cNvPicPr>
            <p:nvPr/>
          </p:nvPicPr>
          <p:blipFill>
            <a:blip r:embed="rId4" cstate="print">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tretch>
              <a:fillRect/>
            </a:stretch>
          </p:blipFill>
          <p:spPr>
            <a:xfrm>
              <a:off x="8985666" y="2541722"/>
              <a:ext cx="469344" cy="468759"/>
            </a:xfrm>
            <a:prstGeom prst="rect">
              <a:avLst/>
            </a:prstGeom>
          </p:spPr>
        </p:pic>
      </p:grpSp>
      <p:grpSp>
        <p:nvGrpSpPr>
          <p:cNvPr id="411" name="Group 410">
            <a:extLst>
              <a:ext uri="{FF2B5EF4-FFF2-40B4-BE49-F238E27FC236}">
                <a16:creationId xmlns:a16="http://schemas.microsoft.com/office/drawing/2014/main" id="{75653E37-217C-4693-8705-9D8FAB1B2314}"/>
              </a:ext>
            </a:extLst>
          </p:cNvPr>
          <p:cNvGrpSpPr/>
          <p:nvPr/>
        </p:nvGrpSpPr>
        <p:grpSpPr>
          <a:xfrm>
            <a:off x="10480638" y="4459893"/>
            <a:ext cx="496691" cy="1749607"/>
            <a:chOff x="8968014" y="1295024"/>
            <a:chExt cx="486996" cy="1715457"/>
          </a:xfrm>
        </p:grpSpPr>
        <p:pic>
          <p:nvPicPr>
            <p:cNvPr id="412" name="Picture 411">
              <a:extLst>
                <a:ext uri="{FF2B5EF4-FFF2-40B4-BE49-F238E27FC236}">
                  <a16:creationId xmlns:a16="http://schemas.microsoft.com/office/drawing/2014/main" id="{C17077B7-7E12-47DF-BBC6-F2F27A20A715}"/>
                </a:ext>
              </a:extLst>
            </p:cNvPr>
            <p:cNvPicPr>
              <a:picLocks noChangeAspect="1"/>
            </p:cNvPicPr>
            <p:nvPr/>
          </p:nvPicPr>
          <p:blipFill>
            <a:blip r:embed="rId4" cstate="print">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tretch>
              <a:fillRect/>
            </a:stretch>
          </p:blipFill>
          <p:spPr>
            <a:xfrm>
              <a:off x="8968014" y="1295024"/>
              <a:ext cx="469344" cy="468759"/>
            </a:xfrm>
            <a:prstGeom prst="rect">
              <a:avLst/>
            </a:prstGeom>
          </p:spPr>
        </p:pic>
        <p:pic>
          <p:nvPicPr>
            <p:cNvPr id="413" name="Picture 412">
              <a:extLst>
                <a:ext uri="{FF2B5EF4-FFF2-40B4-BE49-F238E27FC236}">
                  <a16:creationId xmlns:a16="http://schemas.microsoft.com/office/drawing/2014/main" id="{429006F3-961D-4CF4-9DC8-7B023E0377FE}"/>
                </a:ext>
              </a:extLst>
            </p:cNvPr>
            <p:cNvPicPr>
              <a:picLocks noChangeAspect="1"/>
            </p:cNvPicPr>
            <p:nvPr/>
          </p:nvPicPr>
          <p:blipFill>
            <a:blip r:embed="rId4" cstate="print">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tretch>
              <a:fillRect/>
            </a:stretch>
          </p:blipFill>
          <p:spPr>
            <a:xfrm>
              <a:off x="8982327" y="1899935"/>
              <a:ext cx="469344" cy="468759"/>
            </a:xfrm>
            <a:prstGeom prst="rect">
              <a:avLst/>
            </a:prstGeom>
          </p:spPr>
        </p:pic>
        <p:pic>
          <p:nvPicPr>
            <p:cNvPr id="414" name="Picture 413">
              <a:extLst>
                <a:ext uri="{FF2B5EF4-FFF2-40B4-BE49-F238E27FC236}">
                  <a16:creationId xmlns:a16="http://schemas.microsoft.com/office/drawing/2014/main" id="{753C45B2-6E86-47D5-8A83-FFA9A06CCD2B}"/>
                </a:ext>
              </a:extLst>
            </p:cNvPr>
            <p:cNvPicPr>
              <a:picLocks noChangeAspect="1"/>
            </p:cNvPicPr>
            <p:nvPr/>
          </p:nvPicPr>
          <p:blipFill>
            <a:blip r:embed="rId4" cstate="print">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tretch>
              <a:fillRect/>
            </a:stretch>
          </p:blipFill>
          <p:spPr>
            <a:xfrm>
              <a:off x="8985666" y="2541722"/>
              <a:ext cx="469344" cy="468759"/>
            </a:xfrm>
            <a:prstGeom prst="rect">
              <a:avLst/>
            </a:prstGeom>
          </p:spPr>
        </p:pic>
      </p:grpSp>
      <p:grpSp>
        <p:nvGrpSpPr>
          <p:cNvPr id="415" name="Group 414">
            <a:extLst>
              <a:ext uri="{FF2B5EF4-FFF2-40B4-BE49-F238E27FC236}">
                <a16:creationId xmlns:a16="http://schemas.microsoft.com/office/drawing/2014/main" id="{F4D3FCC4-495C-4891-AAAA-3D41F3B27BE3}"/>
              </a:ext>
            </a:extLst>
          </p:cNvPr>
          <p:cNvGrpSpPr/>
          <p:nvPr/>
        </p:nvGrpSpPr>
        <p:grpSpPr>
          <a:xfrm>
            <a:off x="6424042" y="4509890"/>
            <a:ext cx="496691" cy="1749607"/>
            <a:chOff x="8968014" y="1295024"/>
            <a:chExt cx="486996" cy="1715457"/>
          </a:xfrm>
        </p:grpSpPr>
        <p:pic>
          <p:nvPicPr>
            <p:cNvPr id="416" name="Picture 415">
              <a:extLst>
                <a:ext uri="{FF2B5EF4-FFF2-40B4-BE49-F238E27FC236}">
                  <a16:creationId xmlns:a16="http://schemas.microsoft.com/office/drawing/2014/main" id="{49152FEC-0C98-4241-8C8B-FB61820AB359}"/>
                </a:ext>
              </a:extLst>
            </p:cNvPr>
            <p:cNvPicPr>
              <a:picLocks noChangeAspect="1"/>
            </p:cNvPicPr>
            <p:nvPr/>
          </p:nvPicPr>
          <p:blipFill>
            <a:blip r:embed="rId4" cstate="print">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tretch>
              <a:fillRect/>
            </a:stretch>
          </p:blipFill>
          <p:spPr>
            <a:xfrm>
              <a:off x="8968014" y="1295024"/>
              <a:ext cx="469344" cy="468759"/>
            </a:xfrm>
            <a:prstGeom prst="rect">
              <a:avLst/>
            </a:prstGeom>
          </p:spPr>
        </p:pic>
        <p:pic>
          <p:nvPicPr>
            <p:cNvPr id="417" name="Picture 416">
              <a:extLst>
                <a:ext uri="{FF2B5EF4-FFF2-40B4-BE49-F238E27FC236}">
                  <a16:creationId xmlns:a16="http://schemas.microsoft.com/office/drawing/2014/main" id="{57E5C737-ACC6-4C2F-AB7B-BA6C385F5D44}"/>
                </a:ext>
              </a:extLst>
            </p:cNvPr>
            <p:cNvPicPr>
              <a:picLocks noChangeAspect="1"/>
            </p:cNvPicPr>
            <p:nvPr/>
          </p:nvPicPr>
          <p:blipFill>
            <a:blip r:embed="rId4" cstate="print">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tretch>
              <a:fillRect/>
            </a:stretch>
          </p:blipFill>
          <p:spPr>
            <a:xfrm>
              <a:off x="8982327" y="1899935"/>
              <a:ext cx="469344" cy="468759"/>
            </a:xfrm>
            <a:prstGeom prst="rect">
              <a:avLst/>
            </a:prstGeom>
          </p:spPr>
        </p:pic>
        <p:pic>
          <p:nvPicPr>
            <p:cNvPr id="418" name="Picture 417">
              <a:extLst>
                <a:ext uri="{FF2B5EF4-FFF2-40B4-BE49-F238E27FC236}">
                  <a16:creationId xmlns:a16="http://schemas.microsoft.com/office/drawing/2014/main" id="{C89DA4FF-A42D-4E8C-BBF0-C68405DB9740}"/>
                </a:ext>
              </a:extLst>
            </p:cNvPr>
            <p:cNvPicPr>
              <a:picLocks noChangeAspect="1"/>
            </p:cNvPicPr>
            <p:nvPr/>
          </p:nvPicPr>
          <p:blipFill>
            <a:blip r:embed="rId4" cstate="print">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tretch>
              <a:fillRect/>
            </a:stretch>
          </p:blipFill>
          <p:spPr>
            <a:xfrm>
              <a:off x="8985666" y="2541722"/>
              <a:ext cx="469344" cy="468759"/>
            </a:xfrm>
            <a:prstGeom prst="rect">
              <a:avLst/>
            </a:prstGeom>
          </p:spPr>
        </p:pic>
      </p:grpSp>
      <p:grpSp>
        <p:nvGrpSpPr>
          <p:cNvPr id="419" name="Group 418">
            <a:extLst>
              <a:ext uri="{FF2B5EF4-FFF2-40B4-BE49-F238E27FC236}">
                <a16:creationId xmlns:a16="http://schemas.microsoft.com/office/drawing/2014/main" id="{54FF9BBB-EBA8-42A4-8A99-429DB628F72D}"/>
              </a:ext>
            </a:extLst>
          </p:cNvPr>
          <p:cNvGrpSpPr/>
          <p:nvPr/>
        </p:nvGrpSpPr>
        <p:grpSpPr>
          <a:xfrm>
            <a:off x="6358364" y="1223143"/>
            <a:ext cx="496691" cy="1749607"/>
            <a:chOff x="8968014" y="1295024"/>
            <a:chExt cx="486996" cy="1715457"/>
          </a:xfrm>
        </p:grpSpPr>
        <p:pic>
          <p:nvPicPr>
            <p:cNvPr id="420" name="Picture 419">
              <a:extLst>
                <a:ext uri="{FF2B5EF4-FFF2-40B4-BE49-F238E27FC236}">
                  <a16:creationId xmlns:a16="http://schemas.microsoft.com/office/drawing/2014/main" id="{41F5CAB2-F6A0-4241-8EDD-2CA2D287C876}"/>
                </a:ext>
              </a:extLst>
            </p:cNvPr>
            <p:cNvPicPr>
              <a:picLocks noChangeAspect="1"/>
            </p:cNvPicPr>
            <p:nvPr/>
          </p:nvPicPr>
          <p:blipFill>
            <a:blip r:embed="rId4" cstate="print">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tretch>
              <a:fillRect/>
            </a:stretch>
          </p:blipFill>
          <p:spPr>
            <a:xfrm>
              <a:off x="8968014" y="1295024"/>
              <a:ext cx="469344" cy="468759"/>
            </a:xfrm>
            <a:prstGeom prst="rect">
              <a:avLst/>
            </a:prstGeom>
          </p:spPr>
        </p:pic>
        <p:pic>
          <p:nvPicPr>
            <p:cNvPr id="421" name="Picture 420">
              <a:extLst>
                <a:ext uri="{FF2B5EF4-FFF2-40B4-BE49-F238E27FC236}">
                  <a16:creationId xmlns:a16="http://schemas.microsoft.com/office/drawing/2014/main" id="{F916AA06-DC85-425D-94EA-20459D30E17B}"/>
                </a:ext>
              </a:extLst>
            </p:cNvPr>
            <p:cNvPicPr>
              <a:picLocks noChangeAspect="1"/>
            </p:cNvPicPr>
            <p:nvPr/>
          </p:nvPicPr>
          <p:blipFill>
            <a:blip r:embed="rId4" cstate="print">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tretch>
              <a:fillRect/>
            </a:stretch>
          </p:blipFill>
          <p:spPr>
            <a:xfrm>
              <a:off x="8982327" y="1899935"/>
              <a:ext cx="469344" cy="468759"/>
            </a:xfrm>
            <a:prstGeom prst="rect">
              <a:avLst/>
            </a:prstGeom>
          </p:spPr>
        </p:pic>
        <p:pic>
          <p:nvPicPr>
            <p:cNvPr id="422" name="Picture 421">
              <a:extLst>
                <a:ext uri="{FF2B5EF4-FFF2-40B4-BE49-F238E27FC236}">
                  <a16:creationId xmlns:a16="http://schemas.microsoft.com/office/drawing/2014/main" id="{0EDCEA7F-A9CA-4142-B934-4BDC49D74F87}"/>
                </a:ext>
              </a:extLst>
            </p:cNvPr>
            <p:cNvPicPr>
              <a:picLocks noChangeAspect="1"/>
            </p:cNvPicPr>
            <p:nvPr/>
          </p:nvPicPr>
          <p:blipFill>
            <a:blip r:embed="rId4" cstate="print">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tretch>
              <a:fillRect/>
            </a:stretch>
          </p:blipFill>
          <p:spPr>
            <a:xfrm>
              <a:off x="8985666" y="2541722"/>
              <a:ext cx="469344" cy="468759"/>
            </a:xfrm>
            <a:prstGeom prst="rect">
              <a:avLst/>
            </a:prstGeom>
          </p:spPr>
        </p:pic>
      </p:grpSp>
      <p:pic>
        <p:nvPicPr>
          <p:cNvPr id="423" name="Graphic 422" descr="Lock">
            <a:extLst>
              <a:ext uri="{FF2B5EF4-FFF2-40B4-BE49-F238E27FC236}">
                <a16:creationId xmlns:a16="http://schemas.microsoft.com/office/drawing/2014/main" id="{DF936FDF-760D-4CD3-A741-C0A1A37AEEF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296815" y="3046721"/>
            <a:ext cx="487235" cy="487235"/>
          </a:xfrm>
          <a:prstGeom prst="rect">
            <a:avLst/>
          </a:prstGeom>
        </p:spPr>
      </p:pic>
      <p:sp>
        <p:nvSpPr>
          <p:cNvPr id="424" name="Rectangle 423">
            <a:extLst>
              <a:ext uri="{FF2B5EF4-FFF2-40B4-BE49-F238E27FC236}">
                <a16:creationId xmlns:a16="http://schemas.microsoft.com/office/drawing/2014/main" id="{275E3A13-3311-4B44-9A90-9C6F680623F6}"/>
              </a:ext>
            </a:extLst>
          </p:cNvPr>
          <p:cNvSpPr/>
          <p:nvPr/>
        </p:nvSpPr>
        <p:spPr>
          <a:xfrm>
            <a:off x="637860" y="1860208"/>
            <a:ext cx="2992743" cy="3798424"/>
          </a:xfrm>
          <a:prstGeom prst="rect">
            <a:avLst/>
          </a:prstGeom>
          <a:solidFill>
            <a:schemeClr val="tx1">
              <a:lumMod val="40000"/>
              <a:lumOff val="60000"/>
              <a:alpha val="3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a:solidFill>
                  <a:srgbClr val="0070C0"/>
                </a:solidFill>
                <a:latin typeface="Segoe UI Semibold" panose="020B0702040204020203" pitchFamily="34" charset="0"/>
                <a:cs typeface="Segoe UI Semibold" panose="020B0702040204020203" pitchFamily="34" charset="0"/>
              </a:rPr>
              <a:t>Untrusted host</a:t>
            </a:r>
            <a:endParaRPr lang="en-GB">
              <a:solidFill>
                <a:srgbClr val="0070C0"/>
              </a:solidFill>
              <a:latin typeface="Segoe UI Semibold" panose="020B0702040204020203" pitchFamily="34" charset="0"/>
              <a:cs typeface="Segoe UI Semibold" panose="020B0702040204020203" pitchFamily="34" charset="0"/>
            </a:endParaRPr>
          </a:p>
        </p:txBody>
      </p:sp>
      <p:sp>
        <p:nvSpPr>
          <p:cNvPr id="425" name="Rectangle 424">
            <a:extLst>
              <a:ext uri="{FF2B5EF4-FFF2-40B4-BE49-F238E27FC236}">
                <a16:creationId xmlns:a16="http://schemas.microsoft.com/office/drawing/2014/main" id="{EF492036-7191-4DD0-9886-153AAF0D5FBB}"/>
              </a:ext>
            </a:extLst>
          </p:cNvPr>
          <p:cNvSpPr/>
          <p:nvPr/>
        </p:nvSpPr>
        <p:spPr>
          <a:xfrm>
            <a:off x="855428" y="2737561"/>
            <a:ext cx="2587726" cy="360952"/>
          </a:xfrm>
          <a:prstGeom prst="rect">
            <a:avLst/>
          </a:prstGeom>
          <a:solidFill>
            <a:schemeClr val="accent1">
              <a:lumMod val="20000"/>
              <a:lumOff val="8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latin typeface="Segoe UI" panose="020B0502040204020203" pitchFamily="34" charset="0"/>
                <a:cs typeface="Segoe UI" panose="020B0502040204020203" pitchFamily="34" charset="0"/>
              </a:rPr>
              <a:t>Encrypted code, data</a:t>
            </a:r>
            <a:endParaRPr lang="en-GB" sz="1600">
              <a:solidFill>
                <a:schemeClr val="tx1"/>
              </a:solidFill>
              <a:latin typeface="Segoe UI" panose="020B0502040204020203" pitchFamily="34" charset="0"/>
              <a:cs typeface="Segoe UI" panose="020B0502040204020203" pitchFamily="34" charset="0"/>
            </a:endParaRPr>
          </a:p>
        </p:txBody>
      </p:sp>
      <p:sp>
        <p:nvSpPr>
          <p:cNvPr id="426" name="Rectangle 425">
            <a:extLst>
              <a:ext uri="{FF2B5EF4-FFF2-40B4-BE49-F238E27FC236}">
                <a16:creationId xmlns:a16="http://schemas.microsoft.com/office/drawing/2014/main" id="{7747A012-012F-4C00-8B85-72BC16DEC5CC}"/>
              </a:ext>
            </a:extLst>
          </p:cNvPr>
          <p:cNvSpPr/>
          <p:nvPr/>
        </p:nvSpPr>
        <p:spPr>
          <a:xfrm>
            <a:off x="855428" y="3152690"/>
            <a:ext cx="2587726" cy="360952"/>
          </a:xfrm>
          <a:prstGeom prst="rect">
            <a:avLst/>
          </a:prstGeom>
          <a:solidFill>
            <a:schemeClr val="accent1">
              <a:lumMod val="20000"/>
              <a:lumOff val="8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latin typeface="Segoe UI" panose="020B0502040204020203" pitchFamily="34" charset="0"/>
                <a:cs typeface="Segoe UI" panose="020B0502040204020203" pitchFamily="34" charset="0"/>
              </a:rPr>
              <a:t>Graphcore libraries</a:t>
            </a:r>
            <a:endParaRPr lang="en-GB" sz="1600">
              <a:solidFill>
                <a:schemeClr val="tx1"/>
              </a:solidFill>
              <a:latin typeface="Segoe UI" panose="020B0502040204020203" pitchFamily="34" charset="0"/>
              <a:cs typeface="Segoe UI" panose="020B0502040204020203" pitchFamily="34" charset="0"/>
            </a:endParaRPr>
          </a:p>
        </p:txBody>
      </p:sp>
      <p:sp>
        <p:nvSpPr>
          <p:cNvPr id="427" name="Rectangle 426">
            <a:extLst>
              <a:ext uri="{FF2B5EF4-FFF2-40B4-BE49-F238E27FC236}">
                <a16:creationId xmlns:a16="http://schemas.microsoft.com/office/drawing/2014/main" id="{6A9C6F46-5D45-48B7-B2CF-927ED5DB5E02}"/>
              </a:ext>
            </a:extLst>
          </p:cNvPr>
          <p:cNvSpPr/>
          <p:nvPr/>
        </p:nvSpPr>
        <p:spPr>
          <a:xfrm>
            <a:off x="848038" y="3567819"/>
            <a:ext cx="2587726" cy="360946"/>
          </a:xfrm>
          <a:prstGeom prst="rect">
            <a:avLst/>
          </a:prstGeom>
          <a:solidFill>
            <a:schemeClr val="accent1">
              <a:lumMod val="20000"/>
              <a:lumOff val="8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latin typeface="Segoe UI" panose="020B0502040204020203" pitchFamily="34" charset="0"/>
                <a:cs typeface="Segoe UI" panose="020B0502040204020203" pitchFamily="34" charset="0"/>
              </a:rPr>
              <a:t>Graphcore runtime</a:t>
            </a:r>
            <a:endParaRPr lang="en-GB" sz="1600">
              <a:solidFill>
                <a:schemeClr val="tx1"/>
              </a:solidFill>
              <a:latin typeface="Segoe UI" panose="020B0502040204020203" pitchFamily="34" charset="0"/>
              <a:cs typeface="Segoe UI" panose="020B0502040204020203" pitchFamily="34" charset="0"/>
            </a:endParaRPr>
          </a:p>
        </p:txBody>
      </p:sp>
      <p:sp>
        <p:nvSpPr>
          <p:cNvPr id="428" name="Rectangle 427">
            <a:extLst>
              <a:ext uri="{FF2B5EF4-FFF2-40B4-BE49-F238E27FC236}">
                <a16:creationId xmlns:a16="http://schemas.microsoft.com/office/drawing/2014/main" id="{6B92B9EA-9A4D-48AE-9594-0511E08781F8}"/>
              </a:ext>
            </a:extLst>
          </p:cNvPr>
          <p:cNvSpPr/>
          <p:nvPr/>
        </p:nvSpPr>
        <p:spPr>
          <a:xfrm>
            <a:off x="829224" y="4149621"/>
            <a:ext cx="2587726" cy="300063"/>
          </a:xfrm>
          <a:prstGeom prst="rect">
            <a:avLst/>
          </a:prstGeom>
          <a:solidFill>
            <a:schemeClr val="accent1">
              <a:lumMod val="20000"/>
              <a:lumOff val="8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latin typeface="Segoe UI" panose="020B0502040204020203" pitchFamily="34" charset="0"/>
                <a:cs typeface="Segoe UI" panose="020B0502040204020203" pitchFamily="34" charset="0"/>
              </a:rPr>
              <a:t>Graphcore driver</a:t>
            </a:r>
            <a:endParaRPr lang="en-GB" sz="1600">
              <a:solidFill>
                <a:schemeClr val="tx1"/>
              </a:solidFill>
              <a:latin typeface="Segoe UI" panose="020B0502040204020203" pitchFamily="34" charset="0"/>
              <a:cs typeface="Segoe UI" panose="020B0502040204020203" pitchFamily="34" charset="0"/>
            </a:endParaRPr>
          </a:p>
        </p:txBody>
      </p:sp>
      <p:sp>
        <p:nvSpPr>
          <p:cNvPr id="429" name="Rectangle 428">
            <a:extLst>
              <a:ext uri="{FF2B5EF4-FFF2-40B4-BE49-F238E27FC236}">
                <a16:creationId xmlns:a16="http://schemas.microsoft.com/office/drawing/2014/main" id="{DE5F078F-C2DF-4EFB-BC91-7349CFA41F2A}"/>
              </a:ext>
            </a:extLst>
          </p:cNvPr>
          <p:cNvSpPr/>
          <p:nvPr/>
        </p:nvSpPr>
        <p:spPr>
          <a:xfrm>
            <a:off x="829224" y="4525714"/>
            <a:ext cx="2587726" cy="979267"/>
          </a:xfrm>
          <a:prstGeom prst="rect">
            <a:avLst/>
          </a:prstGeom>
          <a:solidFill>
            <a:schemeClr val="accent1">
              <a:lumMod val="20000"/>
              <a:lumOff val="8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latin typeface="Segoe UI" panose="020B0502040204020203" pitchFamily="34" charset="0"/>
                <a:cs typeface="Segoe UI" panose="020B0502040204020203" pitchFamily="34" charset="0"/>
              </a:rPr>
              <a:t>System software (guest, host, SMM)</a:t>
            </a:r>
            <a:endParaRPr lang="en-GB" sz="1600">
              <a:solidFill>
                <a:schemeClr val="tx1"/>
              </a:solidFill>
              <a:latin typeface="Segoe UI" panose="020B0502040204020203" pitchFamily="34" charset="0"/>
              <a:cs typeface="Segoe UI" panose="020B0502040204020203" pitchFamily="34" charset="0"/>
            </a:endParaRPr>
          </a:p>
        </p:txBody>
      </p:sp>
      <p:cxnSp>
        <p:nvCxnSpPr>
          <p:cNvPr id="430" name="Straight Connector 429">
            <a:extLst>
              <a:ext uri="{FF2B5EF4-FFF2-40B4-BE49-F238E27FC236}">
                <a16:creationId xmlns:a16="http://schemas.microsoft.com/office/drawing/2014/main" id="{B429E87A-5ACF-411E-87C4-23469D94F4D2}"/>
              </a:ext>
            </a:extLst>
          </p:cNvPr>
          <p:cNvCxnSpPr>
            <a:cxnSpLocks/>
          </p:cNvCxnSpPr>
          <p:nvPr/>
        </p:nvCxnSpPr>
        <p:spPr>
          <a:xfrm flipH="1">
            <a:off x="456153" y="4043494"/>
            <a:ext cx="3219273" cy="0"/>
          </a:xfrm>
          <a:prstGeom prst="line">
            <a:avLst/>
          </a:prstGeom>
          <a:ln>
            <a:solidFill>
              <a:schemeClr val="bg1"/>
            </a:solidFill>
            <a:prstDash val="dash"/>
          </a:ln>
        </p:spPr>
        <p:style>
          <a:lnRef idx="1">
            <a:schemeClr val="dk1"/>
          </a:lnRef>
          <a:fillRef idx="0">
            <a:schemeClr val="dk1"/>
          </a:fillRef>
          <a:effectRef idx="0">
            <a:schemeClr val="dk1"/>
          </a:effectRef>
          <a:fontRef idx="minor">
            <a:schemeClr val="tx1"/>
          </a:fontRef>
        </p:style>
      </p:cxnSp>
      <p:pic>
        <p:nvPicPr>
          <p:cNvPr id="431" name="Picture 430" descr="Image result for evil icons">
            <a:extLst>
              <a:ext uri="{FF2B5EF4-FFF2-40B4-BE49-F238E27FC236}">
                <a16:creationId xmlns:a16="http://schemas.microsoft.com/office/drawing/2014/main" id="{BE713EE0-ADE3-47C8-92AB-0FDB485E9F32}"/>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879908" y="1407551"/>
            <a:ext cx="841573" cy="777652"/>
          </a:xfrm>
          <a:prstGeom prst="rect">
            <a:avLst/>
          </a:prstGeom>
          <a:noFill/>
          <a:extLst>
            <a:ext uri="{909E8E84-426E-40DD-AFC4-6F175D3DCCD1}">
              <a14:hiddenFill xmlns:a14="http://schemas.microsoft.com/office/drawing/2010/main">
                <a:solidFill>
                  <a:srgbClr val="FFFFFF"/>
                </a:solidFill>
              </a14:hiddenFill>
            </a:ext>
          </a:extLst>
        </p:spPr>
      </p:pic>
      <p:sp>
        <p:nvSpPr>
          <p:cNvPr id="432" name="Arrow: Right 431">
            <a:extLst>
              <a:ext uri="{FF2B5EF4-FFF2-40B4-BE49-F238E27FC236}">
                <a16:creationId xmlns:a16="http://schemas.microsoft.com/office/drawing/2014/main" id="{FFB9C09C-07AA-4BBD-972F-FA1A51FC095D}"/>
              </a:ext>
            </a:extLst>
          </p:cNvPr>
          <p:cNvSpPr/>
          <p:nvPr/>
        </p:nvSpPr>
        <p:spPr>
          <a:xfrm>
            <a:off x="3688775" y="2542653"/>
            <a:ext cx="2439861" cy="512320"/>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latin typeface="Segoe UI" panose="020B0502040204020203" pitchFamily="34" charset="0"/>
                <a:cs typeface="Segoe UI" panose="020B0502040204020203" pitchFamily="34" charset="0"/>
              </a:rPr>
              <a:t>PCIe</a:t>
            </a:r>
            <a:endParaRPr lang="en-GB" sz="1600">
              <a:solidFill>
                <a:schemeClr val="tx1"/>
              </a:solidFill>
              <a:latin typeface="Segoe UI" panose="020B0502040204020203" pitchFamily="34" charset="0"/>
              <a:cs typeface="Segoe UI" panose="020B0502040204020203" pitchFamily="34" charset="0"/>
            </a:endParaRPr>
          </a:p>
        </p:txBody>
      </p:sp>
      <p:sp>
        <p:nvSpPr>
          <p:cNvPr id="433" name="Arrow: Right 432">
            <a:extLst>
              <a:ext uri="{FF2B5EF4-FFF2-40B4-BE49-F238E27FC236}">
                <a16:creationId xmlns:a16="http://schemas.microsoft.com/office/drawing/2014/main" id="{61C9BCD7-9786-431F-B84B-6B7CE68D30FC}"/>
              </a:ext>
            </a:extLst>
          </p:cNvPr>
          <p:cNvSpPr/>
          <p:nvPr/>
        </p:nvSpPr>
        <p:spPr>
          <a:xfrm flipH="1">
            <a:off x="3632791" y="4417637"/>
            <a:ext cx="2439861" cy="492694"/>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latin typeface="Segoe UI" panose="020B0502040204020203" pitchFamily="34" charset="0"/>
                <a:cs typeface="Segoe UI" panose="020B0502040204020203" pitchFamily="34" charset="0"/>
              </a:rPr>
              <a:t>PCIe</a:t>
            </a:r>
            <a:endParaRPr lang="en-GB" sz="1600">
              <a:solidFill>
                <a:schemeClr val="tx1"/>
              </a:solidFill>
              <a:latin typeface="Segoe UI" panose="020B0502040204020203" pitchFamily="34" charset="0"/>
              <a:cs typeface="Segoe UI" panose="020B0502040204020203" pitchFamily="34" charset="0"/>
            </a:endParaRPr>
          </a:p>
        </p:txBody>
      </p:sp>
      <p:grpSp>
        <p:nvGrpSpPr>
          <p:cNvPr id="434" name="Group 433">
            <a:extLst>
              <a:ext uri="{FF2B5EF4-FFF2-40B4-BE49-F238E27FC236}">
                <a16:creationId xmlns:a16="http://schemas.microsoft.com/office/drawing/2014/main" id="{22B40D7E-8757-403B-91BE-D88635AEC8B2}"/>
              </a:ext>
            </a:extLst>
          </p:cNvPr>
          <p:cNvGrpSpPr/>
          <p:nvPr/>
        </p:nvGrpSpPr>
        <p:grpSpPr>
          <a:xfrm>
            <a:off x="4352066" y="1618794"/>
            <a:ext cx="1010309" cy="875865"/>
            <a:chOff x="4548187" y="2309813"/>
            <a:chExt cx="990589" cy="858769"/>
          </a:xfrm>
        </p:grpSpPr>
        <p:pic>
          <p:nvPicPr>
            <p:cNvPr id="435" name="Picture 434" descr="A picture containing ground&#10;&#10;Description generated with very high confidence">
              <a:extLst>
                <a:ext uri="{FF2B5EF4-FFF2-40B4-BE49-F238E27FC236}">
                  <a16:creationId xmlns:a16="http://schemas.microsoft.com/office/drawing/2014/main" id="{15078BEB-DD23-44A7-8D0B-37D20044ADFA}"/>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548187" y="2309813"/>
              <a:ext cx="762817" cy="743428"/>
            </a:xfrm>
            <a:prstGeom prst="rect">
              <a:avLst/>
            </a:prstGeom>
            <a:ln>
              <a:solidFill>
                <a:schemeClr val="tx1"/>
              </a:solidFill>
            </a:ln>
          </p:spPr>
        </p:pic>
        <p:pic>
          <p:nvPicPr>
            <p:cNvPr id="436" name="Picture 435" descr="A picture containing ground&#10;&#10;Description generated with very high confidence">
              <a:extLst>
                <a:ext uri="{FF2B5EF4-FFF2-40B4-BE49-F238E27FC236}">
                  <a16:creationId xmlns:a16="http://schemas.microsoft.com/office/drawing/2014/main" id="{80B8462D-1DEC-443F-801B-254E259BE71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775959" y="2425154"/>
              <a:ext cx="762817" cy="743428"/>
            </a:xfrm>
            <a:prstGeom prst="rect">
              <a:avLst/>
            </a:prstGeom>
            <a:ln>
              <a:solidFill>
                <a:schemeClr val="tx1"/>
              </a:solidFill>
            </a:ln>
          </p:spPr>
        </p:pic>
      </p:grpSp>
      <p:grpSp>
        <p:nvGrpSpPr>
          <p:cNvPr id="438" name="Group 437">
            <a:extLst>
              <a:ext uri="{FF2B5EF4-FFF2-40B4-BE49-F238E27FC236}">
                <a16:creationId xmlns:a16="http://schemas.microsoft.com/office/drawing/2014/main" id="{3D99E2B1-B962-4272-BB53-FDEF8E4BBCA8}"/>
              </a:ext>
            </a:extLst>
          </p:cNvPr>
          <p:cNvGrpSpPr/>
          <p:nvPr/>
        </p:nvGrpSpPr>
        <p:grpSpPr>
          <a:xfrm>
            <a:off x="4461195" y="4748935"/>
            <a:ext cx="1172616" cy="1087969"/>
            <a:chOff x="6352241" y="4876537"/>
            <a:chExt cx="1149728" cy="1066733"/>
          </a:xfrm>
        </p:grpSpPr>
        <p:pic>
          <p:nvPicPr>
            <p:cNvPr id="439" name="Picture 438" descr="A picture containing ground&#10;&#10;Description generated with very high confidence">
              <a:extLst>
                <a:ext uri="{FF2B5EF4-FFF2-40B4-BE49-F238E27FC236}">
                  <a16:creationId xmlns:a16="http://schemas.microsoft.com/office/drawing/2014/main" id="{C9986001-7CDA-4BCA-AB29-F05F6FBB2BED}"/>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352241" y="5199842"/>
              <a:ext cx="762817" cy="743428"/>
            </a:xfrm>
            <a:prstGeom prst="rect">
              <a:avLst/>
            </a:prstGeom>
            <a:ln>
              <a:solidFill>
                <a:schemeClr val="tx1"/>
              </a:solidFill>
            </a:ln>
          </p:spPr>
        </p:pic>
        <p:pic>
          <p:nvPicPr>
            <p:cNvPr id="440" name="Graphic 439" descr="Lock">
              <a:extLst>
                <a:ext uri="{FF2B5EF4-FFF2-40B4-BE49-F238E27FC236}">
                  <a16:creationId xmlns:a16="http://schemas.microsoft.com/office/drawing/2014/main" id="{4B8AC4DA-34A7-416F-9C6B-625E35F08D5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801016" y="4876537"/>
              <a:ext cx="700953" cy="646609"/>
            </a:xfrm>
            <a:prstGeom prst="rect">
              <a:avLst/>
            </a:prstGeom>
          </p:spPr>
        </p:pic>
      </p:grpSp>
      <p:pic>
        <p:nvPicPr>
          <p:cNvPr id="441" name="Picture 440" descr="A picture containing photo, indoor&#10;&#10;Description generated with high confidence">
            <a:extLst>
              <a:ext uri="{FF2B5EF4-FFF2-40B4-BE49-F238E27FC236}">
                <a16:creationId xmlns:a16="http://schemas.microsoft.com/office/drawing/2014/main" id="{809B9BFC-3EB8-47E6-8842-32CE3CEDDC3A}"/>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294424" y="2265989"/>
            <a:ext cx="744220" cy="744220"/>
          </a:xfrm>
          <a:prstGeom prst="rect">
            <a:avLst/>
          </a:prstGeom>
        </p:spPr>
      </p:pic>
      <p:pic>
        <p:nvPicPr>
          <p:cNvPr id="442" name="Picture 441" descr="A picture containing book, text, indoor&#10;&#10;Description generated with high confidence">
            <a:extLst>
              <a:ext uri="{FF2B5EF4-FFF2-40B4-BE49-F238E27FC236}">
                <a16:creationId xmlns:a16="http://schemas.microsoft.com/office/drawing/2014/main" id="{02E72090-679A-49D6-9A25-B113D0200509}"/>
              </a:ext>
            </a:extLst>
          </p:cNvPr>
          <p:cNvPicPr>
            <a:picLocks noChangeAspect="1"/>
          </p:cNvPicPr>
          <p:nvPr/>
        </p:nvPicPr>
        <p:blipFill rotWithShape="1">
          <a:blip r:embed="rId13" cstate="print">
            <a:extLst>
              <a:ext uri="{28A0092B-C50C-407E-A947-70E740481C1C}">
                <a14:useLocalDpi xmlns:a14="http://schemas.microsoft.com/office/drawing/2010/main" val="0"/>
              </a:ext>
            </a:extLst>
          </a:blip>
          <a:srcRect l="7261" t="5877" r="8399" b="6255"/>
          <a:stretch/>
        </p:blipFill>
        <p:spPr>
          <a:xfrm>
            <a:off x="9405953" y="2335348"/>
            <a:ext cx="690726" cy="719625"/>
          </a:xfrm>
          <a:prstGeom prst="rect">
            <a:avLst/>
          </a:prstGeom>
        </p:spPr>
      </p:pic>
      <p:pic>
        <p:nvPicPr>
          <p:cNvPr id="443" name="Picture 442" descr="A close up of a logo&#10;&#10;Description automatically generated">
            <a:extLst>
              <a:ext uri="{FF2B5EF4-FFF2-40B4-BE49-F238E27FC236}">
                <a16:creationId xmlns:a16="http://schemas.microsoft.com/office/drawing/2014/main" id="{52E51C14-395F-4E55-87CB-735D75D7D0D1}"/>
              </a:ext>
            </a:extLst>
          </p:cNvPr>
          <p:cNvPicPr>
            <a:picLocks noChangeAspect="1"/>
          </p:cNvPicPr>
          <p:nvPr/>
        </p:nvPicPr>
        <p:blipFill>
          <a:blip r:embed="rId14"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7840800" y="4587990"/>
            <a:ext cx="2116721" cy="1694071"/>
          </a:xfrm>
          <a:prstGeom prst="rect">
            <a:avLst/>
          </a:prstGeom>
        </p:spPr>
      </p:pic>
      <p:sp>
        <p:nvSpPr>
          <p:cNvPr id="444" name="Speech Bubble: Rectangle 443">
            <a:extLst>
              <a:ext uri="{FF2B5EF4-FFF2-40B4-BE49-F238E27FC236}">
                <a16:creationId xmlns:a16="http://schemas.microsoft.com/office/drawing/2014/main" id="{71C9C161-9695-4CA9-AF13-C3A9FC7BF971}"/>
              </a:ext>
            </a:extLst>
          </p:cNvPr>
          <p:cNvSpPr/>
          <p:nvPr/>
        </p:nvSpPr>
        <p:spPr>
          <a:xfrm>
            <a:off x="3407736" y="4655287"/>
            <a:ext cx="3597695" cy="1540572"/>
          </a:xfrm>
          <a:prstGeom prst="wedgeRectCallout">
            <a:avLst>
              <a:gd name="adj1" fmla="val 66152"/>
              <a:gd name="adj2" fmla="val 7233"/>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a:solidFill>
                  <a:schemeClr val="bg1"/>
                </a:solidFill>
                <a:latin typeface="Segoe UI Semibold" panose="020B0702040204020203" pitchFamily="34" charset="0"/>
                <a:cs typeface="Segoe UI Semibold" panose="020B0702040204020203" pitchFamily="34" charset="0"/>
              </a:rPr>
              <a:t>Model Training</a:t>
            </a:r>
          </a:p>
          <a:p>
            <a:r>
              <a:rPr lang="en-US" sz="1600">
                <a:solidFill>
                  <a:schemeClr val="bg1"/>
                </a:solidFill>
                <a:latin typeface="Segoe UI" panose="020B0502040204020203" pitchFamily="34" charset="0"/>
                <a:cs typeface="Segoe UI" panose="020B0502040204020203" pitchFamily="34" charset="0"/>
              </a:rPr>
              <a:t>Computation on data in cleartext </a:t>
            </a:r>
          </a:p>
          <a:p>
            <a:r>
              <a:rPr lang="en-US" sz="1600">
                <a:solidFill>
                  <a:schemeClr val="bg1"/>
                </a:solidFill>
                <a:latin typeface="Segoe UI" panose="020B0502040204020203" pitchFamily="34" charset="0"/>
                <a:cs typeface="Segoe UI" panose="020B0502040204020203" pitchFamily="34" charset="0"/>
              </a:rPr>
              <a:t>No restrictions on operators</a:t>
            </a:r>
          </a:p>
          <a:p>
            <a:r>
              <a:rPr lang="en-US" sz="1600">
                <a:solidFill>
                  <a:schemeClr val="bg1"/>
                </a:solidFill>
                <a:latin typeface="Segoe UI" panose="020B0502040204020203" pitchFamily="34" charset="0"/>
                <a:cs typeface="Segoe UI" panose="020B0502040204020203" pitchFamily="34" charset="0"/>
              </a:rPr>
              <a:t>Side channel protection</a:t>
            </a:r>
            <a:endParaRPr lang="en-US" sz="1100">
              <a:solidFill>
                <a:schemeClr val="bg1"/>
              </a:solidFill>
              <a:latin typeface="Segoe UI" panose="020B0502040204020203" pitchFamily="34" charset="0"/>
              <a:cs typeface="Segoe UI" panose="020B0502040204020203" pitchFamily="34" charset="0"/>
            </a:endParaRPr>
          </a:p>
        </p:txBody>
      </p:sp>
      <p:sp>
        <p:nvSpPr>
          <p:cNvPr id="3" name="TextBox 2">
            <a:extLst>
              <a:ext uri="{FF2B5EF4-FFF2-40B4-BE49-F238E27FC236}">
                <a16:creationId xmlns:a16="http://schemas.microsoft.com/office/drawing/2014/main" id="{BCD753CB-C202-476C-9532-8255ABA112C3}"/>
              </a:ext>
            </a:extLst>
          </p:cNvPr>
          <p:cNvSpPr txBox="1"/>
          <p:nvPr/>
        </p:nvSpPr>
        <p:spPr>
          <a:xfrm>
            <a:off x="5227637" y="6641089"/>
            <a:ext cx="1840247" cy="123111"/>
          </a:xfrm>
          <a:prstGeom prst="rect">
            <a:avLst/>
          </a:prstGeom>
          <a:noFill/>
        </p:spPr>
        <p:txBody>
          <a:bodyPr wrap="none" lIns="0" tIns="0" rIns="0" bIns="0" rtlCol="0">
            <a:spAutoFit/>
          </a:bodyPr>
          <a:lstStyle/>
          <a:p>
            <a:pPr algn="ctr" defTabSz="914400">
              <a:defRPr/>
            </a:pPr>
            <a:r>
              <a:rPr lang="en-US" sz="800" spc="200">
                <a:solidFill>
                  <a:srgbClr val="737373"/>
                </a:solidFill>
                <a:cs typeface="Segoe UI" panose="020B0502040204020203" pitchFamily="34" charset="0"/>
              </a:rPr>
              <a:t>MICROSOFT CONFIDENTIAL</a:t>
            </a:r>
          </a:p>
        </p:txBody>
      </p:sp>
      <p:pic>
        <p:nvPicPr>
          <p:cNvPr id="4" name="Picture 3">
            <a:extLst>
              <a:ext uri="{FF2B5EF4-FFF2-40B4-BE49-F238E27FC236}">
                <a16:creationId xmlns:a16="http://schemas.microsoft.com/office/drawing/2014/main" id="{587F2E34-3191-49D9-97A7-D229F1A9895A}"/>
              </a:ext>
            </a:extLst>
          </p:cNvPr>
          <p:cNvPicPr>
            <a:picLocks noChangeAspect="1"/>
          </p:cNvPicPr>
          <p:nvPr/>
        </p:nvPicPr>
        <p:blipFill>
          <a:blip r:embed="rId1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213217" y="1281203"/>
            <a:ext cx="376617" cy="375907"/>
          </a:xfrm>
          <a:prstGeom prst="rect">
            <a:avLst/>
          </a:prstGeom>
        </p:spPr>
      </p:pic>
    </p:spTree>
    <p:extLst>
      <p:ext uri="{BB962C8B-B14F-4D97-AF65-F5344CB8AC3E}">
        <p14:creationId xmlns:p14="http://schemas.microsoft.com/office/powerpoint/2010/main" val="6884053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434"/>
                                        </p:tgtEl>
                                      </p:cBhvr>
                                    </p:animEffect>
                                    <p:set>
                                      <p:cBhvr>
                                        <p:cTn id="7" dur="1" fill="hold">
                                          <p:stCondLst>
                                            <p:cond delay="499"/>
                                          </p:stCondLst>
                                        </p:cTn>
                                        <p:tgtEl>
                                          <p:spTgt spid="434"/>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441"/>
                                        </p:tgtEl>
                                        <p:attrNameLst>
                                          <p:attrName>style.visibility</p:attrName>
                                        </p:attrNameLst>
                                      </p:cBhvr>
                                      <p:to>
                                        <p:strVal val="visible"/>
                                      </p:to>
                                    </p:set>
                                    <p:animEffect transition="in" filter="fade">
                                      <p:cBhvr>
                                        <p:cTn id="10" dur="500"/>
                                        <p:tgtEl>
                                          <p:spTgt spid="441"/>
                                        </p:tgtEl>
                                      </p:cBhvr>
                                    </p:animEffect>
                                  </p:childTnLst>
                                </p:cTn>
                              </p:par>
                              <p:par>
                                <p:cTn id="11" presetID="10" presetClass="entr" presetSubtype="0" fill="hold" nodeType="withEffect">
                                  <p:stCondLst>
                                    <p:cond delay="0"/>
                                  </p:stCondLst>
                                  <p:childTnLst>
                                    <p:set>
                                      <p:cBhvr>
                                        <p:cTn id="12" dur="1" fill="hold">
                                          <p:stCondLst>
                                            <p:cond delay="0"/>
                                          </p:stCondLst>
                                        </p:cTn>
                                        <p:tgtEl>
                                          <p:spTgt spid="442"/>
                                        </p:tgtEl>
                                        <p:attrNameLst>
                                          <p:attrName>style.visibility</p:attrName>
                                        </p:attrNameLst>
                                      </p:cBhvr>
                                      <p:to>
                                        <p:strVal val="visible"/>
                                      </p:to>
                                    </p:set>
                                    <p:animEffect transition="in" filter="fade">
                                      <p:cBhvr>
                                        <p:cTn id="13" dur="500"/>
                                        <p:tgtEl>
                                          <p:spTgt spid="44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443"/>
                                        </p:tgtEl>
                                        <p:attrNameLst>
                                          <p:attrName>style.visibility</p:attrName>
                                        </p:attrNameLst>
                                      </p:cBhvr>
                                      <p:to>
                                        <p:strVal val="visible"/>
                                      </p:to>
                                    </p:set>
                                    <p:animEffect transition="in" filter="fade">
                                      <p:cBhvr>
                                        <p:cTn id="18" dur="500"/>
                                        <p:tgtEl>
                                          <p:spTgt spid="443"/>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444"/>
                                        </p:tgtEl>
                                        <p:attrNameLst>
                                          <p:attrName>style.visibility</p:attrName>
                                        </p:attrNameLst>
                                      </p:cBhvr>
                                      <p:to>
                                        <p:strVal val="visible"/>
                                      </p:to>
                                    </p:set>
                                    <p:animEffect transition="in" filter="fade">
                                      <p:cBhvr>
                                        <p:cTn id="21" dur="500"/>
                                        <p:tgtEl>
                                          <p:spTgt spid="444"/>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438"/>
                                        </p:tgtEl>
                                        <p:attrNameLst>
                                          <p:attrName>style.visibility</p:attrName>
                                        </p:attrNameLst>
                                      </p:cBhvr>
                                      <p:to>
                                        <p:strVal val="visible"/>
                                      </p:to>
                                    </p:set>
                                    <p:animEffect transition="in" filter="fade">
                                      <p:cBhvr>
                                        <p:cTn id="26" dur="500"/>
                                        <p:tgtEl>
                                          <p:spTgt spid="438"/>
                                        </p:tgtEl>
                                      </p:cBhvr>
                                    </p:animEffect>
                                  </p:childTnLst>
                                </p:cTn>
                              </p:par>
                              <p:par>
                                <p:cTn id="27" presetID="10" presetClass="exit" presetSubtype="0" fill="hold" grpId="1" nodeType="withEffect">
                                  <p:stCondLst>
                                    <p:cond delay="0"/>
                                  </p:stCondLst>
                                  <p:childTnLst>
                                    <p:animEffect transition="out" filter="fade">
                                      <p:cBhvr>
                                        <p:cTn id="28" dur="500"/>
                                        <p:tgtEl>
                                          <p:spTgt spid="444"/>
                                        </p:tgtEl>
                                      </p:cBhvr>
                                    </p:animEffect>
                                    <p:set>
                                      <p:cBhvr>
                                        <p:cTn id="29" dur="1" fill="hold">
                                          <p:stCondLst>
                                            <p:cond delay="499"/>
                                          </p:stCondLst>
                                        </p:cTn>
                                        <p:tgtEl>
                                          <p:spTgt spid="44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4" grpId="0" animBg="1"/>
      <p:bldP spid="444" grpId="1" animBg="1"/>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154388C3-EF09-4673-BB8B-ECD5C431E912}"/>
              </a:ext>
            </a:extLst>
          </p:cNvPr>
          <p:cNvGrpSpPr/>
          <p:nvPr/>
        </p:nvGrpSpPr>
        <p:grpSpPr>
          <a:xfrm>
            <a:off x="7608892" y="1405230"/>
            <a:ext cx="3222616" cy="3703096"/>
            <a:chOff x="7608892" y="1405230"/>
            <a:chExt cx="3222616" cy="3703096"/>
          </a:xfrm>
        </p:grpSpPr>
        <p:grpSp>
          <p:nvGrpSpPr>
            <p:cNvPr id="6" name="Group 5">
              <a:extLst>
                <a:ext uri="{FF2B5EF4-FFF2-40B4-BE49-F238E27FC236}">
                  <a16:creationId xmlns:a16="http://schemas.microsoft.com/office/drawing/2014/main" id="{97BA7EAB-5646-44FC-8B70-2044C07CB9B6}"/>
                </a:ext>
              </a:extLst>
            </p:cNvPr>
            <p:cNvGrpSpPr/>
            <p:nvPr/>
          </p:nvGrpSpPr>
          <p:grpSpPr>
            <a:xfrm>
              <a:off x="7608892" y="1405230"/>
              <a:ext cx="3222616" cy="3703096"/>
              <a:chOff x="7578734" y="1512789"/>
              <a:chExt cx="3222616" cy="3703096"/>
            </a:xfrm>
          </p:grpSpPr>
          <p:grpSp>
            <p:nvGrpSpPr>
              <p:cNvPr id="8" name="Group 7">
                <a:extLst>
                  <a:ext uri="{FF2B5EF4-FFF2-40B4-BE49-F238E27FC236}">
                    <a16:creationId xmlns:a16="http://schemas.microsoft.com/office/drawing/2014/main" id="{81E54CAA-DCBE-4485-B017-4A7A5D5ECDBC}"/>
                  </a:ext>
                </a:extLst>
              </p:cNvPr>
              <p:cNvGrpSpPr/>
              <p:nvPr/>
            </p:nvGrpSpPr>
            <p:grpSpPr>
              <a:xfrm>
                <a:off x="7578734" y="1512789"/>
                <a:ext cx="3222616" cy="3703096"/>
                <a:chOff x="7830194" y="1899080"/>
                <a:chExt cx="2518414" cy="2893903"/>
              </a:xfrm>
            </p:grpSpPr>
            <p:sp>
              <p:nvSpPr>
                <p:cNvPr id="10" name="Oval 9">
                  <a:extLst>
                    <a:ext uri="{FF2B5EF4-FFF2-40B4-BE49-F238E27FC236}">
                      <a16:creationId xmlns:a16="http://schemas.microsoft.com/office/drawing/2014/main" id="{717A16E4-C142-4778-96FE-C3A216AE8D16}"/>
                    </a:ext>
                  </a:extLst>
                </p:cNvPr>
                <p:cNvSpPr/>
                <p:nvPr/>
              </p:nvSpPr>
              <p:spPr bwMode="auto">
                <a:xfrm>
                  <a:off x="7830194" y="2274571"/>
                  <a:ext cx="2518414" cy="2518412"/>
                </a:xfrm>
                <a:prstGeom prst="ellipse">
                  <a:avLst/>
                </a:prstGeom>
                <a:noFill/>
                <a:ln w="76200" cap="sq">
                  <a:solidFill>
                    <a:schemeClr val="tx1">
                      <a:lumMod val="75000"/>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gradFill>
                      <a:gsLst>
                        <a:gs pos="0">
                          <a:srgbClr val="505050"/>
                        </a:gs>
                        <a:gs pos="100000">
                          <a:srgbClr val="505050"/>
                        </a:gs>
                      </a:gsLst>
                    </a:gradFill>
                    <a:effectLst/>
                    <a:uLnTx/>
                    <a:uFillTx/>
                    <a:latin typeface="Segoe UI"/>
                    <a:ea typeface="+mn-ea"/>
                    <a:cs typeface="+mn-cs"/>
                  </a:endParaRPr>
                </a:p>
              </p:txBody>
            </p:sp>
            <p:pic>
              <p:nvPicPr>
                <p:cNvPr id="11" name="Graphic 7">
                  <a:extLst>
                    <a:ext uri="{FF2B5EF4-FFF2-40B4-BE49-F238E27FC236}">
                      <a16:creationId xmlns:a16="http://schemas.microsoft.com/office/drawing/2014/main" id="{6313A04E-2E8A-4879-98D8-FDBEC6A84E2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942363" y="2386739"/>
                  <a:ext cx="2294075" cy="2294075"/>
                </a:xfrm>
                <a:prstGeom prst="rect">
                  <a:avLst/>
                </a:prstGeom>
              </p:spPr>
            </p:pic>
            <p:sp>
              <p:nvSpPr>
                <p:cNvPr id="12" name="TextBox 8">
                  <a:extLst>
                    <a:ext uri="{FF2B5EF4-FFF2-40B4-BE49-F238E27FC236}">
                      <a16:creationId xmlns:a16="http://schemas.microsoft.com/office/drawing/2014/main" id="{2CB0DD07-4092-42EF-ACD9-39F2A6C5ED3F}"/>
                    </a:ext>
                  </a:extLst>
                </p:cNvPr>
                <p:cNvSpPr txBox="1"/>
                <p:nvPr/>
              </p:nvSpPr>
              <p:spPr>
                <a:xfrm>
                  <a:off x="8947534" y="1899080"/>
                  <a:ext cx="221731" cy="336730"/>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2800" b="1">
                      <a:gradFill>
                        <a:gsLst>
                          <a:gs pos="2917">
                            <a:schemeClr val="tx1">
                              <a:alpha val="20000"/>
                            </a:schemeClr>
                          </a:gs>
                          <a:gs pos="30000">
                            <a:schemeClr val="tx1">
                              <a:alpha val="20000"/>
                            </a:schemeClr>
                          </a:gs>
                        </a:gsLst>
                        <a:lin ang="5400000" scaled="0"/>
                      </a:gradFill>
                    </a:rPr>
                    <a:t>N</a:t>
                  </a:r>
                </a:p>
              </p:txBody>
            </p:sp>
          </p:grpSp>
          <p:sp>
            <p:nvSpPr>
              <p:cNvPr id="9" name="key">
                <a:extLst>
                  <a:ext uri="{FF2B5EF4-FFF2-40B4-BE49-F238E27FC236}">
                    <a16:creationId xmlns:a16="http://schemas.microsoft.com/office/drawing/2014/main" id="{8430A9DC-4AC0-4D44-8D89-49D19B81CB57}"/>
                  </a:ext>
                </a:extLst>
              </p:cNvPr>
              <p:cNvSpPr>
                <a:spLocks noChangeAspect="1" noEditPoints="1"/>
              </p:cNvSpPr>
              <p:nvPr/>
            </p:nvSpPr>
            <p:spPr bwMode="auto">
              <a:xfrm rot="2700000">
                <a:off x="9002415" y="3421699"/>
                <a:ext cx="367646" cy="365760"/>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solidFill>
                <a:schemeClr val="tx1">
                  <a:lumMod val="95000"/>
                </a:schemeClr>
              </a:solidFill>
              <a:ln w="44450" cap="sq">
                <a:solidFill>
                  <a:schemeClr val="tx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gradFill>
                    <a:gsLst>
                      <a:gs pos="0">
                        <a:srgbClr val="505050"/>
                      </a:gs>
                      <a:gs pos="100000">
                        <a:srgbClr val="505050"/>
                      </a:gs>
                    </a:gsLst>
                  </a:gradFill>
                </a:endParaRPr>
              </a:p>
            </p:txBody>
          </p:sp>
        </p:grpSp>
        <p:sp>
          <p:nvSpPr>
            <p:cNvPr id="7" name="TextBox 8">
              <a:extLst>
                <a:ext uri="{FF2B5EF4-FFF2-40B4-BE49-F238E27FC236}">
                  <a16:creationId xmlns:a16="http://schemas.microsoft.com/office/drawing/2014/main" id="{7B9F477E-5A01-4B86-9064-749A5C112926}"/>
                </a:ext>
              </a:extLst>
            </p:cNvPr>
            <p:cNvSpPr txBox="1"/>
            <p:nvPr/>
          </p:nvSpPr>
          <p:spPr>
            <a:xfrm>
              <a:off x="9074530" y="1405230"/>
              <a:ext cx="283732" cy="430886"/>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2800" b="1">
                  <a:solidFill>
                    <a:schemeClr val="tx1">
                      <a:lumMod val="85000"/>
                    </a:schemeClr>
                  </a:solidFill>
                </a:rPr>
                <a:t>N</a:t>
              </a:r>
            </a:p>
          </p:txBody>
        </p:sp>
      </p:grpSp>
      <p:sp>
        <p:nvSpPr>
          <p:cNvPr id="4" name="Title 3">
            <a:extLst>
              <a:ext uri="{FF2B5EF4-FFF2-40B4-BE49-F238E27FC236}">
                <a16:creationId xmlns:a16="http://schemas.microsoft.com/office/drawing/2014/main" id="{4D6C6112-2C0F-4809-B604-816558963A66}"/>
              </a:ext>
            </a:extLst>
          </p:cNvPr>
          <p:cNvSpPr>
            <a:spLocks noGrp="1"/>
          </p:cNvSpPr>
          <p:nvPr>
            <p:ph type="title"/>
          </p:nvPr>
        </p:nvSpPr>
        <p:spPr/>
        <p:txBody>
          <a:bodyPr/>
          <a:lstStyle/>
          <a:p>
            <a:r>
              <a:rPr lang="en-US" spc="-102">
                <a:solidFill>
                  <a:schemeClr val="tx1">
                    <a:lumMod val="50000"/>
                  </a:schemeClr>
                </a:solidFill>
              </a:rPr>
              <a:t>Hands-on lab</a:t>
            </a:r>
            <a:br>
              <a:rPr lang="en-US"/>
            </a:br>
            <a:br>
              <a:rPr lang="en-US"/>
            </a:br>
            <a:r>
              <a:rPr lang="en-US" sz="3600" spc="-102">
                <a:solidFill>
                  <a:schemeClr val="tx1">
                    <a:lumMod val="50000"/>
                  </a:schemeClr>
                </a:solidFill>
                <a:latin typeface="Segoe UI" panose="020B0502040204020203" pitchFamily="34" charset="0"/>
                <a:cs typeface="Segoe UI" panose="020B0502040204020203" pitchFamily="34" charset="0"/>
              </a:rPr>
              <a:t>This is the time to get your hands a bit dirty with the keyboard! ;-)</a:t>
            </a:r>
          </a:p>
        </p:txBody>
      </p:sp>
      <p:sp>
        <p:nvSpPr>
          <p:cNvPr id="2" name="Title 3">
            <a:extLst>
              <a:ext uri="{FF2B5EF4-FFF2-40B4-BE49-F238E27FC236}">
                <a16:creationId xmlns:a16="http://schemas.microsoft.com/office/drawing/2014/main" id="{B2E05B4B-6F6D-4AEE-A8BE-D007F1132934}"/>
              </a:ext>
            </a:extLst>
          </p:cNvPr>
          <p:cNvSpPr txBox="1">
            <a:spLocks/>
          </p:cNvSpPr>
          <p:nvPr/>
        </p:nvSpPr>
        <p:spPr>
          <a:xfrm>
            <a:off x="198437" y="296862"/>
            <a:ext cx="11887200" cy="493220"/>
          </a:xfrm>
          <a:prstGeom prst="rect">
            <a:avLst/>
          </a:prstGeom>
          <a:noFill/>
        </p:spPr>
        <p:txBody>
          <a:bodyPr vert="horz" wrap="square" lIns="146304" tIns="91440" rIns="146304" bIns="91440" rtlCol="0" anchor="t" anchorCtr="0">
            <a:noAutofit/>
          </a:bodyPr>
          <a:lstStyle>
            <a:lvl1pPr algn="l" defTabSz="932742" rtl="0" eaLnBrk="1" latinLnBrk="0" hangingPunct="1">
              <a:lnSpc>
                <a:spcPct val="90000"/>
              </a:lnSpc>
              <a:spcBef>
                <a:spcPct val="0"/>
              </a:spcBef>
              <a:buNone/>
              <a:defRPr lang="fr-FR" sz="4800" b="0" kern="1200" cap="none" spc="-100" baseline="0">
                <a:ln w="3175">
                  <a:noFill/>
                </a:ln>
                <a:solidFill>
                  <a:schemeClr val="bg1"/>
                </a:solidFill>
                <a:effectLst/>
                <a:latin typeface="Segoe UI Semibold" panose="020B0702040204020203" pitchFamily="34" charset="0"/>
                <a:ea typeface="+mn-ea"/>
                <a:cs typeface="Segoe UI Semibold" panose="020B0702040204020203" pitchFamily="34" charset="0"/>
              </a:defRPr>
            </a:lvl1pPr>
          </a:lstStyle>
          <a:p>
            <a:r>
              <a:rPr lang="en-US" sz="1800" b="1" cap="all" spc="-51">
                <a:solidFill>
                  <a:schemeClr val="tx1">
                    <a:lumMod val="85000"/>
                  </a:schemeClr>
                </a:solidFill>
                <a:latin typeface="Segoe UI Semibold"/>
                <a:cs typeface="Segoe UI" panose="020B0502040204020203" pitchFamily="34" charset="0"/>
              </a:rPr>
              <a:t>Data in use Protection Compass – Confidential Computing Track</a:t>
            </a:r>
            <a:endParaRPr lang="en-US" sz="2800" cap="all">
              <a:solidFill>
                <a:schemeClr val="tx1">
                  <a:lumMod val="85000"/>
                </a:schemeClr>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497191665"/>
      </p:ext>
    </p:extLst>
  </p:cSld>
  <p:clrMapOvr>
    <a:masterClrMapping/>
  </p:clrMapOvr>
  <p:transition>
    <p:fade/>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72274" y="144462"/>
            <a:ext cx="11889564" cy="860424"/>
          </a:xfrm>
        </p:spPr>
        <p:txBody>
          <a:bodyPr/>
          <a:lstStyle/>
          <a:p>
            <a:r>
              <a:rPr lang="en-US" dirty="0"/>
              <a:t>Introducing the hands-on lab</a:t>
            </a:r>
          </a:p>
        </p:txBody>
      </p:sp>
      <p:sp>
        <p:nvSpPr>
          <p:cNvPr id="3" name="Espace réservé du texte 2"/>
          <p:cNvSpPr>
            <a:spLocks noGrp="1"/>
          </p:cNvSpPr>
          <p:nvPr>
            <p:ph type="body" sz="quarter" idx="10"/>
          </p:nvPr>
        </p:nvSpPr>
        <p:spPr>
          <a:xfrm>
            <a:off x="274638" y="1212849"/>
            <a:ext cx="7437072" cy="5541911"/>
          </a:xfrm>
        </p:spPr>
        <p:txBody>
          <a:bodyPr>
            <a:normAutofit/>
          </a:bodyPr>
          <a:lstStyle/>
          <a:p>
            <a:pPr lvl="0"/>
            <a:r>
              <a:rPr lang="en-US" dirty="0"/>
              <a:t>Lab objectives</a:t>
            </a:r>
          </a:p>
          <a:p>
            <a:pPr marL="514350" lvl="2" indent="-285750">
              <a:buFont typeface="Arial" panose="020B0604020202020204" pitchFamily="34" charset="0"/>
              <a:buChar char="•"/>
              <a:defRPr/>
            </a:pPr>
            <a:r>
              <a:rPr lang="en-US" dirty="0">
                <a:effectLst/>
                <a:latin typeface="Segoe UI" panose="020B0502040204020203" pitchFamily="34" charset="0"/>
                <a:ea typeface="Segoe UI" panose="020B0502040204020203" pitchFamily="34" charset="0"/>
                <a:cs typeface="Times New Roman" panose="02020603050405020304" pitchFamily="18" charset="0"/>
              </a:rPr>
              <a:t>Further learn about to make your applications more secure by leveraging </a:t>
            </a:r>
            <a:r>
              <a:rPr lang="en-US" u="sng" dirty="0">
                <a:solidFill>
                  <a:srgbClr val="0078D7"/>
                </a:solidFill>
                <a:effectLst/>
                <a:latin typeface="Segoe UI" panose="020B0502040204020203" pitchFamily="34" charset="0"/>
                <a:ea typeface="Segoe UI" panose="020B0502040204020203" pitchFamily="34" charset="0"/>
                <a:cs typeface="Times New Roman" panose="02020603050405020304" pitchFamily="18" charset="0"/>
                <a:hlinkClick r:id="rId3"/>
              </a:rPr>
              <a:t>Azure Confidential Computing</a:t>
            </a:r>
            <a:r>
              <a:rPr lang="fr-FR" dirty="0"/>
              <a:t> (ACC) </a:t>
            </a:r>
          </a:p>
          <a:p>
            <a:pPr marL="742950" lvl="3" indent="-285750">
              <a:buFont typeface="Arial" panose="020B0604020202020204" pitchFamily="34" charset="0"/>
              <a:buChar char="•"/>
              <a:defRPr/>
            </a:pPr>
            <a:r>
              <a:rPr lang="en-US" dirty="0"/>
              <a:t>Development of new vs. refactored applications vs. “Lift &amp; Shift” model for existing applications</a:t>
            </a:r>
            <a:endParaRPr lang="fr-FR" dirty="0"/>
          </a:p>
          <a:p>
            <a:pPr marL="514350" lvl="2" indent="-285750">
              <a:buFont typeface="Arial" panose="020B0604020202020204" pitchFamily="34" charset="0"/>
              <a:buChar char="•"/>
              <a:defRPr/>
            </a:pPr>
            <a:r>
              <a:rPr lang="en-US" dirty="0"/>
              <a:t>All of the above through as series of 4 core exercises:</a:t>
            </a:r>
          </a:p>
          <a:p>
            <a:pPr marL="742950" lvl="3" indent="-285750">
              <a:buFont typeface="Arial" panose="020B0604020202020204" pitchFamily="34" charset="0"/>
              <a:buChar char="•"/>
              <a:defRPr/>
            </a:pPr>
            <a:r>
              <a:rPr lang="en-US" dirty="0"/>
              <a:t>Install a (cross-platform) development environment</a:t>
            </a:r>
          </a:p>
          <a:p>
            <a:pPr marL="742950" lvl="3" indent="-285750">
              <a:buFont typeface="Arial" panose="020B0604020202020204" pitchFamily="34" charset="0"/>
              <a:buChar char="•"/>
              <a:defRPr/>
            </a:pPr>
            <a:r>
              <a:rPr lang="en-US" dirty="0"/>
              <a:t>Master the basics</a:t>
            </a:r>
          </a:p>
          <a:p>
            <a:pPr marL="742950" lvl="3" indent="-285750">
              <a:buFont typeface="Arial" panose="020B0604020202020204" pitchFamily="34" charset="0"/>
              <a:buChar char="•"/>
              <a:defRPr/>
            </a:pPr>
            <a:r>
              <a:rPr lang="en-US" dirty="0"/>
              <a:t>Lift and shift a complete app</a:t>
            </a:r>
          </a:p>
          <a:p>
            <a:pPr marL="742950" lvl="3" indent="-285750">
              <a:buFont typeface="Arial" panose="020B0604020202020204" pitchFamily="34" charset="0"/>
              <a:buChar char="•"/>
              <a:defRPr/>
            </a:pPr>
            <a:r>
              <a:rPr lang="en-US" dirty="0"/>
              <a:t>Attest an enclave</a:t>
            </a:r>
          </a:p>
          <a:p>
            <a:pPr lvl="0">
              <a:spcBef>
                <a:spcPts val="1800"/>
              </a:spcBef>
            </a:pPr>
            <a:r>
              <a:rPr lang="en-US" dirty="0"/>
              <a:t>Lab philosophy: not a complete set of detailed step-by-step instructions but rather an opportunity to leverage like in the "real life":</a:t>
            </a:r>
          </a:p>
          <a:p>
            <a:pPr marL="514350" lvl="2" indent="-285750">
              <a:buFont typeface="Arial" panose="020B0604020202020204" pitchFamily="34" charset="0"/>
              <a:buChar char="•"/>
              <a:defRPr/>
            </a:pPr>
            <a:r>
              <a:rPr lang="en-US" dirty="0"/>
              <a:t>Existing documents, and more especially the series of developer guides “Embracing as a developer the new perspectives of Confidential Computing” (see next slide)</a:t>
            </a:r>
          </a:p>
          <a:p>
            <a:pPr marL="514350" lvl="2" indent="-285750">
              <a:buFont typeface="Arial" panose="020B0604020202020204" pitchFamily="34" charset="0"/>
              <a:buChar char="•"/>
              <a:defRPr/>
            </a:pPr>
            <a:r>
              <a:rPr lang="en-US" dirty="0"/>
              <a:t>Specific GitHub repos and theirs (Mark Down) readme and quick starts</a:t>
            </a:r>
          </a:p>
          <a:p>
            <a:pPr marL="514350" lvl="2" indent="-285750">
              <a:buFont typeface="Arial" panose="020B0604020202020204" pitchFamily="34" charset="0"/>
              <a:buChar char="•"/>
              <a:defRPr/>
            </a:pPr>
            <a:r>
              <a:rPr lang="en-US" dirty="0"/>
              <a:t>Specific Web pages</a:t>
            </a:r>
          </a:p>
          <a:p>
            <a:pPr marL="514350" lvl="2" indent="-285750">
              <a:buFont typeface="Arial" panose="020B0604020202020204" pitchFamily="34" charset="0"/>
              <a:buChar char="•"/>
              <a:defRPr/>
            </a:pPr>
            <a:r>
              <a:rPr lang="fr-FR" dirty="0"/>
              <a:t>Etc.</a:t>
            </a:r>
          </a:p>
        </p:txBody>
      </p:sp>
      <p:pic>
        <p:nvPicPr>
          <p:cNvPr id="6" name="Picture 5">
            <a:extLst>
              <a:ext uri="{FF2B5EF4-FFF2-40B4-BE49-F238E27FC236}">
                <a16:creationId xmlns:a16="http://schemas.microsoft.com/office/drawing/2014/main" id="{BBF736C3-B193-4681-B2A4-38A4D132B0FC}"/>
              </a:ext>
            </a:extLst>
          </p:cNvPr>
          <p:cNvPicPr>
            <a:picLocks noChangeAspect="1"/>
          </p:cNvPicPr>
          <p:nvPr/>
        </p:nvPicPr>
        <p:blipFill>
          <a:blip r:embed="rId4"/>
          <a:stretch>
            <a:fillRect/>
          </a:stretch>
        </p:blipFill>
        <p:spPr>
          <a:xfrm>
            <a:off x="7815347" y="1157999"/>
            <a:ext cx="4019603" cy="5216732"/>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961981902"/>
      </p:ext>
    </p:extLst>
  </p:cSld>
  <p:clrMapOvr>
    <a:masterClrMapping/>
  </p:clrMapOvr>
  <p:transition>
    <p:fade/>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z="3200"/>
              <a:t>To go beyond…</a:t>
            </a:r>
          </a:p>
        </p:txBody>
      </p:sp>
      <p:sp>
        <p:nvSpPr>
          <p:cNvPr id="3" name="Espace réservé du texte 2"/>
          <p:cNvSpPr>
            <a:spLocks noGrp="1"/>
          </p:cNvSpPr>
          <p:nvPr>
            <p:ph type="body" sz="quarter" idx="10"/>
          </p:nvPr>
        </p:nvSpPr>
        <p:spPr>
          <a:xfrm>
            <a:off x="274637" y="1135062"/>
            <a:ext cx="11887200" cy="1160895"/>
          </a:xfrm>
        </p:spPr>
        <p:txBody>
          <a:bodyPr/>
          <a:lstStyle/>
          <a:p>
            <a:r>
              <a:rPr lang="en-US" b="1"/>
              <a:t>A series of guides on Confidential Computing, and Trusted Execution Environments (TEEs) to get started and share</a:t>
            </a:r>
            <a:endParaRPr lang="en-US"/>
          </a:p>
          <a:p>
            <a:pPr lvl="1"/>
            <a:r>
              <a:rPr lang="fr-FR" sz="1840">
                <a:hlinkClick r:id="rId3"/>
              </a:rPr>
              <a:t>https://aka.ms/CCDevGuides</a:t>
            </a:r>
            <a:r>
              <a:rPr lang="fr-FR" sz="1840"/>
              <a:t>  </a:t>
            </a:r>
          </a:p>
        </p:txBody>
      </p:sp>
      <p:pic>
        <p:nvPicPr>
          <p:cNvPr id="4" name="Picture 3">
            <a:extLst>
              <a:ext uri="{FF2B5EF4-FFF2-40B4-BE49-F238E27FC236}">
                <a16:creationId xmlns:a16="http://schemas.microsoft.com/office/drawing/2014/main" id="{1D19CB5D-89D4-46DA-96F7-D2CD5942154E}"/>
              </a:ext>
            </a:extLst>
          </p:cNvPr>
          <p:cNvPicPr>
            <a:picLocks noChangeAspect="1"/>
          </p:cNvPicPr>
          <p:nvPr/>
        </p:nvPicPr>
        <p:blipFill>
          <a:blip r:embed="rId4"/>
          <a:stretch>
            <a:fillRect/>
          </a:stretch>
        </p:blipFill>
        <p:spPr>
          <a:xfrm>
            <a:off x="1265237" y="3116262"/>
            <a:ext cx="2608501" cy="3264101"/>
          </a:xfrm>
          <a:prstGeom prst="rect">
            <a:avLst/>
          </a:prstGeom>
          <a:effectLst>
            <a:outerShdw blurRad="50800" dist="38100" dir="2700000" algn="tl" rotWithShape="0">
              <a:prstClr val="black">
                <a:alpha val="40000"/>
              </a:prstClr>
            </a:outerShdw>
          </a:effectLst>
        </p:spPr>
      </p:pic>
      <p:sp>
        <p:nvSpPr>
          <p:cNvPr id="13" name="TextBox 12">
            <a:extLst>
              <a:ext uri="{FF2B5EF4-FFF2-40B4-BE49-F238E27FC236}">
                <a16:creationId xmlns:a16="http://schemas.microsoft.com/office/drawing/2014/main" id="{7BFDEA7D-1CF5-4F9C-B7BA-E600301A072D}"/>
              </a:ext>
            </a:extLst>
          </p:cNvPr>
          <p:cNvSpPr txBox="1"/>
          <p:nvPr/>
        </p:nvSpPr>
        <p:spPr>
          <a:xfrm>
            <a:off x="11195436" y="2233958"/>
            <a:ext cx="504671" cy="683264"/>
          </a:xfrm>
          <a:prstGeom prst="rect">
            <a:avLst/>
          </a:prstGeom>
          <a:noFill/>
        </p:spPr>
        <p:txBody>
          <a:bodyPr wrap="square" lIns="182880" tIns="146304" rIns="182880" bIns="146304" rtlCol="0">
            <a:spAutoFit/>
          </a:bodyPr>
          <a:lstStyle/>
          <a:p>
            <a:pPr>
              <a:lnSpc>
                <a:spcPct val="90000"/>
              </a:lnSpc>
              <a:spcAft>
                <a:spcPts val="600"/>
              </a:spcAft>
            </a:pPr>
            <a:r>
              <a:rPr lang="fr-FR" sz="2800" b="1">
                <a:solidFill>
                  <a:schemeClr val="bg1"/>
                </a:solidFill>
                <a:latin typeface="+mj-lt"/>
              </a:rPr>
              <a:t>…</a:t>
            </a:r>
          </a:p>
        </p:txBody>
      </p:sp>
      <p:pic>
        <p:nvPicPr>
          <p:cNvPr id="14" name="Picture 13">
            <a:extLst>
              <a:ext uri="{FF2B5EF4-FFF2-40B4-BE49-F238E27FC236}">
                <a16:creationId xmlns:a16="http://schemas.microsoft.com/office/drawing/2014/main" id="{681AF4DC-75EE-4492-83D8-5C5885F724F9}"/>
              </a:ext>
            </a:extLst>
          </p:cNvPr>
          <p:cNvPicPr>
            <a:picLocks noChangeAspect="1"/>
          </p:cNvPicPr>
          <p:nvPr/>
        </p:nvPicPr>
        <p:blipFill>
          <a:blip r:embed="rId5"/>
          <a:stretch>
            <a:fillRect/>
          </a:stretch>
        </p:blipFill>
        <p:spPr>
          <a:xfrm>
            <a:off x="9424079" y="3103764"/>
            <a:ext cx="2592430" cy="3264100"/>
          </a:xfrm>
          <a:prstGeom prst="rect">
            <a:avLst/>
          </a:prstGeom>
          <a:effectLst>
            <a:outerShdw blurRad="50800" dist="38100" dir="2700000" algn="tl" rotWithShape="0">
              <a:prstClr val="black">
                <a:alpha val="40000"/>
              </a:prstClr>
            </a:outerShdw>
          </a:effectLst>
        </p:spPr>
      </p:pic>
      <p:sp>
        <p:nvSpPr>
          <p:cNvPr id="8" name="Rectangle 7">
            <a:extLst>
              <a:ext uri="{FF2B5EF4-FFF2-40B4-BE49-F238E27FC236}">
                <a16:creationId xmlns:a16="http://schemas.microsoft.com/office/drawing/2014/main" id="{3A877141-5252-45FC-9C15-76059CD8D90A}"/>
              </a:ext>
            </a:extLst>
          </p:cNvPr>
          <p:cNvSpPr/>
          <p:nvPr/>
        </p:nvSpPr>
        <p:spPr bwMode="auto">
          <a:xfrm>
            <a:off x="9424079" y="3103764"/>
            <a:ext cx="2592430" cy="3276598"/>
          </a:xfrm>
          <a:prstGeom prst="rect">
            <a:avLst/>
          </a:prstGeom>
          <a:gradFill flip="none" rotWithShape="1">
            <a:gsLst>
              <a:gs pos="0">
                <a:srgbClr val="271D1F">
                  <a:alpha val="0"/>
                </a:srgbClr>
              </a:gs>
              <a:gs pos="99000">
                <a:srgbClr val="271D1F"/>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solidFill>
                  <a:sysClr val="windowText" lastClr="000000"/>
                </a:solid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TextBox 10">
            <a:extLst>
              <a:ext uri="{FF2B5EF4-FFF2-40B4-BE49-F238E27FC236}">
                <a16:creationId xmlns:a16="http://schemas.microsoft.com/office/drawing/2014/main" id="{8C063DA3-025F-4446-9625-2DFCA8CBE25C}"/>
              </a:ext>
            </a:extLst>
          </p:cNvPr>
          <p:cNvSpPr txBox="1"/>
          <p:nvPr/>
        </p:nvSpPr>
        <p:spPr>
          <a:xfrm>
            <a:off x="9531971" y="4725905"/>
            <a:ext cx="2608501" cy="627864"/>
          </a:xfrm>
          <a:prstGeom prst="rect">
            <a:avLst/>
          </a:prstGeom>
          <a:noFill/>
        </p:spPr>
        <p:txBody>
          <a:bodyPr wrap="square" lIns="182880" tIns="146304" rIns="182880" bIns="146304" rtlCol="0">
            <a:spAutoFit/>
          </a:bodyPr>
          <a:lstStyle/>
          <a:p>
            <a:pPr>
              <a:lnSpc>
                <a:spcPct val="90000"/>
              </a:lnSpc>
              <a:spcAft>
                <a:spcPts val="600"/>
              </a:spcAft>
            </a:pPr>
            <a:r>
              <a:rPr lang="en-US" sz="2400">
                <a:solidFill>
                  <a:schemeClr val="bg1"/>
                </a:solidFill>
              </a:rPr>
              <a:t>Coming soon</a:t>
            </a:r>
            <a:r>
              <a:rPr lang="fr-FR" sz="2400">
                <a:solidFill>
                  <a:schemeClr val="bg1"/>
                </a:solidFill>
              </a:rPr>
              <a:t>…</a:t>
            </a:r>
          </a:p>
        </p:txBody>
      </p:sp>
      <p:pic>
        <p:nvPicPr>
          <p:cNvPr id="6" name="Picture 5">
            <a:extLst>
              <a:ext uri="{FF2B5EF4-FFF2-40B4-BE49-F238E27FC236}">
                <a16:creationId xmlns:a16="http://schemas.microsoft.com/office/drawing/2014/main" id="{D73837D7-556B-4E2D-914B-35FA7CCE22C5}"/>
              </a:ext>
            </a:extLst>
          </p:cNvPr>
          <p:cNvPicPr>
            <a:picLocks noChangeAspect="1"/>
          </p:cNvPicPr>
          <p:nvPr/>
        </p:nvPicPr>
        <p:blipFill>
          <a:blip r:embed="rId6"/>
          <a:stretch>
            <a:fillRect/>
          </a:stretch>
        </p:blipFill>
        <p:spPr>
          <a:xfrm>
            <a:off x="4084637" y="3116262"/>
            <a:ext cx="2514600" cy="3264244"/>
          </a:xfrm>
          <a:prstGeom prst="rect">
            <a:avLst/>
          </a:prstGeom>
          <a:effectLst>
            <a:outerShdw blurRad="50800" dist="38100" dir="2700000" algn="tl" rotWithShape="0">
              <a:prstClr val="black">
                <a:alpha val="40000"/>
              </a:prstClr>
            </a:outerShdw>
          </a:effectLst>
        </p:spPr>
      </p:pic>
      <p:pic>
        <p:nvPicPr>
          <p:cNvPr id="12" name="Picture 11">
            <a:extLst>
              <a:ext uri="{FF2B5EF4-FFF2-40B4-BE49-F238E27FC236}">
                <a16:creationId xmlns:a16="http://schemas.microsoft.com/office/drawing/2014/main" id="{5B94434B-97A4-4194-B05D-E3426AA282C5}"/>
              </a:ext>
            </a:extLst>
          </p:cNvPr>
          <p:cNvPicPr>
            <a:picLocks noChangeAspect="1"/>
          </p:cNvPicPr>
          <p:nvPr/>
        </p:nvPicPr>
        <p:blipFill>
          <a:blip r:embed="rId7"/>
          <a:stretch>
            <a:fillRect/>
          </a:stretch>
        </p:blipFill>
        <p:spPr>
          <a:xfrm>
            <a:off x="6754358" y="3118401"/>
            <a:ext cx="2514600" cy="3261961"/>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813388564"/>
      </p:ext>
    </p:extLst>
  </p:cSld>
  <p:clrMapOvr>
    <a:masterClrMapping/>
  </p:clrMapOvr>
  <p:transition>
    <p:fade/>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0">
            <a:extLst>
              <a:ext uri="{FF2B5EF4-FFF2-40B4-BE49-F238E27FC236}">
                <a16:creationId xmlns:a16="http://schemas.microsoft.com/office/drawing/2014/main" id="{397A8E2E-BF0F-44BD-8057-4D33FB3F1719}"/>
              </a:ext>
            </a:extLst>
          </p:cNvPr>
          <p:cNvSpPr txBox="1">
            <a:spLocks/>
          </p:cNvSpPr>
          <p:nvPr/>
        </p:nvSpPr>
        <p:spPr>
          <a:xfrm>
            <a:off x="274637" y="2811462"/>
            <a:ext cx="11887200" cy="849463"/>
          </a:xfrm>
          <a:prstGeom prst="rect">
            <a:avLst/>
          </a:prstGeom>
          <a:noFill/>
        </p:spPr>
        <p:txBody>
          <a:bodyPr vert="horz" wrap="square" lIns="146304" tIns="91440" rIns="146304" bIns="91440" rtlCol="0" anchor="t" anchorCtr="0">
            <a:spAutoFit/>
          </a:bodyPr>
          <a:lstStyle>
            <a:lvl1pPr algn="l" defTabSz="932742" rtl="0" eaLnBrk="1" latinLnBrk="0" hangingPunct="1">
              <a:lnSpc>
                <a:spcPct val="90000"/>
              </a:lnSpc>
              <a:spcBef>
                <a:spcPct val="0"/>
              </a:spcBef>
              <a:buNone/>
              <a:defRPr lang="en-US" sz="7200" b="0" kern="1200" cap="none" spc="-100" baseline="0">
                <a:ln w="3175">
                  <a:noFill/>
                </a:ln>
                <a:gradFill>
                  <a:gsLst>
                    <a:gs pos="100000">
                      <a:schemeClr val="tx1"/>
                    </a:gs>
                    <a:gs pos="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lang="fr-FR" sz="4800">
                <a:gradFill>
                  <a:gsLst>
                    <a:gs pos="100000">
                      <a:srgbClr val="FFFFFF"/>
                    </a:gs>
                    <a:gs pos="0">
                      <a:srgbClr val="FFFFFF"/>
                    </a:gs>
                  </a:gsLst>
                  <a:lin ang="5400000" scaled="0"/>
                </a:gradFill>
                <a:latin typeface="Segoe UI Semibold" panose="020B0702040204020203" pitchFamily="34" charset="0"/>
                <a:cs typeface="Segoe UI Semibold" panose="020B0702040204020203" pitchFamily="34" charset="0"/>
              </a:rPr>
              <a:t>Q&amp;A</a:t>
            </a:r>
            <a:endParaRPr kumimoji="0" lang="fr-FR" sz="4800" b="0" i="0" u="none" strike="noStrike" kern="1200" cap="none" spc="-100" normalizeH="0" baseline="0" noProof="0">
              <a:ln w="3175">
                <a:noFill/>
              </a:ln>
              <a:gradFill>
                <a:gsLst>
                  <a:gs pos="100000">
                    <a:srgbClr val="FFFFFF"/>
                  </a:gs>
                  <a:gs pos="0">
                    <a:srgbClr val="FFFFFF"/>
                  </a:gs>
                </a:gsLst>
                <a:lin ang="5400000" scaled="0"/>
              </a:gradFill>
              <a:effectLst/>
              <a:uLnTx/>
              <a:uFillTx/>
              <a:latin typeface="Segoe UI Semibold" panose="020B0702040204020203" pitchFamily="34" charset="0"/>
              <a:cs typeface="Segoe UI Semibold" panose="020B0702040204020203" pitchFamily="34" charset="0"/>
            </a:endParaRPr>
          </a:p>
        </p:txBody>
      </p:sp>
      <p:grpSp>
        <p:nvGrpSpPr>
          <p:cNvPr id="2" name="Group 1">
            <a:extLst>
              <a:ext uri="{FF2B5EF4-FFF2-40B4-BE49-F238E27FC236}">
                <a16:creationId xmlns:a16="http://schemas.microsoft.com/office/drawing/2014/main" id="{9F66075C-7640-42FE-9E23-B7071F27180A}"/>
              </a:ext>
            </a:extLst>
          </p:cNvPr>
          <p:cNvGrpSpPr/>
          <p:nvPr/>
        </p:nvGrpSpPr>
        <p:grpSpPr>
          <a:xfrm>
            <a:off x="7608892" y="1405230"/>
            <a:ext cx="3222616" cy="3703096"/>
            <a:chOff x="7578734" y="1512789"/>
            <a:chExt cx="3222616" cy="3703096"/>
          </a:xfrm>
        </p:grpSpPr>
        <p:grpSp>
          <p:nvGrpSpPr>
            <p:cNvPr id="4" name="Group 3">
              <a:extLst>
                <a:ext uri="{FF2B5EF4-FFF2-40B4-BE49-F238E27FC236}">
                  <a16:creationId xmlns:a16="http://schemas.microsoft.com/office/drawing/2014/main" id="{4FE72803-EE96-4DF8-9B1D-DE11D69D36D7}"/>
                </a:ext>
              </a:extLst>
            </p:cNvPr>
            <p:cNvGrpSpPr/>
            <p:nvPr/>
          </p:nvGrpSpPr>
          <p:grpSpPr>
            <a:xfrm>
              <a:off x="7578734" y="1512789"/>
              <a:ext cx="3222616" cy="3703096"/>
              <a:chOff x="7830194" y="1899080"/>
              <a:chExt cx="2518414" cy="2893903"/>
            </a:xfrm>
          </p:grpSpPr>
          <p:sp>
            <p:nvSpPr>
              <p:cNvPr id="6" name="Oval 5">
                <a:extLst>
                  <a:ext uri="{FF2B5EF4-FFF2-40B4-BE49-F238E27FC236}">
                    <a16:creationId xmlns:a16="http://schemas.microsoft.com/office/drawing/2014/main" id="{9259DA72-A0B5-4835-90C2-8D9A1EE136DF}"/>
                  </a:ext>
                </a:extLst>
              </p:cNvPr>
              <p:cNvSpPr/>
              <p:nvPr/>
            </p:nvSpPr>
            <p:spPr bwMode="auto">
              <a:xfrm>
                <a:off x="7830194" y="2274571"/>
                <a:ext cx="2518414" cy="2518412"/>
              </a:xfrm>
              <a:prstGeom prst="ellipse">
                <a:avLst/>
              </a:prstGeom>
              <a:noFill/>
              <a:ln w="76200" cap="sq">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gradFill>
                    <a:gsLst>
                      <a:gs pos="0">
                        <a:srgbClr val="505050"/>
                      </a:gs>
                      <a:gs pos="100000">
                        <a:srgbClr val="505050"/>
                      </a:gs>
                    </a:gsLst>
                  </a:gradFill>
                  <a:effectLst/>
                  <a:uLnTx/>
                  <a:uFillTx/>
                  <a:latin typeface="Segoe UI"/>
                  <a:ea typeface="+mn-ea"/>
                  <a:cs typeface="+mn-cs"/>
                </a:endParaRPr>
              </a:p>
            </p:txBody>
          </p:sp>
          <p:pic>
            <p:nvPicPr>
              <p:cNvPr id="8" name="Graphic 7">
                <a:extLst>
                  <a:ext uri="{FF2B5EF4-FFF2-40B4-BE49-F238E27FC236}">
                    <a16:creationId xmlns:a16="http://schemas.microsoft.com/office/drawing/2014/main" id="{0E4A73F3-761B-4D89-A447-B09A192650D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942363" y="2386739"/>
                <a:ext cx="2294075" cy="2294075"/>
              </a:xfrm>
              <a:prstGeom prst="rect">
                <a:avLst/>
              </a:prstGeom>
            </p:spPr>
          </p:pic>
          <p:sp>
            <p:nvSpPr>
              <p:cNvPr id="9" name="TextBox 8">
                <a:extLst>
                  <a:ext uri="{FF2B5EF4-FFF2-40B4-BE49-F238E27FC236}">
                    <a16:creationId xmlns:a16="http://schemas.microsoft.com/office/drawing/2014/main" id="{4D4A336D-D547-4D5C-A939-C20603B0B501}"/>
                  </a:ext>
                </a:extLst>
              </p:cNvPr>
              <p:cNvSpPr txBox="1"/>
              <p:nvPr/>
            </p:nvSpPr>
            <p:spPr>
              <a:xfrm>
                <a:off x="8947534" y="1899080"/>
                <a:ext cx="221731" cy="336730"/>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2800" b="1">
                    <a:gradFill>
                      <a:gsLst>
                        <a:gs pos="2917">
                          <a:schemeClr val="tx1">
                            <a:alpha val="20000"/>
                          </a:schemeClr>
                        </a:gs>
                        <a:gs pos="30000">
                          <a:schemeClr val="tx1">
                            <a:alpha val="20000"/>
                          </a:schemeClr>
                        </a:gs>
                      </a:gsLst>
                      <a:lin ang="5400000" scaled="0"/>
                    </a:gradFill>
                  </a:rPr>
                  <a:t>N</a:t>
                </a:r>
              </a:p>
            </p:txBody>
          </p:sp>
        </p:grpSp>
        <p:sp>
          <p:nvSpPr>
            <p:cNvPr id="5" name="key">
              <a:extLst>
                <a:ext uri="{FF2B5EF4-FFF2-40B4-BE49-F238E27FC236}">
                  <a16:creationId xmlns:a16="http://schemas.microsoft.com/office/drawing/2014/main" id="{ACCBF46D-FE63-4F7A-98DB-9B596BE5C6D7}"/>
                </a:ext>
              </a:extLst>
            </p:cNvPr>
            <p:cNvSpPr>
              <a:spLocks noChangeAspect="1" noEditPoints="1"/>
            </p:cNvSpPr>
            <p:nvPr/>
          </p:nvSpPr>
          <p:spPr bwMode="auto">
            <a:xfrm rot="2700000">
              <a:off x="9002415" y="3421699"/>
              <a:ext cx="367646" cy="365760"/>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solidFill>
              <a:schemeClr val="accent1"/>
            </a:solidFill>
            <a:ln w="44450" cap="sq">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gradFill>
                  <a:gsLst>
                    <a:gs pos="0">
                      <a:srgbClr val="505050"/>
                    </a:gs>
                    <a:gs pos="100000">
                      <a:srgbClr val="505050"/>
                    </a:gs>
                  </a:gsLst>
                </a:gradFill>
              </a:endParaRPr>
            </a:p>
          </p:txBody>
        </p:sp>
      </p:grpSp>
    </p:spTree>
    <p:extLst>
      <p:ext uri="{BB962C8B-B14F-4D97-AF65-F5344CB8AC3E}">
        <p14:creationId xmlns:p14="http://schemas.microsoft.com/office/powerpoint/2010/main" val="107094937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63" presetClass="path" presetSubtype="0" decel="100000" fill="hold" grpId="1" nodeType="withEffect">
                                  <p:stCondLst>
                                    <p:cond delay="0"/>
                                  </p:stCondLst>
                                  <p:childTnLst>
                                    <p:animMotion origin="layout" path="M 0 2.46482E-6 L 0.04353 2.46482E-6 " pathEditMode="relative" rAng="0" ptsTypes="AA">
                                      <p:cBhvr>
                                        <p:cTn id="9" dur="750" spd="-100000" fill="hold"/>
                                        <p:tgtEl>
                                          <p:spTgt spid="7"/>
                                        </p:tgtEl>
                                        <p:attrNameLst>
                                          <p:attrName>ppt_x</p:attrName>
                                          <p:attrName>ppt_y</p:attrName>
                                        </p:attrNameLst>
                                      </p:cBhvr>
                                      <p:rCtr x="217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Lst>
  </p:timing>
</p:sld>
</file>

<file path=ppt/slides/slide118.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B8DFCD6-0505-47E4-B08A-56B0A26183D8}"/>
              </a:ext>
            </a:extLst>
          </p:cNvPr>
          <p:cNvSpPr/>
          <p:nvPr/>
        </p:nvSpPr>
        <p:spPr bwMode="auto">
          <a:xfrm>
            <a:off x="1736284" y="755574"/>
            <a:ext cx="9130153" cy="5600922"/>
          </a:xfrm>
          <a:prstGeom prst="rect">
            <a:avLst/>
          </a:prstGeom>
          <a:solidFill>
            <a:schemeClr val="accent1">
              <a:alpha val="94000"/>
            </a:schemeClr>
          </a:solidFill>
          <a:ln w="9525" cap="flat" cmpd="sng" algn="ctr">
            <a:solidFill>
              <a:srgbClr val="0072C6"/>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Rectangle 3">
            <a:extLst>
              <a:ext uri="{FF2B5EF4-FFF2-40B4-BE49-F238E27FC236}">
                <a16:creationId xmlns:a16="http://schemas.microsoft.com/office/drawing/2014/main" id="{D4D93CB9-11C1-4C3A-B387-B398F83D42C5}"/>
              </a:ext>
            </a:extLst>
          </p:cNvPr>
          <p:cNvSpPr/>
          <p:nvPr/>
        </p:nvSpPr>
        <p:spPr>
          <a:xfrm>
            <a:off x="1730967" y="1414411"/>
            <a:ext cx="9105265" cy="995697"/>
          </a:xfrm>
          <a:prstGeom prst="rect">
            <a:avLst/>
          </a:prstGeom>
        </p:spPr>
        <p:txBody>
          <a:bodyPr wrap="square" lIns="179285" tIns="0" rIns="268927" bIns="89642">
            <a:sp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altLang="zh-CN" sz="5882" b="0" i="0" u="none" strike="noStrike" kern="0" cap="none" spc="-147" normalizeH="0" baseline="0" noProof="0" dirty="0">
                <a:ln>
                  <a:noFill/>
                </a:ln>
                <a:gradFill>
                  <a:gsLst>
                    <a:gs pos="5000">
                      <a:srgbClr val="FFFFFF"/>
                    </a:gs>
                    <a:gs pos="27083">
                      <a:srgbClr val="FFFFFF"/>
                    </a:gs>
                  </a:gsLst>
                  <a:lin ang="5400000" scaled="0"/>
                </a:gradFill>
                <a:effectLst/>
                <a:uLnTx/>
                <a:uFillTx/>
                <a:latin typeface="Segoe UI Semibold" panose="020B0702040204020203" pitchFamily="34" charset="0"/>
                <a:cs typeface="Segoe UI Semibold" panose="020B0702040204020203" pitchFamily="34" charset="0"/>
              </a:rPr>
              <a:t>Thanks!</a:t>
            </a:r>
            <a:endParaRPr kumimoji="0" lang="en-US" sz="5882" b="0" i="0" u="none" strike="noStrike" kern="0" cap="none" spc="-147" normalizeH="0" baseline="0" noProof="0" dirty="0">
              <a:ln>
                <a:noFill/>
              </a:ln>
              <a:gradFill>
                <a:gsLst>
                  <a:gs pos="5000">
                    <a:srgbClr val="FFFFFF"/>
                  </a:gs>
                  <a:gs pos="27083">
                    <a:srgbClr val="FFFFFF"/>
                  </a:gs>
                </a:gsLst>
                <a:lin ang="5400000" scaled="0"/>
              </a:gradFill>
              <a:effectLst/>
              <a:uLnTx/>
              <a:uFillTx/>
              <a:latin typeface="Segoe UI Semibold" panose="020B0702040204020203" pitchFamily="34" charset="0"/>
              <a:cs typeface="Segoe UI Semibold" panose="020B0702040204020203" pitchFamily="34" charset="0"/>
            </a:endParaRPr>
          </a:p>
        </p:txBody>
      </p:sp>
      <p:grpSp>
        <p:nvGrpSpPr>
          <p:cNvPr id="260" name="Group 1">
            <a:extLst>
              <a:ext uri="{FF2B5EF4-FFF2-40B4-BE49-F238E27FC236}">
                <a16:creationId xmlns:a16="http://schemas.microsoft.com/office/drawing/2014/main" id="{3BAEC3A2-E8D6-427E-9643-2F05902E7D1D}"/>
              </a:ext>
            </a:extLst>
          </p:cNvPr>
          <p:cNvGrpSpPr/>
          <p:nvPr/>
        </p:nvGrpSpPr>
        <p:grpSpPr>
          <a:xfrm>
            <a:off x="3332079" y="2705174"/>
            <a:ext cx="6075241" cy="3040242"/>
            <a:chOff x="3754570" y="2514540"/>
            <a:chExt cx="6075241" cy="3040242"/>
          </a:xfrm>
          <a:solidFill>
            <a:schemeClr val="bg2"/>
          </a:solidFill>
        </p:grpSpPr>
        <p:pic>
          <p:nvPicPr>
            <p:cNvPr id="11" name="Picture 2">
              <a:extLst>
                <a:ext uri="{FF2B5EF4-FFF2-40B4-BE49-F238E27FC236}">
                  <a16:creationId xmlns:a16="http://schemas.microsoft.com/office/drawing/2014/main" id="{95D34D91-8710-4E87-B5A6-5829F329A7AE}"/>
                </a:ext>
              </a:extLst>
            </p:cNvPr>
            <p:cNvPicPr>
              <a:picLocks noChangeAspect="1" noChangeArrowheads="1"/>
            </p:cNvPicPr>
            <p:nvPr/>
          </p:nvPicPr>
          <p:blipFill>
            <a:blip r:embed="rId3" cstate="screen">
              <a:duotone>
                <a:prstClr val="black"/>
                <a:schemeClr val="bg2">
                  <a:tint val="45000"/>
                  <a:satMod val="400000"/>
                </a:schemeClr>
              </a:duotone>
              <a:extLst>
                <a:ext uri="{28A0092B-C50C-407E-A947-70E740481C1C}">
                  <a14:useLocalDpi xmlns:a14="http://schemas.microsoft.com/office/drawing/2010/main" val="0"/>
                </a:ext>
              </a:extLst>
            </a:blip>
            <a:srcRect/>
            <a:stretch>
              <a:fillRect/>
            </a:stretch>
          </p:blipFill>
          <p:spPr bwMode="black">
            <a:xfrm>
              <a:off x="5870490" y="5145358"/>
              <a:ext cx="925785" cy="409424"/>
            </a:xfrm>
            <a:prstGeom prst="rect">
              <a:avLst/>
            </a:prstGeom>
            <a:noFill/>
            <a:ln w="9525">
              <a:noFill/>
              <a:miter lim="800000"/>
              <a:headEnd/>
              <a:tailEnd/>
            </a:ln>
            <a:effectLst/>
          </p:spPr>
        </p:pic>
        <p:grpSp>
          <p:nvGrpSpPr>
            <p:cNvPr id="12" name="Group 88">
              <a:extLst>
                <a:ext uri="{FF2B5EF4-FFF2-40B4-BE49-F238E27FC236}">
                  <a16:creationId xmlns:a16="http://schemas.microsoft.com/office/drawing/2014/main" id="{C052423C-F127-450E-964D-CB213D824484}"/>
                </a:ext>
              </a:extLst>
            </p:cNvPr>
            <p:cNvGrpSpPr/>
            <p:nvPr/>
          </p:nvGrpSpPr>
          <p:grpSpPr bwMode="black">
            <a:xfrm>
              <a:off x="9131450" y="4712441"/>
              <a:ext cx="698358" cy="169153"/>
              <a:chOff x="2321681" y="5571144"/>
              <a:chExt cx="701013" cy="175680"/>
            </a:xfrm>
            <a:grpFill/>
            <a:effectLst/>
          </p:grpSpPr>
          <p:sp>
            <p:nvSpPr>
              <p:cNvPr id="253" name="Freeform 23">
                <a:extLst>
                  <a:ext uri="{FF2B5EF4-FFF2-40B4-BE49-F238E27FC236}">
                    <a16:creationId xmlns:a16="http://schemas.microsoft.com/office/drawing/2014/main" id="{AD5A5016-7B96-4258-B7E8-DBE4AF38F02E}"/>
                  </a:ext>
                </a:extLst>
              </p:cNvPr>
              <p:cNvSpPr>
                <a:spLocks/>
              </p:cNvSpPr>
              <p:nvPr/>
            </p:nvSpPr>
            <p:spPr bwMode="black">
              <a:xfrm>
                <a:off x="2321681" y="5578649"/>
                <a:ext cx="136791" cy="168175"/>
              </a:xfrm>
              <a:custGeom>
                <a:avLst/>
                <a:gdLst/>
                <a:ahLst/>
                <a:cxnLst>
                  <a:cxn ang="0">
                    <a:pos x="138" y="204"/>
                  </a:cxn>
                  <a:cxn ang="0">
                    <a:pos x="100" y="209"/>
                  </a:cxn>
                  <a:cxn ang="0">
                    <a:pos x="60" y="202"/>
                  </a:cxn>
                  <a:cxn ang="0">
                    <a:pos x="28" y="182"/>
                  </a:cxn>
                  <a:cxn ang="0">
                    <a:pos x="7" y="150"/>
                  </a:cxn>
                  <a:cxn ang="0">
                    <a:pos x="0" y="107"/>
                  </a:cxn>
                  <a:cxn ang="0">
                    <a:pos x="3" y="77"/>
                  </a:cxn>
                  <a:cxn ang="0">
                    <a:pos x="14" y="51"/>
                  </a:cxn>
                  <a:cxn ang="0">
                    <a:pos x="31" y="30"/>
                  </a:cxn>
                  <a:cxn ang="0">
                    <a:pos x="52" y="14"/>
                  </a:cxn>
                  <a:cxn ang="0">
                    <a:pos x="78" y="4"/>
                  </a:cxn>
                  <a:cxn ang="0">
                    <a:pos x="108" y="0"/>
                  </a:cxn>
                  <a:cxn ang="0">
                    <a:pos x="126" y="1"/>
                  </a:cxn>
                  <a:cxn ang="0">
                    <a:pos x="142" y="4"/>
                  </a:cxn>
                  <a:cxn ang="0">
                    <a:pos x="155" y="7"/>
                  </a:cxn>
                  <a:cxn ang="0">
                    <a:pos x="164" y="11"/>
                  </a:cxn>
                  <a:cxn ang="0">
                    <a:pos x="164" y="45"/>
                  </a:cxn>
                  <a:cxn ang="0">
                    <a:pos x="153" y="39"/>
                  </a:cxn>
                  <a:cxn ang="0">
                    <a:pos x="139" y="34"/>
                  </a:cxn>
                  <a:cxn ang="0">
                    <a:pos x="123" y="31"/>
                  </a:cxn>
                  <a:cxn ang="0">
                    <a:pos x="106" y="29"/>
                  </a:cxn>
                  <a:cxn ang="0">
                    <a:pos x="78" y="35"/>
                  </a:cxn>
                  <a:cxn ang="0">
                    <a:pos x="56" y="50"/>
                  </a:cxn>
                  <a:cxn ang="0">
                    <a:pos x="41" y="73"/>
                  </a:cxn>
                  <a:cxn ang="0">
                    <a:pos x="35" y="105"/>
                  </a:cxn>
                  <a:cxn ang="0">
                    <a:pos x="40" y="138"/>
                  </a:cxn>
                  <a:cxn ang="0">
                    <a:pos x="55" y="161"/>
                  </a:cxn>
                  <a:cxn ang="0">
                    <a:pos x="76" y="175"/>
                  </a:cxn>
                  <a:cxn ang="0">
                    <a:pos x="103" y="180"/>
                  </a:cxn>
                  <a:cxn ang="0">
                    <a:pos x="121" y="178"/>
                  </a:cxn>
                  <a:cxn ang="0">
                    <a:pos x="137" y="172"/>
                  </a:cxn>
                  <a:cxn ang="0">
                    <a:pos x="137" y="124"/>
                  </a:cxn>
                  <a:cxn ang="0">
                    <a:pos x="95" y="124"/>
                  </a:cxn>
                  <a:cxn ang="0">
                    <a:pos x="95" y="96"/>
                  </a:cxn>
                  <a:cxn ang="0">
                    <a:pos x="170" y="96"/>
                  </a:cxn>
                  <a:cxn ang="0">
                    <a:pos x="170" y="191"/>
                  </a:cxn>
                  <a:cxn ang="0">
                    <a:pos x="138" y="204"/>
                  </a:cxn>
                </a:cxnLst>
                <a:rect l="0" t="0" r="r" b="b"/>
                <a:pathLst>
                  <a:path w="170" h="209">
                    <a:moveTo>
                      <a:pt x="138" y="204"/>
                    </a:moveTo>
                    <a:cubicBezTo>
                      <a:pt x="126" y="207"/>
                      <a:pt x="113" y="209"/>
                      <a:pt x="100" y="209"/>
                    </a:cubicBezTo>
                    <a:cubicBezTo>
                      <a:pt x="85" y="209"/>
                      <a:pt x="72" y="206"/>
                      <a:pt x="60" y="202"/>
                    </a:cubicBezTo>
                    <a:cubicBezTo>
                      <a:pt x="47" y="197"/>
                      <a:pt x="37" y="190"/>
                      <a:pt x="28" y="182"/>
                    </a:cubicBezTo>
                    <a:cubicBezTo>
                      <a:pt x="19" y="173"/>
                      <a:pt x="12" y="162"/>
                      <a:pt x="7" y="150"/>
                    </a:cubicBezTo>
                    <a:cubicBezTo>
                      <a:pt x="2" y="137"/>
                      <a:pt x="0" y="123"/>
                      <a:pt x="0" y="107"/>
                    </a:cubicBezTo>
                    <a:cubicBezTo>
                      <a:pt x="0" y="97"/>
                      <a:pt x="1" y="87"/>
                      <a:pt x="3" y="77"/>
                    </a:cubicBezTo>
                    <a:cubicBezTo>
                      <a:pt x="6" y="68"/>
                      <a:pt x="9" y="59"/>
                      <a:pt x="14" y="51"/>
                    </a:cubicBezTo>
                    <a:cubicBezTo>
                      <a:pt x="19" y="43"/>
                      <a:pt x="24" y="36"/>
                      <a:pt x="31" y="30"/>
                    </a:cubicBezTo>
                    <a:cubicBezTo>
                      <a:pt x="37" y="23"/>
                      <a:pt x="44" y="18"/>
                      <a:pt x="52" y="14"/>
                    </a:cubicBezTo>
                    <a:cubicBezTo>
                      <a:pt x="60" y="9"/>
                      <a:pt x="69" y="6"/>
                      <a:pt x="78" y="4"/>
                    </a:cubicBezTo>
                    <a:cubicBezTo>
                      <a:pt x="88" y="2"/>
                      <a:pt x="97" y="0"/>
                      <a:pt x="108" y="0"/>
                    </a:cubicBezTo>
                    <a:cubicBezTo>
                      <a:pt x="114" y="0"/>
                      <a:pt x="120" y="1"/>
                      <a:pt x="126" y="1"/>
                    </a:cubicBezTo>
                    <a:cubicBezTo>
                      <a:pt x="132" y="2"/>
                      <a:pt x="137" y="3"/>
                      <a:pt x="142" y="4"/>
                    </a:cubicBezTo>
                    <a:cubicBezTo>
                      <a:pt x="147" y="5"/>
                      <a:pt x="151" y="6"/>
                      <a:pt x="155" y="7"/>
                    </a:cubicBezTo>
                    <a:cubicBezTo>
                      <a:pt x="159" y="8"/>
                      <a:pt x="162" y="9"/>
                      <a:pt x="164" y="11"/>
                    </a:cubicBezTo>
                    <a:cubicBezTo>
                      <a:pt x="164" y="45"/>
                      <a:pt x="164" y="45"/>
                      <a:pt x="164" y="45"/>
                    </a:cubicBezTo>
                    <a:cubicBezTo>
                      <a:pt x="161" y="43"/>
                      <a:pt x="157" y="41"/>
                      <a:pt x="153" y="39"/>
                    </a:cubicBezTo>
                    <a:cubicBezTo>
                      <a:pt x="149" y="37"/>
                      <a:pt x="144" y="35"/>
                      <a:pt x="139" y="34"/>
                    </a:cubicBezTo>
                    <a:cubicBezTo>
                      <a:pt x="134" y="33"/>
                      <a:pt x="129" y="31"/>
                      <a:pt x="123" y="31"/>
                    </a:cubicBezTo>
                    <a:cubicBezTo>
                      <a:pt x="118" y="30"/>
                      <a:pt x="112" y="29"/>
                      <a:pt x="106" y="29"/>
                    </a:cubicBezTo>
                    <a:cubicBezTo>
                      <a:pt x="96" y="29"/>
                      <a:pt x="87" y="31"/>
                      <a:pt x="78" y="35"/>
                    </a:cubicBezTo>
                    <a:cubicBezTo>
                      <a:pt x="70" y="38"/>
                      <a:pt x="62" y="43"/>
                      <a:pt x="56" y="50"/>
                    </a:cubicBezTo>
                    <a:cubicBezTo>
                      <a:pt x="49" y="56"/>
                      <a:pt x="44" y="64"/>
                      <a:pt x="41" y="73"/>
                    </a:cubicBezTo>
                    <a:cubicBezTo>
                      <a:pt x="37" y="83"/>
                      <a:pt x="35" y="93"/>
                      <a:pt x="35" y="105"/>
                    </a:cubicBezTo>
                    <a:cubicBezTo>
                      <a:pt x="35" y="118"/>
                      <a:pt x="37" y="129"/>
                      <a:pt x="40" y="138"/>
                    </a:cubicBezTo>
                    <a:cubicBezTo>
                      <a:pt x="44" y="148"/>
                      <a:pt x="49" y="155"/>
                      <a:pt x="55" y="161"/>
                    </a:cubicBezTo>
                    <a:cubicBezTo>
                      <a:pt x="61" y="168"/>
                      <a:pt x="68" y="172"/>
                      <a:pt x="76" y="175"/>
                    </a:cubicBezTo>
                    <a:cubicBezTo>
                      <a:pt x="84" y="178"/>
                      <a:pt x="93" y="180"/>
                      <a:pt x="103" y="180"/>
                    </a:cubicBezTo>
                    <a:cubicBezTo>
                      <a:pt x="109" y="180"/>
                      <a:pt x="115" y="179"/>
                      <a:pt x="121" y="178"/>
                    </a:cubicBezTo>
                    <a:cubicBezTo>
                      <a:pt x="127" y="176"/>
                      <a:pt x="132" y="174"/>
                      <a:pt x="137" y="172"/>
                    </a:cubicBezTo>
                    <a:cubicBezTo>
                      <a:pt x="137" y="124"/>
                      <a:pt x="137" y="124"/>
                      <a:pt x="137" y="124"/>
                    </a:cubicBezTo>
                    <a:cubicBezTo>
                      <a:pt x="95" y="124"/>
                      <a:pt x="95" y="124"/>
                      <a:pt x="95" y="124"/>
                    </a:cubicBezTo>
                    <a:cubicBezTo>
                      <a:pt x="95" y="96"/>
                      <a:pt x="95" y="96"/>
                      <a:pt x="95" y="96"/>
                    </a:cubicBezTo>
                    <a:cubicBezTo>
                      <a:pt x="170" y="96"/>
                      <a:pt x="170" y="96"/>
                      <a:pt x="170" y="96"/>
                    </a:cubicBezTo>
                    <a:cubicBezTo>
                      <a:pt x="170" y="191"/>
                      <a:pt x="170" y="191"/>
                      <a:pt x="170" y="191"/>
                    </a:cubicBezTo>
                    <a:cubicBezTo>
                      <a:pt x="161" y="197"/>
                      <a:pt x="150" y="201"/>
                      <a:pt x="138" y="204"/>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54" name="Freeform 24">
                <a:extLst>
                  <a:ext uri="{FF2B5EF4-FFF2-40B4-BE49-F238E27FC236}">
                    <a16:creationId xmlns:a16="http://schemas.microsoft.com/office/drawing/2014/main" id="{D8657687-6DF2-42C2-8877-349224AA9EE1}"/>
                  </a:ext>
                </a:extLst>
              </p:cNvPr>
              <p:cNvSpPr>
                <a:spLocks/>
              </p:cNvSpPr>
              <p:nvPr/>
            </p:nvSpPr>
            <p:spPr bwMode="black">
              <a:xfrm>
                <a:off x="2486786" y="5626065"/>
                <a:ext cx="66861" cy="117689"/>
              </a:xfrm>
              <a:custGeom>
                <a:avLst/>
                <a:gdLst/>
                <a:ahLst/>
                <a:cxnLst>
                  <a:cxn ang="0">
                    <a:pos x="80" y="32"/>
                  </a:cxn>
                  <a:cxn ang="0">
                    <a:pos x="75" y="31"/>
                  </a:cxn>
                  <a:cxn ang="0">
                    <a:pos x="70" y="29"/>
                  </a:cxn>
                  <a:cxn ang="0">
                    <a:pos x="64" y="29"/>
                  </a:cxn>
                  <a:cxn ang="0">
                    <a:pos x="52" y="32"/>
                  </a:cxn>
                  <a:cxn ang="0">
                    <a:pos x="42" y="41"/>
                  </a:cxn>
                  <a:cxn ang="0">
                    <a:pos x="35" y="54"/>
                  </a:cxn>
                  <a:cxn ang="0">
                    <a:pos x="33" y="73"/>
                  </a:cxn>
                  <a:cxn ang="0">
                    <a:pos x="33" y="146"/>
                  </a:cxn>
                  <a:cxn ang="0">
                    <a:pos x="0" y="146"/>
                  </a:cxn>
                  <a:cxn ang="0">
                    <a:pos x="0" y="2"/>
                  </a:cxn>
                  <a:cxn ang="0">
                    <a:pos x="33" y="2"/>
                  </a:cxn>
                  <a:cxn ang="0">
                    <a:pos x="33" y="30"/>
                  </a:cxn>
                  <a:cxn ang="0">
                    <a:pos x="33" y="30"/>
                  </a:cxn>
                  <a:cxn ang="0">
                    <a:pos x="40" y="17"/>
                  </a:cxn>
                  <a:cxn ang="0">
                    <a:pos x="49" y="7"/>
                  </a:cxn>
                  <a:cxn ang="0">
                    <a:pos x="59" y="2"/>
                  </a:cxn>
                  <a:cxn ang="0">
                    <a:pos x="70" y="0"/>
                  </a:cxn>
                  <a:cxn ang="0">
                    <a:pos x="77" y="0"/>
                  </a:cxn>
                  <a:cxn ang="0">
                    <a:pos x="83" y="2"/>
                  </a:cxn>
                  <a:cxn ang="0">
                    <a:pos x="83" y="34"/>
                  </a:cxn>
                  <a:cxn ang="0">
                    <a:pos x="80" y="32"/>
                  </a:cxn>
                </a:cxnLst>
                <a:rect l="0" t="0" r="r" b="b"/>
                <a:pathLst>
                  <a:path w="83" h="146">
                    <a:moveTo>
                      <a:pt x="80" y="32"/>
                    </a:moveTo>
                    <a:cubicBezTo>
                      <a:pt x="78" y="32"/>
                      <a:pt x="77" y="31"/>
                      <a:pt x="75" y="31"/>
                    </a:cubicBezTo>
                    <a:cubicBezTo>
                      <a:pt x="73" y="30"/>
                      <a:pt x="72" y="30"/>
                      <a:pt x="70" y="29"/>
                    </a:cubicBezTo>
                    <a:cubicBezTo>
                      <a:pt x="68" y="29"/>
                      <a:pt x="66" y="29"/>
                      <a:pt x="64" y="29"/>
                    </a:cubicBezTo>
                    <a:cubicBezTo>
                      <a:pt x="60" y="29"/>
                      <a:pt x="56" y="30"/>
                      <a:pt x="52" y="32"/>
                    </a:cubicBezTo>
                    <a:cubicBezTo>
                      <a:pt x="48" y="34"/>
                      <a:pt x="45" y="37"/>
                      <a:pt x="42" y="41"/>
                    </a:cubicBezTo>
                    <a:cubicBezTo>
                      <a:pt x="39" y="44"/>
                      <a:pt x="37" y="49"/>
                      <a:pt x="35" y="54"/>
                    </a:cubicBezTo>
                    <a:cubicBezTo>
                      <a:pt x="34" y="60"/>
                      <a:pt x="33" y="66"/>
                      <a:pt x="33" y="73"/>
                    </a:cubicBezTo>
                    <a:cubicBezTo>
                      <a:pt x="33" y="146"/>
                      <a:pt x="33" y="146"/>
                      <a:pt x="33" y="146"/>
                    </a:cubicBezTo>
                    <a:cubicBezTo>
                      <a:pt x="0" y="146"/>
                      <a:pt x="0" y="146"/>
                      <a:pt x="0" y="146"/>
                    </a:cubicBezTo>
                    <a:cubicBezTo>
                      <a:pt x="0" y="2"/>
                      <a:pt x="0" y="2"/>
                      <a:pt x="0" y="2"/>
                    </a:cubicBezTo>
                    <a:cubicBezTo>
                      <a:pt x="33" y="2"/>
                      <a:pt x="33" y="2"/>
                      <a:pt x="33" y="2"/>
                    </a:cubicBezTo>
                    <a:cubicBezTo>
                      <a:pt x="33" y="30"/>
                      <a:pt x="33" y="30"/>
                      <a:pt x="33" y="30"/>
                    </a:cubicBezTo>
                    <a:cubicBezTo>
                      <a:pt x="33" y="30"/>
                      <a:pt x="33" y="30"/>
                      <a:pt x="33" y="30"/>
                    </a:cubicBezTo>
                    <a:cubicBezTo>
                      <a:pt x="35" y="25"/>
                      <a:pt x="37" y="20"/>
                      <a:pt x="40" y="17"/>
                    </a:cubicBezTo>
                    <a:cubicBezTo>
                      <a:pt x="43" y="13"/>
                      <a:pt x="46" y="10"/>
                      <a:pt x="49" y="7"/>
                    </a:cubicBezTo>
                    <a:cubicBezTo>
                      <a:pt x="52" y="5"/>
                      <a:pt x="56" y="3"/>
                      <a:pt x="59" y="2"/>
                    </a:cubicBezTo>
                    <a:cubicBezTo>
                      <a:pt x="63" y="0"/>
                      <a:pt x="66" y="0"/>
                      <a:pt x="70" y="0"/>
                    </a:cubicBezTo>
                    <a:cubicBezTo>
                      <a:pt x="73" y="0"/>
                      <a:pt x="75" y="0"/>
                      <a:pt x="77" y="0"/>
                    </a:cubicBezTo>
                    <a:cubicBezTo>
                      <a:pt x="80" y="1"/>
                      <a:pt x="82" y="1"/>
                      <a:pt x="83" y="2"/>
                    </a:cubicBezTo>
                    <a:cubicBezTo>
                      <a:pt x="83" y="34"/>
                      <a:pt x="83" y="34"/>
                      <a:pt x="83" y="34"/>
                    </a:cubicBezTo>
                    <a:cubicBezTo>
                      <a:pt x="82" y="33"/>
                      <a:pt x="81" y="33"/>
                      <a:pt x="80" y="32"/>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55" name="Freeform 25">
                <a:extLst>
                  <a:ext uri="{FF2B5EF4-FFF2-40B4-BE49-F238E27FC236}">
                    <a16:creationId xmlns:a16="http://schemas.microsoft.com/office/drawing/2014/main" id="{4061FDDA-6698-4B82-AE58-57C46FDBF10F}"/>
                  </a:ext>
                </a:extLst>
              </p:cNvPr>
              <p:cNvSpPr>
                <a:spLocks noEditPoints="1"/>
              </p:cNvSpPr>
              <p:nvPr/>
            </p:nvSpPr>
            <p:spPr bwMode="black">
              <a:xfrm>
                <a:off x="2557740" y="5625383"/>
                <a:ext cx="97562" cy="121441"/>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6" y="4"/>
                  </a:cxn>
                  <a:cxn ang="0">
                    <a:pos x="50" y="1"/>
                  </a:cxn>
                  <a:cxn ang="0">
                    <a:pos x="65" y="0"/>
                  </a:cxn>
                  <a:cxn ang="0">
                    <a:pos x="90" y="4"/>
                  </a:cxn>
                  <a:cxn ang="0">
                    <a:pos x="107" y="15"/>
                  </a:cxn>
                  <a:cxn ang="0">
                    <a:pos x="118" y="32"/>
                  </a:cxn>
                  <a:cxn ang="0">
                    <a:pos x="121" y="56"/>
                  </a:cxn>
                  <a:cxn ang="0">
                    <a:pos x="121" y="147"/>
                  </a:cxn>
                  <a:cxn ang="0">
                    <a:pos x="89" y="147"/>
                  </a:cxn>
                  <a:cxn ang="0">
                    <a:pos x="58" y="81"/>
                  </a:cxn>
                  <a:cxn ang="0">
                    <a:pos x="45" y="84"/>
                  </a:cxn>
                  <a:cxn ang="0">
                    <a:pos x="37" y="89"/>
                  </a:cxn>
                  <a:cxn ang="0">
                    <a:pos x="33" y="96"/>
                  </a:cxn>
                  <a:cxn ang="0">
                    <a:pos x="32" y="105"/>
                  </a:cxn>
                  <a:cxn ang="0">
                    <a:pos x="34" y="113"/>
                  </a:cxn>
                  <a:cxn ang="0">
                    <a:pos x="39" y="119"/>
                  </a:cxn>
                  <a:cxn ang="0">
                    <a:pos x="46" y="123"/>
                  </a:cxn>
                  <a:cxn ang="0">
                    <a:pos x="56" y="125"/>
                  </a:cxn>
                  <a:cxn ang="0">
                    <a:pos x="70"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4" y="135"/>
                      <a:pt x="78" y="141"/>
                      <a:pt x="70" y="145"/>
                    </a:cubicBezTo>
                    <a:cubicBezTo>
                      <a:pt x="63" y="149"/>
                      <a:pt x="55" y="151"/>
                      <a:pt x="46" y="151"/>
                    </a:cubicBezTo>
                    <a:cubicBezTo>
                      <a:pt x="39" y="151"/>
                      <a:pt x="32" y="150"/>
                      <a:pt x="26" y="148"/>
                    </a:cubicBezTo>
                    <a:cubicBezTo>
                      <a:pt x="21" y="145"/>
                      <a:pt x="16" y="142"/>
                      <a:pt x="12" y="139"/>
                    </a:cubicBezTo>
                    <a:cubicBezTo>
                      <a:pt x="8" y="135"/>
                      <a:pt x="5" y="131"/>
                      <a:pt x="3" y="125"/>
                    </a:cubicBezTo>
                    <a:cubicBezTo>
                      <a:pt x="1" y="120"/>
                      <a:pt x="0" y="114"/>
                      <a:pt x="0" y="108"/>
                    </a:cubicBezTo>
                    <a:cubicBezTo>
                      <a:pt x="0" y="102"/>
                      <a:pt x="1" y="96"/>
                      <a:pt x="3" y="91"/>
                    </a:cubicBezTo>
                    <a:cubicBezTo>
                      <a:pt x="5" y="85"/>
                      <a:pt x="7" y="81"/>
                      <a:pt x="11" y="76"/>
                    </a:cubicBezTo>
                    <a:cubicBezTo>
                      <a:pt x="15" y="72"/>
                      <a:pt x="20" y="69"/>
                      <a:pt x="26" y="66"/>
                    </a:cubicBezTo>
                    <a:cubicBezTo>
                      <a:pt x="32" y="63"/>
                      <a:pt x="39" y="61"/>
                      <a:pt x="47" y="60"/>
                    </a:cubicBezTo>
                    <a:cubicBezTo>
                      <a:pt x="89" y="55"/>
                      <a:pt x="89" y="55"/>
                      <a:pt x="89" y="55"/>
                    </a:cubicBezTo>
                    <a:cubicBezTo>
                      <a:pt x="89" y="44"/>
                      <a:pt x="87" y="37"/>
                      <a:pt x="82" y="32"/>
                    </a:cubicBezTo>
                    <a:cubicBezTo>
                      <a:pt x="77" y="28"/>
                      <a:pt x="71" y="25"/>
                      <a:pt x="62" y="25"/>
                    </a:cubicBezTo>
                    <a:cubicBezTo>
                      <a:pt x="53" y="25"/>
                      <a:pt x="45" y="27"/>
                      <a:pt x="36" y="30"/>
                    </a:cubicBezTo>
                    <a:cubicBezTo>
                      <a:pt x="28" y="33"/>
                      <a:pt x="21" y="36"/>
                      <a:pt x="14" y="41"/>
                    </a:cubicBezTo>
                    <a:cubicBezTo>
                      <a:pt x="14" y="13"/>
                      <a:pt x="14" y="13"/>
                      <a:pt x="14" y="13"/>
                    </a:cubicBezTo>
                    <a:cubicBezTo>
                      <a:pt x="16" y="11"/>
                      <a:pt x="19" y="10"/>
                      <a:pt x="23" y="8"/>
                    </a:cubicBezTo>
                    <a:cubicBezTo>
                      <a:pt x="27" y="7"/>
                      <a:pt x="31" y="6"/>
                      <a:pt x="36" y="4"/>
                    </a:cubicBezTo>
                    <a:cubicBezTo>
                      <a:pt x="40" y="3"/>
                      <a:pt x="45" y="2"/>
                      <a:pt x="50" y="1"/>
                    </a:cubicBezTo>
                    <a:cubicBezTo>
                      <a:pt x="55" y="0"/>
                      <a:pt x="61" y="0"/>
                      <a:pt x="65" y="0"/>
                    </a:cubicBezTo>
                    <a:cubicBezTo>
                      <a:pt x="75" y="0"/>
                      <a:pt x="83" y="1"/>
                      <a:pt x="90" y="4"/>
                    </a:cubicBezTo>
                    <a:cubicBezTo>
                      <a:pt x="97" y="6"/>
                      <a:pt x="103" y="10"/>
                      <a:pt x="107" y="15"/>
                    </a:cubicBezTo>
                    <a:cubicBezTo>
                      <a:pt x="112" y="19"/>
                      <a:pt x="115" y="25"/>
                      <a:pt x="118" y="32"/>
                    </a:cubicBezTo>
                    <a:cubicBezTo>
                      <a:pt x="120" y="39"/>
                      <a:pt x="121" y="47"/>
                      <a:pt x="121" y="56"/>
                    </a:cubicBezTo>
                    <a:cubicBezTo>
                      <a:pt x="121" y="147"/>
                      <a:pt x="121" y="147"/>
                      <a:pt x="121" y="147"/>
                    </a:cubicBezTo>
                    <a:lnTo>
                      <a:pt x="89" y="147"/>
                    </a:lnTo>
                    <a:close/>
                    <a:moveTo>
                      <a:pt x="58" y="81"/>
                    </a:moveTo>
                    <a:cubicBezTo>
                      <a:pt x="53" y="82"/>
                      <a:pt x="49" y="83"/>
                      <a:pt x="45" y="84"/>
                    </a:cubicBezTo>
                    <a:cubicBezTo>
                      <a:pt x="42" y="86"/>
                      <a:pt x="39" y="87"/>
                      <a:pt x="37" y="89"/>
                    </a:cubicBezTo>
                    <a:cubicBezTo>
                      <a:pt x="35" y="91"/>
                      <a:pt x="34" y="93"/>
                      <a:pt x="33" y="96"/>
                    </a:cubicBezTo>
                    <a:cubicBezTo>
                      <a:pt x="32" y="98"/>
                      <a:pt x="32" y="101"/>
                      <a:pt x="32" y="105"/>
                    </a:cubicBezTo>
                    <a:cubicBezTo>
                      <a:pt x="32" y="108"/>
                      <a:pt x="33" y="110"/>
                      <a:pt x="34" y="113"/>
                    </a:cubicBezTo>
                    <a:cubicBezTo>
                      <a:pt x="35" y="115"/>
                      <a:pt x="36" y="117"/>
                      <a:pt x="39" y="119"/>
                    </a:cubicBezTo>
                    <a:cubicBezTo>
                      <a:pt x="41" y="121"/>
                      <a:pt x="43" y="122"/>
                      <a:pt x="46" y="123"/>
                    </a:cubicBezTo>
                    <a:cubicBezTo>
                      <a:pt x="49" y="124"/>
                      <a:pt x="52" y="125"/>
                      <a:pt x="56" y="125"/>
                    </a:cubicBezTo>
                    <a:cubicBezTo>
                      <a:pt x="61" y="125"/>
                      <a:pt x="66" y="124"/>
                      <a:pt x="70" y="122"/>
                    </a:cubicBezTo>
                    <a:cubicBezTo>
                      <a:pt x="74"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56" name="Freeform 26">
                <a:extLst>
                  <a:ext uri="{FF2B5EF4-FFF2-40B4-BE49-F238E27FC236}">
                    <a16:creationId xmlns:a16="http://schemas.microsoft.com/office/drawing/2014/main" id="{9C3D6AEC-7541-4A19-87C3-976BC01646A7}"/>
                  </a:ext>
                </a:extLst>
              </p:cNvPr>
              <p:cNvSpPr>
                <a:spLocks/>
              </p:cNvSpPr>
              <p:nvPr/>
            </p:nvSpPr>
            <p:spPr bwMode="black">
              <a:xfrm>
                <a:off x="2671335" y="5625383"/>
                <a:ext cx="91080" cy="121441"/>
              </a:xfrm>
              <a:custGeom>
                <a:avLst/>
                <a:gdLst/>
                <a:ahLst/>
                <a:cxnLst>
                  <a:cxn ang="0">
                    <a:pos x="95" y="148"/>
                  </a:cxn>
                  <a:cxn ang="0">
                    <a:pos x="72" y="151"/>
                  </a:cxn>
                  <a:cxn ang="0">
                    <a:pos x="42" y="145"/>
                  </a:cxn>
                  <a:cxn ang="0">
                    <a:pos x="20" y="130"/>
                  </a:cxn>
                  <a:cxn ang="0">
                    <a:pos x="5" y="108"/>
                  </a:cxn>
                  <a:cxn ang="0">
                    <a:pos x="0" y="79"/>
                  </a:cxn>
                  <a:cxn ang="0">
                    <a:pos x="6" y="46"/>
                  </a:cxn>
                  <a:cxn ang="0">
                    <a:pos x="21" y="22"/>
                  </a:cxn>
                  <a:cxn ang="0">
                    <a:pos x="46" y="6"/>
                  </a:cxn>
                  <a:cxn ang="0">
                    <a:pos x="78" y="0"/>
                  </a:cxn>
                  <a:cxn ang="0">
                    <a:pos x="89" y="1"/>
                  </a:cxn>
                  <a:cxn ang="0">
                    <a:pos x="99" y="2"/>
                  </a:cxn>
                  <a:cxn ang="0">
                    <a:pos x="107" y="5"/>
                  </a:cxn>
                  <a:cxn ang="0">
                    <a:pos x="113" y="7"/>
                  </a:cxn>
                  <a:cxn ang="0">
                    <a:pos x="113" y="38"/>
                  </a:cxn>
                  <a:cxn ang="0">
                    <a:pos x="97" y="30"/>
                  </a:cxn>
                  <a:cxn ang="0">
                    <a:pos x="79" y="26"/>
                  </a:cxn>
                  <a:cxn ang="0">
                    <a:pos x="62" y="30"/>
                  </a:cxn>
                  <a:cxn ang="0">
                    <a:pos x="47" y="39"/>
                  </a:cxn>
                  <a:cxn ang="0">
                    <a:pos x="38" y="55"/>
                  </a:cxn>
                  <a:cxn ang="0">
                    <a:pos x="34" y="76"/>
                  </a:cxn>
                  <a:cxn ang="0">
                    <a:pos x="37" y="96"/>
                  </a:cxn>
                  <a:cxn ang="0">
                    <a:pos x="46" y="111"/>
                  </a:cxn>
                  <a:cxn ang="0">
                    <a:pos x="60" y="121"/>
                  </a:cxn>
                  <a:cxn ang="0">
                    <a:pos x="79" y="124"/>
                  </a:cxn>
                  <a:cxn ang="0">
                    <a:pos x="88" y="123"/>
                  </a:cxn>
                  <a:cxn ang="0">
                    <a:pos x="96" y="121"/>
                  </a:cxn>
                  <a:cxn ang="0">
                    <a:pos x="105" y="117"/>
                  </a:cxn>
                  <a:cxn ang="0">
                    <a:pos x="113" y="112"/>
                  </a:cxn>
                  <a:cxn ang="0">
                    <a:pos x="113" y="141"/>
                  </a:cxn>
                  <a:cxn ang="0">
                    <a:pos x="95" y="148"/>
                  </a:cxn>
                </a:cxnLst>
                <a:rect l="0" t="0" r="r" b="b"/>
                <a:pathLst>
                  <a:path w="113" h="151">
                    <a:moveTo>
                      <a:pt x="95" y="148"/>
                    </a:moveTo>
                    <a:cubicBezTo>
                      <a:pt x="88" y="150"/>
                      <a:pt x="81" y="151"/>
                      <a:pt x="72" y="151"/>
                    </a:cubicBezTo>
                    <a:cubicBezTo>
                      <a:pt x="61" y="151"/>
                      <a:pt x="51" y="149"/>
                      <a:pt x="42" y="145"/>
                    </a:cubicBezTo>
                    <a:cubicBezTo>
                      <a:pt x="33" y="142"/>
                      <a:pt x="26" y="137"/>
                      <a:pt x="20" y="130"/>
                    </a:cubicBezTo>
                    <a:cubicBezTo>
                      <a:pt x="14" y="124"/>
                      <a:pt x="9" y="116"/>
                      <a:pt x="5" y="108"/>
                    </a:cubicBezTo>
                    <a:cubicBezTo>
                      <a:pt x="2" y="99"/>
                      <a:pt x="0" y="89"/>
                      <a:pt x="0" y="79"/>
                    </a:cubicBezTo>
                    <a:cubicBezTo>
                      <a:pt x="0" y="67"/>
                      <a:pt x="2" y="56"/>
                      <a:pt x="6" y="46"/>
                    </a:cubicBezTo>
                    <a:cubicBezTo>
                      <a:pt x="9" y="37"/>
                      <a:pt x="15" y="28"/>
                      <a:pt x="21" y="22"/>
                    </a:cubicBezTo>
                    <a:cubicBezTo>
                      <a:pt x="28" y="15"/>
                      <a:pt x="36" y="9"/>
                      <a:pt x="46" y="6"/>
                    </a:cubicBezTo>
                    <a:cubicBezTo>
                      <a:pt x="55" y="2"/>
                      <a:pt x="66" y="0"/>
                      <a:pt x="78" y="0"/>
                    </a:cubicBezTo>
                    <a:cubicBezTo>
                      <a:pt x="82" y="0"/>
                      <a:pt x="85" y="0"/>
                      <a:pt x="89" y="1"/>
                    </a:cubicBezTo>
                    <a:cubicBezTo>
                      <a:pt x="92" y="1"/>
                      <a:pt x="96" y="2"/>
                      <a:pt x="99" y="2"/>
                    </a:cubicBezTo>
                    <a:cubicBezTo>
                      <a:pt x="102" y="3"/>
                      <a:pt x="104" y="4"/>
                      <a:pt x="107" y="5"/>
                    </a:cubicBezTo>
                    <a:cubicBezTo>
                      <a:pt x="109" y="5"/>
                      <a:pt x="111" y="6"/>
                      <a:pt x="113" y="7"/>
                    </a:cubicBezTo>
                    <a:cubicBezTo>
                      <a:pt x="113" y="38"/>
                      <a:pt x="113" y="38"/>
                      <a:pt x="113" y="38"/>
                    </a:cubicBezTo>
                    <a:cubicBezTo>
                      <a:pt x="108" y="34"/>
                      <a:pt x="103" y="32"/>
                      <a:pt x="97" y="30"/>
                    </a:cubicBezTo>
                    <a:cubicBezTo>
                      <a:pt x="92" y="27"/>
                      <a:pt x="86" y="26"/>
                      <a:pt x="79" y="26"/>
                    </a:cubicBezTo>
                    <a:cubicBezTo>
                      <a:pt x="73" y="26"/>
                      <a:pt x="67" y="27"/>
                      <a:pt x="62" y="30"/>
                    </a:cubicBezTo>
                    <a:cubicBezTo>
                      <a:pt x="56" y="32"/>
                      <a:pt x="51" y="35"/>
                      <a:pt x="47" y="39"/>
                    </a:cubicBezTo>
                    <a:cubicBezTo>
                      <a:pt x="43" y="44"/>
                      <a:pt x="40" y="49"/>
                      <a:pt x="38" y="55"/>
                    </a:cubicBezTo>
                    <a:cubicBezTo>
                      <a:pt x="35" y="61"/>
                      <a:pt x="34" y="68"/>
                      <a:pt x="34" y="76"/>
                    </a:cubicBezTo>
                    <a:cubicBezTo>
                      <a:pt x="34" y="84"/>
                      <a:pt x="35" y="90"/>
                      <a:pt x="37" y="96"/>
                    </a:cubicBezTo>
                    <a:cubicBezTo>
                      <a:pt x="39" y="102"/>
                      <a:pt x="42" y="107"/>
                      <a:pt x="46" y="111"/>
                    </a:cubicBezTo>
                    <a:cubicBezTo>
                      <a:pt x="50" y="115"/>
                      <a:pt x="54" y="119"/>
                      <a:pt x="60" y="121"/>
                    </a:cubicBezTo>
                    <a:cubicBezTo>
                      <a:pt x="66" y="123"/>
                      <a:pt x="72" y="124"/>
                      <a:pt x="79" y="124"/>
                    </a:cubicBezTo>
                    <a:cubicBezTo>
                      <a:pt x="82" y="124"/>
                      <a:pt x="85" y="124"/>
                      <a:pt x="88" y="123"/>
                    </a:cubicBezTo>
                    <a:cubicBezTo>
                      <a:pt x="91" y="123"/>
                      <a:pt x="94" y="122"/>
                      <a:pt x="96" y="121"/>
                    </a:cubicBezTo>
                    <a:cubicBezTo>
                      <a:pt x="99" y="119"/>
                      <a:pt x="102" y="118"/>
                      <a:pt x="105" y="117"/>
                    </a:cubicBezTo>
                    <a:cubicBezTo>
                      <a:pt x="108" y="115"/>
                      <a:pt x="110" y="114"/>
                      <a:pt x="113" y="112"/>
                    </a:cubicBezTo>
                    <a:cubicBezTo>
                      <a:pt x="113" y="141"/>
                      <a:pt x="113" y="141"/>
                      <a:pt x="113" y="141"/>
                    </a:cubicBezTo>
                    <a:cubicBezTo>
                      <a:pt x="108" y="144"/>
                      <a:pt x="102" y="146"/>
                      <a:pt x="95" y="148"/>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57" name="Freeform 27">
                <a:extLst>
                  <a:ext uri="{FF2B5EF4-FFF2-40B4-BE49-F238E27FC236}">
                    <a16:creationId xmlns:a16="http://schemas.microsoft.com/office/drawing/2014/main" id="{4512561B-3B9C-4191-83B4-D2F03CF2C338}"/>
                  </a:ext>
                </a:extLst>
              </p:cNvPr>
              <p:cNvSpPr>
                <a:spLocks noEditPoints="1"/>
              </p:cNvSpPr>
              <p:nvPr/>
            </p:nvSpPr>
            <p:spPr bwMode="black">
              <a:xfrm>
                <a:off x="2781860" y="5571144"/>
                <a:ext cx="32066" cy="172610"/>
              </a:xfrm>
              <a:custGeom>
                <a:avLst/>
                <a:gdLst/>
                <a:ahLst/>
                <a:cxnLst>
                  <a:cxn ang="0">
                    <a:pos x="40" y="20"/>
                  </a:cxn>
                  <a:cxn ang="0">
                    <a:pos x="38" y="27"/>
                  </a:cxn>
                  <a:cxn ang="0">
                    <a:pos x="34" y="33"/>
                  </a:cxn>
                  <a:cxn ang="0">
                    <a:pos x="28" y="37"/>
                  </a:cxn>
                  <a:cxn ang="0">
                    <a:pos x="20" y="38"/>
                  </a:cxn>
                  <a:cxn ang="0">
                    <a:pos x="12" y="37"/>
                  </a:cxn>
                  <a:cxn ang="0">
                    <a:pos x="6" y="33"/>
                  </a:cxn>
                  <a:cxn ang="0">
                    <a:pos x="1" y="27"/>
                  </a:cxn>
                  <a:cxn ang="0">
                    <a:pos x="0" y="20"/>
                  </a:cxn>
                  <a:cxn ang="0">
                    <a:pos x="2" y="12"/>
                  </a:cxn>
                  <a:cxn ang="0">
                    <a:pos x="6" y="6"/>
                  </a:cxn>
                  <a:cxn ang="0">
                    <a:pos x="12" y="2"/>
                  </a:cxn>
                  <a:cxn ang="0">
                    <a:pos x="20" y="0"/>
                  </a:cxn>
                  <a:cxn ang="0">
                    <a:pos x="28" y="2"/>
                  </a:cxn>
                  <a:cxn ang="0">
                    <a:pos x="34" y="6"/>
                  </a:cxn>
                  <a:cxn ang="0">
                    <a:pos x="38" y="12"/>
                  </a:cxn>
                  <a:cxn ang="0">
                    <a:pos x="40" y="20"/>
                  </a:cxn>
                  <a:cxn ang="0">
                    <a:pos x="3" y="214"/>
                  </a:cxn>
                  <a:cxn ang="0">
                    <a:pos x="3" y="70"/>
                  </a:cxn>
                  <a:cxn ang="0">
                    <a:pos x="36" y="70"/>
                  </a:cxn>
                  <a:cxn ang="0">
                    <a:pos x="36" y="214"/>
                  </a:cxn>
                  <a:cxn ang="0">
                    <a:pos x="3" y="214"/>
                  </a:cxn>
                </a:cxnLst>
                <a:rect l="0" t="0" r="r" b="b"/>
                <a:pathLst>
                  <a:path w="40" h="214">
                    <a:moveTo>
                      <a:pt x="40" y="20"/>
                    </a:moveTo>
                    <a:cubicBezTo>
                      <a:pt x="40" y="22"/>
                      <a:pt x="39" y="24"/>
                      <a:pt x="38" y="27"/>
                    </a:cubicBezTo>
                    <a:cubicBezTo>
                      <a:pt x="37" y="29"/>
                      <a:pt x="36" y="31"/>
                      <a:pt x="34" y="33"/>
                    </a:cubicBezTo>
                    <a:cubicBezTo>
                      <a:pt x="32" y="34"/>
                      <a:pt x="30" y="36"/>
                      <a:pt x="28" y="37"/>
                    </a:cubicBezTo>
                    <a:cubicBezTo>
                      <a:pt x="25" y="38"/>
                      <a:pt x="23" y="38"/>
                      <a:pt x="20" y="38"/>
                    </a:cubicBezTo>
                    <a:cubicBezTo>
                      <a:pt x="17" y="38"/>
                      <a:pt x="14" y="38"/>
                      <a:pt x="12" y="37"/>
                    </a:cubicBezTo>
                    <a:cubicBezTo>
                      <a:pt x="9" y="36"/>
                      <a:pt x="7" y="34"/>
                      <a:pt x="6" y="33"/>
                    </a:cubicBezTo>
                    <a:cubicBezTo>
                      <a:pt x="4" y="31"/>
                      <a:pt x="2" y="29"/>
                      <a:pt x="1" y="27"/>
                    </a:cubicBezTo>
                    <a:cubicBezTo>
                      <a:pt x="0" y="24"/>
                      <a:pt x="0" y="22"/>
                      <a:pt x="0" y="20"/>
                    </a:cubicBezTo>
                    <a:cubicBezTo>
                      <a:pt x="0" y="17"/>
                      <a:pt x="0" y="14"/>
                      <a:pt x="2" y="12"/>
                    </a:cubicBezTo>
                    <a:cubicBezTo>
                      <a:pt x="3" y="10"/>
                      <a:pt x="4" y="8"/>
                      <a:pt x="6" y="6"/>
                    </a:cubicBezTo>
                    <a:cubicBezTo>
                      <a:pt x="8" y="4"/>
                      <a:pt x="10" y="3"/>
                      <a:pt x="12" y="2"/>
                    </a:cubicBezTo>
                    <a:cubicBezTo>
                      <a:pt x="14" y="1"/>
                      <a:pt x="17" y="0"/>
                      <a:pt x="20" y="0"/>
                    </a:cubicBezTo>
                    <a:cubicBezTo>
                      <a:pt x="23" y="0"/>
                      <a:pt x="25" y="1"/>
                      <a:pt x="28" y="2"/>
                    </a:cubicBezTo>
                    <a:cubicBezTo>
                      <a:pt x="30" y="3"/>
                      <a:pt x="32" y="4"/>
                      <a:pt x="34" y="6"/>
                    </a:cubicBezTo>
                    <a:cubicBezTo>
                      <a:pt x="36" y="8"/>
                      <a:pt x="37" y="10"/>
                      <a:pt x="38" y="12"/>
                    </a:cubicBezTo>
                    <a:cubicBezTo>
                      <a:pt x="39" y="14"/>
                      <a:pt x="40" y="17"/>
                      <a:pt x="40" y="20"/>
                    </a:cubicBezTo>
                    <a:close/>
                    <a:moveTo>
                      <a:pt x="3" y="214"/>
                    </a:moveTo>
                    <a:cubicBezTo>
                      <a:pt x="3" y="70"/>
                      <a:pt x="3" y="70"/>
                      <a:pt x="3" y="70"/>
                    </a:cubicBezTo>
                    <a:cubicBezTo>
                      <a:pt x="36" y="70"/>
                      <a:pt x="36" y="70"/>
                      <a:pt x="36" y="70"/>
                    </a:cubicBezTo>
                    <a:cubicBezTo>
                      <a:pt x="36" y="214"/>
                      <a:pt x="36" y="214"/>
                      <a:pt x="36" y="214"/>
                    </a:cubicBezTo>
                    <a:lnTo>
                      <a:pt x="3" y="214"/>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58" name="Freeform 28">
                <a:extLst>
                  <a:ext uri="{FF2B5EF4-FFF2-40B4-BE49-F238E27FC236}">
                    <a16:creationId xmlns:a16="http://schemas.microsoft.com/office/drawing/2014/main" id="{018A4DE1-265A-41FC-9151-3643F8DDE87D}"/>
                  </a:ext>
                </a:extLst>
              </p:cNvPr>
              <p:cNvSpPr>
                <a:spLocks noEditPoints="1"/>
              </p:cNvSpPr>
              <p:nvPr/>
            </p:nvSpPr>
            <p:spPr bwMode="black">
              <a:xfrm>
                <a:off x="2830982" y="5625383"/>
                <a:ext cx="97221" cy="121441"/>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4" y="113"/>
                  </a:cxn>
                  <a:cxn ang="0">
                    <a:pos x="38" y="119"/>
                  </a:cxn>
                  <a:cxn ang="0">
                    <a:pos x="46" y="123"/>
                  </a:cxn>
                  <a:cxn ang="0">
                    <a:pos x="56" y="125"/>
                  </a:cxn>
                  <a:cxn ang="0">
                    <a:pos x="69"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0" y="145"/>
                      <a:pt x="16" y="142"/>
                      <a:pt x="12" y="139"/>
                    </a:cubicBezTo>
                    <a:cubicBezTo>
                      <a:pt x="8" y="135"/>
                      <a:pt x="5" y="131"/>
                      <a:pt x="3" y="125"/>
                    </a:cubicBezTo>
                    <a:cubicBezTo>
                      <a:pt x="1" y="120"/>
                      <a:pt x="0" y="114"/>
                      <a:pt x="0" y="108"/>
                    </a:cubicBezTo>
                    <a:cubicBezTo>
                      <a:pt x="0" y="102"/>
                      <a:pt x="1" y="96"/>
                      <a:pt x="3" y="91"/>
                    </a:cubicBezTo>
                    <a:cubicBezTo>
                      <a:pt x="5" y="85"/>
                      <a:pt x="7" y="81"/>
                      <a:pt x="11" y="76"/>
                    </a:cubicBezTo>
                    <a:cubicBezTo>
                      <a:pt x="15" y="72"/>
                      <a:pt x="20" y="69"/>
                      <a:pt x="26" y="66"/>
                    </a:cubicBezTo>
                    <a:cubicBezTo>
                      <a:pt x="32" y="63"/>
                      <a:pt x="39" y="61"/>
                      <a:pt x="47" y="60"/>
                    </a:cubicBezTo>
                    <a:cubicBezTo>
                      <a:pt x="89" y="55"/>
                      <a:pt x="89" y="55"/>
                      <a:pt x="89" y="55"/>
                    </a:cubicBezTo>
                    <a:cubicBezTo>
                      <a:pt x="89" y="44"/>
                      <a:pt x="87" y="37"/>
                      <a:pt x="82" y="32"/>
                    </a:cubicBezTo>
                    <a:cubicBezTo>
                      <a:pt x="77" y="28"/>
                      <a:pt x="71" y="25"/>
                      <a:pt x="62" y="25"/>
                    </a:cubicBezTo>
                    <a:cubicBezTo>
                      <a:pt x="53" y="25"/>
                      <a:pt x="45" y="27"/>
                      <a:pt x="36" y="30"/>
                    </a:cubicBezTo>
                    <a:cubicBezTo>
                      <a:pt x="28" y="33"/>
                      <a:pt x="21" y="36"/>
                      <a:pt x="14" y="41"/>
                    </a:cubicBezTo>
                    <a:cubicBezTo>
                      <a:pt x="14" y="13"/>
                      <a:pt x="14" y="13"/>
                      <a:pt x="14" y="13"/>
                    </a:cubicBezTo>
                    <a:cubicBezTo>
                      <a:pt x="16" y="11"/>
                      <a:pt x="19" y="10"/>
                      <a:pt x="23" y="8"/>
                    </a:cubicBezTo>
                    <a:cubicBezTo>
                      <a:pt x="27"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2" y="86"/>
                      <a:pt x="39" y="87"/>
                      <a:pt x="37" y="89"/>
                    </a:cubicBezTo>
                    <a:cubicBezTo>
                      <a:pt x="35" y="91"/>
                      <a:pt x="34" y="93"/>
                      <a:pt x="33" y="96"/>
                    </a:cubicBezTo>
                    <a:cubicBezTo>
                      <a:pt x="32" y="98"/>
                      <a:pt x="32" y="101"/>
                      <a:pt x="32" y="105"/>
                    </a:cubicBezTo>
                    <a:cubicBezTo>
                      <a:pt x="32" y="108"/>
                      <a:pt x="32" y="110"/>
                      <a:pt x="34" y="113"/>
                    </a:cubicBezTo>
                    <a:cubicBezTo>
                      <a:pt x="35" y="115"/>
                      <a:pt x="36" y="117"/>
                      <a:pt x="38" y="119"/>
                    </a:cubicBezTo>
                    <a:cubicBezTo>
                      <a:pt x="40" y="121"/>
                      <a:pt x="43" y="122"/>
                      <a:pt x="46" y="123"/>
                    </a:cubicBezTo>
                    <a:cubicBezTo>
                      <a:pt x="49" y="124"/>
                      <a:pt x="52" y="125"/>
                      <a:pt x="56" y="125"/>
                    </a:cubicBezTo>
                    <a:cubicBezTo>
                      <a:pt x="61" y="125"/>
                      <a:pt x="65" y="124"/>
                      <a:pt x="69" y="122"/>
                    </a:cubicBezTo>
                    <a:cubicBezTo>
                      <a:pt x="74"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59" name="Freeform 29">
                <a:extLst>
                  <a:ext uri="{FF2B5EF4-FFF2-40B4-BE49-F238E27FC236}">
                    <a16:creationId xmlns:a16="http://schemas.microsoft.com/office/drawing/2014/main" id="{DE74CC19-9057-46DE-AD2C-BB2B199E8754}"/>
                  </a:ext>
                </a:extLst>
              </p:cNvPr>
              <p:cNvSpPr>
                <a:spLocks/>
              </p:cNvSpPr>
              <p:nvPr/>
            </p:nvSpPr>
            <p:spPr bwMode="black">
              <a:xfrm>
                <a:off x="2945941" y="5625383"/>
                <a:ext cx="76753" cy="121441"/>
              </a:xfrm>
              <a:custGeom>
                <a:avLst/>
                <a:gdLst/>
                <a:ahLst/>
                <a:cxnLst>
                  <a:cxn ang="0">
                    <a:pos x="95" y="106"/>
                  </a:cxn>
                  <a:cxn ang="0">
                    <a:pos x="91" y="123"/>
                  </a:cxn>
                  <a:cxn ang="0">
                    <a:pos x="80" y="138"/>
                  </a:cxn>
                  <a:cxn ang="0">
                    <a:pos x="62" y="147"/>
                  </a:cxn>
                  <a:cxn ang="0">
                    <a:pos x="37" y="151"/>
                  </a:cxn>
                  <a:cxn ang="0">
                    <a:pos x="28" y="150"/>
                  </a:cxn>
                  <a:cxn ang="0">
                    <a:pos x="18" y="148"/>
                  </a:cxn>
                  <a:cxn ang="0">
                    <a:pos x="8" y="146"/>
                  </a:cxn>
                  <a:cxn ang="0">
                    <a:pos x="0" y="143"/>
                  </a:cxn>
                  <a:cxn ang="0">
                    <a:pos x="0" y="112"/>
                  </a:cxn>
                  <a:cxn ang="0">
                    <a:pos x="9" y="118"/>
                  </a:cxn>
                  <a:cxn ang="0">
                    <a:pos x="19" y="122"/>
                  </a:cxn>
                  <a:cxn ang="0">
                    <a:pos x="30" y="124"/>
                  </a:cxn>
                  <a:cxn ang="0">
                    <a:pos x="38" y="125"/>
                  </a:cxn>
                  <a:cxn ang="0">
                    <a:pos x="56" y="121"/>
                  </a:cxn>
                  <a:cxn ang="0">
                    <a:pos x="62" y="110"/>
                  </a:cxn>
                  <a:cxn ang="0">
                    <a:pos x="61" y="103"/>
                  </a:cxn>
                  <a:cxn ang="0">
                    <a:pos x="57" y="98"/>
                  </a:cxn>
                  <a:cxn ang="0">
                    <a:pos x="48" y="93"/>
                  </a:cxn>
                  <a:cxn ang="0">
                    <a:pos x="34" y="86"/>
                  </a:cxn>
                  <a:cxn ang="0">
                    <a:pos x="20" y="79"/>
                  </a:cxn>
                  <a:cxn ang="0">
                    <a:pos x="9" y="70"/>
                  </a:cxn>
                  <a:cxn ang="0">
                    <a:pos x="2" y="59"/>
                  </a:cxn>
                  <a:cxn ang="0">
                    <a:pos x="0" y="44"/>
                  </a:cxn>
                  <a:cxn ang="0">
                    <a:pos x="3" y="26"/>
                  </a:cxn>
                  <a:cxn ang="0">
                    <a:pos x="14" y="12"/>
                  </a:cxn>
                  <a:cxn ang="0">
                    <a:pos x="32" y="3"/>
                  </a:cxn>
                  <a:cxn ang="0">
                    <a:pos x="54" y="0"/>
                  </a:cxn>
                  <a:cxn ang="0">
                    <a:pos x="64" y="0"/>
                  </a:cxn>
                  <a:cxn ang="0">
                    <a:pos x="72" y="2"/>
                  </a:cxn>
                  <a:cxn ang="0">
                    <a:pos x="80" y="4"/>
                  </a:cxn>
                  <a:cxn ang="0">
                    <a:pos x="87" y="6"/>
                  </a:cxn>
                  <a:cxn ang="0">
                    <a:pos x="87" y="35"/>
                  </a:cxn>
                  <a:cxn ang="0">
                    <a:pos x="79" y="31"/>
                  </a:cxn>
                  <a:cxn ang="0">
                    <a:pos x="71" y="28"/>
                  </a:cxn>
                  <a:cxn ang="0">
                    <a:pos x="62" y="26"/>
                  </a:cxn>
                  <a:cxn ang="0">
                    <a:pos x="53" y="25"/>
                  </a:cxn>
                  <a:cxn ang="0">
                    <a:pos x="38" y="30"/>
                  </a:cxn>
                  <a:cxn ang="0">
                    <a:pos x="32" y="41"/>
                  </a:cxn>
                  <a:cxn ang="0">
                    <a:pos x="34" y="48"/>
                  </a:cxn>
                  <a:cxn ang="0">
                    <a:pos x="38" y="53"/>
                  </a:cxn>
                  <a:cxn ang="0">
                    <a:pos x="46" y="58"/>
                  </a:cxn>
                  <a:cxn ang="0">
                    <a:pos x="58" y="63"/>
                  </a:cxn>
                  <a:cxn ang="0">
                    <a:pos x="72" y="70"/>
                  </a:cxn>
                  <a:cxn ang="0">
                    <a:pos x="84" y="79"/>
                  </a:cxn>
                  <a:cxn ang="0">
                    <a:pos x="92" y="91"/>
                  </a:cxn>
                  <a:cxn ang="0">
                    <a:pos x="95" y="106"/>
                  </a:cxn>
                </a:cxnLst>
                <a:rect l="0" t="0" r="r" b="b"/>
                <a:pathLst>
                  <a:path w="95" h="151">
                    <a:moveTo>
                      <a:pt x="95" y="106"/>
                    </a:moveTo>
                    <a:cubicBezTo>
                      <a:pt x="95" y="112"/>
                      <a:pt x="93" y="118"/>
                      <a:pt x="91" y="123"/>
                    </a:cubicBezTo>
                    <a:cubicBezTo>
                      <a:pt x="88" y="129"/>
                      <a:pt x="85" y="134"/>
                      <a:pt x="80" y="138"/>
                    </a:cubicBezTo>
                    <a:cubicBezTo>
                      <a:pt x="75" y="142"/>
                      <a:pt x="69" y="145"/>
                      <a:pt x="62" y="147"/>
                    </a:cubicBezTo>
                    <a:cubicBezTo>
                      <a:pt x="55" y="150"/>
                      <a:pt x="47" y="151"/>
                      <a:pt x="37" y="151"/>
                    </a:cubicBezTo>
                    <a:cubicBezTo>
                      <a:pt x="35" y="151"/>
                      <a:pt x="32" y="150"/>
                      <a:pt x="28" y="150"/>
                    </a:cubicBezTo>
                    <a:cubicBezTo>
                      <a:pt x="25" y="150"/>
                      <a:pt x="21" y="149"/>
                      <a:pt x="18" y="148"/>
                    </a:cubicBezTo>
                    <a:cubicBezTo>
                      <a:pt x="15" y="148"/>
                      <a:pt x="11" y="147"/>
                      <a:pt x="8" y="146"/>
                    </a:cubicBezTo>
                    <a:cubicBezTo>
                      <a:pt x="5" y="145"/>
                      <a:pt x="2" y="144"/>
                      <a:pt x="0" y="143"/>
                    </a:cubicBezTo>
                    <a:cubicBezTo>
                      <a:pt x="0" y="112"/>
                      <a:pt x="0" y="112"/>
                      <a:pt x="0" y="112"/>
                    </a:cubicBezTo>
                    <a:cubicBezTo>
                      <a:pt x="3" y="114"/>
                      <a:pt x="6" y="116"/>
                      <a:pt x="9" y="118"/>
                    </a:cubicBezTo>
                    <a:cubicBezTo>
                      <a:pt x="13" y="119"/>
                      <a:pt x="16" y="121"/>
                      <a:pt x="19" y="122"/>
                    </a:cubicBezTo>
                    <a:cubicBezTo>
                      <a:pt x="23" y="123"/>
                      <a:pt x="26" y="124"/>
                      <a:pt x="30" y="124"/>
                    </a:cubicBezTo>
                    <a:cubicBezTo>
                      <a:pt x="33" y="125"/>
                      <a:pt x="36" y="125"/>
                      <a:pt x="38" y="125"/>
                    </a:cubicBezTo>
                    <a:cubicBezTo>
                      <a:pt x="47" y="125"/>
                      <a:pt x="53" y="124"/>
                      <a:pt x="56" y="121"/>
                    </a:cubicBezTo>
                    <a:cubicBezTo>
                      <a:pt x="60" y="118"/>
                      <a:pt x="62" y="115"/>
                      <a:pt x="62" y="110"/>
                    </a:cubicBezTo>
                    <a:cubicBezTo>
                      <a:pt x="62" y="107"/>
                      <a:pt x="61" y="105"/>
                      <a:pt x="61" y="103"/>
                    </a:cubicBezTo>
                    <a:cubicBezTo>
                      <a:pt x="60" y="102"/>
                      <a:pt x="59" y="100"/>
                      <a:pt x="57" y="98"/>
                    </a:cubicBezTo>
                    <a:cubicBezTo>
                      <a:pt x="55" y="96"/>
                      <a:pt x="52" y="95"/>
                      <a:pt x="48" y="93"/>
                    </a:cubicBezTo>
                    <a:cubicBezTo>
                      <a:pt x="45" y="91"/>
                      <a:pt x="40" y="89"/>
                      <a:pt x="34" y="86"/>
                    </a:cubicBezTo>
                    <a:cubicBezTo>
                      <a:pt x="29" y="84"/>
                      <a:pt x="24" y="82"/>
                      <a:pt x="20" y="79"/>
                    </a:cubicBezTo>
                    <a:cubicBezTo>
                      <a:pt x="15" y="77"/>
                      <a:pt x="12" y="74"/>
                      <a:pt x="9" y="70"/>
                    </a:cubicBezTo>
                    <a:cubicBezTo>
                      <a:pt x="6" y="67"/>
                      <a:pt x="4" y="63"/>
                      <a:pt x="2" y="59"/>
                    </a:cubicBezTo>
                    <a:cubicBezTo>
                      <a:pt x="0" y="55"/>
                      <a:pt x="0" y="50"/>
                      <a:pt x="0" y="44"/>
                    </a:cubicBezTo>
                    <a:cubicBezTo>
                      <a:pt x="0" y="37"/>
                      <a:pt x="1" y="32"/>
                      <a:pt x="3" y="26"/>
                    </a:cubicBezTo>
                    <a:cubicBezTo>
                      <a:pt x="6" y="21"/>
                      <a:pt x="10" y="16"/>
                      <a:pt x="14" y="12"/>
                    </a:cubicBezTo>
                    <a:cubicBezTo>
                      <a:pt x="19" y="9"/>
                      <a:pt x="25" y="5"/>
                      <a:pt x="32" y="3"/>
                    </a:cubicBezTo>
                    <a:cubicBezTo>
                      <a:pt x="38" y="1"/>
                      <a:pt x="46" y="0"/>
                      <a:pt x="54" y="0"/>
                    </a:cubicBezTo>
                    <a:cubicBezTo>
                      <a:pt x="57" y="0"/>
                      <a:pt x="61" y="0"/>
                      <a:pt x="64" y="0"/>
                    </a:cubicBezTo>
                    <a:cubicBezTo>
                      <a:pt x="67" y="1"/>
                      <a:pt x="70" y="1"/>
                      <a:pt x="72" y="2"/>
                    </a:cubicBezTo>
                    <a:cubicBezTo>
                      <a:pt x="75" y="2"/>
                      <a:pt x="78" y="3"/>
                      <a:pt x="80" y="4"/>
                    </a:cubicBezTo>
                    <a:cubicBezTo>
                      <a:pt x="83" y="4"/>
                      <a:pt x="85" y="5"/>
                      <a:pt x="87" y="6"/>
                    </a:cubicBezTo>
                    <a:cubicBezTo>
                      <a:pt x="87" y="35"/>
                      <a:pt x="87" y="35"/>
                      <a:pt x="87" y="35"/>
                    </a:cubicBezTo>
                    <a:cubicBezTo>
                      <a:pt x="85" y="34"/>
                      <a:pt x="82" y="32"/>
                      <a:pt x="79" y="31"/>
                    </a:cubicBezTo>
                    <a:cubicBezTo>
                      <a:pt x="77" y="30"/>
                      <a:pt x="74" y="29"/>
                      <a:pt x="71" y="28"/>
                    </a:cubicBezTo>
                    <a:cubicBezTo>
                      <a:pt x="68" y="27"/>
                      <a:pt x="65" y="26"/>
                      <a:pt x="62" y="26"/>
                    </a:cubicBezTo>
                    <a:cubicBezTo>
                      <a:pt x="59" y="26"/>
                      <a:pt x="56" y="25"/>
                      <a:pt x="53" y="25"/>
                    </a:cubicBezTo>
                    <a:cubicBezTo>
                      <a:pt x="47" y="25"/>
                      <a:pt x="42" y="27"/>
                      <a:pt x="38" y="30"/>
                    </a:cubicBezTo>
                    <a:cubicBezTo>
                      <a:pt x="34" y="33"/>
                      <a:pt x="32" y="36"/>
                      <a:pt x="32" y="41"/>
                    </a:cubicBezTo>
                    <a:cubicBezTo>
                      <a:pt x="32" y="44"/>
                      <a:pt x="33" y="46"/>
                      <a:pt x="34" y="48"/>
                    </a:cubicBezTo>
                    <a:cubicBezTo>
                      <a:pt x="34" y="50"/>
                      <a:pt x="36" y="52"/>
                      <a:pt x="38" y="53"/>
                    </a:cubicBezTo>
                    <a:cubicBezTo>
                      <a:pt x="40" y="55"/>
                      <a:pt x="42" y="57"/>
                      <a:pt x="46" y="58"/>
                    </a:cubicBezTo>
                    <a:cubicBezTo>
                      <a:pt x="49" y="60"/>
                      <a:pt x="53" y="62"/>
                      <a:pt x="58" y="63"/>
                    </a:cubicBezTo>
                    <a:cubicBezTo>
                      <a:pt x="63" y="66"/>
                      <a:pt x="68" y="68"/>
                      <a:pt x="72" y="70"/>
                    </a:cubicBezTo>
                    <a:cubicBezTo>
                      <a:pt x="77" y="73"/>
                      <a:pt x="81" y="76"/>
                      <a:pt x="84" y="79"/>
                    </a:cubicBezTo>
                    <a:cubicBezTo>
                      <a:pt x="87" y="83"/>
                      <a:pt x="90" y="86"/>
                      <a:pt x="92" y="91"/>
                    </a:cubicBezTo>
                    <a:cubicBezTo>
                      <a:pt x="94" y="95"/>
                      <a:pt x="95" y="100"/>
                      <a:pt x="95" y="106"/>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grpSp>
        <p:grpSp>
          <p:nvGrpSpPr>
            <p:cNvPr id="13" name="Group 89">
              <a:extLst>
                <a:ext uri="{FF2B5EF4-FFF2-40B4-BE49-F238E27FC236}">
                  <a16:creationId xmlns:a16="http://schemas.microsoft.com/office/drawing/2014/main" id="{F265E804-AC75-4263-8B30-4401C24F04BF}"/>
                </a:ext>
              </a:extLst>
            </p:cNvPr>
            <p:cNvGrpSpPr/>
            <p:nvPr/>
          </p:nvGrpSpPr>
          <p:grpSpPr bwMode="black">
            <a:xfrm>
              <a:off x="7418210" y="3672980"/>
              <a:ext cx="1382739" cy="190072"/>
              <a:chOff x="3403273" y="5616873"/>
              <a:chExt cx="1088404" cy="154797"/>
            </a:xfrm>
            <a:grpFill/>
            <a:effectLst/>
          </p:grpSpPr>
          <p:sp>
            <p:nvSpPr>
              <p:cNvPr id="242" name="Freeform 36">
                <a:extLst>
                  <a:ext uri="{FF2B5EF4-FFF2-40B4-BE49-F238E27FC236}">
                    <a16:creationId xmlns:a16="http://schemas.microsoft.com/office/drawing/2014/main" id="{4F231519-84A0-4D53-BFB3-B04CEA56883C}"/>
                  </a:ext>
                </a:extLst>
              </p:cNvPr>
              <p:cNvSpPr>
                <a:spLocks/>
              </p:cNvSpPr>
              <p:nvPr/>
            </p:nvSpPr>
            <p:spPr bwMode="black">
              <a:xfrm>
                <a:off x="3403273" y="5626227"/>
                <a:ext cx="106215" cy="143331"/>
              </a:xfrm>
              <a:custGeom>
                <a:avLst/>
                <a:gdLst/>
                <a:ahLst/>
                <a:cxnLst>
                  <a:cxn ang="0">
                    <a:pos x="215" y="66"/>
                  </a:cxn>
                  <a:cxn ang="0">
                    <a:pos x="215" y="475"/>
                  </a:cxn>
                  <a:cxn ang="0">
                    <a:pos x="134" y="475"/>
                  </a:cxn>
                  <a:cxn ang="0">
                    <a:pos x="134" y="66"/>
                  </a:cxn>
                  <a:cxn ang="0">
                    <a:pos x="0" y="66"/>
                  </a:cxn>
                  <a:cxn ang="0">
                    <a:pos x="0" y="0"/>
                  </a:cxn>
                  <a:cxn ang="0">
                    <a:pos x="352" y="0"/>
                  </a:cxn>
                  <a:cxn ang="0">
                    <a:pos x="352" y="66"/>
                  </a:cxn>
                  <a:cxn ang="0">
                    <a:pos x="215" y="66"/>
                  </a:cxn>
                </a:cxnLst>
                <a:rect l="0" t="0" r="r" b="b"/>
                <a:pathLst>
                  <a:path w="352" h="475">
                    <a:moveTo>
                      <a:pt x="215" y="66"/>
                    </a:moveTo>
                    <a:lnTo>
                      <a:pt x="215" y="475"/>
                    </a:lnTo>
                    <a:lnTo>
                      <a:pt x="134" y="475"/>
                    </a:lnTo>
                    <a:lnTo>
                      <a:pt x="134" y="66"/>
                    </a:lnTo>
                    <a:lnTo>
                      <a:pt x="0" y="66"/>
                    </a:lnTo>
                    <a:lnTo>
                      <a:pt x="0" y="0"/>
                    </a:lnTo>
                    <a:lnTo>
                      <a:pt x="352" y="0"/>
                    </a:lnTo>
                    <a:lnTo>
                      <a:pt x="352" y="66"/>
                    </a:lnTo>
                    <a:lnTo>
                      <a:pt x="215" y="66"/>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43" name="Freeform 37">
                <a:extLst>
                  <a:ext uri="{FF2B5EF4-FFF2-40B4-BE49-F238E27FC236}">
                    <a16:creationId xmlns:a16="http://schemas.microsoft.com/office/drawing/2014/main" id="{ED8B3289-8671-4BB9-A7A1-00E5A64AC385}"/>
                  </a:ext>
                </a:extLst>
              </p:cNvPr>
              <p:cNvSpPr>
                <a:spLocks noEditPoints="1"/>
              </p:cNvSpPr>
              <p:nvPr/>
            </p:nvSpPr>
            <p:spPr bwMode="black">
              <a:xfrm>
                <a:off x="3488064" y="5664851"/>
                <a:ext cx="93240" cy="106819"/>
              </a:xfrm>
              <a:custGeom>
                <a:avLst/>
                <a:gdLst/>
                <a:ahLst/>
                <a:cxnLst>
                  <a:cxn ang="0">
                    <a:pos x="33" y="85"/>
                  </a:cxn>
                  <a:cxn ang="0">
                    <a:pos x="45" y="114"/>
                  </a:cxn>
                  <a:cxn ang="0">
                    <a:pos x="76" y="125"/>
                  </a:cxn>
                  <a:cxn ang="0">
                    <a:pos x="100" y="121"/>
                  </a:cxn>
                  <a:cxn ang="0">
                    <a:pos x="119" y="111"/>
                  </a:cxn>
                  <a:cxn ang="0">
                    <a:pos x="119" y="138"/>
                  </a:cxn>
                  <a:cxn ang="0">
                    <a:pos x="112" y="142"/>
                  </a:cxn>
                  <a:cxn ang="0">
                    <a:pos x="100" y="146"/>
                  </a:cxn>
                  <a:cxn ang="0">
                    <a:pos x="86" y="149"/>
                  </a:cxn>
                  <a:cxn ang="0">
                    <a:pos x="68" y="150"/>
                  </a:cxn>
                  <a:cxn ang="0">
                    <a:pos x="40" y="146"/>
                  </a:cxn>
                  <a:cxn ang="0">
                    <a:pos x="18" y="131"/>
                  </a:cxn>
                  <a:cxn ang="0">
                    <a:pos x="4" y="108"/>
                  </a:cxn>
                  <a:cxn ang="0">
                    <a:pos x="0" y="76"/>
                  </a:cxn>
                  <a:cxn ang="0">
                    <a:pos x="6" y="42"/>
                  </a:cxn>
                  <a:cxn ang="0">
                    <a:pos x="22" y="18"/>
                  </a:cxn>
                  <a:cxn ang="0">
                    <a:pos x="44" y="4"/>
                  </a:cxn>
                  <a:cxn ang="0">
                    <a:pos x="68" y="0"/>
                  </a:cxn>
                  <a:cxn ang="0">
                    <a:pos x="96" y="5"/>
                  </a:cxn>
                  <a:cxn ang="0">
                    <a:pos x="115" y="19"/>
                  </a:cxn>
                  <a:cxn ang="0">
                    <a:pos x="127" y="41"/>
                  </a:cxn>
                  <a:cxn ang="0">
                    <a:pos x="131" y="68"/>
                  </a:cxn>
                  <a:cxn ang="0">
                    <a:pos x="131" y="85"/>
                  </a:cxn>
                  <a:cxn ang="0">
                    <a:pos x="33" y="85"/>
                  </a:cxn>
                  <a:cxn ang="0">
                    <a:pos x="97" y="46"/>
                  </a:cxn>
                  <a:cxn ang="0">
                    <a:pos x="91" y="35"/>
                  </a:cxn>
                  <a:cxn ang="0">
                    <a:pos x="82" y="28"/>
                  </a:cxn>
                  <a:cxn ang="0">
                    <a:pos x="68" y="25"/>
                  </a:cxn>
                  <a:cxn ang="0">
                    <a:pos x="56" y="28"/>
                  </a:cxn>
                  <a:cxn ang="0">
                    <a:pos x="45" y="35"/>
                  </a:cxn>
                  <a:cxn ang="0">
                    <a:pos x="37" y="46"/>
                  </a:cxn>
                  <a:cxn ang="0">
                    <a:pos x="33" y="60"/>
                  </a:cxn>
                  <a:cxn ang="0">
                    <a:pos x="99" y="60"/>
                  </a:cxn>
                  <a:cxn ang="0">
                    <a:pos x="97" y="46"/>
                  </a:cxn>
                </a:cxnLst>
                <a:rect l="0" t="0" r="r" b="b"/>
                <a:pathLst>
                  <a:path w="131" h="150">
                    <a:moveTo>
                      <a:pt x="33" y="85"/>
                    </a:moveTo>
                    <a:cubicBezTo>
                      <a:pt x="34" y="98"/>
                      <a:pt x="38" y="108"/>
                      <a:pt x="45" y="114"/>
                    </a:cubicBezTo>
                    <a:cubicBezTo>
                      <a:pt x="52" y="121"/>
                      <a:pt x="63" y="125"/>
                      <a:pt x="76" y="125"/>
                    </a:cubicBezTo>
                    <a:cubicBezTo>
                      <a:pt x="84" y="125"/>
                      <a:pt x="92" y="123"/>
                      <a:pt x="100" y="121"/>
                    </a:cubicBezTo>
                    <a:cubicBezTo>
                      <a:pt x="107" y="118"/>
                      <a:pt x="114" y="115"/>
                      <a:pt x="119" y="111"/>
                    </a:cubicBezTo>
                    <a:cubicBezTo>
                      <a:pt x="119" y="138"/>
                      <a:pt x="119" y="138"/>
                      <a:pt x="119" y="138"/>
                    </a:cubicBezTo>
                    <a:cubicBezTo>
                      <a:pt x="117" y="140"/>
                      <a:pt x="115" y="141"/>
                      <a:pt x="112" y="142"/>
                    </a:cubicBezTo>
                    <a:cubicBezTo>
                      <a:pt x="109" y="144"/>
                      <a:pt x="105" y="145"/>
                      <a:pt x="100" y="146"/>
                    </a:cubicBezTo>
                    <a:cubicBezTo>
                      <a:pt x="96" y="147"/>
                      <a:pt x="91" y="148"/>
                      <a:pt x="86" y="149"/>
                    </a:cubicBezTo>
                    <a:cubicBezTo>
                      <a:pt x="80" y="150"/>
                      <a:pt x="75" y="150"/>
                      <a:pt x="68" y="150"/>
                    </a:cubicBezTo>
                    <a:cubicBezTo>
                      <a:pt x="58" y="150"/>
                      <a:pt x="48" y="149"/>
                      <a:pt x="40" y="146"/>
                    </a:cubicBezTo>
                    <a:cubicBezTo>
                      <a:pt x="31" y="142"/>
                      <a:pt x="24" y="138"/>
                      <a:pt x="18" y="131"/>
                    </a:cubicBezTo>
                    <a:cubicBezTo>
                      <a:pt x="12" y="125"/>
                      <a:pt x="8" y="117"/>
                      <a:pt x="4" y="108"/>
                    </a:cubicBezTo>
                    <a:cubicBezTo>
                      <a:pt x="1" y="99"/>
                      <a:pt x="0" y="88"/>
                      <a:pt x="0" y="76"/>
                    </a:cubicBezTo>
                    <a:cubicBezTo>
                      <a:pt x="0" y="63"/>
                      <a:pt x="2" y="52"/>
                      <a:pt x="6" y="42"/>
                    </a:cubicBezTo>
                    <a:cubicBezTo>
                      <a:pt x="10" y="33"/>
                      <a:pt x="15" y="25"/>
                      <a:pt x="22" y="18"/>
                    </a:cubicBezTo>
                    <a:cubicBezTo>
                      <a:pt x="28" y="12"/>
                      <a:pt x="36" y="7"/>
                      <a:pt x="44" y="4"/>
                    </a:cubicBezTo>
                    <a:cubicBezTo>
                      <a:pt x="52" y="1"/>
                      <a:pt x="60" y="0"/>
                      <a:pt x="68" y="0"/>
                    </a:cubicBezTo>
                    <a:cubicBezTo>
                      <a:pt x="79" y="0"/>
                      <a:pt x="88" y="1"/>
                      <a:pt x="96" y="5"/>
                    </a:cubicBezTo>
                    <a:cubicBezTo>
                      <a:pt x="103" y="8"/>
                      <a:pt x="110" y="13"/>
                      <a:pt x="115" y="19"/>
                    </a:cubicBezTo>
                    <a:cubicBezTo>
                      <a:pt x="120" y="25"/>
                      <a:pt x="124" y="32"/>
                      <a:pt x="127" y="41"/>
                    </a:cubicBezTo>
                    <a:cubicBezTo>
                      <a:pt x="130" y="49"/>
                      <a:pt x="131" y="58"/>
                      <a:pt x="131" y="68"/>
                    </a:cubicBezTo>
                    <a:cubicBezTo>
                      <a:pt x="131" y="85"/>
                      <a:pt x="131" y="85"/>
                      <a:pt x="131" y="85"/>
                    </a:cubicBezTo>
                    <a:lnTo>
                      <a:pt x="33" y="85"/>
                    </a:lnTo>
                    <a:close/>
                    <a:moveTo>
                      <a:pt x="97" y="46"/>
                    </a:moveTo>
                    <a:cubicBezTo>
                      <a:pt x="96" y="42"/>
                      <a:pt x="94" y="38"/>
                      <a:pt x="91" y="35"/>
                    </a:cubicBezTo>
                    <a:cubicBezTo>
                      <a:pt x="89" y="32"/>
                      <a:pt x="86" y="29"/>
                      <a:pt x="82" y="28"/>
                    </a:cubicBezTo>
                    <a:cubicBezTo>
                      <a:pt x="78" y="26"/>
                      <a:pt x="73" y="25"/>
                      <a:pt x="68" y="25"/>
                    </a:cubicBezTo>
                    <a:cubicBezTo>
                      <a:pt x="64" y="25"/>
                      <a:pt x="60" y="26"/>
                      <a:pt x="56" y="28"/>
                    </a:cubicBezTo>
                    <a:cubicBezTo>
                      <a:pt x="52" y="29"/>
                      <a:pt x="48" y="32"/>
                      <a:pt x="45" y="35"/>
                    </a:cubicBezTo>
                    <a:cubicBezTo>
                      <a:pt x="42" y="38"/>
                      <a:pt x="39" y="42"/>
                      <a:pt x="37" y="46"/>
                    </a:cubicBezTo>
                    <a:cubicBezTo>
                      <a:pt x="35" y="50"/>
                      <a:pt x="34" y="55"/>
                      <a:pt x="33" y="60"/>
                    </a:cubicBezTo>
                    <a:cubicBezTo>
                      <a:pt x="99" y="60"/>
                      <a:pt x="99" y="60"/>
                      <a:pt x="99" y="60"/>
                    </a:cubicBezTo>
                    <a:cubicBezTo>
                      <a:pt x="99" y="55"/>
                      <a:pt x="98" y="51"/>
                      <a:pt x="97" y="46"/>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44" name="Freeform 38">
                <a:extLst>
                  <a:ext uri="{FF2B5EF4-FFF2-40B4-BE49-F238E27FC236}">
                    <a16:creationId xmlns:a16="http://schemas.microsoft.com/office/drawing/2014/main" id="{413BC047-A6EA-4F50-BF3D-6458BC489363}"/>
                  </a:ext>
                </a:extLst>
              </p:cNvPr>
              <p:cNvSpPr>
                <a:spLocks/>
              </p:cNvSpPr>
              <p:nvPr/>
            </p:nvSpPr>
            <p:spPr bwMode="black">
              <a:xfrm>
                <a:off x="3599107" y="5665455"/>
                <a:ext cx="59444" cy="104103"/>
              </a:xfrm>
              <a:custGeom>
                <a:avLst/>
                <a:gdLst/>
                <a:ahLst/>
                <a:cxnLst>
                  <a:cxn ang="0">
                    <a:pos x="79" y="32"/>
                  </a:cxn>
                  <a:cxn ang="0">
                    <a:pos x="74" y="30"/>
                  </a:cxn>
                  <a:cxn ang="0">
                    <a:pos x="69" y="29"/>
                  </a:cxn>
                  <a:cxn ang="0">
                    <a:pos x="64" y="29"/>
                  </a:cxn>
                  <a:cxn ang="0">
                    <a:pos x="51" y="32"/>
                  </a:cxn>
                  <a:cxn ang="0">
                    <a:pos x="41" y="40"/>
                  </a:cxn>
                  <a:cxn ang="0">
                    <a:pos x="35" y="54"/>
                  </a:cxn>
                  <a:cxn ang="0">
                    <a:pos x="32" y="72"/>
                  </a:cxn>
                  <a:cxn ang="0">
                    <a:pos x="32" y="146"/>
                  </a:cxn>
                  <a:cxn ang="0">
                    <a:pos x="0" y="146"/>
                  </a:cxn>
                  <a:cxn ang="0">
                    <a:pos x="0" y="2"/>
                  </a:cxn>
                  <a:cxn ang="0">
                    <a:pos x="32" y="2"/>
                  </a:cxn>
                  <a:cxn ang="0">
                    <a:pos x="32" y="30"/>
                  </a:cxn>
                  <a:cxn ang="0">
                    <a:pos x="33" y="30"/>
                  </a:cxn>
                  <a:cxn ang="0">
                    <a:pos x="39" y="16"/>
                  </a:cxn>
                  <a:cxn ang="0">
                    <a:pos x="48" y="7"/>
                  </a:cxn>
                  <a:cxn ang="0">
                    <a:pos x="59" y="1"/>
                  </a:cxn>
                  <a:cxn ang="0">
                    <a:pos x="70" y="0"/>
                  </a:cxn>
                  <a:cxn ang="0">
                    <a:pos x="77" y="0"/>
                  </a:cxn>
                  <a:cxn ang="0">
                    <a:pos x="83" y="2"/>
                  </a:cxn>
                  <a:cxn ang="0">
                    <a:pos x="83" y="34"/>
                  </a:cxn>
                  <a:cxn ang="0">
                    <a:pos x="79" y="32"/>
                  </a:cxn>
                </a:cxnLst>
                <a:rect l="0" t="0" r="r" b="b"/>
                <a:pathLst>
                  <a:path w="83" h="146">
                    <a:moveTo>
                      <a:pt x="79" y="32"/>
                    </a:moveTo>
                    <a:cubicBezTo>
                      <a:pt x="78" y="31"/>
                      <a:pt x="76" y="31"/>
                      <a:pt x="74" y="30"/>
                    </a:cubicBezTo>
                    <a:cubicBezTo>
                      <a:pt x="73" y="30"/>
                      <a:pt x="71" y="30"/>
                      <a:pt x="69" y="29"/>
                    </a:cubicBezTo>
                    <a:cubicBezTo>
                      <a:pt x="67" y="29"/>
                      <a:pt x="66" y="29"/>
                      <a:pt x="64" y="29"/>
                    </a:cubicBezTo>
                    <a:cubicBezTo>
                      <a:pt x="59" y="29"/>
                      <a:pt x="55" y="30"/>
                      <a:pt x="51" y="32"/>
                    </a:cubicBezTo>
                    <a:cubicBezTo>
                      <a:pt x="48" y="34"/>
                      <a:pt x="44" y="37"/>
                      <a:pt x="41" y="40"/>
                    </a:cubicBezTo>
                    <a:cubicBezTo>
                      <a:pt x="39" y="44"/>
                      <a:pt x="36" y="49"/>
                      <a:pt x="35" y="54"/>
                    </a:cubicBezTo>
                    <a:cubicBezTo>
                      <a:pt x="33" y="59"/>
                      <a:pt x="32" y="66"/>
                      <a:pt x="32" y="72"/>
                    </a:cubicBezTo>
                    <a:cubicBezTo>
                      <a:pt x="32" y="146"/>
                      <a:pt x="32" y="146"/>
                      <a:pt x="32" y="146"/>
                    </a:cubicBezTo>
                    <a:cubicBezTo>
                      <a:pt x="0" y="146"/>
                      <a:pt x="0" y="146"/>
                      <a:pt x="0" y="146"/>
                    </a:cubicBezTo>
                    <a:cubicBezTo>
                      <a:pt x="0" y="2"/>
                      <a:pt x="0" y="2"/>
                      <a:pt x="0" y="2"/>
                    </a:cubicBezTo>
                    <a:cubicBezTo>
                      <a:pt x="32" y="2"/>
                      <a:pt x="32" y="2"/>
                      <a:pt x="32" y="2"/>
                    </a:cubicBezTo>
                    <a:cubicBezTo>
                      <a:pt x="32" y="30"/>
                      <a:pt x="32" y="30"/>
                      <a:pt x="32" y="30"/>
                    </a:cubicBezTo>
                    <a:cubicBezTo>
                      <a:pt x="33" y="30"/>
                      <a:pt x="33" y="30"/>
                      <a:pt x="33" y="30"/>
                    </a:cubicBezTo>
                    <a:cubicBezTo>
                      <a:pt x="35" y="25"/>
                      <a:pt x="37" y="20"/>
                      <a:pt x="39" y="16"/>
                    </a:cubicBezTo>
                    <a:cubicBezTo>
                      <a:pt x="42" y="12"/>
                      <a:pt x="45" y="9"/>
                      <a:pt x="48" y="7"/>
                    </a:cubicBezTo>
                    <a:cubicBezTo>
                      <a:pt x="52" y="4"/>
                      <a:pt x="55" y="3"/>
                      <a:pt x="59" y="1"/>
                    </a:cubicBezTo>
                    <a:cubicBezTo>
                      <a:pt x="62" y="0"/>
                      <a:pt x="66" y="0"/>
                      <a:pt x="70" y="0"/>
                    </a:cubicBezTo>
                    <a:cubicBezTo>
                      <a:pt x="72" y="0"/>
                      <a:pt x="74" y="0"/>
                      <a:pt x="77" y="0"/>
                    </a:cubicBezTo>
                    <a:cubicBezTo>
                      <a:pt x="79" y="0"/>
                      <a:pt x="81" y="1"/>
                      <a:pt x="83" y="2"/>
                    </a:cubicBezTo>
                    <a:cubicBezTo>
                      <a:pt x="83" y="34"/>
                      <a:pt x="83" y="34"/>
                      <a:pt x="83" y="34"/>
                    </a:cubicBezTo>
                    <a:cubicBezTo>
                      <a:pt x="82" y="33"/>
                      <a:pt x="81" y="32"/>
                      <a:pt x="79" y="32"/>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45" name="Freeform 39">
                <a:extLst>
                  <a:ext uri="{FF2B5EF4-FFF2-40B4-BE49-F238E27FC236}">
                    <a16:creationId xmlns:a16="http://schemas.microsoft.com/office/drawing/2014/main" id="{CA969A80-731A-4D17-A5D9-B6FF2816B86D}"/>
                  </a:ext>
                </a:extLst>
              </p:cNvPr>
              <p:cNvSpPr>
                <a:spLocks noEditPoints="1"/>
              </p:cNvSpPr>
              <p:nvPr/>
            </p:nvSpPr>
            <p:spPr bwMode="black">
              <a:xfrm>
                <a:off x="3668509" y="5616873"/>
                <a:ext cx="28364" cy="152685"/>
              </a:xfrm>
              <a:custGeom>
                <a:avLst/>
                <a:gdLst/>
                <a:ahLst/>
                <a:cxnLst>
                  <a:cxn ang="0">
                    <a:pos x="40" y="19"/>
                  </a:cxn>
                  <a:cxn ang="0">
                    <a:pos x="38" y="27"/>
                  </a:cxn>
                  <a:cxn ang="0">
                    <a:pos x="34" y="32"/>
                  </a:cxn>
                  <a:cxn ang="0">
                    <a:pos x="28" y="36"/>
                  </a:cxn>
                  <a:cxn ang="0">
                    <a:pos x="20" y="38"/>
                  </a:cxn>
                  <a:cxn ang="0">
                    <a:pos x="12" y="36"/>
                  </a:cxn>
                  <a:cxn ang="0">
                    <a:pos x="6" y="32"/>
                  </a:cxn>
                  <a:cxn ang="0">
                    <a:pos x="1" y="27"/>
                  </a:cxn>
                  <a:cxn ang="0">
                    <a:pos x="0" y="19"/>
                  </a:cxn>
                  <a:cxn ang="0">
                    <a:pos x="2" y="12"/>
                  </a:cxn>
                  <a:cxn ang="0">
                    <a:pos x="6" y="6"/>
                  </a:cxn>
                  <a:cxn ang="0">
                    <a:pos x="12" y="2"/>
                  </a:cxn>
                  <a:cxn ang="0">
                    <a:pos x="20" y="0"/>
                  </a:cxn>
                  <a:cxn ang="0">
                    <a:pos x="28" y="2"/>
                  </a:cxn>
                  <a:cxn ang="0">
                    <a:pos x="34" y="6"/>
                  </a:cxn>
                  <a:cxn ang="0">
                    <a:pos x="38" y="12"/>
                  </a:cxn>
                  <a:cxn ang="0">
                    <a:pos x="40" y="19"/>
                  </a:cxn>
                  <a:cxn ang="0">
                    <a:pos x="3" y="214"/>
                  </a:cxn>
                  <a:cxn ang="0">
                    <a:pos x="3" y="70"/>
                  </a:cxn>
                  <a:cxn ang="0">
                    <a:pos x="36" y="70"/>
                  </a:cxn>
                  <a:cxn ang="0">
                    <a:pos x="36" y="214"/>
                  </a:cxn>
                  <a:cxn ang="0">
                    <a:pos x="3" y="214"/>
                  </a:cxn>
                </a:cxnLst>
                <a:rect l="0" t="0" r="r" b="b"/>
                <a:pathLst>
                  <a:path w="40" h="214">
                    <a:moveTo>
                      <a:pt x="40" y="19"/>
                    </a:moveTo>
                    <a:cubicBezTo>
                      <a:pt x="40" y="22"/>
                      <a:pt x="39" y="24"/>
                      <a:pt x="38" y="27"/>
                    </a:cubicBezTo>
                    <a:cubicBezTo>
                      <a:pt x="37" y="29"/>
                      <a:pt x="36" y="31"/>
                      <a:pt x="34" y="32"/>
                    </a:cubicBezTo>
                    <a:cubicBezTo>
                      <a:pt x="32" y="34"/>
                      <a:pt x="30" y="35"/>
                      <a:pt x="28" y="36"/>
                    </a:cubicBezTo>
                    <a:cubicBezTo>
                      <a:pt x="25" y="37"/>
                      <a:pt x="23" y="38"/>
                      <a:pt x="20" y="38"/>
                    </a:cubicBezTo>
                    <a:cubicBezTo>
                      <a:pt x="17" y="38"/>
                      <a:pt x="14" y="37"/>
                      <a:pt x="12" y="36"/>
                    </a:cubicBezTo>
                    <a:cubicBezTo>
                      <a:pt x="9" y="35"/>
                      <a:pt x="7" y="34"/>
                      <a:pt x="6" y="32"/>
                    </a:cubicBezTo>
                    <a:cubicBezTo>
                      <a:pt x="4" y="31"/>
                      <a:pt x="2" y="29"/>
                      <a:pt x="1" y="27"/>
                    </a:cubicBezTo>
                    <a:cubicBezTo>
                      <a:pt x="0" y="24"/>
                      <a:pt x="0" y="22"/>
                      <a:pt x="0" y="19"/>
                    </a:cubicBezTo>
                    <a:cubicBezTo>
                      <a:pt x="0" y="17"/>
                      <a:pt x="0" y="14"/>
                      <a:pt x="2" y="12"/>
                    </a:cubicBezTo>
                    <a:cubicBezTo>
                      <a:pt x="3" y="9"/>
                      <a:pt x="4" y="7"/>
                      <a:pt x="6" y="6"/>
                    </a:cubicBezTo>
                    <a:cubicBezTo>
                      <a:pt x="8" y="4"/>
                      <a:pt x="10" y="3"/>
                      <a:pt x="12" y="2"/>
                    </a:cubicBezTo>
                    <a:cubicBezTo>
                      <a:pt x="14" y="1"/>
                      <a:pt x="17" y="0"/>
                      <a:pt x="20" y="0"/>
                    </a:cubicBezTo>
                    <a:cubicBezTo>
                      <a:pt x="23" y="0"/>
                      <a:pt x="25" y="1"/>
                      <a:pt x="28" y="2"/>
                    </a:cubicBezTo>
                    <a:cubicBezTo>
                      <a:pt x="30" y="3"/>
                      <a:pt x="32" y="4"/>
                      <a:pt x="34" y="6"/>
                    </a:cubicBezTo>
                    <a:cubicBezTo>
                      <a:pt x="36" y="7"/>
                      <a:pt x="37" y="9"/>
                      <a:pt x="38" y="12"/>
                    </a:cubicBezTo>
                    <a:cubicBezTo>
                      <a:pt x="39" y="14"/>
                      <a:pt x="40" y="17"/>
                      <a:pt x="40" y="19"/>
                    </a:cubicBezTo>
                    <a:close/>
                    <a:moveTo>
                      <a:pt x="3" y="214"/>
                    </a:moveTo>
                    <a:cubicBezTo>
                      <a:pt x="3" y="70"/>
                      <a:pt x="3" y="70"/>
                      <a:pt x="3" y="70"/>
                    </a:cubicBezTo>
                    <a:cubicBezTo>
                      <a:pt x="36" y="70"/>
                      <a:pt x="36" y="70"/>
                      <a:pt x="36" y="70"/>
                    </a:cubicBezTo>
                    <a:cubicBezTo>
                      <a:pt x="36" y="214"/>
                      <a:pt x="36" y="214"/>
                      <a:pt x="36" y="214"/>
                    </a:cubicBezTo>
                    <a:lnTo>
                      <a:pt x="3" y="214"/>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46" name="Freeform 40">
                <a:extLst>
                  <a:ext uri="{FF2B5EF4-FFF2-40B4-BE49-F238E27FC236}">
                    <a16:creationId xmlns:a16="http://schemas.microsoft.com/office/drawing/2014/main" id="{E67747D5-4545-453E-B3AA-EDEF4BA6029B}"/>
                  </a:ext>
                </a:extLst>
              </p:cNvPr>
              <p:cNvSpPr>
                <a:spLocks/>
              </p:cNvSpPr>
              <p:nvPr/>
            </p:nvSpPr>
            <p:spPr bwMode="black">
              <a:xfrm>
                <a:off x="3721013" y="5664851"/>
                <a:ext cx="152684" cy="104707"/>
              </a:xfrm>
              <a:custGeom>
                <a:avLst/>
                <a:gdLst/>
                <a:ahLst/>
                <a:cxnLst>
                  <a:cxn ang="0">
                    <a:pos x="182" y="147"/>
                  </a:cxn>
                  <a:cxn ang="0">
                    <a:pos x="182" y="66"/>
                  </a:cxn>
                  <a:cxn ang="0">
                    <a:pos x="180" y="46"/>
                  </a:cxn>
                  <a:cxn ang="0">
                    <a:pos x="174" y="34"/>
                  </a:cxn>
                  <a:cxn ang="0">
                    <a:pos x="165" y="28"/>
                  </a:cxn>
                  <a:cxn ang="0">
                    <a:pos x="153" y="26"/>
                  </a:cxn>
                  <a:cxn ang="0">
                    <a:pos x="141" y="29"/>
                  </a:cxn>
                  <a:cxn ang="0">
                    <a:pos x="131" y="38"/>
                  </a:cxn>
                  <a:cxn ang="0">
                    <a:pos x="125" y="51"/>
                  </a:cxn>
                  <a:cxn ang="0">
                    <a:pos x="123" y="66"/>
                  </a:cxn>
                  <a:cxn ang="0">
                    <a:pos x="123" y="147"/>
                  </a:cxn>
                  <a:cxn ang="0">
                    <a:pos x="91" y="147"/>
                  </a:cxn>
                  <a:cxn ang="0">
                    <a:pos x="91" y="63"/>
                  </a:cxn>
                  <a:cxn ang="0">
                    <a:pos x="89" y="46"/>
                  </a:cxn>
                  <a:cxn ang="0">
                    <a:pos x="83" y="34"/>
                  </a:cxn>
                  <a:cxn ang="0">
                    <a:pos x="74" y="28"/>
                  </a:cxn>
                  <a:cxn ang="0">
                    <a:pos x="62" y="26"/>
                  </a:cxn>
                  <a:cxn ang="0">
                    <a:pos x="50" y="29"/>
                  </a:cxn>
                  <a:cxn ang="0">
                    <a:pos x="41" y="37"/>
                  </a:cxn>
                  <a:cxn ang="0">
                    <a:pos x="34" y="50"/>
                  </a:cxn>
                  <a:cxn ang="0">
                    <a:pos x="32" y="66"/>
                  </a:cxn>
                  <a:cxn ang="0">
                    <a:pos x="32" y="147"/>
                  </a:cxn>
                  <a:cxn ang="0">
                    <a:pos x="0" y="147"/>
                  </a:cxn>
                  <a:cxn ang="0">
                    <a:pos x="0" y="3"/>
                  </a:cxn>
                  <a:cxn ang="0">
                    <a:pos x="32" y="3"/>
                  </a:cxn>
                  <a:cxn ang="0">
                    <a:pos x="32" y="25"/>
                  </a:cxn>
                  <a:cxn ang="0">
                    <a:pos x="33" y="25"/>
                  </a:cxn>
                  <a:cxn ang="0">
                    <a:pos x="52" y="6"/>
                  </a:cxn>
                  <a:cxn ang="0">
                    <a:pos x="78" y="0"/>
                  </a:cxn>
                  <a:cxn ang="0">
                    <a:pos x="92" y="2"/>
                  </a:cxn>
                  <a:cxn ang="0">
                    <a:pos x="104" y="7"/>
                  </a:cxn>
                  <a:cxn ang="0">
                    <a:pos x="113" y="16"/>
                  </a:cxn>
                  <a:cxn ang="0">
                    <a:pos x="119" y="28"/>
                  </a:cxn>
                  <a:cxn ang="0">
                    <a:pos x="140" y="6"/>
                  </a:cxn>
                  <a:cxn ang="0">
                    <a:pos x="167" y="0"/>
                  </a:cxn>
                  <a:cxn ang="0">
                    <a:pos x="202" y="14"/>
                  </a:cxn>
                  <a:cxn ang="0">
                    <a:pos x="214" y="58"/>
                  </a:cxn>
                  <a:cxn ang="0">
                    <a:pos x="214" y="147"/>
                  </a:cxn>
                  <a:cxn ang="0">
                    <a:pos x="182" y="147"/>
                  </a:cxn>
                </a:cxnLst>
                <a:rect l="0" t="0" r="r" b="b"/>
                <a:pathLst>
                  <a:path w="214" h="147">
                    <a:moveTo>
                      <a:pt x="182" y="147"/>
                    </a:moveTo>
                    <a:cubicBezTo>
                      <a:pt x="182" y="66"/>
                      <a:pt x="182" y="66"/>
                      <a:pt x="182" y="66"/>
                    </a:cubicBezTo>
                    <a:cubicBezTo>
                      <a:pt x="182" y="58"/>
                      <a:pt x="181" y="51"/>
                      <a:pt x="180" y="46"/>
                    </a:cubicBezTo>
                    <a:cubicBezTo>
                      <a:pt x="178" y="41"/>
                      <a:pt x="177" y="37"/>
                      <a:pt x="174" y="34"/>
                    </a:cubicBezTo>
                    <a:cubicBezTo>
                      <a:pt x="172" y="31"/>
                      <a:pt x="169" y="29"/>
                      <a:pt x="165" y="28"/>
                    </a:cubicBezTo>
                    <a:cubicBezTo>
                      <a:pt x="162" y="27"/>
                      <a:pt x="158" y="26"/>
                      <a:pt x="153" y="26"/>
                    </a:cubicBezTo>
                    <a:cubicBezTo>
                      <a:pt x="149" y="26"/>
                      <a:pt x="145" y="27"/>
                      <a:pt x="141" y="29"/>
                    </a:cubicBezTo>
                    <a:cubicBezTo>
                      <a:pt x="137" y="32"/>
                      <a:pt x="134" y="34"/>
                      <a:pt x="131" y="38"/>
                    </a:cubicBezTo>
                    <a:cubicBezTo>
                      <a:pt x="129" y="42"/>
                      <a:pt x="127" y="46"/>
                      <a:pt x="125" y="51"/>
                    </a:cubicBezTo>
                    <a:cubicBezTo>
                      <a:pt x="124" y="56"/>
                      <a:pt x="123" y="61"/>
                      <a:pt x="123" y="66"/>
                    </a:cubicBezTo>
                    <a:cubicBezTo>
                      <a:pt x="123" y="147"/>
                      <a:pt x="123" y="147"/>
                      <a:pt x="123" y="147"/>
                    </a:cubicBezTo>
                    <a:cubicBezTo>
                      <a:pt x="91" y="147"/>
                      <a:pt x="91" y="147"/>
                      <a:pt x="91" y="147"/>
                    </a:cubicBezTo>
                    <a:cubicBezTo>
                      <a:pt x="91" y="63"/>
                      <a:pt x="91" y="63"/>
                      <a:pt x="91" y="63"/>
                    </a:cubicBezTo>
                    <a:cubicBezTo>
                      <a:pt x="91" y="56"/>
                      <a:pt x="90" y="50"/>
                      <a:pt x="89" y="46"/>
                    </a:cubicBezTo>
                    <a:cubicBezTo>
                      <a:pt x="87" y="41"/>
                      <a:pt x="85" y="37"/>
                      <a:pt x="83" y="34"/>
                    </a:cubicBezTo>
                    <a:cubicBezTo>
                      <a:pt x="80" y="32"/>
                      <a:pt x="77" y="29"/>
                      <a:pt x="74" y="28"/>
                    </a:cubicBezTo>
                    <a:cubicBezTo>
                      <a:pt x="71" y="27"/>
                      <a:pt x="67" y="26"/>
                      <a:pt x="62" y="26"/>
                    </a:cubicBezTo>
                    <a:cubicBezTo>
                      <a:pt x="58" y="26"/>
                      <a:pt x="54" y="27"/>
                      <a:pt x="50" y="29"/>
                    </a:cubicBezTo>
                    <a:cubicBezTo>
                      <a:pt x="47" y="31"/>
                      <a:pt x="43" y="34"/>
                      <a:pt x="41" y="37"/>
                    </a:cubicBezTo>
                    <a:cubicBezTo>
                      <a:pt x="38" y="40"/>
                      <a:pt x="36" y="45"/>
                      <a:pt x="34" y="50"/>
                    </a:cubicBezTo>
                    <a:cubicBezTo>
                      <a:pt x="33" y="54"/>
                      <a:pt x="32" y="60"/>
                      <a:pt x="32" y="66"/>
                    </a:cubicBezTo>
                    <a:cubicBezTo>
                      <a:pt x="32" y="147"/>
                      <a:pt x="32" y="147"/>
                      <a:pt x="32" y="147"/>
                    </a:cubicBezTo>
                    <a:cubicBezTo>
                      <a:pt x="0" y="147"/>
                      <a:pt x="0" y="147"/>
                      <a:pt x="0" y="147"/>
                    </a:cubicBezTo>
                    <a:cubicBezTo>
                      <a:pt x="0" y="3"/>
                      <a:pt x="0" y="3"/>
                      <a:pt x="0" y="3"/>
                    </a:cubicBezTo>
                    <a:cubicBezTo>
                      <a:pt x="32" y="3"/>
                      <a:pt x="32" y="3"/>
                      <a:pt x="32" y="3"/>
                    </a:cubicBezTo>
                    <a:cubicBezTo>
                      <a:pt x="32" y="25"/>
                      <a:pt x="32" y="25"/>
                      <a:pt x="32" y="25"/>
                    </a:cubicBezTo>
                    <a:cubicBezTo>
                      <a:pt x="33" y="25"/>
                      <a:pt x="33" y="25"/>
                      <a:pt x="33" y="25"/>
                    </a:cubicBezTo>
                    <a:cubicBezTo>
                      <a:pt x="38" y="17"/>
                      <a:pt x="44" y="10"/>
                      <a:pt x="52" y="6"/>
                    </a:cubicBezTo>
                    <a:cubicBezTo>
                      <a:pt x="60" y="2"/>
                      <a:pt x="68" y="0"/>
                      <a:pt x="78" y="0"/>
                    </a:cubicBezTo>
                    <a:cubicBezTo>
                      <a:pt x="83" y="0"/>
                      <a:pt x="88" y="0"/>
                      <a:pt x="92" y="2"/>
                    </a:cubicBezTo>
                    <a:cubicBezTo>
                      <a:pt x="96" y="3"/>
                      <a:pt x="100" y="5"/>
                      <a:pt x="104" y="7"/>
                    </a:cubicBezTo>
                    <a:cubicBezTo>
                      <a:pt x="107" y="10"/>
                      <a:pt x="110" y="13"/>
                      <a:pt x="113" y="16"/>
                    </a:cubicBezTo>
                    <a:cubicBezTo>
                      <a:pt x="116" y="20"/>
                      <a:pt x="118" y="23"/>
                      <a:pt x="119" y="28"/>
                    </a:cubicBezTo>
                    <a:cubicBezTo>
                      <a:pt x="125" y="18"/>
                      <a:pt x="132" y="11"/>
                      <a:pt x="140" y="6"/>
                    </a:cubicBezTo>
                    <a:cubicBezTo>
                      <a:pt x="148" y="2"/>
                      <a:pt x="157" y="0"/>
                      <a:pt x="167" y="0"/>
                    </a:cubicBezTo>
                    <a:cubicBezTo>
                      <a:pt x="183" y="0"/>
                      <a:pt x="194" y="4"/>
                      <a:pt x="202" y="14"/>
                    </a:cubicBezTo>
                    <a:cubicBezTo>
                      <a:pt x="210" y="23"/>
                      <a:pt x="214" y="38"/>
                      <a:pt x="214" y="58"/>
                    </a:cubicBezTo>
                    <a:cubicBezTo>
                      <a:pt x="214" y="147"/>
                      <a:pt x="214" y="147"/>
                      <a:pt x="214" y="147"/>
                    </a:cubicBezTo>
                    <a:lnTo>
                      <a:pt x="182" y="147"/>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47" name="Freeform 41">
                <a:extLst>
                  <a:ext uri="{FF2B5EF4-FFF2-40B4-BE49-F238E27FC236}">
                    <a16:creationId xmlns:a16="http://schemas.microsoft.com/office/drawing/2014/main" id="{FBDC8888-54E4-4CAC-9F2A-EE81EA1C10FA}"/>
                  </a:ext>
                </a:extLst>
              </p:cNvPr>
              <p:cNvSpPr>
                <a:spLocks noEditPoints="1"/>
              </p:cNvSpPr>
              <p:nvPr/>
            </p:nvSpPr>
            <p:spPr bwMode="black">
              <a:xfrm>
                <a:off x="3889389" y="5664851"/>
                <a:ext cx="86300" cy="106819"/>
              </a:xfrm>
              <a:custGeom>
                <a:avLst/>
                <a:gdLst/>
                <a:ahLst/>
                <a:cxnLst>
                  <a:cxn ang="0">
                    <a:pos x="89" y="147"/>
                  </a:cxn>
                  <a:cxn ang="0">
                    <a:pos x="89" y="127"/>
                  </a:cxn>
                  <a:cxn ang="0">
                    <a:pos x="89" y="127"/>
                  </a:cxn>
                  <a:cxn ang="0">
                    <a:pos x="71" y="144"/>
                  </a:cxn>
                  <a:cxn ang="0">
                    <a:pos x="46" y="150"/>
                  </a:cxn>
                  <a:cxn ang="0">
                    <a:pos x="27" y="147"/>
                  </a:cxn>
                  <a:cxn ang="0">
                    <a:pos x="12" y="139"/>
                  </a:cxn>
                  <a:cxn ang="0">
                    <a:pos x="3" y="125"/>
                  </a:cxn>
                  <a:cxn ang="0">
                    <a:pos x="0" y="108"/>
                  </a:cxn>
                  <a:cxn ang="0">
                    <a:pos x="3" y="90"/>
                  </a:cxn>
                  <a:cxn ang="0">
                    <a:pos x="11" y="76"/>
                  </a:cxn>
                  <a:cxn ang="0">
                    <a:pos x="26" y="66"/>
                  </a:cxn>
                  <a:cxn ang="0">
                    <a:pos x="47" y="60"/>
                  </a:cxn>
                  <a:cxn ang="0">
                    <a:pos x="89" y="54"/>
                  </a:cxn>
                  <a:cxn ang="0">
                    <a:pos x="82" y="32"/>
                  </a:cxn>
                  <a:cxn ang="0">
                    <a:pos x="62" y="25"/>
                  </a:cxn>
                  <a:cxn ang="0">
                    <a:pos x="37" y="29"/>
                  </a:cxn>
                  <a:cxn ang="0">
                    <a:pos x="14" y="41"/>
                  </a:cxn>
                  <a:cxn ang="0">
                    <a:pos x="14" y="12"/>
                  </a:cxn>
                  <a:cxn ang="0">
                    <a:pos x="23" y="8"/>
                  </a:cxn>
                  <a:cxn ang="0">
                    <a:pos x="36" y="4"/>
                  </a:cxn>
                  <a:cxn ang="0">
                    <a:pos x="51" y="1"/>
                  </a:cxn>
                  <a:cxn ang="0">
                    <a:pos x="66" y="0"/>
                  </a:cxn>
                  <a:cxn ang="0">
                    <a:pos x="90" y="3"/>
                  </a:cxn>
                  <a:cxn ang="0">
                    <a:pos x="108" y="14"/>
                  </a:cxn>
                  <a:cxn ang="0">
                    <a:pos x="118" y="32"/>
                  </a:cxn>
                  <a:cxn ang="0">
                    <a:pos x="121" y="56"/>
                  </a:cxn>
                  <a:cxn ang="0">
                    <a:pos x="121" y="147"/>
                  </a:cxn>
                  <a:cxn ang="0">
                    <a:pos x="89" y="147"/>
                  </a:cxn>
                  <a:cxn ang="0">
                    <a:pos x="58" y="81"/>
                  </a:cxn>
                  <a:cxn ang="0">
                    <a:pos x="45" y="84"/>
                  </a:cxn>
                  <a:cxn ang="0">
                    <a:pos x="37" y="89"/>
                  </a:cxn>
                  <a:cxn ang="0">
                    <a:pos x="33" y="96"/>
                  </a:cxn>
                  <a:cxn ang="0">
                    <a:pos x="32" y="104"/>
                  </a:cxn>
                  <a:cxn ang="0">
                    <a:pos x="34" y="113"/>
                  </a:cxn>
                  <a:cxn ang="0">
                    <a:pos x="39" y="119"/>
                  </a:cxn>
                  <a:cxn ang="0">
                    <a:pos x="46" y="123"/>
                  </a:cxn>
                  <a:cxn ang="0">
                    <a:pos x="56" y="125"/>
                  </a:cxn>
                  <a:cxn ang="0">
                    <a:pos x="70" y="122"/>
                  </a:cxn>
                  <a:cxn ang="0">
                    <a:pos x="80" y="115"/>
                  </a:cxn>
                  <a:cxn ang="0">
                    <a:pos x="87" y="104"/>
                  </a:cxn>
                  <a:cxn ang="0">
                    <a:pos x="89" y="90"/>
                  </a:cxn>
                  <a:cxn ang="0">
                    <a:pos x="89" y="77"/>
                  </a:cxn>
                  <a:cxn ang="0">
                    <a:pos x="58" y="81"/>
                  </a:cxn>
                </a:cxnLst>
                <a:rect l="0" t="0" r="r" b="b"/>
                <a:pathLst>
                  <a:path w="121" h="150">
                    <a:moveTo>
                      <a:pt x="89" y="147"/>
                    </a:moveTo>
                    <a:cubicBezTo>
                      <a:pt x="89" y="127"/>
                      <a:pt x="89" y="127"/>
                      <a:pt x="89" y="127"/>
                    </a:cubicBezTo>
                    <a:cubicBezTo>
                      <a:pt x="89" y="127"/>
                      <a:pt x="89" y="127"/>
                      <a:pt x="89" y="127"/>
                    </a:cubicBezTo>
                    <a:cubicBezTo>
                      <a:pt x="84" y="135"/>
                      <a:pt x="78" y="140"/>
                      <a:pt x="71" y="144"/>
                    </a:cubicBezTo>
                    <a:cubicBezTo>
                      <a:pt x="64" y="148"/>
                      <a:pt x="55" y="150"/>
                      <a:pt x="46" y="150"/>
                    </a:cubicBezTo>
                    <a:cubicBezTo>
                      <a:pt x="39" y="150"/>
                      <a:pt x="32" y="149"/>
                      <a:pt x="27" y="147"/>
                    </a:cubicBezTo>
                    <a:cubicBezTo>
                      <a:pt x="21" y="145"/>
                      <a:pt x="16" y="142"/>
                      <a:pt x="12" y="139"/>
                    </a:cubicBezTo>
                    <a:cubicBezTo>
                      <a:pt x="8" y="135"/>
                      <a:pt x="5" y="130"/>
                      <a:pt x="3" y="125"/>
                    </a:cubicBezTo>
                    <a:cubicBezTo>
                      <a:pt x="1" y="120"/>
                      <a:pt x="0" y="114"/>
                      <a:pt x="0" y="108"/>
                    </a:cubicBezTo>
                    <a:cubicBezTo>
                      <a:pt x="0" y="102"/>
                      <a:pt x="1" y="96"/>
                      <a:pt x="3" y="90"/>
                    </a:cubicBezTo>
                    <a:cubicBezTo>
                      <a:pt x="5" y="85"/>
                      <a:pt x="8" y="80"/>
                      <a:pt x="11" y="76"/>
                    </a:cubicBezTo>
                    <a:cubicBezTo>
                      <a:pt x="15" y="72"/>
                      <a:pt x="20" y="69"/>
                      <a:pt x="26" y="66"/>
                    </a:cubicBezTo>
                    <a:cubicBezTo>
                      <a:pt x="32" y="63"/>
                      <a:pt x="39" y="61"/>
                      <a:pt x="47" y="60"/>
                    </a:cubicBezTo>
                    <a:cubicBezTo>
                      <a:pt x="89" y="54"/>
                      <a:pt x="89" y="54"/>
                      <a:pt x="89" y="54"/>
                    </a:cubicBezTo>
                    <a:cubicBezTo>
                      <a:pt x="89" y="44"/>
                      <a:pt x="87" y="37"/>
                      <a:pt x="82" y="32"/>
                    </a:cubicBezTo>
                    <a:cubicBezTo>
                      <a:pt x="78" y="27"/>
                      <a:pt x="71" y="25"/>
                      <a:pt x="62" y="25"/>
                    </a:cubicBezTo>
                    <a:cubicBezTo>
                      <a:pt x="54" y="25"/>
                      <a:pt x="45" y="26"/>
                      <a:pt x="37" y="29"/>
                    </a:cubicBezTo>
                    <a:cubicBezTo>
                      <a:pt x="28" y="32"/>
                      <a:pt x="21" y="36"/>
                      <a:pt x="14" y="41"/>
                    </a:cubicBezTo>
                    <a:cubicBezTo>
                      <a:pt x="14" y="12"/>
                      <a:pt x="14" y="12"/>
                      <a:pt x="14" y="12"/>
                    </a:cubicBezTo>
                    <a:cubicBezTo>
                      <a:pt x="17" y="11"/>
                      <a:pt x="19" y="10"/>
                      <a:pt x="23" y="8"/>
                    </a:cubicBezTo>
                    <a:cubicBezTo>
                      <a:pt x="27" y="7"/>
                      <a:pt x="31" y="5"/>
                      <a:pt x="36" y="4"/>
                    </a:cubicBezTo>
                    <a:cubicBezTo>
                      <a:pt x="41" y="3"/>
                      <a:pt x="45" y="2"/>
                      <a:pt x="51" y="1"/>
                    </a:cubicBezTo>
                    <a:cubicBezTo>
                      <a:pt x="56" y="0"/>
                      <a:pt x="61" y="0"/>
                      <a:pt x="66" y="0"/>
                    </a:cubicBezTo>
                    <a:cubicBezTo>
                      <a:pt x="75" y="0"/>
                      <a:pt x="83" y="1"/>
                      <a:pt x="90" y="3"/>
                    </a:cubicBezTo>
                    <a:cubicBezTo>
                      <a:pt x="97" y="6"/>
                      <a:pt x="103" y="10"/>
                      <a:pt x="108" y="14"/>
                    </a:cubicBezTo>
                    <a:cubicBezTo>
                      <a:pt x="112" y="19"/>
                      <a:pt x="116" y="25"/>
                      <a:pt x="118" y="32"/>
                    </a:cubicBezTo>
                    <a:cubicBezTo>
                      <a:pt x="120" y="39"/>
                      <a:pt x="121" y="47"/>
                      <a:pt x="121" y="56"/>
                    </a:cubicBezTo>
                    <a:cubicBezTo>
                      <a:pt x="121" y="147"/>
                      <a:pt x="121" y="147"/>
                      <a:pt x="121" y="147"/>
                    </a:cubicBezTo>
                    <a:lnTo>
                      <a:pt x="89" y="147"/>
                    </a:lnTo>
                    <a:close/>
                    <a:moveTo>
                      <a:pt x="58" y="81"/>
                    </a:moveTo>
                    <a:cubicBezTo>
                      <a:pt x="53" y="82"/>
                      <a:pt x="49" y="83"/>
                      <a:pt x="45" y="84"/>
                    </a:cubicBezTo>
                    <a:cubicBezTo>
                      <a:pt x="42" y="85"/>
                      <a:pt x="39" y="87"/>
                      <a:pt x="37" y="89"/>
                    </a:cubicBezTo>
                    <a:cubicBezTo>
                      <a:pt x="36" y="91"/>
                      <a:pt x="34" y="93"/>
                      <a:pt x="33" y="96"/>
                    </a:cubicBezTo>
                    <a:cubicBezTo>
                      <a:pt x="33" y="98"/>
                      <a:pt x="32" y="101"/>
                      <a:pt x="32" y="104"/>
                    </a:cubicBezTo>
                    <a:cubicBezTo>
                      <a:pt x="32" y="107"/>
                      <a:pt x="33" y="110"/>
                      <a:pt x="34" y="113"/>
                    </a:cubicBezTo>
                    <a:cubicBezTo>
                      <a:pt x="35" y="115"/>
                      <a:pt x="37" y="117"/>
                      <a:pt x="39" y="119"/>
                    </a:cubicBezTo>
                    <a:cubicBezTo>
                      <a:pt x="41" y="121"/>
                      <a:pt x="43" y="122"/>
                      <a:pt x="46" y="123"/>
                    </a:cubicBezTo>
                    <a:cubicBezTo>
                      <a:pt x="49" y="124"/>
                      <a:pt x="53" y="125"/>
                      <a:pt x="56" y="125"/>
                    </a:cubicBezTo>
                    <a:cubicBezTo>
                      <a:pt x="61" y="125"/>
                      <a:pt x="66" y="124"/>
                      <a:pt x="70" y="122"/>
                    </a:cubicBezTo>
                    <a:cubicBezTo>
                      <a:pt x="74" y="120"/>
                      <a:pt x="77" y="118"/>
                      <a:pt x="80" y="115"/>
                    </a:cubicBezTo>
                    <a:cubicBezTo>
                      <a:pt x="83" y="111"/>
                      <a:pt x="86" y="108"/>
                      <a:pt x="87" y="104"/>
                    </a:cubicBezTo>
                    <a:cubicBezTo>
                      <a:pt x="89" y="99"/>
                      <a:pt x="89" y="95"/>
                      <a:pt x="89" y="90"/>
                    </a:cubicBezTo>
                    <a:cubicBezTo>
                      <a:pt x="89" y="77"/>
                      <a:pt x="89" y="77"/>
                      <a:pt x="89" y="77"/>
                    </a:cubicBezTo>
                    <a:lnTo>
                      <a:pt x="58" y="81"/>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48" name="Freeform 42">
                <a:extLst>
                  <a:ext uri="{FF2B5EF4-FFF2-40B4-BE49-F238E27FC236}">
                    <a16:creationId xmlns:a16="http://schemas.microsoft.com/office/drawing/2014/main" id="{2ED98679-FCE1-4381-B133-E047DF550667}"/>
                  </a:ext>
                </a:extLst>
              </p:cNvPr>
              <p:cNvSpPr>
                <a:spLocks/>
              </p:cNvSpPr>
              <p:nvPr/>
            </p:nvSpPr>
            <p:spPr bwMode="black">
              <a:xfrm>
                <a:off x="4052634" y="5626227"/>
                <a:ext cx="109836" cy="143331"/>
              </a:xfrm>
              <a:custGeom>
                <a:avLst/>
                <a:gdLst/>
                <a:ahLst/>
                <a:cxnLst>
                  <a:cxn ang="0">
                    <a:pos x="109" y="201"/>
                  </a:cxn>
                  <a:cxn ang="0">
                    <a:pos x="40" y="112"/>
                  </a:cxn>
                  <a:cxn ang="0">
                    <a:pos x="37" y="107"/>
                  </a:cxn>
                  <a:cxn ang="0">
                    <a:pos x="34" y="103"/>
                  </a:cxn>
                  <a:cxn ang="0">
                    <a:pos x="34" y="103"/>
                  </a:cxn>
                  <a:cxn ang="0">
                    <a:pos x="34" y="201"/>
                  </a:cxn>
                  <a:cxn ang="0">
                    <a:pos x="0" y="201"/>
                  </a:cxn>
                  <a:cxn ang="0">
                    <a:pos x="0" y="0"/>
                  </a:cxn>
                  <a:cxn ang="0">
                    <a:pos x="34" y="0"/>
                  </a:cxn>
                  <a:cxn ang="0">
                    <a:pos x="34" y="94"/>
                  </a:cxn>
                  <a:cxn ang="0">
                    <a:pos x="34" y="94"/>
                  </a:cxn>
                  <a:cxn ang="0">
                    <a:pos x="37" y="90"/>
                  </a:cxn>
                  <a:cxn ang="0">
                    <a:pos x="40" y="86"/>
                  </a:cxn>
                  <a:cxn ang="0">
                    <a:pos x="107" y="0"/>
                  </a:cxn>
                  <a:cxn ang="0">
                    <a:pos x="148" y="0"/>
                  </a:cxn>
                  <a:cxn ang="0">
                    <a:pos x="67" y="96"/>
                  </a:cxn>
                  <a:cxn ang="0">
                    <a:pos x="154" y="201"/>
                  </a:cxn>
                  <a:cxn ang="0">
                    <a:pos x="109" y="201"/>
                  </a:cxn>
                </a:cxnLst>
                <a:rect l="0" t="0" r="r" b="b"/>
                <a:pathLst>
                  <a:path w="154" h="201">
                    <a:moveTo>
                      <a:pt x="109" y="201"/>
                    </a:moveTo>
                    <a:cubicBezTo>
                      <a:pt x="40" y="112"/>
                      <a:pt x="40" y="112"/>
                      <a:pt x="40" y="112"/>
                    </a:cubicBezTo>
                    <a:cubicBezTo>
                      <a:pt x="39" y="110"/>
                      <a:pt x="38" y="109"/>
                      <a:pt x="37" y="107"/>
                    </a:cubicBezTo>
                    <a:cubicBezTo>
                      <a:pt x="36" y="106"/>
                      <a:pt x="35" y="104"/>
                      <a:pt x="34" y="103"/>
                    </a:cubicBezTo>
                    <a:cubicBezTo>
                      <a:pt x="34" y="103"/>
                      <a:pt x="34" y="103"/>
                      <a:pt x="34" y="103"/>
                    </a:cubicBezTo>
                    <a:cubicBezTo>
                      <a:pt x="34" y="201"/>
                      <a:pt x="34" y="201"/>
                      <a:pt x="34" y="201"/>
                    </a:cubicBezTo>
                    <a:cubicBezTo>
                      <a:pt x="0" y="201"/>
                      <a:pt x="0" y="201"/>
                      <a:pt x="0" y="201"/>
                    </a:cubicBezTo>
                    <a:cubicBezTo>
                      <a:pt x="0" y="0"/>
                      <a:pt x="0" y="0"/>
                      <a:pt x="0" y="0"/>
                    </a:cubicBezTo>
                    <a:cubicBezTo>
                      <a:pt x="34" y="0"/>
                      <a:pt x="34" y="0"/>
                      <a:pt x="34" y="0"/>
                    </a:cubicBezTo>
                    <a:cubicBezTo>
                      <a:pt x="34" y="94"/>
                      <a:pt x="34" y="94"/>
                      <a:pt x="34" y="94"/>
                    </a:cubicBezTo>
                    <a:cubicBezTo>
                      <a:pt x="34" y="94"/>
                      <a:pt x="34" y="94"/>
                      <a:pt x="34" y="94"/>
                    </a:cubicBezTo>
                    <a:cubicBezTo>
                      <a:pt x="35" y="93"/>
                      <a:pt x="36" y="91"/>
                      <a:pt x="37" y="90"/>
                    </a:cubicBezTo>
                    <a:cubicBezTo>
                      <a:pt x="38" y="88"/>
                      <a:pt x="39" y="87"/>
                      <a:pt x="40" y="86"/>
                    </a:cubicBezTo>
                    <a:cubicBezTo>
                      <a:pt x="107" y="0"/>
                      <a:pt x="107" y="0"/>
                      <a:pt x="107" y="0"/>
                    </a:cubicBezTo>
                    <a:cubicBezTo>
                      <a:pt x="148" y="0"/>
                      <a:pt x="148" y="0"/>
                      <a:pt x="148" y="0"/>
                    </a:cubicBezTo>
                    <a:cubicBezTo>
                      <a:pt x="67" y="96"/>
                      <a:pt x="67" y="96"/>
                      <a:pt x="67" y="96"/>
                    </a:cubicBezTo>
                    <a:cubicBezTo>
                      <a:pt x="154" y="201"/>
                      <a:pt x="154" y="201"/>
                      <a:pt x="154" y="201"/>
                    </a:cubicBezTo>
                    <a:lnTo>
                      <a:pt x="109" y="201"/>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49" name="Freeform 43">
                <a:extLst>
                  <a:ext uri="{FF2B5EF4-FFF2-40B4-BE49-F238E27FC236}">
                    <a16:creationId xmlns:a16="http://schemas.microsoft.com/office/drawing/2014/main" id="{5D6E516C-9DB3-4EED-8724-C056DB80596E}"/>
                  </a:ext>
                </a:extLst>
              </p:cNvPr>
              <p:cNvSpPr>
                <a:spLocks noEditPoints="1"/>
              </p:cNvSpPr>
              <p:nvPr/>
            </p:nvSpPr>
            <p:spPr bwMode="black">
              <a:xfrm>
                <a:off x="4163677" y="5664851"/>
                <a:ext cx="86300" cy="106819"/>
              </a:xfrm>
              <a:custGeom>
                <a:avLst/>
                <a:gdLst/>
                <a:ahLst/>
                <a:cxnLst>
                  <a:cxn ang="0">
                    <a:pos x="89" y="147"/>
                  </a:cxn>
                  <a:cxn ang="0">
                    <a:pos x="89" y="127"/>
                  </a:cxn>
                  <a:cxn ang="0">
                    <a:pos x="88" y="127"/>
                  </a:cxn>
                  <a:cxn ang="0">
                    <a:pos x="70" y="144"/>
                  </a:cxn>
                  <a:cxn ang="0">
                    <a:pos x="46" y="150"/>
                  </a:cxn>
                  <a:cxn ang="0">
                    <a:pos x="26" y="147"/>
                  </a:cxn>
                  <a:cxn ang="0">
                    <a:pos x="12" y="139"/>
                  </a:cxn>
                  <a:cxn ang="0">
                    <a:pos x="3" y="125"/>
                  </a:cxn>
                  <a:cxn ang="0">
                    <a:pos x="0" y="108"/>
                  </a:cxn>
                  <a:cxn ang="0">
                    <a:pos x="3" y="90"/>
                  </a:cxn>
                  <a:cxn ang="0">
                    <a:pos x="11" y="76"/>
                  </a:cxn>
                  <a:cxn ang="0">
                    <a:pos x="26" y="66"/>
                  </a:cxn>
                  <a:cxn ang="0">
                    <a:pos x="47" y="60"/>
                  </a:cxn>
                  <a:cxn ang="0">
                    <a:pos x="89" y="54"/>
                  </a:cxn>
                  <a:cxn ang="0">
                    <a:pos x="82" y="32"/>
                  </a:cxn>
                  <a:cxn ang="0">
                    <a:pos x="62" y="25"/>
                  </a:cxn>
                  <a:cxn ang="0">
                    <a:pos x="36" y="29"/>
                  </a:cxn>
                  <a:cxn ang="0">
                    <a:pos x="14" y="41"/>
                  </a:cxn>
                  <a:cxn ang="0">
                    <a:pos x="14" y="12"/>
                  </a:cxn>
                  <a:cxn ang="0">
                    <a:pos x="23" y="8"/>
                  </a:cxn>
                  <a:cxn ang="0">
                    <a:pos x="35" y="4"/>
                  </a:cxn>
                  <a:cxn ang="0">
                    <a:pos x="50" y="1"/>
                  </a:cxn>
                  <a:cxn ang="0">
                    <a:pos x="65" y="0"/>
                  </a:cxn>
                  <a:cxn ang="0">
                    <a:pos x="90" y="3"/>
                  </a:cxn>
                  <a:cxn ang="0">
                    <a:pos x="107" y="14"/>
                  </a:cxn>
                  <a:cxn ang="0">
                    <a:pos x="117" y="32"/>
                  </a:cxn>
                  <a:cxn ang="0">
                    <a:pos x="121" y="56"/>
                  </a:cxn>
                  <a:cxn ang="0">
                    <a:pos x="121" y="147"/>
                  </a:cxn>
                  <a:cxn ang="0">
                    <a:pos x="89" y="147"/>
                  </a:cxn>
                  <a:cxn ang="0">
                    <a:pos x="58" y="81"/>
                  </a:cxn>
                  <a:cxn ang="0">
                    <a:pos x="45" y="84"/>
                  </a:cxn>
                  <a:cxn ang="0">
                    <a:pos x="37" y="89"/>
                  </a:cxn>
                  <a:cxn ang="0">
                    <a:pos x="33" y="96"/>
                  </a:cxn>
                  <a:cxn ang="0">
                    <a:pos x="32" y="104"/>
                  </a:cxn>
                  <a:cxn ang="0">
                    <a:pos x="34" y="113"/>
                  </a:cxn>
                  <a:cxn ang="0">
                    <a:pos x="38" y="119"/>
                  </a:cxn>
                  <a:cxn ang="0">
                    <a:pos x="46" y="123"/>
                  </a:cxn>
                  <a:cxn ang="0">
                    <a:pos x="56" y="125"/>
                  </a:cxn>
                  <a:cxn ang="0">
                    <a:pos x="69" y="122"/>
                  </a:cxn>
                  <a:cxn ang="0">
                    <a:pos x="80" y="115"/>
                  </a:cxn>
                  <a:cxn ang="0">
                    <a:pos x="87" y="104"/>
                  </a:cxn>
                  <a:cxn ang="0">
                    <a:pos x="89" y="90"/>
                  </a:cxn>
                  <a:cxn ang="0">
                    <a:pos x="89" y="77"/>
                  </a:cxn>
                  <a:cxn ang="0">
                    <a:pos x="58" y="81"/>
                  </a:cxn>
                </a:cxnLst>
                <a:rect l="0" t="0" r="r" b="b"/>
                <a:pathLst>
                  <a:path w="121" h="150">
                    <a:moveTo>
                      <a:pt x="89" y="147"/>
                    </a:moveTo>
                    <a:cubicBezTo>
                      <a:pt x="89" y="127"/>
                      <a:pt x="89" y="127"/>
                      <a:pt x="89" y="127"/>
                    </a:cubicBezTo>
                    <a:cubicBezTo>
                      <a:pt x="88" y="127"/>
                      <a:pt x="88" y="127"/>
                      <a:pt x="88" y="127"/>
                    </a:cubicBezTo>
                    <a:cubicBezTo>
                      <a:pt x="83" y="135"/>
                      <a:pt x="77" y="140"/>
                      <a:pt x="70" y="144"/>
                    </a:cubicBezTo>
                    <a:cubicBezTo>
                      <a:pt x="63" y="148"/>
                      <a:pt x="55" y="150"/>
                      <a:pt x="46" y="150"/>
                    </a:cubicBezTo>
                    <a:cubicBezTo>
                      <a:pt x="38" y="150"/>
                      <a:pt x="32" y="149"/>
                      <a:pt x="26" y="147"/>
                    </a:cubicBezTo>
                    <a:cubicBezTo>
                      <a:pt x="20" y="145"/>
                      <a:pt x="16" y="142"/>
                      <a:pt x="12" y="139"/>
                    </a:cubicBezTo>
                    <a:cubicBezTo>
                      <a:pt x="8" y="135"/>
                      <a:pt x="5" y="130"/>
                      <a:pt x="3" y="125"/>
                    </a:cubicBezTo>
                    <a:cubicBezTo>
                      <a:pt x="1" y="120"/>
                      <a:pt x="0" y="114"/>
                      <a:pt x="0" y="108"/>
                    </a:cubicBezTo>
                    <a:cubicBezTo>
                      <a:pt x="0" y="102"/>
                      <a:pt x="1" y="96"/>
                      <a:pt x="3" y="90"/>
                    </a:cubicBezTo>
                    <a:cubicBezTo>
                      <a:pt x="4" y="85"/>
                      <a:pt x="7" y="80"/>
                      <a:pt x="11" y="76"/>
                    </a:cubicBezTo>
                    <a:cubicBezTo>
                      <a:pt x="15" y="72"/>
                      <a:pt x="20" y="69"/>
                      <a:pt x="26" y="66"/>
                    </a:cubicBezTo>
                    <a:cubicBezTo>
                      <a:pt x="32" y="63"/>
                      <a:pt x="39" y="61"/>
                      <a:pt x="47" y="60"/>
                    </a:cubicBezTo>
                    <a:cubicBezTo>
                      <a:pt x="89" y="54"/>
                      <a:pt x="89" y="54"/>
                      <a:pt x="89" y="54"/>
                    </a:cubicBezTo>
                    <a:cubicBezTo>
                      <a:pt x="89" y="44"/>
                      <a:pt x="87" y="37"/>
                      <a:pt x="82" y="32"/>
                    </a:cubicBezTo>
                    <a:cubicBezTo>
                      <a:pt x="77" y="27"/>
                      <a:pt x="70" y="25"/>
                      <a:pt x="62" y="25"/>
                    </a:cubicBezTo>
                    <a:cubicBezTo>
                      <a:pt x="53" y="25"/>
                      <a:pt x="45" y="26"/>
                      <a:pt x="36" y="29"/>
                    </a:cubicBezTo>
                    <a:cubicBezTo>
                      <a:pt x="28" y="32"/>
                      <a:pt x="20" y="36"/>
                      <a:pt x="14" y="41"/>
                    </a:cubicBezTo>
                    <a:cubicBezTo>
                      <a:pt x="14" y="12"/>
                      <a:pt x="14" y="12"/>
                      <a:pt x="14" y="12"/>
                    </a:cubicBezTo>
                    <a:cubicBezTo>
                      <a:pt x="16" y="11"/>
                      <a:pt x="19" y="10"/>
                      <a:pt x="23" y="8"/>
                    </a:cubicBezTo>
                    <a:cubicBezTo>
                      <a:pt x="26" y="7"/>
                      <a:pt x="31" y="5"/>
                      <a:pt x="35" y="4"/>
                    </a:cubicBezTo>
                    <a:cubicBezTo>
                      <a:pt x="40" y="3"/>
                      <a:pt x="45" y="2"/>
                      <a:pt x="50" y="1"/>
                    </a:cubicBezTo>
                    <a:cubicBezTo>
                      <a:pt x="55" y="0"/>
                      <a:pt x="60" y="0"/>
                      <a:pt x="65" y="0"/>
                    </a:cubicBezTo>
                    <a:cubicBezTo>
                      <a:pt x="75" y="0"/>
                      <a:pt x="83" y="1"/>
                      <a:pt x="90" y="3"/>
                    </a:cubicBezTo>
                    <a:cubicBezTo>
                      <a:pt x="97" y="6"/>
                      <a:pt x="103" y="10"/>
                      <a:pt x="107" y="14"/>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2" y="85"/>
                      <a:pt x="39" y="87"/>
                      <a:pt x="37" y="89"/>
                    </a:cubicBezTo>
                    <a:cubicBezTo>
                      <a:pt x="35" y="91"/>
                      <a:pt x="34" y="93"/>
                      <a:pt x="33" y="96"/>
                    </a:cubicBezTo>
                    <a:cubicBezTo>
                      <a:pt x="32" y="98"/>
                      <a:pt x="32" y="101"/>
                      <a:pt x="32" y="104"/>
                    </a:cubicBezTo>
                    <a:cubicBezTo>
                      <a:pt x="32" y="107"/>
                      <a:pt x="32" y="110"/>
                      <a:pt x="34" y="113"/>
                    </a:cubicBezTo>
                    <a:cubicBezTo>
                      <a:pt x="35" y="115"/>
                      <a:pt x="36" y="117"/>
                      <a:pt x="38" y="119"/>
                    </a:cubicBezTo>
                    <a:cubicBezTo>
                      <a:pt x="40" y="121"/>
                      <a:pt x="43" y="122"/>
                      <a:pt x="46" y="123"/>
                    </a:cubicBezTo>
                    <a:cubicBezTo>
                      <a:pt x="49" y="124"/>
                      <a:pt x="52" y="125"/>
                      <a:pt x="56" y="125"/>
                    </a:cubicBezTo>
                    <a:cubicBezTo>
                      <a:pt x="61" y="125"/>
                      <a:pt x="65" y="124"/>
                      <a:pt x="69" y="122"/>
                    </a:cubicBezTo>
                    <a:cubicBezTo>
                      <a:pt x="73" y="120"/>
                      <a:pt x="77" y="118"/>
                      <a:pt x="80" y="115"/>
                    </a:cubicBezTo>
                    <a:cubicBezTo>
                      <a:pt x="83" y="111"/>
                      <a:pt x="85" y="108"/>
                      <a:pt x="87" y="104"/>
                    </a:cubicBezTo>
                    <a:cubicBezTo>
                      <a:pt x="88" y="99"/>
                      <a:pt x="89" y="95"/>
                      <a:pt x="89" y="90"/>
                    </a:cubicBezTo>
                    <a:cubicBezTo>
                      <a:pt x="89" y="77"/>
                      <a:pt x="89" y="77"/>
                      <a:pt x="89" y="77"/>
                    </a:cubicBezTo>
                    <a:lnTo>
                      <a:pt x="58" y="81"/>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50" name="Freeform 44">
                <a:extLst>
                  <a:ext uri="{FF2B5EF4-FFF2-40B4-BE49-F238E27FC236}">
                    <a16:creationId xmlns:a16="http://schemas.microsoft.com/office/drawing/2014/main" id="{824972A1-05D4-46B4-B890-744F69B72E43}"/>
                  </a:ext>
                </a:extLst>
              </p:cNvPr>
              <p:cNvSpPr>
                <a:spLocks/>
              </p:cNvSpPr>
              <p:nvPr/>
            </p:nvSpPr>
            <p:spPr bwMode="black">
              <a:xfrm>
                <a:off x="4265065" y="5664851"/>
                <a:ext cx="67591" cy="106819"/>
              </a:xfrm>
              <a:custGeom>
                <a:avLst/>
                <a:gdLst/>
                <a:ahLst/>
                <a:cxnLst>
                  <a:cxn ang="0">
                    <a:pos x="95" y="106"/>
                  </a:cxn>
                  <a:cxn ang="0">
                    <a:pos x="92" y="123"/>
                  </a:cxn>
                  <a:cxn ang="0">
                    <a:pos x="81" y="137"/>
                  </a:cxn>
                  <a:cxn ang="0">
                    <a:pos x="63" y="147"/>
                  </a:cxn>
                  <a:cxn ang="0">
                    <a:pos x="38" y="150"/>
                  </a:cxn>
                  <a:cxn ang="0">
                    <a:pos x="29" y="150"/>
                  </a:cxn>
                  <a:cxn ang="0">
                    <a:pos x="19" y="148"/>
                  </a:cxn>
                  <a:cxn ang="0">
                    <a:pos x="9" y="146"/>
                  </a:cxn>
                  <a:cxn ang="0">
                    <a:pos x="0" y="143"/>
                  </a:cxn>
                  <a:cxn ang="0">
                    <a:pos x="0" y="112"/>
                  </a:cxn>
                  <a:cxn ang="0">
                    <a:pos x="10" y="117"/>
                  </a:cxn>
                  <a:cxn ang="0">
                    <a:pos x="20" y="122"/>
                  </a:cxn>
                  <a:cxn ang="0">
                    <a:pos x="30" y="124"/>
                  </a:cxn>
                  <a:cxn ang="0">
                    <a:pos x="39" y="125"/>
                  </a:cxn>
                  <a:cxn ang="0">
                    <a:pos x="57" y="121"/>
                  </a:cxn>
                  <a:cxn ang="0">
                    <a:pos x="63" y="110"/>
                  </a:cxn>
                  <a:cxn ang="0">
                    <a:pos x="62" y="103"/>
                  </a:cxn>
                  <a:cxn ang="0">
                    <a:pos x="58" y="98"/>
                  </a:cxn>
                  <a:cxn ang="0">
                    <a:pos x="49" y="92"/>
                  </a:cxn>
                  <a:cxn ang="0">
                    <a:pos x="35" y="86"/>
                  </a:cxn>
                  <a:cxn ang="0">
                    <a:pos x="20" y="79"/>
                  </a:cxn>
                  <a:cxn ang="0">
                    <a:pos x="10" y="70"/>
                  </a:cxn>
                  <a:cxn ang="0">
                    <a:pos x="3" y="59"/>
                  </a:cxn>
                  <a:cxn ang="0">
                    <a:pos x="0" y="43"/>
                  </a:cxn>
                  <a:cxn ang="0">
                    <a:pos x="4" y="26"/>
                  </a:cxn>
                  <a:cxn ang="0">
                    <a:pos x="15" y="12"/>
                  </a:cxn>
                  <a:cxn ang="0">
                    <a:pos x="33" y="3"/>
                  </a:cxn>
                  <a:cxn ang="0">
                    <a:pos x="55" y="0"/>
                  </a:cxn>
                  <a:cxn ang="0">
                    <a:pos x="64" y="0"/>
                  </a:cxn>
                  <a:cxn ang="0">
                    <a:pos x="73" y="2"/>
                  </a:cxn>
                  <a:cxn ang="0">
                    <a:pos x="81" y="3"/>
                  </a:cxn>
                  <a:cxn ang="0">
                    <a:pos x="88" y="6"/>
                  </a:cxn>
                  <a:cxn ang="0">
                    <a:pos x="88" y="35"/>
                  </a:cxn>
                  <a:cxn ang="0">
                    <a:pos x="80" y="31"/>
                  </a:cxn>
                  <a:cxn ang="0">
                    <a:pos x="72" y="28"/>
                  </a:cxn>
                  <a:cxn ang="0">
                    <a:pos x="63" y="26"/>
                  </a:cxn>
                  <a:cxn ang="0">
                    <a:pos x="54" y="25"/>
                  </a:cxn>
                  <a:cxn ang="0">
                    <a:pos x="39" y="29"/>
                  </a:cxn>
                  <a:cxn ang="0">
                    <a:pos x="33" y="40"/>
                  </a:cxn>
                  <a:cxn ang="0">
                    <a:pos x="35" y="48"/>
                  </a:cxn>
                  <a:cxn ang="0">
                    <a:pos x="39" y="53"/>
                  </a:cxn>
                  <a:cxn ang="0">
                    <a:pos x="46" y="58"/>
                  </a:cxn>
                  <a:cxn ang="0">
                    <a:pos x="59" y="63"/>
                  </a:cxn>
                  <a:cxn ang="0">
                    <a:pos x="73" y="70"/>
                  </a:cxn>
                  <a:cxn ang="0">
                    <a:pos x="85" y="79"/>
                  </a:cxn>
                  <a:cxn ang="0">
                    <a:pos x="93" y="91"/>
                  </a:cxn>
                  <a:cxn ang="0">
                    <a:pos x="95" y="106"/>
                  </a:cxn>
                </a:cxnLst>
                <a:rect l="0" t="0" r="r" b="b"/>
                <a:pathLst>
                  <a:path w="95" h="150">
                    <a:moveTo>
                      <a:pt x="95" y="106"/>
                    </a:moveTo>
                    <a:cubicBezTo>
                      <a:pt x="95" y="112"/>
                      <a:pt x="94" y="118"/>
                      <a:pt x="92" y="123"/>
                    </a:cubicBezTo>
                    <a:cubicBezTo>
                      <a:pt x="89" y="129"/>
                      <a:pt x="86" y="133"/>
                      <a:pt x="81" y="137"/>
                    </a:cubicBezTo>
                    <a:cubicBezTo>
                      <a:pt x="76" y="141"/>
                      <a:pt x="70" y="145"/>
                      <a:pt x="63" y="147"/>
                    </a:cubicBezTo>
                    <a:cubicBezTo>
                      <a:pt x="56" y="149"/>
                      <a:pt x="48" y="150"/>
                      <a:pt x="38" y="150"/>
                    </a:cubicBezTo>
                    <a:cubicBezTo>
                      <a:pt x="35" y="150"/>
                      <a:pt x="33" y="150"/>
                      <a:pt x="29" y="150"/>
                    </a:cubicBezTo>
                    <a:cubicBezTo>
                      <a:pt x="26" y="149"/>
                      <a:pt x="22" y="149"/>
                      <a:pt x="19" y="148"/>
                    </a:cubicBezTo>
                    <a:cubicBezTo>
                      <a:pt x="15" y="147"/>
                      <a:pt x="12" y="147"/>
                      <a:pt x="9" y="146"/>
                    </a:cubicBezTo>
                    <a:cubicBezTo>
                      <a:pt x="6" y="145"/>
                      <a:pt x="3" y="144"/>
                      <a:pt x="0" y="143"/>
                    </a:cubicBezTo>
                    <a:cubicBezTo>
                      <a:pt x="0" y="112"/>
                      <a:pt x="0" y="112"/>
                      <a:pt x="0" y="112"/>
                    </a:cubicBezTo>
                    <a:cubicBezTo>
                      <a:pt x="3" y="114"/>
                      <a:pt x="7" y="116"/>
                      <a:pt x="10" y="117"/>
                    </a:cubicBezTo>
                    <a:cubicBezTo>
                      <a:pt x="13" y="119"/>
                      <a:pt x="17" y="120"/>
                      <a:pt x="20" y="122"/>
                    </a:cubicBezTo>
                    <a:cubicBezTo>
                      <a:pt x="24" y="123"/>
                      <a:pt x="27" y="124"/>
                      <a:pt x="30" y="124"/>
                    </a:cubicBezTo>
                    <a:cubicBezTo>
                      <a:pt x="34" y="125"/>
                      <a:pt x="37" y="125"/>
                      <a:pt x="39" y="125"/>
                    </a:cubicBezTo>
                    <a:cubicBezTo>
                      <a:pt x="48" y="125"/>
                      <a:pt x="53" y="124"/>
                      <a:pt x="57" y="121"/>
                    </a:cubicBezTo>
                    <a:cubicBezTo>
                      <a:pt x="61" y="118"/>
                      <a:pt x="63" y="114"/>
                      <a:pt x="63" y="110"/>
                    </a:cubicBezTo>
                    <a:cubicBezTo>
                      <a:pt x="63" y="107"/>
                      <a:pt x="62" y="105"/>
                      <a:pt x="62" y="103"/>
                    </a:cubicBezTo>
                    <a:cubicBezTo>
                      <a:pt x="61" y="101"/>
                      <a:pt x="60" y="100"/>
                      <a:pt x="58" y="98"/>
                    </a:cubicBezTo>
                    <a:cubicBezTo>
                      <a:pt x="56" y="96"/>
                      <a:pt x="53" y="94"/>
                      <a:pt x="49" y="92"/>
                    </a:cubicBezTo>
                    <a:cubicBezTo>
                      <a:pt x="45" y="91"/>
                      <a:pt x="41" y="88"/>
                      <a:pt x="35" y="86"/>
                    </a:cubicBezTo>
                    <a:cubicBezTo>
                      <a:pt x="30" y="84"/>
                      <a:pt x="25" y="81"/>
                      <a:pt x="20" y="79"/>
                    </a:cubicBezTo>
                    <a:cubicBezTo>
                      <a:pt x="16" y="76"/>
                      <a:pt x="13" y="74"/>
                      <a:pt x="10" y="70"/>
                    </a:cubicBezTo>
                    <a:cubicBezTo>
                      <a:pt x="7" y="67"/>
                      <a:pt x="4" y="63"/>
                      <a:pt x="3" y="59"/>
                    </a:cubicBezTo>
                    <a:cubicBezTo>
                      <a:pt x="1" y="55"/>
                      <a:pt x="0" y="49"/>
                      <a:pt x="0" y="43"/>
                    </a:cubicBezTo>
                    <a:cubicBezTo>
                      <a:pt x="0" y="37"/>
                      <a:pt x="2" y="31"/>
                      <a:pt x="4" y="26"/>
                    </a:cubicBezTo>
                    <a:cubicBezTo>
                      <a:pt x="7" y="21"/>
                      <a:pt x="10" y="16"/>
                      <a:pt x="15" y="12"/>
                    </a:cubicBezTo>
                    <a:cubicBezTo>
                      <a:pt x="20" y="8"/>
                      <a:pt x="26" y="5"/>
                      <a:pt x="33" y="3"/>
                    </a:cubicBezTo>
                    <a:cubicBezTo>
                      <a:pt x="39" y="1"/>
                      <a:pt x="47" y="0"/>
                      <a:pt x="55" y="0"/>
                    </a:cubicBezTo>
                    <a:cubicBezTo>
                      <a:pt x="58" y="0"/>
                      <a:pt x="61" y="0"/>
                      <a:pt x="64" y="0"/>
                    </a:cubicBezTo>
                    <a:cubicBezTo>
                      <a:pt x="67" y="1"/>
                      <a:pt x="70" y="1"/>
                      <a:pt x="73" y="2"/>
                    </a:cubicBezTo>
                    <a:cubicBezTo>
                      <a:pt x="76" y="2"/>
                      <a:pt x="79" y="3"/>
                      <a:pt x="81" y="3"/>
                    </a:cubicBezTo>
                    <a:cubicBezTo>
                      <a:pt x="84" y="4"/>
                      <a:pt x="86" y="5"/>
                      <a:pt x="88" y="6"/>
                    </a:cubicBezTo>
                    <a:cubicBezTo>
                      <a:pt x="88" y="35"/>
                      <a:pt x="88" y="35"/>
                      <a:pt x="88" y="35"/>
                    </a:cubicBezTo>
                    <a:cubicBezTo>
                      <a:pt x="85" y="34"/>
                      <a:pt x="83" y="32"/>
                      <a:pt x="80" y="31"/>
                    </a:cubicBezTo>
                    <a:cubicBezTo>
                      <a:pt x="78" y="30"/>
                      <a:pt x="75" y="29"/>
                      <a:pt x="72" y="28"/>
                    </a:cubicBezTo>
                    <a:cubicBezTo>
                      <a:pt x="69" y="27"/>
                      <a:pt x="66" y="26"/>
                      <a:pt x="63" y="26"/>
                    </a:cubicBezTo>
                    <a:cubicBezTo>
                      <a:pt x="60" y="25"/>
                      <a:pt x="57" y="25"/>
                      <a:pt x="54" y="25"/>
                    </a:cubicBezTo>
                    <a:cubicBezTo>
                      <a:pt x="48" y="25"/>
                      <a:pt x="43" y="26"/>
                      <a:pt x="39" y="29"/>
                    </a:cubicBezTo>
                    <a:cubicBezTo>
                      <a:pt x="35" y="32"/>
                      <a:pt x="33" y="36"/>
                      <a:pt x="33" y="40"/>
                    </a:cubicBezTo>
                    <a:cubicBezTo>
                      <a:pt x="33" y="43"/>
                      <a:pt x="34" y="46"/>
                      <a:pt x="35" y="48"/>
                    </a:cubicBezTo>
                    <a:cubicBezTo>
                      <a:pt x="35" y="50"/>
                      <a:pt x="37" y="52"/>
                      <a:pt x="39" y="53"/>
                    </a:cubicBezTo>
                    <a:cubicBezTo>
                      <a:pt x="41" y="55"/>
                      <a:pt x="43" y="56"/>
                      <a:pt x="46" y="58"/>
                    </a:cubicBezTo>
                    <a:cubicBezTo>
                      <a:pt x="50" y="60"/>
                      <a:pt x="54" y="61"/>
                      <a:pt x="59" y="63"/>
                    </a:cubicBezTo>
                    <a:cubicBezTo>
                      <a:pt x="64" y="65"/>
                      <a:pt x="69" y="68"/>
                      <a:pt x="73" y="70"/>
                    </a:cubicBezTo>
                    <a:cubicBezTo>
                      <a:pt x="78" y="73"/>
                      <a:pt x="82" y="76"/>
                      <a:pt x="85" y="79"/>
                    </a:cubicBezTo>
                    <a:cubicBezTo>
                      <a:pt x="88" y="82"/>
                      <a:pt x="91" y="86"/>
                      <a:pt x="93" y="91"/>
                    </a:cubicBezTo>
                    <a:cubicBezTo>
                      <a:pt x="94" y="95"/>
                      <a:pt x="95" y="100"/>
                      <a:pt x="95" y="106"/>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51" name="Freeform 45">
                <a:extLst>
                  <a:ext uri="{FF2B5EF4-FFF2-40B4-BE49-F238E27FC236}">
                    <a16:creationId xmlns:a16="http://schemas.microsoft.com/office/drawing/2014/main" id="{B9524076-BF89-4823-A83F-E55801C3B152}"/>
                  </a:ext>
                </a:extLst>
              </p:cNvPr>
              <p:cNvSpPr>
                <a:spLocks noEditPoints="1"/>
              </p:cNvSpPr>
              <p:nvPr/>
            </p:nvSpPr>
            <p:spPr bwMode="black">
              <a:xfrm>
                <a:off x="4348347" y="5616873"/>
                <a:ext cx="28666" cy="152685"/>
              </a:xfrm>
              <a:custGeom>
                <a:avLst/>
                <a:gdLst/>
                <a:ahLst/>
                <a:cxnLst>
                  <a:cxn ang="0">
                    <a:pos x="40" y="19"/>
                  </a:cxn>
                  <a:cxn ang="0">
                    <a:pos x="39" y="27"/>
                  </a:cxn>
                  <a:cxn ang="0">
                    <a:pos x="34" y="32"/>
                  </a:cxn>
                  <a:cxn ang="0">
                    <a:pos x="28" y="36"/>
                  </a:cxn>
                  <a:cxn ang="0">
                    <a:pos x="20" y="38"/>
                  </a:cxn>
                  <a:cxn ang="0">
                    <a:pos x="12" y="36"/>
                  </a:cxn>
                  <a:cxn ang="0">
                    <a:pos x="6" y="32"/>
                  </a:cxn>
                  <a:cxn ang="0">
                    <a:pos x="2" y="27"/>
                  </a:cxn>
                  <a:cxn ang="0">
                    <a:pos x="0" y="19"/>
                  </a:cxn>
                  <a:cxn ang="0">
                    <a:pos x="2" y="12"/>
                  </a:cxn>
                  <a:cxn ang="0">
                    <a:pos x="6" y="6"/>
                  </a:cxn>
                  <a:cxn ang="0">
                    <a:pos x="12" y="2"/>
                  </a:cxn>
                  <a:cxn ang="0">
                    <a:pos x="20" y="0"/>
                  </a:cxn>
                  <a:cxn ang="0">
                    <a:pos x="28" y="2"/>
                  </a:cxn>
                  <a:cxn ang="0">
                    <a:pos x="34" y="6"/>
                  </a:cxn>
                  <a:cxn ang="0">
                    <a:pos x="39" y="12"/>
                  </a:cxn>
                  <a:cxn ang="0">
                    <a:pos x="40" y="19"/>
                  </a:cxn>
                  <a:cxn ang="0">
                    <a:pos x="4" y="214"/>
                  </a:cxn>
                  <a:cxn ang="0">
                    <a:pos x="4" y="70"/>
                  </a:cxn>
                  <a:cxn ang="0">
                    <a:pos x="36" y="70"/>
                  </a:cxn>
                  <a:cxn ang="0">
                    <a:pos x="36" y="214"/>
                  </a:cxn>
                  <a:cxn ang="0">
                    <a:pos x="4" y="214"/>
                  </a:cxn>
                </a:cxnLst>
                <a:rect l="0" t="0" r="r" b="b"/>
                <a:pathLst>
                  <a:path w="40" h="214">
                    <a:moveTo>
                      <a:pt x="40" y="19"/>
                    </a:moveTo>
                    <a:cubicBezTo>
                      <a:pt x="40" y="22"/>
                      <a:pt x="40" y="24"/>
                      <a:pt x="39" y="27"/>
                    </a:cubicBezTo>
                    <a:cubicBezTo>
                      <a:pt x="38" y="29"/>
                      <a:pt x="36" y="31"/>
                      <a:pt x="34" y="32"/>
                    </a:cubicBezTo>
                    <a:cubicBezTo>
                      <a:pt x="33" y="34"/>
                      <a:pt x="31" y="35"/>
                      <a:pt x="28" y="36"/>
                    </a:cubicBezTo>
                    <a:cubicBezTo>
                      <a:pt x="26" y="37"/>
                      <a:pt x="23" y="38"/>
                      <a:pt x="20" y="38"/>
                    </a:cubicBezTo>
                    <a:cubicBezTo>
                      <a:pt x="17" y="38"/>
                      <a:pt x="15" y="37"/>
                      <a:pt x="12" y="36"/>
                    </a:cubicBezTo>
                    <a:cubicBezTo>
                      <a:pt x="10" y="35"/>
                      <a:pt x="8" y="34"/>
                      <a:pt x="6" y="32"/>
                    </a:cubicBezTo>
                    <a:cubicBezTo>
                      <a:pt x="4" y="31"/>
                      <a:pt x="3" y="29"/>
                      <a:pt x="2" y="27"/>
                    </a:cubicBezTo>
                    <a:cubicBezTo>
                      <a:pt x="1" y="24"/>
                      <a:pt x="0" y="22"/>
                      <a:pt x="0" y="19"/>
                    </a:cubicBezTo>
                    <a:cubicBezTo>
                      <a:pt x="0" y="17"/>
                      <a:pt x="1" y="14"/>
                      <a:pt x="2" y="12"/>
                    </a:cubicBezTo>
                    <a:cubicBezTo>
                      <a:pt x="3" y="9"/>
                      <a:pt x="4" y="7"/>
                      <a:pt x="6" y="6"/>
                    </a:cubicBezTo>
                    <a:cubicBezTo>
                      <a:pt x="8" y="4"/>
                      <a:pt x="10" y="3"/>
                      <a:pt x="12" y="2"/>
                    </a:cubicBezTo>
                    <a:cubicBezTo>
                      <a:pt x="15" y="1"/>
                      <a:pt x="17" y="0"/>
                      <a:pt x="20" y="0"/>
                    </a:cubicBezTo>
                    <a:cubicBezTo>
                      <a:pt x="23" y="0"/>
                      <a:pt x="26" y="1"/>
                      <a:pt x="28" y="2"/>
                    </a:cubicBezTo>
                    <a:cubicBezTo>
                      <a:pt x="30" y="3"/>
                      <a:pt x="33" y="4"/>
                      <a:pt x="34" y="6"/>
                    </a:cubicBezTo>
                    <a:cubicBezTo>
                      <a:pt x="36" y="7"/>
                      <a:pt x="37" y="9"/>
                      <a:pt x="39" y="12"/>
                    </a:cubicBezTo>
                    <a:cubicBezTo>
                      <a:pt x="40" y="14"/>
                      <a:pt x="40" y="17"/>
                      <a:pt x="40" y="19"/>
                    </a:cubicBezTo>
                    <a:close/>
                    <a:moveTo>
                      <a:pt x="4" y="214"/>
                    </a:moveTo>
                    <a:cubicBezTo>
                      <a:pt x="4" y="70"/>
                      <a:pt x="4" y="70"/>
                      <a:pt x="4" y="70"/>
                    </a:cubicBezTo>
                    <a:cubicBezTo>
                      <a:pt x="36" y="70"/>
                      <a:pt x="36" y="70"/>
                      <a:pt x="36" y="70"/>
                    </a:cubicBezTo>
                    <a:cubicBezTo>
                      <a:pt x="36" y="214"/>
                      <a:pt x="36" y="214"/>
                      <a:pt x="36" y="214"/>
                    </a:cubicBezTo>
                    <a:lnTo>
                      <a:pt x="4" y="214"/>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52" name="Freeform 46">
                <a:extLst>
                  <a:ext uri="{FF2B5EF4-FFF2-40B4-BE49-F238E27FC236}">
                    <a16:creationId xmlns:a16="http://schemas.microsoft.com/office/drawing/2014/main" id="{49D00B43-3A6B-4AC8-A359-9A7CB007072C}"/>
                  </a:ext>
                </a:extLst>
              </p:cNvPr>
              <p:cNvSpPr>
                <a:spLocks/>
              </p:cNvSpPr>
              <p:nvPr/>
            </p:nvSpPr>
            <p:spPr bwMode="black">
              <a:xfrm>
                <a:off x="4401153" y="5617778"/>
                <a:ext cx="90524" cy="151780"/>
              </a:xfrm>
              <a:custGeom>
                <a:avLst/>
                <a:gdLst/>
                <a:ahLst/>
                <a:cxnLst>
                  <a:cxn ang="0">
                    <a:pos x="95" y="213"/>
                  </a:cxn>
                  <a:cxn ang="0">
                    <a:pos x="95" y="131"/>
                  </a:cxn>
                  <a:cxn ang="0">
                    <a:pos x="88" y="102"/>
                  </a:cxn>
                  <a:cxn ang="0">
                    <a:pos x="66" y="92"/>
                  </a:cxn>
                  <a:cxn ang="0">
                    <a:pos x="52" y="95"/>
                  </a:cxn>
                  <a:cxn ang="0">
                    <a:pos x="41" y="104"/>
                  </a:cxn>
                  <a:cxn ang="0">
                    <a:pos x="35" y="116"/>
                  </a:cxn>
                  <a:cxn ang="0">
                    <a:pos x="32" y="131"/>
                  </a:cxn>
                  <a:cxn ang="0">
                    <a:pos x="32" y="213"/>
                  </a:cxn>
                  <a:cxn ang="0">
                    <a:pos x="0" y="213"/>
                  </a:cxn>
                  <a:cxn ang="0">
                    <a:pos x="0" y="0"/>
                  </a:cxn>
                  <a:cxn ang="0">
                    <a:pos x="32" y="0"/>
                  </a:cxn>
                  <a:cxn ang="0">
                    <a:pos x="32" y="92"/>
                  </a:cxn>
                  <a:cxn ang="0">
                    <a:pos x="33" y="92"/>
                  </a:cxn>
                  <a:cxn ang="0">
                    <a:pos x="41" y="81"/>
                  </a:cxn>
                  <a:cxn ang="0">
                    <a:pos x="51" y="73"/>
                  </a:cxn>
                  <a:cxn ang="0">
                    <a:pos x="64" y="68"/>
                  </a:cxn>
                  <a:cxn ang="0">
                    <a:pos x="79" y="66"/>
                  </a:cxn>
                  <a:cxn ang="0">
                    <a:pos x="115" y="81"/>
                  </a:cxn>
                  <a:cxn ang="0">
                    <a:pos x="127" y="125"/>
                  </a:cxn>
                  <a:cxn ang="0">
                    <a:pos x="127" y="213"/>
                  </a:cxn>
                  <a:cxn ang="0">
                    <a:pos x="95" y="213"/>
                  </a:cxn>
                </a:cxnLst>
                <a:rect l="0" t="0" r="r" b="b"/>
                <a:pathLst>
                  <a:path w="127" h="213">
                    <a:moveTo>
                      <a:pt x="95" y="213"/>
                    </a:moveTo>
                    <a:cubicBezTo>
                      <a:pt x="95" y="131"/>
                      <a:pt x="95" y="131"/>
                      <a:pt x="95" y="131"/>
                    </a:cubicBezTo>
                    <a:cubicBezTo>
                      <a:pt x="95" y="119"/>
                      <a:pt x="92" y="109"/>
                      <a:pt x="88" y="102"/>
                    </a:cubicBezTo>
                    <a:cubicBezTo>
                      <a:pt x="84" y="95"/>
                      <a:pt x="76" y="92"/>
                      <a:pt x="66" y="92"/>
                    </a:cubicBezTo>
                    <a:cubicBezTo>
                      <a:pt x="61" y="92"/>
                      <a:pt x="56" y="93"/>
                      <a:pt x="52" y="95"/>
                    </a:cubicBezTo>
                    <a:cubicBezTo>
                      <a:pt x="48" y="98"/>
                      <a:pt x="44" y="100"/>
                      <a:pt x="41" y="104"/>
                    </a:cubicBezTo>
                    <a:cubicBezTo>
                      <a:pt x="38" y="108"/>
                      <a:pt x="36" y="112"/>
                      <a:pt x="35" y="116"/>
                    </a:cubicBezTo>
                    <a:cubicBezTo>
                      <a:pt x="33" y="121"/>
                      <a:pt x="32" y="126"/>
                      <a:pt x="32" y="131"/>
                    </a:cubicBezTo>
                    <a:cubicBezTo>
                      <a:pt x="32" y="213"/>
                      <a:pt x="32" y="213"/>
                      <a:pt x="32" y="213"/>
                    </a:cubicBezTo>
                    <a:cubicBezTo>
                      <a:pt x="0" y="213"/>
                      <a:pt x="0" y="213"/>
                      <a:pt x="0" y="213"/>
                    </a:cubicBezTo>
                    <a:cubicBezTo>
                      <a:pt x="0" y="0"/>
                      <a:pt x="0" y="0"/>
                      <a:pt x="0" y="0"/>
                    </a:cubicBezTo>
                    <a:cubicBezTo>
                      <a:pt x="32" y="0"/>
                      <a:pt x="32" y="0"/>
                      <a:pt x="32" y="0"/>
                    </a:cubicBezTo>
                    <a:cubicBezTo>
                      <a:pt x="32" y="92"/>
                      <a:pt x="32" y="92"/>
                      <a:pt x="32" y="92"/>
                    </a:cubicBezTo>
                    <a:cubicBezTo>
                      <a:pt x="33" y="92"/>
                      <a:pt x="33" y="92"/>
                      <a:pt x="33" y="92"/>
                    </a:cubicBezTo>
                    <a:cubicBezTo>
                      <a:pt x="35" y="88"/>
                      <a:pt x="38" y="84"/>
                      <a:pt x="41" y="81"/>
                    </a:cubicBezTo>
                    <a:cubicBezTo>
                      <a:pt x="44" y="78"/>
                      <a:pt x="48" y="75"/>
                      <a:pt x="51" y="73"/>
                    </a:cubicBezTo>
                    <a:cubicBezTo>
                      <a:pt x="55" y="71"/>
                      <a:pt x="59" y="69"/>
                      <a:pt x="64" y="68"/>
                    </a:cubicBezTo>
                    <a:cubicBezTo>
                      <a:pt x="68" y="66"/>
                      <a:pt x="73" y="66"/>
                      <a:pt x="79" y="66"/>
                    </a:cubicBezTo>
                    <a:cubicBezTo>
                      <a:pt x="95" y="66"/>
                      <a:pt x="107" y="71"/>
                      <a:pt x="115" y="81"/>
                    </a:cubicBezTo>
                    <a:cubicBezTo>
                      <a:pt x="123" y="91"/>
                      <a:pt x="127" y="105"/>
                      <a:pt x="127" y="125"/>
                    </a:cubicBezTo>
                    <a:cubicBezTo>
                      <a:pt x="127" y="213"/>
                      <a:pt x="127" y="213"/>
                      <a:pt x="127" y="213"/>
                    </a:cubicBezTo>
                    <a:lnTo>
                      <a:pt x="95" y="213"/>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grpSp>
        <p:grpSp>
          <p:nvGrpSpPr>
            <p:cNvPr id="14" name="Group 90">
              <a:extLst>
                <a:ext uri="{FF2B5EF4-FFF2-40B4-BE49-F238E27FC236}">
                  <a16:creationId xmlns:a16="http://schemas.microsoft.com/office/drawing/2014/main" id="{FC56CEDC-75AE-4B4D-8976-29C1009223E1}"/>
                </a:ext>
              </a:extLst>
            </p:cNvPr>
            <p:cNvGrpSpPr/>
            <p:nvPr/>
          </p:nvGrpSpPr>
          <p:grpSpPr bwMode="black">
            <a:xfrm>
              <a:off x="5210380" y="3127477"/>
              <a:ext cx="1632288" cy="168683"/>
              <a:chOff x="9662524" y="5603535"/>
              <a:chExt cx="1748299" cy="186932"/>
            </a:xfrm>
            <a:grpFill/>
            <a:effectLst/>
          </p:grpSpPr>
          <p:sp>
            <p:nvSpPr>
              <p:cNvPr id="232" name="Freeform 19">
                <a:extLst>
                  <a:ext uri="{FF2B5EF4-FFF2-40B4-BE49-F238E27FC236}">
                    <a16:creationId xmlns:a16="http://schemas.microsoft.com/office/drawing/2014/main" id="{5D22CC80-E738-422D-BD85-1FB2ACDB90A0}"/>
                  </a:ext>
                </a:extLst>
              </p:cNvPr>
              <p:cNvSpPr>
                <a:spLocks noEditPoints="1"/>
              </p:cNvSpPr>
              <p:nvPr/>
            </p:nvSpPr>
            <p:spPr bwMode="black">
              <a:xfrm>
                <a:off x="9662524" y="5613338"/>
                <a:ext cx="157185" cy="169355"/>
              </a:xfrm>
              <a:custGeom>
                <a:avLst/>
                <a:gdLst/>
                <a:ahLst/>
                <a:cxnLst>
                  <a:cxn ang="0">
                    <a:pos x="78" y="57"/>
                  </a:cxn>
                  <a:cxn ang="0">
                    <a:pos x="123" y="39"/>
                  </a:cxn>
                  <a:cxn ang="0">
                    <a:pos x="138" y="42"/>
                  </a:cxn>
                  <a:cxn ang="0">
                    <a:pos x="130" y="53"/>
                  </a:cxn>
                  <a:cxn ang="0">
                    <a:pos x="76" y="66"/>
                  </a:cxn>
                  <a:cxn ang="0">
                    <a:pos x="71" y="115"/>
                  </a:cxn>
                  <a:cxn ang="0">
                    <a:pos x="127" y="101"/>
                  </a:cxn>
                  <a:cxn ang="0">
                    <a:pos x="110" y="88"/>
                  </a:cxn>
                  <a:cxn ang="0">
                    <a:pos x="111" y="83"/>
                  </a:cxn>
                  <a:cxn ang="0">
                    <a:pos x="145" y="101"/>
                  </a:cxn>
                  <a:cxn ang="0">
                    <a:pos x="207" y="121"/>
                  </a:cxn>
                  <a:cxn ang="0">
                    <a:pos x="224" y="161"/>
                  </a:cxn>
                  <a:cxn ang="0">
                    <a:pos x="203" y="205"/>
                  </a:cxn>
                  <a:cxn ang="0">
                    <a:pos x="132" y="241"/>
                  </a:cxn>
                  <a:cxn ang="0">
                    <a:pos x="130" y="236"/>
                  </a:cxn>
                  <a:cxn ang="0">
                    <a:pos x="188" y="204"/>
                  </a:cxn>
                  <a:cxn ang="0">
                    <a:pos x="208" y="161"/>
                  </a:cxn>
                  <a:cxn ang="0">
                    <a:pos x="194" y="126"/>
                  </a:cxn>
                  <a:cxn ang="0">
                    <a:pos x="143" y="109"/>
                  </a:cxn>
                  <a:cxn ang="0">
                    <a:pos x="123" y="149"/>
                  </a:cxn>
                  <a:cxn ang="0">
                    <a:pos x="94" y="187"/>
                  </a:cxn>
                  <a:cxn ang="0">
                    <a:pos x="105" y="199"/>
                  </a:cxn>
                  <a:cxn ang="0">
                    <a:pos x="103" y="209"/>
                  </a:cxn>
                  <a:cxn ang="0">
                    <a:pos x="90" y="205"/>
                  </a:cxn>
                  <a:cxn ang="0">
                    <a:pos x="84" y="197"/>
                  </a:cxn>
                  <a:cxn ang="0">
                    <a:pos x="55" y="221"/>
                  </a:cxn>
                  <a:cxn ang="0">
                    <a:pos x="26" y="228"/>
                  </a:cxn>
                  <a:cxn ang="0">
                    <a:pos x="1" y="198"/>
                  </a:cxn>
                  <a:cxn ang="0">
                    <a:pos x="28" y="142"/>
                  </a:cxn>
                  <a:cxn ang="0">
                    <a:pos x="61" y="119"/>
                  </a:cxn>
                  <a:cxn ang="0">
                    <a:pos x="64" y="68"/>
                  </a:cxn>
                  <a:cxn ang="0">
                    <a:pos x="34" y="71"/>
                  </a:cxn>
                  <a:cxn ang="0">
                    <a:pos x="18" y="67"/>
                  </a:cxn>
                  <a:cxn ang="0">
                    <a:pos x="7" y="49"/>
                  </a:cxn>
                  <a:cxn ang="0">
                    <a:pos x="11" y="48"/>
                  </a:cxn>
                  <a:cxn ang="0">
                    <a:pos x="34" y="61"/>
                  </a:cxn>
                  <a:cxn ang="0">
                    <a:pos x="65" y="59"/>
                  </a:cxn>
                  <a:cxn ang="0">
                    <a:pos x="70" y="17"/>
                  </a:cxn>
                  <a:cxn ang="0">
                    <a:pos x="55" y="4"/>
                  </a:cxn>
                  <a:cxn ang="0">
                    <a:pos x="55" y="0"/>
                  </a:cxn>
                  <a:cxn ang="0">
                    <a:pos x="82" y="6"/>
                  </a:cxn>
                  <a:cxn ang="0">
                    <a:pos x="87" y="23"/>
                  </a:cxn>
                  <a:cxn ang="0">
                    <a:pos x="78" y="57"/>
                  </a:cxn>
                  <a:cxn ang="0">
                    <a:pos x="34" y="150"/>
                  </a:cxn>
                  <a:cxn ang="0">
                    <a:pos x="15" y="197"/>
                  </a:cxn>
                  <a:cxn ang="0">
                    <a:pos x="28" y="221"/>
                  </a:cxn>
                  <a:cxn ang="0">
                    <a:pos x="54" y="212"/>
                  </a:cxn>
                  <a:cxn ang="0">
                    <a:pos x="79" y="190"/>
                  </a:cxn>
                  <a:cxn ang="0">
                    <a:pos x="61" y="128"/>
                  </a:cxn>
                  <a:cxn ang="0">
                    <a:pos x="34" y="150"/>
                  </a:cxn>
                  <a:cxn ang="0">
                    <a:pos x="71" y="124"/>
                  </a:cxn>
                  <a:cxn ang="0">
                    <a:pos x="89" y="180"/>
                  </a:cxn>
                  <a:cxn ang="0">
                    <a:pos x="111" y="145"/>
                  </a:cxn>
                  <a:cxn ang="0">
                    <a:pos x="126" y="109"/>
                  </a:cxn>
                  <a:cxn ang="0">
                    <a:pos x="71" y="124"/>
                  </a:cxn>
                </a:cxnLst>
                <a:rect l="0" t="0" r="r" b="b"/>
                <a:pathLst>
                  <a:path w="224" h="241">
                    <a:moveTo>
                      <a:pt x="78" y="57"/>
                    </a:moveTo>
                    <a:cubicBezTo>
                      <a:pt x="99" y="52"/>
                      <a:pt x="114" y="46"/>
                      <a:pt x="123" y="39"/>
                    </a:cubicBezTo>
                    <a:cubicBezTo>
                      <a:pt x="131" y="39"/>
                      <a:pt x="136" y="40"/>
                      <a:pt x="138" y="42"/>
                    </a:cubicBezTo>
                    <a:cubicBezTo>
                      <a:pt x="144" y="46"/>
                      <a:pt x="142" y="49"/>
                      <a:pt x="130" y="53"/>
                    </a:cubicBezTo>
                    <a:cubicBezTo>
                      <a:pt x="116" y="58"/>
                      <a:pt x="98" y="63"/>
                      <a:pt x="76" y="66"/>
                    </a:cubicBezTo>
                    <a:cubicBezTo>
                      <a:pt x="73" y="89"/>
                      <a:pt x="71" y="105"/>
                      <a:pt x="71" y="115"/>
                    </a:cubicBezTo>
                    <a:cubicBezTo>
                      <a:pt x="90" y="107"/>
                      <a:pt x="109" y="103"/>
                      <a:pt x="127" y="101"/>
                    </a:cubicBezTo>
                    <a:cubicBezTo>
                      <a:pt x="128" y="94"/>
                      <a:pt x="122" y="89"/>
                      <a:pt x="110" y="88"/>
                    </a:cubicBezTo>
                    <a:cubicBezTo>
                      <a:pt x="107" y="86"/>
                      <a:pt x="108" y="85"/>
                      <a:pt x="111" y="83"/>
                    </a:cubicBezTo>
                    <a:cubicBezTo>
                      <a:pt x="134" y="85"/>
                      <a:pt x="146" y="91"/>
                      <a:pt x="145" y="101"/>
                    </a:cubicBezTo>
                    <a:cubicBezTo>
                      <a:pt x="174" y="102"/>
                      <a:pt x="195" y="109"/>
                      <a:pt x="207" y="121"/>
                    </a:cubicBezTo>
                    <a:cubicBezTo>
                      <a:pt x="218" y="132"/>
                      <a:pt x="224" y="145"/>
                      <a:pt x="224" y="161"/>
                    </a:cubicBezTo>
                    <a:cubicBezTo>
                      <a:pt x="224" y="177"/>
                      <a:pt x="217" y="191"/>
                      <a:pt x="203" y="205"/>
                    </a:cubicBezTo>
                    <a:cubicBezTo>
                      <a:pt x="187" y="221"/>
                      <a:pt x="163" y="233"/>
                      <a:pt x="132" y="241"/>
                    </a:cubicBezTo>
                    <a:cubicBezTo>
                      <a:pt x="126" y="241"/>
                      <a:pt x="126" y="239"/>
                      <a:pt x="130" y="236"/>
                    </a:cubicBezTo>
                    <a:cubicBezTo>
                      <a:pt x="157" y="226"/>
                      <a:pt x="176" y="215"/>
                      <a:pt x="188" y="204"/>
                    </a:cubicBezTo>
                    <a:cubicBezTo>
                      <a:pt x="201" y="190"/>
                      <a:pt x="208" y="176"/>
                      <a:pt x="208" y="161"/>
                    </a:cubicBezTo>
                    <a:cubicBezTo>
                      <a:pt x="208" y="147"/>
                      <a:pt x="203" y="135"/>
                      <a:pt x="194" y="126"/>
                    </a:cubicBezTo>
                    <a:cubicBezTo>
                      <a:pt x="184" y="116"/>
                      <a:pt x="167" y="110"/>
                      <a:pt x="143" y="109"/>
                    </a:cubicBezTo>
                    <a:cubicBezTo>
                      <a:pt x="137" y="121"/>
                      <a:pt x="131" y="134"/>
                      <a:pt x="123" y="149"/>
                    </a:cubicBezTo>
                    <a:cubicBezTo>
                      <a:pt x="114" y="163"/>
                      <a:pt x="105" y="176"/>
                      <a:pt x="94" y="187"/>
                    </a:cubicBezTo>
                    <a:cubicBezTo>
                      <a:pt x="97" y="191"/>
                      <a:pt x="101" y="195"/>
                      <a:pt x="105" y="199"/>
                    </a:cubicBezTo>
                    <a:cubicBezTo>
                      <a:pt x="108" y="203"/>
                      <a:pt x="107" y="206"/>
                      <a:pt x="103" y="209"/>
                    </a:cubicBezTo>
                    <a:cubicBezTo>
                      <a:pt x="99" y="212"/>
                      <a:pt x="94" y="211"/>
                      <a:pt x="90" y="205"/>
                    </a:cubicBezTo>
                    <a:cubicBezTo>
                      <a:pt x="88" y="202"/>
                      <a:pt x="86" y="199"/>
                      <a:pt x="84" y="197"/>
                    </a:cubicBezTo>
                    <a:cubicBezTo>
                      <a:pt x="75" y="207"/>
                      <a:pt x="65" y="215"/>
                      <a:pt x="55" y="221"/>
                    </a:cubicBezTo>
                    <a:cubicBezTo>
                      <a:pt x="45" y="227"/>
                      <a:pt x="36" y="229"/>
                      <a:pt x="26" y="228"/>
                    </a:cubicBezTo>
                    <a:cubicBezTo>
                      <a:pt x="11" y="227"/>
                      <a:pt x="3" y="217"/>
                      <a:pt x="1" y="198"/>
                    </a:cubicBezTo>
                    <a:cubicBezTo>
                      <a:pt x="0" y="179"/>
                      <a:pt x="9" y="160"/>
                      <a:pt x="28" y="142"/>
                    </a:cubicBezTo>
                    <a:cubicBezTo>
                      <a:pt x="37" y="134"/>
                      <a:pt x="48" y="126"/>
                      <a:pt x="61" y="119"/>
                    </a:cubicBezTo>
                    <a:cubicBezTo>
                      <a:pt x="61" y="108"/>
                      <a:pt x="62" y="91"/>
                      <a:pt x="64" y="68"/>
                    </a:cubicBezTo>
                    <a:cubicBezTo>
                      <a:pt x="54" y="69"/>
                      <a:pt x="43" y="70"/>
                      <a:pt x="34" y="71"/>
                    </a:cubicBezTo>
                    <a:cubicBezTo>
                      <a:pt x="27" y="72"/>
                      <a:pt x="22" y="70"/>
                      <a:pt x="18" y="67"/>
                    </a:cubicBezTo>
                    <a:cubicBezTo>
                      <a:pt x="12" y="61"/>
                      <a:pt x="8" y="55"/>
                      <a:pt x="7" y="49"/>
                    </a:cubicBezTo>
                    <a:cubicBezTo>
                      <a:pt x="8" y="45"/>
                      <a:pt x="9" y="45"/>
                      <a:pt x="11" y="48"/>
                    </a:cubicBezTo>
                    <a:cubicBezTo>
                      <a:pt x="16" y="57"/>
                      <a:pt x="23" y="61"/>
                      <a:pt x="34" y="61"/>
                    </a:cubicBezTo>
                    <a:cubicBezTo>
                      <a:pt x="46" y="61"/>
                      <a:pt x="57" y="60"/>
                      <a:pt x="65" y="59"/>
                    </a:cubicBezTo>
                    <a:cubicBezTo>
                      <a:pt x="67" y="44"/>
                      <a:pt x="69" y="30"/>
                      <a:pt x="70" y="17"/>
                    </a:cubicBezTo>
                    <a:cubicBezTo>
                      <a:pt x="70" y="10"/>
                      <a:pt x="66" y="6"/>
                      <a:pt x="55" y="4"/>
                    </a:cubicBezTo>
                    <a:cubicBezTo>
                      <a:pt x="52" y="4"/>
                      <a:pt x="52" y="3"/>
                      <a:pt x="55" y="0"/>
                    </a:cubicBezTo>
                    <a:cubicBezTo>
                      <a:pt x="66" y="0"/>
                      <a:pt x="75" y="2"/>
                      <a:pt x="82" y="6"/>
                    </a:cubicBezTo>
                    <a:cubicBezTo>
                      <a:pt x="91" y="10"/>
                      <a:pt x="93" y="16"/>
                      <a:pt x="87" y="23"/>
                    </a:cubicBezTo>
                    <a:cubicBezTo>
                      <a:pt x="84" y="29"/>
                      <a:pt x="81" y="40"/>
                      <a:pt x="78" y="57"/>
                    </a:cubicBezTo>
                    <a:close/>
                    <a:moveTo>
                      <a:pt x="34" y="150"/>
                    </a:moveTo>
                    <a:cubicBezTo>
                      <a:pt x="21" y="164"/>
                      <a:pt x="15" y="180"/>
                      <a:pt x="15" y="197"/>
                    </a:cubicBezTo>
                    <a:cubicBezTo>
                      <a:pt x="15" y="212"/>
                      <a:pt x="19" y="220"/>
                      <a:pt x="28" y="221"/>
                    </a:cubicBezTo>
                    <a:cubicBezTo>
                      <a:pt x="36" y="221"/>
                      <a:pt x="44" y="218"/>
                      <a:pt x="54" y="212"/>
                    </a:cubicBezTo>
                    <a:cubicBezTo>
                      <a:pt x="63" y="206"/>
                      <a:pt x="71" y="198"/>
                      <a:pt x="79" y="190"/>
                    </a:cubicBezTo>
                    <a:cubicBezTo>
                      <a:pt x="67" y="172"/>
                      <a:pt x="61" y="152"/>
                      <a:pt x="61" y="128"/>
                    </a:cubicBezTo>
                    <a:cubicBezTo>
                      <a:pt x="50" y="134"/>
                      <a:pt x="41" y="142"/>
                      <a:pt x="34" y="150"/>
                    </a:cubicBezTo>
                    <a:close/>
                    <a:moveTo>
                      <a:pt x="71" y="124"/>
                    </a:moveTo>
                    <a:cubicBezTo>
                      <a:pt x="73" y="149"/>
                      <a:pt x="79" y="167"/>
                      <a:pt x="89" y="180"/>
                    </a:cubicBezTo>
                    <a:cubicBezTo>
                      <a:pt x="97" y="170"/>
                      <a:pt x="105" y="158"/>
                      <a:pt x="111" y="145"/>
                    </a:cubicBezTo>
                    <a:cubicBezTo>
                      <a:pt x="117" y="133"/>
                      <a:pt x="122" y="121"/>
                      <a:pt x="126" y="109"/>
                    </a:cubicBezTo>
                    <a:cubicBezTo>
                      <a:pt x="100" y="113"/>
                      <a:pt x="82" y="118"/>
                      <a:pt x="71" y="124"/>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33" name="Freeform 20">
                <a:extLst>
                  <a:ext uri="{FF2B5EF4-FFF2-40B4-BE49-F238E27FC236}">
                    <a16:creationId xmlns:a16="http://schemas.microsoft.com/office/drawing/2014/main" id="{CE6AA972-9D12-42B3-BA66-AEC4C49D9678}"/>
                  </a:ext>
                </a:extLst>
              </p:cNvPr>
              <p:cNvSpPr>
                <a:spLocks/>
              </p:cNvSpPr>
              <p:nvPr/>
            </p:nvSpPr>
            <p:spPr bwMode="black">
              <a:xfrm>
                <a:off x="9863991" y="5619761"/>
                <a:ext cx="90592" cy="162256"/>
              </a:xfrm>
              <a:custGeom>
                <a:avLst/>
                <a:gdLst/>
                <a:ahLst/>
                <a:cxnLst>
                  <a:cxn ang="0">
                    <a:pos x="29" y="14"/>
                  </a:cxn>
                  <a:cxn ang="0">
                    <a:pos x="29" y="25"/>
                  </a:cxn>
                  <a:cxn ang="0">
                    <a:pos x="18" y="70"/>
                  </a:cxn>
                  <a:cxn ang="0">
                    <a:pos x="18" y="114"/>
                  </a:cxn>
                  <a:cxn ang="0">
                    <a:pos x="23" y="115"/>
                  </a:cxn>
                  <a:cxn ang="0">
                    <a:pos x="65" y="32"/>
                  </a:cxn>
                  <a:cxn ang="0">
                    <a:pos x="91" y="19"/>
                  </a:cxn>
                  <a:cxn ang="0">
                    <a:pos x="111" y="27"/>
                  </a:cxn>
                  <a:cxn ang="0">
                    <a:pos x="129" y="94"/>
                  </a:cxn>
                  <a:cxn ang="0">
                    <a:pos x="99" y="191"/>
                  </a:cxn>
                  <a:cxn ang="0">
                    <a:pos x="30" y="231"/>
                  </a:cxn>
                  <a:cxn ang="0">
                    <a:pos x="28" y="226"/>
                  </a:cxn>
                  <a:cxn ang="0">
                    <a:pos x="84" y="190"/>
                  </a:cxn>
                  <a:cxn ang="0">
                    <a:pos x="114" y="91"/>
                  </a:cxn>
                  <a:cxn ang="0">
                    <a:pos x="101" y="30"/>
                  </a:cxn>
                  <a:cxn ang="0">
                    <a:pos x="91" y="25"/>
                  </a:cxn>
                  <a:cxn ang="0">
                    <a:pos x="74" y="34"/>
                  </a:cxn>
                  <a:cxn ang="0">
                    <a:pos x="36" y="112"/>
                  </a:cxn>
                  <a:cxn ang="0">
                    <a:pos x="30" y="142"/>
                  </a:cxn>
                  <a:cxn ang="0">
                    <a:pos x="21" y="155"/>
                  </a:cxn>
                  <a:cxn ang="0">
                    <a:pos x="11" y="145"/>
                  </a:cxn>
                  <a:cxn ang="0">
                    <a:pos x="5" y="94"/>
                  </a:cxn>
                  <a:cxn ang="0">
                    <a:pos x="12" y="23"/>
                  </a:cxn>
                  <a:cxn ang="0">
                    <a:pos x="3" y="4"/>
                  </a:cxn>
                  <a:cxn ang="0">
                    <a:pos x="6" y="0"/>
                  </a:cxn>
                  <a:cxn ang="0">
                    <a:pos x="29" y="14"/>
                  </a:cxn>
                </a:cxnLst>
                <a:rect l="0" t="0" r="r" b="b"/>
                <a:pathLst>
                  <a:path w="129" h="231">
                    <a:moveTo>
                      <a:pt x="29" y="14"/>
                    </a:moveTo>
                    <a:cubicBezTo>
                      <a:pt x="32" y="17"/>
                      <a:pt x="32" y="21"/>
                      <a:pt x="29" y="25"/>
                    </a:cubicBezTo>
                    <a:cubicBezTo>
                      <a:pt x="25" y="34"/>
                      <a:pt x="21" y="49"/>
                      <a:pt x="18" y="70"/>
                    </a:cubicBezTo>
                    <a:cubicBezTo>
                      <a:pt x="16" y="87"/>
                      <a:pt x="16" y="102"/>
                      <a:pt x="18" y="114"/>
                    </a:cubicBezTo>
                    <a:cubicBezTo>
                      <a:pt x="19" y="118"/>
                      <a:pt x="20" y="119"/>
                      <a:pt x="23" y="115"/>
                    </a:cubicBezTo>
                    <a:cubicBezTo>
                      <a:pt x="37" y="73"/>
                      <a:pt x="52" y="45"/>
                      <a:pt x="65" y="32"/>
                    </a:cubicBezTo>
                    <a:cubicBezTo>
                      <a:pt x="73" y="24"/>
                      <a:pt x="82" y="19"/>
                      <a:pt x="91" y="19"/>
                    </a:cubicBezTo>
                    <a:cubicBezTo>
                      <a:pt x="99" y="19"/>
                      <a:pt x="106" y="22"/>
                      <a:pt x="111" y="27"/>
                    </a:cubicBezTo>
                    <a:cubicBezTo>
                      <a:pt x="123" y="39"/>
                      <a:pt x="129" y="61"/>
                      <a:pt x="129" y="94"/>
                    </a:cubicBezTo>
                    <a:cubicBezTo>
                      <a:pt x="129" y="139"/>
                      <a:pt x="119" y="171"/>
                      <a:pt x="99" y="191"/>
                    </a:cubicBezTo>
                    <a:cubicBezTo>
                      <a:pt x="80" y="210"/>
                      <a:pt x="57" y="223"/>
                      <a:pt x="30" y="231"/>
                    </a:cubicBezTo>
                    <a:cubicBezTo>
                      <a:pt x="25" y="231"/>
                      <a:pt x="24" y="229"/>
                      <a:pt x="28" y="226"/>
                    </a:cubicBezTo>
                    <a:cubicBezTo>
                      <a:pt x="48" y="220"/>
                      <a:pt x="66" y="208"/>
                      <a:pt x="84" y="190"/>
                    </a:cubicBezTo>
                    <a:cubicBezTo>
                      <a:pt x="104" y="171"/>
                      <a:pt x="114" y="138"/>
                      <a:pt x="114" y="91"/>
                    </a:cubicBezTo>
                    <a:cubicBezTo>
                      <a:pt x="114" y="58"/>
                      <a:pt x="109" y="38"/>
                      <a:pt x="101" y="30"/>
                    </a:cubicBezTo>
                    <a:cubicBezTo>
                      <a:pt x="98" y="27"/>
                      <a:pt x="95" y="25"/>
                      <a:pt x="91" y="25"/>
                    </a:cubicBezTo>
                    <a:cubicBezTo>
                      <a:pt x="86" y="25"/>
                      <a:pt x="80" y="28"/>
                      <a:pt x="74" y="34"/>
                    </a:cubicBezTo>
                    <a:cubicBezTo>
                      <a:pt x="63" y="45"/>
                      <a:pt x="50" y="71"/>
                      <a:pt x="36" y="112"/>
                    </a:cubicBezTo>
                    <a:cubicBezTo>
                      <a:pt x="32" y="122"/>
                      <a:pt x="30" y="132"/>
                      <a:pt x="30" y="142"/>
                    </a:cubicBezTo>
                    <a:cubicBezTo>
                      <a:pt x="30" y="151"/>
                      <a:pt x="27" y="155"/>
                      <a:pt x="21" y="155"/>
                    </a:cubicBezTo>
                    <a:cubicBezTo>
                      <a:pt x="17" y="155"/>
                      <a:pt x="14" y="152"/>
                      <a:pt x="11" y="145"/>
                    </a:cubicBezTo>
                    <a:cubicBezTo>
                      <a:pt x="7" y="132"/>
                      <a:pt x="5" y="115"/>
                      <a:pt x="5" y="94"/>
                    </a:cubicBezTo>
                    <a:cubicBezTo>
                      <a:pt x="5" y="75"/>
                      <a:pt x="7" y="51"/>
                      <a:pt x="12" y="23"/>
                    </a:cubicBezTo>
                    <a:cubicBezTo>
                      <a:pt x="14" y="15"/>
                      <a:pt x="11" y="8"/>
                      <a:pt x="3" y="4"/>
                    </a:cubicBezTo>
                    <a:cubicBezTo>
                      <a:pt x="0" y="1"/>
                      <a:pt x="1" y="0"/>
                      <a:pt x="6" y="0"/>
                    </a:cubicBezTo>
                    <a:cubicBezTo>
                      <a:pt x="17" y="3"/>
                      <a:pt x="25" y="8"/>
                      <a:pt x="29" y="14"/>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34" name="Freeform 21">
                <a:extLst>
                  <a:ext uri="{FF2B5EF4-FFF2-40B4-BE49-F238E27FC236}">
                    <a16:creationId xmlns:a16="http://schemas.microsoft.com/office/drawing/2014/main" id="{56D173AC-402C-4D04-8925-D373D67A1C41}"/>
                  </a:ext>
                </a:extLst>
              </p:cNvPr>
              <p:cNvSpPr>
                <a:spLocks noEditPoints="1"/>
              </p:cNvSpPr>
              <p:nvPr/>
            </p:nvSpPr>
            <p:spPr bwMode="black">
              <a:xfrm>
                <a:off x="10007992" y="5614014"/>
                <a:ext cx="161579" cy="162256"/>
              </a:xfrm>
              <a:custGeom>
                <a:avLst/>
                <a:gdLst/>
                <a:ahLst/>
                <a:cxnLst>
                  <a:cxn ang="0">
                    <a:pos x="96" y="77"/>
                  </a:cxn>
                  <a:cxn ang="0">
                    <a:pos x="25" y="198"/>
                  </a:cxn>
                  <a:cxn ang="0">
                    <a:pos x="7" y="230"/>
                  </a:cxn>
                  <a:cxn ang="0">
                    <a:pos x="0" y="215"/>
                  </a:cxn>
                  <a:cxn ang="0">
                    <a:pos x="23" y="173"/>
                  </a:cxn>
                  <a:cxn ang="0">
                    <a:pos x="24" y="93"/>
                  </a:cxn>
                  <a:cxn ang="0">
                    <a:pos x="0" y="68"/>
                  </a:cxn>
                  <a:cxn ang="0">
                    <a:pos x="21" y="80"/>
                  </a:cxn>
                  <a:cxn ang="0">
                    <a:pos x="81" y="48"/>
                  </a:cxn>
                  <a:cxn ang="0">
                    <a:pos x="62" y="16"/>
                  </a:cxn>
                  <a:cxn ang="0">
                    <a:pos x="78" y="13"/>
                  </a:cxn>
                  <a:cxn ang="0">
                    <a:pos x="98" y="38"/>
                  </a:cxn>
                  <a:cxn ang="0">
                    <a:pos x="96" y="70"/>
                  </a:cxn>
                  <a:cxn ang="0">
                    <a:pos x="127" y="120"/>
                  </a:cxn>
                  <a:cxn ang="0">
                    <a:pos x="74" y="223"/>
                  </a:cxn>
                  <a:cxn ang="0">
                    <a:pos x="47" y="195"/>
                  </a:cxn>
                  <a:cxn ang="0">
                    <a:pos x="75" y="205"/>
                  </a:cxn>
                  <a:cxn ang="0">
                    <a:pos x="110" y="162"/>
                  </a:cxn>
                  <a:cxn ang="0">
                    <a:pos x="112" y="86"/>
                  </a:cxn>
                  <a:cxn ang="0">
                    <a:pos x="198" y="96"/>
                  </a:cxn>
                  <a:cxn ang="0">
                    <a:pos x="226" y="168"/>
                  </a:cxn>
                  <a:cxn ang="0">
                    <a:pos x="196" y="157"/>
                  </a:cxn>
                  <a:cxn ang="0">
                    <a:pos x="162" y="154"/>
                  </a:cxn>
                  <a:cxn ang="0">
                    <a:pos x="207" y="142"/>
                  </a:cxn>
                  <a:cxn ang="0">
                    <a:pos x="155" y="75"/>
                  </a:cxn>
                  <a:cxn ang="0">
                    <a:pos x="194" y="59"/>
                  </a:cxn>
                  <a:cxn ang="0">
                    <a:pos x="155" y="22"/>
                  </a:cxn>
                  <a:cxn ang="0">
                    <a:pos x="190" y="34"/>
                  </a:cxn>
                  <a:cxn ang="0">
                    <a:pos x="194" y="59"/>
                  </a:cxn>
                  <a:cxn ang="0">
                    <a:pos x="184" y="3"/>
                  </a:cxn>
                  <a:cxn ang="0">
                    <a:pos x="219" y="15"/>
                  </a:cxn>
                  <a:cxn ang="0">
                    <a:pos x="224" y="40"/>
                  </a:cxn>
                </a:cxnLst>
                <a:rect l="0" t="0" r="r" b="b"/>
                <a:pathLst>
                  <a:path w="230" h="231">
                    <a:moveTo>
                      <a:pt x="112" y="86"/>
                    </a:moveTo>
                    <a:cubicBezTo>
                      <a:pt x="109" y="80"/>
                      <a:pt x="104" y="77"/>
                      <a:pt x="96" y="77"/>
                    </a:cubicBezTo>
                    <a:cubicBezTo>
                      <a:pt x="92" y="77"/>
                      <a:pt x="86" y="78"/>
                      <a:pt x="78" y="79"/>
                    </a:cubicBezTo>
                    <a:cubicBezTo>
                      <a:pt x="60" y="119"/>
                      <a:pt x="43" y="159"/>
                      <a:pt x="25" y="198"/>
                    </a:cubicBezTo>
                    <a:cubicBezTo>
                      <a:pt x="23" y="202"/>
                      <a:pt x="19" y="209"/>
                      <a:pt x="15" y="221"/>
                    </a:cubicBezTo>
                    <a:cubicBezTo>
                      <a:pt x="12" y="227"/>
                      <a:pt x="10" y="230"/>
                      <a:pt x="7" y="230"/>
                    </a:cubicBezTo>
                    <a:cubicBezTo>
                      <a:pt x="5" y="230"/>
                      <a:pt x="3" y="228"/>
                      <a:pt x="1" y="224"/>
                    </a:cubicBezTo>
                    <a:cubicBezTo>
                      <a:pt x="0" y="223"/>
                      <a:pt x="0" y="220"/>
                      <a:pt x="0" y="215"/>
                    </a:cubicBezTo>
                    <a:cubicBezTo>
                      <a:pt x="0" y="208"/>
                      <a:pt x="2" y="203"/>
                      <a:pt x="7" y="198"/>
                    </a:cubicBezTo>
                    <a:cubicBezTo>
                      <a:pt x="11" y="194"/>
                      <a:pt x="17" y="185"/>
                      <a:pt x="23" y="173"/>
                    </a:cubicBezTo>
                    <a:cubicBezTo>
                      <a:pt x="39" y="141"/>
                      <a:pt x="54" y="111"/>
                      <a:pt x="66" y="81"/>
                    </a:cubicBezTo>
                    <a:cubicBezTo>
                      <a:pt x="46" y="85"/>
                      <a:pt x="32" y="89"/>
                      <a:pt x="24" y="93"/>
                    </a:cubicBezTo>
                    <a:cubicBezTo>
                      <a:pt x="19" y="95"/>
                      <a:pt x="15" y="94"/>
                      <a:pt x="11" y="91"/>
                    </a:cubicBezTo>
                    <a:cubicBezTo>
                      <a:pt x="4" y="86"/>
                      <a:pt x="0" y="78"/>
                      <a:pt x="0" y="68"/>
                    </a:cubicBezTo>
                    <a:cubicBezTo>
                      <a:pt x="1" y="66"/>
                      <a:pt x="2" y="66"/>
                      <a:pt x="3" y="68"/>
                    </a:cubicBezTo>
                    <a:cubicBezTo>
                      <a:pt x="8" y="76"/>
                      <a:pt x="14" y="80"/>
                      <a:pt x="21" y="80"/>
                    </a:cubicBezTo>
                    <a:cubicBezTo>
                      <a:pt x="27" y="80"/>
                      <a:pt x="43" y="78"/>
                      <a:pt x="70" y="73"/>
                    </a:cubicBezTo>
                    <a:cubicBezTo>
                      <a:pt x="73" y="65"/>
                      <a:pt x="77" y="57"/>
                      <a:pt x="81" y="48"/>
                    </a:cubicBezTo>
                    <a:cubicBezTo>
                      <a:pt x="85" y="37"/>
                      <a:pt x="84" y="29"/>
                      <a:pt x="80" y="24"/>
                    </a:cubicBezTo>
                    <a:cubicBezTo>
                      <a:pt x="76" y="20"/>
                      <a:pt x="70" y="17"/>
                      <a:pt x="62" y="16"/>
                    </a:cubicBezTo>
                    <a:cubicBezTo>
                      <a:pt x="59" y="15"/>
                      <a:pt x="59" y="13"/>
                      <a:pt x="62" y="12"/>
                    </a:cubicBezTo>
                    <a:cubicBezTo>
                      <a:pt x="69" y="12"/>
                      <a:pt x="75" y="12"/>
                      <a:pt x="78" y="13"/>
                    </a:cubicBezTo>
                    <a:cubicBezTo>
                      <a:pt x="86" y="15"/>
                      <a:pt x="93" y="19"/>
                      <a:pt x="99" y="25"/>
                    </a:cubicBezTo>
                    <a:cubicBezTo>
                      <a:pt x="106" y="32"/>
                      <a:pt x="105" y="36"/>
                      <a:pt x="98" y="38"/>
                    </a:cubicBezTo>
                    <a:cubicBezTo>
                      <a:pt x="93" y="50"/>
                      <a:pt x="87" y="61"/>
                      <a:pt x="81" y="72"/>
                    </a:cubicBezTo>
                    <a:cubicBezTo>
                      <a:pt x="87" y="71"/>
                      <a:pt x="92" y="70"/>
                      <a:pt x="96" y="70"/>
                    </a:cubicBezTo>
                    <a:cubicBezTo>
                      <a:pt x="105" y="70"/>
                      <a:pt x="112" y="73"/>
                      <a:pt x="117" y="78"/>
                    </a:cubicBezTo>
                    <a:cubicBezTo>
                      <a:pt x="124" y="86"/>
                      <a:pt x="127" y="100"/>
                      <a:pt x="127" y="120"/>
                    </a:cubicBezTo>
                    <a:cubicBezTo>
                      <a:pt x="127" y="177"/>
                      <a:pt x="113" y="213"/>
                      <a:pt x="85" y="227"/>
                    </a:cubicBezTo>
                    <a:cubicBezTo>
                      <a:pt x="78" y="231"/>
                      <a:pt x="74" y="230"/>
                      <a:pt x="74" y="223"/>
                    </a:cubicBezTo>
                    <a:cubicBezTo>
                      <a:pt x="74" y="218"/>
                      <a:pt x="73" y="214"/>
                      <a:pt x="70" y="212"/>
                    </a:cubicBezTo>
                    <a:cubicBezTo>
                      <a:pt x="62" y="206"/>
                      <a:pt x="55" y="201"/>
                      <a:pt x="47" y="195"/>
                    </a:cubicBezTo>
                    <a:cubicBezTo>
                      <a:pt x="46" y="192"/>
                      <a:pt x="46" y="191"/>
                      <a:pt x="49" y="191"/>
                    </a:cubicBezTo>
                    <a:cubicBezTo>
                      <a:pt x="58" y="197"/>
                      <a:pt x="67" y="201"/>
                      <a:pt x="75" y="205"/>
                    </a:cubicBezTo>
                    <a:cubicBezTo>
                      <a:pt x="83" y="209"/>
                      <a:pt x="90" y="206"/>
                      <a:pt x="96" y="198"/>
                    </a:cubicBezTo>
                    <a:cubicBezTo>
                      <a:pt x="102" y="188"/>
                      <a:pt x="107" y="176"/>
                      <a:pt x="110" y="162"/>
                    </a:cubicBezTo>
                    <a:cubicBezTo>
                      <a:pt x="114" y="144"/>
                      <a:pt x="116" y="128"/>
                      <a:pt x="116" y="113"/>
                    </a:cubicBezTo>
                    <a:cubicBezTo>
                      <a:pt x="116" y="99"/>
                      <a:pt x="115" y="90"/>
                      <a:pt x="112" y="86"/>
                    </a:cubicBezTo>
                    <a:close/>
                    <a:moveTo>
                      <a:pt x="157" y="71"/>
                    </a:moveTo>
                    <a:cubicBezTo>
                      <a:pt x="170" y="76"/>
                      <a:pt x="184" y="85"/>
                      <a:pt x="198" y="96"/>
                    </a:cubicBezTo>
                    <a:cubicBezTo>
                      <a:pt x="216" y="111"/>
                      <a:pt x="227" y="129"/>
                      <a:pt x="229" y="151"/>
                    </a:cubicBezTo>
                    <a:cubicBezTo>
                      <a:pt x="230" y="159"/>
                      <a:pt x="229" y="164"/>
                      <a:pt x="226" y="168"/>
                    </a:cubicBezTo>
                    <a:cubicBezTo>
                      <a:pt x="221" y="174"/>
                      <a:pt x="217" y="173"/>
                      <a:pt x="212" y="167"/>
                    </a:cubicBezTo>
                    <a:cubicBezTo>
                      <a:pt x="208" y="159"/>
                      <a:pt x="202" y="156"/>
                      <a:pt x="196" y="157"/>
                    </a:cubicBezTo>
                    <a:cubicBezTo>
                      <a:pt x="185" y="157"/>
                      <a:pt x="174" y="158"/>
                      <a:pt x="163" y="159"/>
                    </a:cubicBezTo>
                    <a:cubicBezTo>
                      <a:pt x="158" y="158"/>
                      <a:pt x="158" y="157"/>
                      <a:pt x="162" y="154"/>
                    </a:cubicBezTo>
                    <a:cubicBezTo>
                      <a:pt x="174" y="153"/>
                      <a:pt x="187" y="151"/>
                      <a:pt x="200" y="149"/>
                    </a:cubicBezTo>
                    <a:cubicBezTo>
                      <a:pt x="205" y="148"/>
                      <a:pt x="207" y="146"/>
                      <a:pt x="207" y="142"/>
                    </a:cubicBezTo>
                    <a:cubicBezTo>
                      <a:pt x="205" y="130"/>
                      <a:pt x="200" y="118"/>
                      <a:pt x="190" y="105"/>
                    </a:cubicBezTo>
                    <a:cubicBezTo>
                      <a:pt x="181" y="93"/>
                      <a:pt x="169" y="83"/>
                      <a:pt x="155" y="75"/>
                    </a:cubicBezTo>
                    <a:cubicBezTo>
                      <a:pt x="151" y="72"/>
                      <a:pt x="152" y="71"/>
                      <a:pt x="157" y="71"/>
                    </a:cubicBezTo>
                    <a:close/>
                    <a:moveTo>
                      <a:pt x="194" y="59"/>
                    </a:moveTo>
                    <a:cubicBezTo>
                      <a:pt x="190" y="60"/>
                      <a:pt x="187" y="59"/>
                      <a:pt x="184" y="53"/>
                    </a:cubicBezTo>
                    <a:cubicBezTo>
                      <a:pt x="179" y="41"/>
                      <a:pt x="169" y="31"/>
                      <a:pt x="155" y="22"/>
                    </a:cubicBezTo>
                    <a:cubicBezTo>
                      <a:pt x="154" y="20"/>
                      <a:pt x="154" y="19"/>
                      <a:pt x="156" y="20"/>
                    </a:cubicBezTo>
                    <a:cubicBezTo>
                      <a:pt x="169" y="22"/>
                      <a:pt x="180" y="27"/>
                      <a:pt x="190" y="34"/>
                    </a:cubicBezTo>
                    <a:cubicBezTo>
                      <a:pt x="194" y="38"/>
                      <a:pt x="197" y="42"/>
                      <a:pt x="199" y="48"/>
                    </a:cubicBezTo>
                    <a:cubicBezTo>
                      <a:pt x="200" y="54"/>
                      <a:pt x="199" y="57"/>
                      <a:pt x="194" y="59"/>
                    </a:cubicBezTo>
                    <a:close/>
                    <a:moveTo>
                      <a:pt x="213" y="34"/>
                    </a:moveTo>
                    <a:cubicBezTo>
                      <a:pt x="208" y="22"/>
                      <a:pt x="198" y="12"/>
                      <a:pt x="184" y="3"/>
                    </a:cubicBezTo>
                    <a:cubicBezTo>
                      <a:pt x="183" y="0"/>
                      <a:pt x="183" y="0"/>
                      <a:pt x="185" y="0"/>
                    </a:cubicBezTo>
                    <a:cubicBezTo>
                      <a:pt x="198" y="3"/>
                      <a:pt x="209" y="8"/>
                      <a:pt x="219" y="15"/>
                    </a:cubicBezTo>
                    <a:cubicBezTo>
                      <a:pt x="224" y="19"/>
                      <a:pt x="227" y="23"/>
                      <a:pt x="228" y="29"/>
                    </a:cubicBezTo>
                    <a:cubicBezTo>
                      <a:pt x="230" y="35"/>
                      <a:pt x="228" y="38"/>
                      <a:pt x="224" y="40"/>
                    </a:cubicBezTo>
                    <a:cubicBezTo>
                      <a:pt x="219" y="41"/>
                      <a:pt x="216" y="39"/>
                      <a:pt x="213" y="34"/>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35" name="Freeform 22">
                <a:extLst>
                  <a:ext uri="{FF2B5EF4-FFF2-40B4-BE49-F238E27FC236}">
                    <a16:creationId xmlns:a16="http://schemas.microsoft.com/office/drawing/2014/main" id="{ADE0172B-AC49-4088-A0F8-DDD400543774}"/>
                  </a:ext>
                </a:extLst>
              </p:cNvPr>
              <p:cNvSpPr>
                <a:spLocks/>
              </p:cNvSpPr>
              <p:nvPr/>
            </p:nvSpPr>
            <p:spPr bwMode="black">
              <a:xfrm>
                <a:off x="10208107" y="5615704"/>
                <a:ext cx="111550" cy="162932"/>
              </a:xfrm>
              <a:custGeom>
                <a:avLst/>
                <a:gdLst/>
                <a:ahLst/>
                <a:cxnLst>
                  <a:cxn ang="0">
                    <a:pos x="12" y="214"/>
                  </a:cxn>
                  <a:cxn ang="0">
                    <a:pos x="0" y="186"/>
                  </a:cxn>
                  <a:cxn ang="0">
                    <a:pos x="18" y="151"/>
                  </a:cxn>
                  <a:cxn ang="0">
                    <a:pos x="63" y="120"/>
                  </a:cxn>
                  <a:cxn ang="0">
                    <a:pos x="49" y="75"/>
                  </a:cxn>
                  <a:cxn ang="0">
                    <a:pos x="47" y="18"/>
                  </a:cxn>
                  <a:cxn ang="0">
                    <a:pos x="31" y="6"/>
                  </a:cxn>
                  <a:cxn ang="0">
                    <a:pos x="31" y="2"/>
                  </a:cxn>
                  <a:cxn ang="0">
                    <a:pos x="66" y="12"/>
                  </a:cxn>
                  <a:cxn ang="0">
                    <a:pos x="67" y="21"/>
                  </a:cxn>
                  <a:cxn ang="0">
                    <a:pos x="64" y="34"/>
                  </a:cxn>
                  <a:cxn ang="0">
                    <a:pos x="64" y="93"/>
                  </a:cxn>
                  <a:cxn ang="0">
                    <a:pos x="69" y="116"/>
                  </a:cxn>
                  <a:cxn ang="0">
                    <a:pos x="135" y="93"/>
                  </a:cxn>
                  <a:cxn ang="0">
                    <a:pos x="138" y="82"/>
                  </a:cxn>
                  <a:cxn ang="0">
                    <a:pos x="130" y="75"/>
                  </a:cxn>
                  <a:cxn ang="0">
                    <a:pos x="131" y="71"/>
                  </a:cxn>
                  <a:cxn ang="0">
                    <a:pos x="151" y="82"/>
                  </a:cxn>
                  <a:cxn ang="0">
                    <a:pos x="159" y="98"/>
                  </a:cxn>
                  <a:cxn ang="0">
                    <a:pos x="150" y="104"/>
                  </a:cxn>
                  <a:cxn ang="0">
                    <a:pos x="65" y="131"/>
                  </a:cxn>
                  <a:cxn ang="0">
                    <a:pos x="19" y="163"/>
                  </a:cxn>
                  <a:cxn ang="0">
                    <a:pos x="9" y="185"/>
                  </a:cxn>
                  <a:cxn ang="0">
                    <a:pos x="37" y="216"/>
                  </a:cxn>
                  <a:cxn ang="0">
                    <a:pos x="86" y="220"/>
                  </a:cxn>
                  <a:cxn ang="0">
                    <a:pos x="132" y="215"/>
                  </a:cxn>
                  <a:cxn ang="0">
                    <a:pos x="150" y="215"/>
                  </a:cxn>
                  <a:cxn ang="0">
                    <a:pos x="155" y="223"/>
                  </a:cxn>
                  <a:cxn ang="0">
                    <a:pos x="148" y="229"/>
                  </a:cxn>
                  <a:cxn ang="0">
                    <a:pos x="73" y="232"/>
                  </a:cxn>
                  <a:cxn ang="0">
                    <a:pos x="12" y="214"/>
                  </a:cxn>
                </a:cxnLst>
                <a:rect l="0" t="0" r="r" b="b"/>
                <a:pathLst>
                  <a:path w="159" h="232">
                    <a:moveTo>
                      <a:pt x="12" y="214"/>
                    </a:moveTo>
                    <a:cubicBezTo>
                      <a:pt x="4" y="206"/>
                      <a:pt x="0" y="197"/>
                      <a:pt x="0" y="186"/>
                    </a:cubicBezTo>
                    <a:cubicBezTo>
                      <a:pt x="0" y="174"/>
                      <a:pt x="6" y="163"/>
                      <a:pt x="18" y="151"/>
                    </a:cubicBezTo>
                    <a:cubicBezTo>
                      <a:pt x="30" y="140"/>
                      <a:pt x="45" y="130"/>
                      <a:pt x="63" y="120"/>
                    </a:cubicBezTo>
                    <a:cubicBezTo>
                      <a:pt x="54" y="109"/>
                      <a:pt x="49" y="94"/>
                      <a:pt x="49" y="75"/>
                    </a:cubicBezTo>
                    <a:cubicBezTo>
                      <a:pt x="49" y="40"/>
                      <a:pt x="48" y="21"/>
                      <a:pt x="47" y="18"/>
                    </a:cubicBezTo>
                    <a:cubicBezTo>
                      <a:pt x="44" y="10"/>
                      <a:pt x="39" y="6"/>
                      <a:pt x="31" y="6"/>
                    </a:cubicBezTo>
                    <a:cubicBezTo>
                      <a:pt x="28" y="5"/>
                      <a:pt x="28" y="3"/>
                      <a:pt x="31" y="2"/>
                    </a:cubicBezTo>
                    <a:cubicBezTo>
                      <a:pt x="44" y="0"/>
                      <a:pt x="56" y="4"/>
                      <a:pt x="66" y="12"/>
                    </a:cubicBezTo>
                    <a:cubicBezTo>
                      <a:pt x="70" y="15"/>
                      <a:pt x="70" y="18"/>
                      <a:pt x="67" y="21"/>
                    </a:cubicBezTo>
                    <a:cubicBezTo>
                      <a:pt x="65" y="23"/>
                      <a:pt x="64" y="28"/>
                      <a:pt x="64" y="34"/>
                    </a:cubicBezTo>
                    <a:cubicBezTo>
                      <a:pt x="64" y="54"/>
                      <a:pt x="64" y="73"/>
                      <a:pt x="64" y="93"/>
                    </a:cubicBezTo>
                    <a:cubicBezTo>
                      <a:pt x="64" y="106"/>
                      <a:pt x="66" y="113"/>
                      <a:pt x="69" y="116"/>
                    </a:cubicBezTo>
                    <a:cubicBezTo>
                      <a:pt x="90" y="107"/>
                      <a:pt x="112" y="100"/>
                      <a:pt x="135" y="93"/>
                    </a:cubicBezTo>
                    <a:cubicBezTo>
                      <a:pt x="141" y="91"/>
                      <a:pt x="142" y="88"/>
                      <a:pt x="138" y="82"/>
                    </a:cubicBezTo>
                    <a:cubicBezTo>
                      <a:pt x="136" y="79"/>
                      <a:pt x="134" y="77"/>
                      <a:pt x="130" y="75"/>
                    </a:cubicBezTo>
                    <a:cubicBezTo>
                      <a:pt x="127" y="73"/>
                      <a:pt x="127" y="72"/>
                      <a:pt x="131" y="71"/>
                    </a:cubicBezTo>
                    <a:cubicBezTo>
                      <a:pt x="140" y="72"/>
                      <a:pt x="147" y="76"/>
                      <a:pt x="151" y="82"/>
                    </a:cubicBezTo>
                    <a:cubicBezTo>
                      <a:pt x="157" y="88"/>
                      <a:pt x="159" y="94"/>
                      <a:pt x="159" y="98"/>
                    </a:cubicBezTo>
                    <a:cubicBezTo>
                      <a:pt x="159" y="102"/>
                      <a:pt x="156" y="104"/>
                      <a:pt x="150" y="104"/>
                    </a:cubicBezTo>
                    <a:cubicBezTo>
                      <a:pt x="117" y="111"/>
                      <a:pt x="89" y="120"/>
                      <a:pt x="65" y="131"/>
                    </a:cubicBezTo>
                    <a:cubicBezTo>
                      <a:pt x="45" y="141"/>
                      <a:pt x="29" y="151"/>
                      <a:pt x="19" y="163"/>
                    </a:cubicBezTo>
                    <a:cubicBezTo>
                      <a:pt x="12" y="170"/>
                      <a:pt x="9" y="177"/>
                      <a:pt x="9" y="185"/>
                    </a:cubicBezTo>
                    <a:cubicBezTo>
                      <a:pt x="9" y="201"/>
                      <a:pt x="18" y="211"/>
                      <a:pt x="37" y="216"/>
                    </a:cubicBezTo>
                    <a:cubicBezTo>
                      <a:pt x="45" y="219"/>
                      <a:pt x="62" y="220"/>
                      <a:pt x="86" y="220"/>
                    </a:cubicBezTo>
                    <a:cubicBezTo>
                      <a:pt x="108" y="220"/>
                      <a:pt x="123" y="218"/>
                      <a:pt x="132" y="215"/>
                    </a:cubicBezTo>
                    <a:cubicBezTo>
                      <a:pt x="141" y="212"/>
                      <a:pt x="147" y="212"/>
                      <a:pt x="150" y="215"/>
                    </a:cubicBezTo>
                    <a:cubicBezTo>
                      <a:pt x="153" y="218"/>
                      <a:pt x="155" y="220"/>
                      <a:pt x="155" y="223"/>
                    </a:cubicBezTo>
                    <a:cubicBezTo>
                      <a:pt x="155" y="226"/>
                      <a:pt x="153" y="228"/>
                      <a:pt x="148" y="229"/>
                    </a:cubicBezTo>
                    <a:cubicBezTo>
                      <a:pt x="135" y="231"/>
                      <a:pt x="109" y="232"/>
                      <a:pt x="73" y="232"/>
                    </a:cubicBezTo>
                    <a:cubicBezTo>
                      <a:pt x="44" y="232"/>
                      <a:pt x="24" y="226"/>
                      <a:pt x="12" y="214"/>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36" name="Freeform 23">
                <a:extLst>
                  <a:ext uri="{FF2B5EF4-FFF2-40B4-BE49-F238E27FC236}">
                    <a16:creationId xmlns:a16="http://schemas.microsoft.com/office/drawing/2014/main" id="{FA0C26DF-AACD-486F-9AAA-A80E0E5D7246}"/>
                  </a:ext>
                </a:extLst>
              </p:cNvPr>
              <p:cNvSpPr>
                <a:spLocks noEditPoints="1"/>
              </p:cNvSpPr>
              <p:nvPr/>
            </p:nvSpPr>
            <p:spPr bwMode="black">
              <a:xfrm>
                <a:off x="10395376" y="5611310"/>
                <a:ext cx="91269" cy="178481"/>
              </a:xfrm>
              <a:custGeom>
                <a:avLst/>
                <a:gdLst/>
                <a:ahLst/>
                <a:cxnLst>
                  <a:cxn ang="0">
                    <a:pos x="41" y="88"/>
                  </a:cxn>
                  <a:cxn ang="0">
                    <a:pos x="85" y="74"/>
                  </a:cxn>
                  <a:cxn ang="0">
                    <a:pos x="114" y="86"/>
                  </a:cxn>
                  <a:cxn ang="0">
                    <a:pos x="130" y="135"/>
                  </a:cxn>
                  <a:cxn ang="0">
                    <a:pos x="98" y="210"/>
                  </a:cxn>
                  <a:cxn ang="0">
                    <a:pos x="15" y="254"/>
                  </a:cxn>
                  <a:cxn ang="0">
                    <a:pos x="14" y="249"/>
                  </a:cxn>
                  <a:cxn ang="0">
                    <a:pos x="89" y="201"/>
                  </a:cxn>
                  <a:cxn ang="0">
                    <a:pos x="114" y="128"/>
                  </a:cxn>
                  <a:cxn ang="0">
                    <a:pos x="102" y="90"/>
                  </a:cxn>
                  <a:cxn ang="0">
                    <a:pos x="82" y="82"/>
                  </a:cxn>
                  <a:cxn ang="0">
                    <a:pos x="35" y="103"/>
                  </a:cxn>
                  <a:cxn ang="0">
                    <a:pos x="20" y="121"/>
                  </a:cxn>
                  <a:cxn ang="0">
                    <a:pos x="9" y="125"/>
                  </a:cxn>
                  <a:cxn ang="0">
                    <a:pos x="0" y="103"/>
                  </a:cxn>
                  <a:cxn ang="0">
                    <a:pos x="2" y="80"/>
                  </a:cxn>
                  <a:cxn ang="0">
                    <a:pos x="5" y="81"/>
                  </a:cxn>
                  <a:cxn ang="0">
                    <a:pos x="9" y="102"/>
                  </a:cxn>
                  <a:cxn ang="0">
                    <a:pos x="19" y="103"/>
                  </a:cxn>
                  <a:cxn ang="0">
                    <a:pos x="41" y="88"/>
                  </a:cxn>
                  <a:cxn ang="0">
                    <a:pos x="88" y="33"/>
                  </a:cxn>
                  <a:cxn ang="0">
                    <a:pos x="56" y="37"/>
                  </a:cxn>
                  <a:cxn ang="0">
                    <a:pos x="30" y="51"/>
                  </a:cxn>
                  <a:cxn ang="0">
                    <a:pos x="28" y="48"/>
                  </a:cxn>
                  <a:cxn ang="0">
                    <a:pos x="57" y="27"/>
                  </a:cxn>
                  <a:cxn ang="0">
                    <a:pos x="16" y="4"/>
                  </a:cxn>
                  <a:cxn ang="0">
                    <a:pos x="19" y="1"/>
                  </a:cxn>
                  <a:cxn ang="0">
                    <a:pos x="58" y="17"/>
                  </a:cxn>
                  <a:cxn ang="0">
                    <a:pos x="82" y="15"/>
                  </a:cxn>
                  <a:cxn ang="0">
                    <a:pos x="97" y="22"/>
                  </a:cxn>
                  <a:cxn ang="0">
                    <a:pos x="88" y="33"/>
                  </a:cxn>
                </a:cxnLst>
                <a:rect l="0" t="0" r="r" b="b"/>
                <a:pathLst>
                  <a:path w="130" h="254">
                    <a:moveTo>
                      <a:pt x="41" y="88"/>
                    </a:moveTo>
                    <a:cubicBezTo>
                      <a:pt x="55" y="79"/>
                      <a:pt x="69" y="74"/>
                      <a:pt x="85" y="74"/>
                    </a:cubicBezTo>
                    <a:cubicBezTo>
                      <a:pt x="95" y="74"/>
                      <a:pt x="105" y="78"/>
                      <a:pt x="114" y="86"/>
                    </a:cubicBezTo>
                    <a:cubicBezTo>
                      <a:pt x="125" y="96"/>
                      <a:pt x="130" y="112"/>
                      <a:pt x="130" y="135"/>
                    </a:cubicBezTo>
                    <a:cubicBezTo>
                      <a:pt x="130" y="165"/>
                      <a:pt x="119" y="190"/>
                      <a:pt x="98" y="210"/>
                    </a:cubicBezTo>
                    <a:cubicBezTo>
                      <a:pt x="78" y="230"/>
                      <a:pt x="50" y="244"/>
                      <a:pt x="15" y="254"/>
                    </a:cubicBezTo>
                    <a:cubicBezTo>
                      <a:pt x="12" y="254"/>
                      <a:pt x="11" y="252"/>
                      <a:pt x="14" y="249"/>
                    </a:cubicBezTo>
                    <a:cubicBezTo>
                      <a:pt x="48" y="237"/>
                      <a:pt x="73" y="221"/>
                      <a:pt x="89" y="201"/>
                    </a:cubicBezTo>
                    <a:cubicBezTo>
                      <a:pt x="106" y="182"/>
                      <a:pt x="114" y="157"/>
                      <a:pt x="114" y="128"/>
                    </a:cubicBezTo>
                    <a:cubicBezTo>
                      <a:pt x="114" y="110"/>
                      <a:pt x="110" y="97"/>
                      <a:pt x="102" y="90"/>
                    </a:cubicBezTo>
                    <a:cubicBezTo>
                      <a:pt x="96" y="85"/>
                      <a:pt x="89" y="82"/>
                      <a:pt x="82" y="82"/>
                    </a:cubicBezTo>
                    <a:cubicBezTo>
                      <a:pt x="66" y="82"/>
                      <a:pt x="50" y="89"/>
                      <a:pt x="35" y="103"/>
                    </a:cubicBezTo>
                    <a:cubicBezTo>
                      <a:pt x="33" y="106"/>
                      <a:pt x="28" y="112"/>
                      <a:pt x="20" y="121"/>
                    </a:cubicBezTo>
                    <a:cubicBezTo>
                      <a:pt x="16" y="126"/>
                      <a:pt x="12" y="127"/>
                      <a:pt x="9" y="125"/>
                    </a:cubicBezTo>
                    <a:cubicBezTo>
                      <a:pt x="3" y="120"/>
                      <a:pt x="0" y="113"/>
                      <a:pt x="0" y="103"/>
                    </a:cubicBezTo>
                    <a:cubicBezTo>
                      <a:pt x="0" y="93"/>
                      <a:pt x="0" y="85"/>
                      <a:pt x="2" y="80"/>
                    </a:cubicBezTo>
                    <a:cubicBezTo>
                      <a:pt x="4" y="78"/>
                      <a:pt x="5" y="79"/>
                      <a:pt x="5" y="81"/>
                    </a:cubicBezTo>
                    <a:cubicBezTo>
                      <a:pt x="5" y="93"/>
                      <a:pt x="6" y="100"/>
                      <a:pt x="9" y="102"/>
                    </a:cubicBezTo>
                    <a:cubicBezTo>
                      <a:pt x="12" y="105"/>
                      <a:pt x="15" y="106"/>
                      <a:pt x="19" y="103"/>
                    </a:cubicBezTo>
                    <a:cubicBezTo>
                      <a:pt x="27" y="97"/>
                      <a:pt x="34" y="92"/>
                      <a:pt x="41" y="88"/>
                    </a:cubicBezTo>
                    <a:close/>
                    <a:moveTo>
                      <a:pt x="88" y="33"/>
                    </a:moveTo>
                    <a:cubicBezTo>
                      <a:pt x="75" y="33"/>
                      <a:pt x="64" y="34"/>
                      <a:pt x="56" y="37"/>
                    </a:cubicBezTo>
                    <a:cubicBezTo>
                      <a:pt x="50" y="39"/>
                      <a:pt x="41" y="44"/>
                      <a:pt x="30" y="51"/>
                    </a:cubicBezTo>
                    <a:cubicBezTo>
                      <a:pt x="28" y="51"/>
                      <a:pt x="27" y="51"/>
                      <a:pt x="28" y="48"/>
                    </a:cubicBezTo>
                    <a:cubicBezTo>
                      <a:pt x="34" y="42"/>
                      <a:pt x="44" y="34"/>
                      <a:pt x="57" y="27"/>
                    </a:cubicBezTo>
                    <a:cubicBezTo>
                      <a:pt x="41" y="27"/>
                      <a:pt x="28" y="19"/>
                      <a:pt x="16" y="4"/>
                    </a:cubicBezTo>
                    <a:cubicBezTo>
                      <a:pt x="16" y="1"/>
                      <a:pt x="16" y="0"/>
                      <a:pt x="19" y="1"/>
                    </a:cubicBezTo>
                    <a:cubicBezTo>
                      <a:pt x="31" y="12"/>
                      <a:pt x="44" y="17"/>
                      <a:pt x="58" y="17"/>
                    </a:cubicBezTo>
                    <a:cubicBezTo>
                      <a:pt x="68" y="17"/>
                      <a:pt x="76" y="16"/>
                      <a:pt x="82" y="15"/>
                    </a:cubicBezTo>
                    <a:cubicBezTo>
                      <a:pt x="89" y="13"/>
                      <a:pt x="94" y="16"/>
                      <a:pt x="97" y="22"/>
                    </a:cubicBezTo>
                    <a:cubicBezTo>
                      <a:pt x="100" y="29"/>
                      <a:pt x="97" y="33"/>
                      <a:pt x="88" y="33"/>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37" name="Freeform 24">
                <a:extLst>
                  <a:ext uri="{FF2B5EF4-FFF2-40B4-BE49-F238E27FC236}">
                    <a16:creationId xmlns:a16="http://schemas.microsoft.com/office/drawing/2014/main" id="{92EBB2BB-3B16-49F3-98C7-600C0BFB29C6}"/>
                  </a:ext>
                </a:extLst>
              </p:cNvPr>
              <p:cNvSpPr>
                <a:spLocks noEditPoints="1"/>
              </p:cNvSpPr>
              <p:nvPr/>
            </p:nvSpPr>
            <p:spPr bwMode="black">
              <a:xfrm>
                <a:off x="10549857" y="5607929"/>
                <a:ext cx="158199" cy="162256"/>
              </a:xfrm>
              <a:custGeom>
                <a:avLst/>
                <a:gdLst/>
                <a:ahLst/>
                <a:cxnLst>
                  <a:cxn ang="0">
                    <a:pos x="133" y="217"/>
                  </a:cxn>
                  <a:cxn ang="0">
                    <a:pos x="161" y="215"/>
                  </a:cxn>
                  <a:cxn ang="0">
                    <a:pos x="172" y="213"/>
                  </a:cxn>
                  <a:cxn ang="0">
                    <a:pos x="186" y="222"/>
                  </a:cxn>
                  <a:cxn ang="0">
                    <a:pos x="178" y="231"/>
                  </a:cxn>
                  <a:cxn ang="0">
                    <a:pos x="77" y="231"/>
                  </a:cxn>
                  <a:cxn ang="0">
                    <a:pos x="16" y="207"/>
                  </a:cxn>
                  <a:cxn ang="0">
                    <a:pos x="0" y="171"/>
                  </a:cxn>
                  <a:cxn ang="0">
                    <a:pos x="5" y="172"/>
                  </a:cxn>
                  <a:cxn ang="0">
                    <a:pos x="22" y="198"/>
                  </a:cxn>
                  <a:cxn ang="0">
                    <a:pos x="78" y="217"/>
                  </a:cxn>
                  <a:cxn ang="0">
                    <a:pos x="133" y="217"/>
                  </a:cxn>
                  <a:cxn ang="0">
                    <a:pos x="154" y="63"/>
                  </a:cxn>
                  <a:cxn ang="0">
                    <a:pos x="150" y="71"/>
                  </a:cxn>
                  <a:cxn ang="0">
                    <a:pos x="126" y="71"/>
                  </a:cxn>
                  <a:cxn ang="0">
                    <a:pos x="101" y="75"/>
                  </a:cxn>
                  <a:cxn ang="0">
                    <a:pos x="52" y="96"/>
                  </a:cxn>
                  <a:cxn ang="0">
                    <a:pos x="49" y="94"/>
                  </a:cxn>
                  <a:cxn ang="0">
                    <a:pos x="88" y="70"/>
                  </a:cxn>
                  <a:cxn ang="0">
                    <a:pos x="46" y="61"/>
                  </a:cxn>
                  <a:cxn ang="0">
                    <a:pos x="18" y="38"/>
                  </a:cxn>
                  <a:cxn ang="0">
                    <a:pos x="23" y="36"/>
                  </a:cxn>
                  <a:cxn ang="0">
                    <a:pos x="91" y="56"/>
                  </a:cxn>
                  <a:cxn ang="0">
                    <a:pos x="138" y="52"/>
                  </a:cxn>
                  <a:cxn ang="0">
                    <a:pos x="147" y="56"/>
                  </a:cxn>
                  <a:cxn ang="0">
                    <a:pos x="154" y="63"/>
                  </a:cxn>
                  <a:cxn ang="0">
                    <a:pos x="196" y="48"/>
                  </a:cxn>
                  <a:cxn ang="0">
                    <a:pos x="191" y="59"/>
                  </a:cxn>
                  <a:cxn ang="0">
                    <a:pos x="181" y="53"/>
                  </a:cxn>
                  <a:cxn ang="0">
                    <a:pos x="152" y="22"/>
                  </a:cxn>
                  <a:cxn ang="0">
                    <a:pos x="153" y="20"/>
                  </a:cxn>
                  <a:cxn ang="0">
                    <a:pos x="187" y="34"/>
                  </a:cxn>
                  <a:cxn ang="0">
                    <a:pos x="196" y="48"/>
                  </a:cxn>
                  <a:cxn ang="0">
                    <a:pos x="224" y="29"/>
                  </a:cxn>
                  <a:cxn ang="0">
                    <a:pos x="219" y="40"/>
                  </a:cxn>
                  <a:cxn ang="0">
                    <a:pos x="209" y="34"/>
                  </a:cxn>
                  <a:cxn ang="0">
                    <a:pos x="180" y="3"/>
                  </a:cxn>
                  <a:cxn ang="0">
                    <a:pos x="181" y="0"/>
                  </a:cxn>
                  <a:cxn ang="0">
                    <a:pos x="215" y="15"/>
                  </a:cxn>
                  <a:cxn ang="0">
                    <a:pos x="224" y="29"/>
                  </a:cxn>
                </a:cxnLst>
                <a:rect l="0" t="0" r="r" b="b"/>
                <a:pathLst>
                  <a:path w="225" h="231">
                    <a:moveTo>
                      <a:pt x="133" y="217"/>
                    </a:moveTo>
                    <a:cubicBezTo>
                      <a:pt x="145" y="217"/>
                      <a:pt x="154" y="217"/>
                      <a:pt x="161" y="215"/>
                    </a:cubicBezTo>
                    <a:cubicBezTo>
                      <a:pt x="168" y="214"/>
                      <a:pt x="171" y="213"/>
                      <a:pt x="172" y="213"/>
                    </a:cubicBezTo>
                    <a:cubicBezTo>
                      <a:pt x="177" y="213"/>
                      <a:pt x="181" y="216"/>
                      <a:pt x="186" y="222"/>
                    </a:cubicBezTo>
                    <a:cubicBezTo>
                      <a:pt x="190" y="228"/>
                      <a:pt x="187" y="231"/>
                      <a:pt x="178" y="231"/>
                    </a:cubicBezTo>
                    <a:cubicBezTo>
                      <a:pt x="144" y="231"/>
                      <a:pt x="110" y="231"/>
                      <a:pt x="77" y="231"/>
                    </a:cubicBezTo>
                    <a:cubicBezTo>
                      <a:pt x="50" y="231"/>
                      <a:pt x="29" y="223"/>
                      <a:pt x="16" y="207"/>
                    </a:cubicBezTo>
                    <a:cubicBezTo>
                      <a:pt x="8" y="197"/>
                      <a:pt x="3" y="185"/>
                      <a:pt x="0" y="171"/>
                    </a:cubicBezTo>
                    <a:cubicBezTo>
                      <a:pt x="2" y="168"/>
                      <a:pt x="3" y="169"/>
                      <a:pt x="5" y="172"/>
                    </a:cubicBezTo>
                    <a:cubicBezTo>
                      <a:pt x="8" y="182"/>
                      <a:pt x="14" y="191"/>
                      <a:pt x="22" y="198"/>
                    </a:cubicBezTo>
                    <a:cubicBezTo>
                      <a:pt x="34" y="211"/>
                      <a:pt x="53" y="217"/>
                      <a:pt x="78" y="217"/>
                    </a:cubicBezTo>
                    <a:cubicBezTo>
                      <a:pt x="96" y="217"/>
                      <a:pt x="115" y="217"/>
                      <a:pt x="133" y="217"/>
                    </a:cubicBezTo>
                    <a:close/>
                    <a:moveTo>
                      <a:pt x="154" y="63"/>
                    </a:moveTo>
                    <a:cubicBezTo>
                      <a:pt x="158" y="69"/>
                      <a:pt x="156" y="71"/>
                      <a:pt x="150" y="71"/>
                    </a:cubicBezTo>
                    <a:cubicBezTo>
                      <a:pt x="144" y="71"/>
                      <a:pt x="137" y="71"/>
                      <a:pt x="126" y="71"/>
                    </a:cubicBezTo>
                    <a:cubicBezTo>
                      <a:pt x="117" y="71"/>
                      <a:pt x="109" y="72"/>
                      <a:pt x="101" y="75"/>
                    </a:cubicBezTo>
                    <a:cubicBezTo>
                      <a:pt x="86" y="79"/>
                      <a:pt x="70" y="86"/>
                      <a:pt x="52" y="96"/>
                    </a:cubicBezTo>
                    <a:cubicBezTo>
                      <a:pt x="47" y="98"/>
                      <a:pt x="46" y="97"/>
                      <a:pt x="49" y="94"/>
                    </a:cubicBezTo>
                    <a:cubicBezTo>
                      <a:pt x="60" y="85"/>
                      <a:pt x="73" y="77"/>
                      <a:pt x="88" y="70"/>
                    </a:cubicBezTo>
                    <a:cubicBezTo>
                      <a:pt x="70" y="69"/>
                      <a:pt x="56" y="66"/>
                      <a:pt x="46" y="61"/>
                    </a:cubicBezTo>
                    <a:cubicBezTo>
                      <a:pt x="34" y="55"/>
                      <a:pt x="24" y="47"/>
                      <a:pt x="18" y="38"/>
                    </a:cubicBezTo>
                    <a:cubicBezTo>
                      <a:pt x="18" y="34"/>
                      <a:pt x="20" y="33"/>
                      <a:pt x="23" y="36"/>
                    </a:cubicBezTo>
                    <a:cubicBezTo>
                      <a:pt x="34" y="49"/>
                      <a:pt x="57" y="56"/>
                      <a:pt x="91" y="56"/>
                    </a:cubicBezTo>
                    <a:cubicBezTo>
                      <a:pt x="116" y="56"/>
                      <a:pt x="132" y="54"/>
                      <a:pt x="138" y="52"/>
                    </a:cubicBezTo>
                    <a:cubicBezTo>
                      <a:pt x="141" y="51"/>
                      <a:pt x="144" y="53"/>
                      <a:pt x="147" y="56"/>
                    </a:cubicBezTo>
                    <a:cubicBezTo>
                      <a:pt x="150" y="58"/>
                      <a:pt x="152" y="60"/>
                      <a:pt x="154" y="63"/>
                    </a:cubicBezTo>
                    <a:close/>
                    <a:moveTo>
                      <a:pt x="196" y="48"/>
                    </a:moveTo>
                    <a:cubicBezTo>
                      <a:pt x="197" y="54"/>
                      <a:pt x="196" y="57"/>
                      <a:pt x="191" y="59"/>
                    </a:cubicBezTo>
                    <a:cubicBezTo>
                      <a:pt x="187" y="60"/>
                      <a:pt x="183" y="59"/>
                      <a:pt x="181" y="53"/>
                    </a:cubicBezTo>
                    <a:cubicBezTo>
                      <a:pt x="176" y="41"/>
                      <a:pt x="166" y="31"/>
                      <a:pt x="152" y="22"/>
                    </a:cubicBezTo>
                    <a:cubicBezTo>
                      <a:pt x="150" y="20"/>
                      <a:pt x="151" y="19"/>
                      <a:pt x="153" y="20"/>
                    </a:cubicBezTo>
                    <a:cubicBezTo>
                      <a:pt x="166" y="22"/>
                      <a:pt x="177" y="27"/>
                      <a:pt x="187" y="34"/>
                    </a:cubicBezTo>
                    <a:cubicBezTo>
                      <a:pt x="191" y="38"/>
                      <a:pt x="194" y="42"/>
                      <a:pt x="196" y="48"/>
                    </a:cubicBezTo>
                    <a:close/>
                    <a:moveTo>
                      <a:pt x="224" y="29"/>
                    </a:moveTo>
                    <a:cubicBezTo>
                      <a:pt x="225" y="35"/>
                      <a:pt x="224" y="38"/>
                      <a:pt x="219" y="40"/>
                    </a:cubicBezTo>
                    <a:cubicBezTo>
                      <a:pt x="215" y="41"/>
                      <a:pt x="211" y="39"/>
                      <a:pt x="209" y="34"/>
                    </a:cubicBezTo>
                    <a:cubicBezTo>
                      <a:pt x="204" y="22"/>
                      <a:pt x="194" y="12"/>
                      <a:pt x="180" y="3"/>
                    </a:cubicBezTo>
                    <a:cubicBezTo>
                      <a:pt x="178" y="0"/>
                      <a:pt x="179" y="0"/>
                      <a:pt x="181" y="0"/>
                    </a:cubicBezTo>
                    <a:cubicBezTo>
                      <a:pt x="194" y="3"/>
                      <a:pt x="205" y="8"/>
                      <a:pt x="215" y="15"/>
                    </a:cubicBezTo>
                    <a:cubicBezTo>
                      <a:pt x="219" y="19"/>
                      <a:pt x="222" y="23"/>
                      <a:pt x="224" y="29"/>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38" name="Freeform 25">
                <a:extLst>
                  <a:ext uri="{FF2B5EF4-FFF2-40B4-BE49-F238E27FC236}">
                    <a16:creationId xmlns:a16="http://schemas.microsoft.com/office/drawing/2014/main" id="{F2DB17E7-5EA8-4D59-8CA0-51E14F376CDC}"/>
                  </a:ext>
                </a:extLst>
              </p:cNvPr>
              <p:cNvSpPr>
                <a:spLocks noEditPoints="1"/>
              </p:cNvSpPr>
              <p:nvPr/>
            </p:nvSpPr>
            <p:spPr bwMode="black">
              <a:xfrm>
                <a:off x="10729014" y="5603535"/>
                <a:ext cx="153128" cy="177805"/>
              </a:xfrm>
              <a:custGeom>
                <a:avLst/>
                <a:gdLst/>
                <a:ahLst/>
                <a:cxnLst>
                  <a:cxn ang="0">
                    <a:pos x="155" y="156"/>
                  </a:cxn>
                  <a:cxn ang="0">
                    <a:pos x="166" y="165"/>
                  </a:cxn>
                  <a:cxn ang="0">
                    <a:pos x="170" y="172"/>
                  </a:cxn>
                  <a:cxn ang="0">
                    <a:pos x="172" y="183"/>
                  </a:cxn>
                  <a:cxn ang="0">
                    <a:pos x="159" y="186"/>
                  </a:cxn>
                  <a:cxn ang="0">
                    <a:pos x="120" y="166"/>
                  </a:cxn>
                  <a:cxn ang="0">
                    <a:pos x="72" y="157"/>
                  </a:cxn>
                  <a:cxn ang="0">
                    <a:pos x="19" y="173"/>
                  </a:cxn>
                  <a:cxn ang="0">
                    <a:pos x="10" y="192"/>
                  </a:cxn>
                  <a:cxn ang="0">
                    <a:pos x="22" y="220"/>
                  </a:cxn>
                  <a:cxn ang="0">
                    <a:pos x="83" y="238"/>
                  </a:cxn>
                  <a:cxn ang="0">
                    <a:pos x="125" y="236"/>
                  </a:cxn>
                  <a:cxn ang="0">
                    <a:pos x="140" y="236"/>
                  </a:cxn>
                  <a:cxn ang="0">
                    <a:pos x="148" y="244"/>
                  </a:cxn>
                  <a:cxn ang="0">
                    <a:pos x="143" y="250"/>
                  </a:cxn>
                  <a:cxn ang="0">
                    <a:pos x="105" y="253"/>
                  </a:cxn>
                  <a:cxn ang="0">
                    <a:pos x="52" y="247"/>
                  </a:cxn>
                  <a:cxn ang="0">
                    <a:pos x="12" y="226"/>
                  </a:cxn>
                  <a:cxn ang="0">
                    <a:pos x="0" y="196"/>
                  </a:cxn>
                  <a:cxn ang="0">
                    <a:pos x="11" y="168"/>
                  </a:cxn>
                  <a:cxn ang="0">
                    <a:pos x="68" y="150"/>
                  </a:cxn>
                  <a:cxn ang="0">
                    <a:pos x="100" y="153"/>
                  </a:cxn>
                  <a:cxn ang="0">
                    <a:pos x="134" y="159"/>
                  </a:cxn>
                  <a:cxn ang="0">
                    <a:pos x="137" y="155"/>
                  </a:cxn>
                  <a:cxn ang="0">
                    <a:pos x="94" y="87"/>
                  </a:cxn>
                  <a:cxn ang="0">
                    <a:pos x="39" y="96"/>
                  </a:cxn>
                  <a:cxn ang="0">
                    <a:pos x="27" y="99"/>
                  </a:cxn>
                  <a:cxn ang="0">
                    <a:pos x="18" y="94"/>
                  </a:cxn>
                  <a:cxn ang="0">
                    <a:pos x="2" y="77"/>
                  </a:cxn>
                  <a:cxn ang="0">
                    <a:pos x="5" y="75"/>
                  </a:cxn>
                  <a:cxn ang="0">
                    <a:pos x="36" y="85"/>
                  </a:cxn>
                  <a:cxn ang="0">
                    <a:pos x="88" y="77"/>
                  </a:cxn>
                  <a:cxn ang="0">
                    <a:pos x="73" y="49"/>
                  </a:cxn>
                  <a:cxn ang="0">
                    <a:pos x="63" y="38"/>
                  </a:cxn>
                  <a:cxn ang="0">
                    <a:pos x="63" y="26"/>
                  </a:cxn>
                  <a:cxn ang="0">
                    <a:pos x="86" y="10"/>
                  </a:cxn>
                  <a:cxn ang="0">
                    <a:pos x="90" y="13"/>
                  </a:cxn>
                  <a:cxn ang="0">
                    <a:pos x="81" y="29"/>
                  </a:cxn>
                  <a:cxn ang="0">
                    <a:pos x="85" y="45"/>
                  </a:cxn>
                  <a:cxn ang="0">
                    <a:pos x="101" y="74"/>
                  </a:cxn>
                  <a:cxn ang="0">
                    <a:pos x="141" y="59"/>
                  </a:cxn>
                  <a:cxn ang="0">
                    <a:pos x="156" y="57"/>
                  </a:cxn>
                  <a:cxn ang="0">
                    <a:pos x="163" y="60"/>
                  </a:cxn>
                  <a:cxn ang="0">
                    <a:pos x="160" y="68"/>
                  </a:cxn>
                  <a:cxn ang="0">
                    <a:pos x="106" y="84"/>
                  </a:cxn>
                  <a:cxn ang="0">
                    <a:pos x="136" y="132"/>
                  </a:cxn>
                  <a:cxn ang="0">
                    <a:pos x="155" y="156"/>
                  </a:cxn>
                  <a:cxn ang="0">
                    <a:pos x="188" y="45"/>
                  </a:cxn>
                  <a:cxn ang="0">
                    <a:pos x="184" y="56"/>
                  </a:cxn>
                  <a:cxn ang="0">
                    <a:pos x="174" y="50"/>
                  </a:cxn>
                  <a:cxn ang="0">
                    <a:pos x="145" y="19"/>
                  </a:cxn>
                  <a:cxn ang="0">
                    <a:pos x="146" y="17"/>
                  </a:cxn>
                  <a:cxn ang="0">
                    <a:pos x="179" y="31"/>
                  </a:cxn>
                  <a:cxn ang="0">
                    <a:pos x="188" y="45"/>
                  </a:cxn>
                  <a:cxn ang="0">
                    <a:pos x="216" y="29"/>
                  </a:cxn>
                  <a:cxn ang="0">
                    <a:pos x="212" y="40"/>
                  </a:cxn>
                  <a:cxn ang="0">
                    <a:pos x="202" y="35"/>
                  </a:cxn>
                  <a:cxn ang="0">
                    <a:pos x="173" y="3"/>
                  </a:cxn>
                  <a:cxn ang="0">
                    <a:pos x="174" y="1"/>
                  </a:cxn>
                  <a:cxn ang="0">
                    <a:pos x="208" y="15"/>
                  </a:cxn>
                  <a:cxn ang="0">
                    <a:pos x="216" y="29"/>
                  </a:cxn>
                </a:cxnLst>
                <a:rect l="0" t="0" r="r" b="b"/>
                <a:pathLst>
                  <a:path w="218" h="253">
                    <a:moveTo>
                      <a:pt x="155" y="156"/>
                    </a:moveTo>
                    <a:cubicBezTo>
                      <a:pt x="158" y="159"/>
                      <a:pt x="161" y="162"/>
                      <a:pt x="166" y="165"/>
                    </a:cubicBezTo>
                    <a:cubicBezTo>
                      <a:pt x="168" y="166"/>
                      <a:pt x="170" y="169"/>
                      <a:pt x="170" y="172"/>
                    </a:cubicBezTo>
                    <a:cubicBezTo>
                      <a:pt x="172" y="178"/>
                      <a:pt x="172" y="181"/>
                      <a:pt x="172" y="183"/>
                    </a:cubicBezTo>
                    <a:cubicBezTo>
                      <a:pt x="169" y="189"/>
                      <a:pt x="164" y="190"/>
                      <a:pt x="159" y="186"/>
                    </a:cubicBezTo>
                    <a:cubicBezTo>
                      <a:pt x="147" y="177"/>
                      <a:pt x="134" y="171"/>
                      <a:pt x="120" y="166"/>
                    </a:cubicBezTo>
                    <a:cubicBezTo>
                      <a:pt x="101" y="160"/>
                      <a:pt x="85" y="157"/>
                      <a:pt x="72" y="157"/>
                    </a:cubicBezTo>
                    <a:cubicBezTo>
                      <a:pt x="47" y="157"/>
                      <a:pt x="29" y="162"/>
                      <a:pt x="19" y="173"/>
                    </a:cubicBezTo>
                    <a:cubicBezTo>
                      <a:pt x="13" y="179"/>
                      <a:pt x="10" y="185"/>
                      <a:pt x="10" y="192"/>
                    </a:cubicBezTo>
                    <a:cubicBezTo>
                      <a:pt x="10" y="204"/>
                      <a:pt x="14" y="213"/>
                      <a:pt x="22" y="220"/>
                    </a:cubicBezTo>
                    <a:cubicBezTo>
                      <a:pt x="36" y="231"/>
                      <a:pt x="56" y="237"/>
                      <a:pt x="83" y="238"/>
                    </a:cubicBezTo>
                    <a:cubicBezTo>
                      <a:pt x="105" y="239"/>
                      <a:pt x="119" y="238"/>
                      <a:pt x="125" y="236"/>
                    </a:cubicBezTo>
                    <a:cubicBezTo>
                      <a:pt x="131" y="233"/>
                      <a:pt x="136" y="233"/>
                      <a:pt x="140" y="236"/>
                    </a:cubicBezTo>
                    <a:cubicBezTo>
                      <a:pt x="144" y="238"/>
                      <a:pt x="146" y="241"/>
                      <a:pt x="148" y="244"/>
                    </a:cubicBezTo>
                    <a:cubicBezTo>
                      <a:pt x="149" y="247"/>
                      <a:pt x="148" y="250"/>
                      <a:pt x="143" y="250"/>
                    </a:cubicBezTo>
                    <a:cubicBezTo>
                      <a:pt x="134" y="252"/>
                      <a:pt x="122" y="253"/>
                      <a:pt x="105" y="253"/>
                    </a:cubicBezTo>
                    <a:cubicBezTo>
                      <a:pt x="85" y="253"/>
                      <a:pt x="67" y="251"/>
                      <a:pt x="52" y="247"/>
                    </a:cubicBezTo>
                    <a:cubicBezTo>
                      <a:pt x="34" y="242"/>
                      <a:pt x="21" y="235"/>
                      <a:pt x="12" y="226"/>
                    </a:cubicBezTo>
                    <a:cubicBezTo>
                      <a:pt x="4" y="217"/>
                      <a:pt x="0" y="207"/>
                      <a:pt x="0" y="196"/>
                    </a:cubicBezTo>
                    <a:cubicBezTo>
                      <a:pt x="0" y="184"/>
                      <a:pt x="3" y="175"/>
                      <a:pt x="11" y="168"/>
                    </a:cubicBezTo>
                    <a:cubicBezTo>
                      <a:pt x="24" y="156"/>
                      <a:pt x="43" y="150"/>
                      <a:pt x="68" y="150"/>
                    </a:cubicBezTo>
                    <a:cubicBezTo>
                      <a:pt x="79" y="150"/>
                      <a:pt x="89" y="151"/>
                      <a:pt x="100" y="153"/>
                    </a:cubicBezTo>
                    <a:cubicBezTo>
                      <a:pt x="115" y="155"/>
                      <a:pt x="127" y="157"/>
                      <a:pt x="134" y="159"/>
                    </a:cubicBezTo>
                    <a:cubicBezTo>
                      <a:pt x="139" y="161"/>
                      <a:pt x="140" y="159"/>
                      <a:pt x="137" y="155"/>
                    </a:cubicBezTo>
                    <a:cubicBezTo>
                      <a:pt x="121" y="132"/>
                      <a:pt x="107" y="110"/>
                      <a:pt x="94" y="87"/>
                    </a:cubicBezTo>
                    <a:cubicBezTo>
                      <a:pt x="72" y="92"/>
                      <a:pt x="54" y="95"/>
                      <a:pt x="39" y="96"/>
                    </a:cubicBezTo>
                    <a:cubicBezTo>
                      <a:pt x="33" y="98"/>
                      <a:pt x="29" y="99"/>
                      <a:pt x="27" y="99"/>
                    </a:cubicBezTo>
                    <a:cubicBezTo>
                      <a:pt x="24" y="99"/>
                      <a:pt x="21" y="97"/>
                      <a:pt x="18" y="94"/>
                    </a:cubicBezTo>
                    <a:cubicBezTo>
                      <a:pt x="9" y="86"/>
                      <a:pt x="3" y="80"/>
                      <a:pt x="2" y="77"/>
                    </a:cubicBezTo>
                    <a:cubicBezTo>
                      <a:pt x="0" y="74"/>
                      <a:pt x="2" y="73"/>
                      <a:pt x="5" y="75"/>
                    </a:cubicBezTo>
                    <a:cubicBezTo>
                      <a:pt x="12" y="82"/>
                      <a:pt x="22" y="85"/>
                      <a:pt x="36" y="85"/>
                    </a:cubicBezTo>
                    <a:cubicBezTo>
                      <a:pt x="49" y="85"/>
                      <a:pt x="67" y="83"/>
                      <a:pt x="88" y="77"/>
                    </a:cubicBezTo>
                    <a:cubicBezTo>
                      <a:pt x="85" y="70"/>
                      <a:pt x="79" y="60"/>
                      <a:pt x="73" y="49"/>
                    </a:cubicBezTo>
                    <a:cubicBezTo>
                      <a:pt x="70" y="45"/>
                      <a:pt x="67" y="42"/>
                      <a:pt x="63" y="38"/>
                    </a:cubicBezTo>
                    <a:cubicBezTo>
                      <a:pt x="58" y="34"/>
                      <a:pt x="58" y="30"/>
                      <a:pt x="63" y="26"/>
                    </a:cubicBezTo>
                    <a:cubicBezTo>
                      <a:pt x="70" y="17"/>
                      <a:pt x="78" y="12"/>
                      <a:pt x="86" y="10"/>
                    </a:cubicBezTo>
                    <a:cubicBezTo>
                      <a:pt x="91" y="10"/>
                      <a:pt x="93" y="11"/>
                      <a:pt x="90" y="13"/>
                    </a:cubicBezTo>
                    <a:cubicBezTo>
                      <a:pt x="85" y="15"/>
                      <a:pt x="82" y="21"/>
                      <a:pt x="81" y="29"/>
                    </a:cubicBezTo>
                    <a:cubicBezTo>
                      <a:pt x="80" y="33"/>
                      <a:pt x="81" y="38"/>
                      <a:pt x="85" y="45"/>
                    </a:cubicBezTo>
                    <a:cubicBezTo>
                      <a:pt x="92" y="58"/>
                      <a:pt x="97" y="68"/>
                      <a:pt x="101" y="74"/>
                    </a:cubicBezTo>
                    <a:cubicBezTo>
                      <a:pt x="122" y="69"/>
                      <a:pt x="136" y="65"/>
                      <a:pt x="141" y="59"/>
                    </a:cubicBezTo>
                    <a:cubicBezTo>
                      <a:pt x="144" y="56"/>
                      <a:pt x="149" y="56"/>
                      <a:pt x="156" y="57"/>
                    </a:cubicBezTo>
                    <a:cubicBezTo>
                      <a:pt x="159" y="58"/>
                      <a:pt x="161" y="59"/>
                      <a:pt x="163" y="60"/>
                    </a:cubicBezTo>
                    <a:cubicBezTo>
                      <a:pt x="166" y="63"/>
                      <a:pt x="165" y="66"/>
                      <a:pt x="160" y="68"/>
                    </a:cubicBezTo>
                    <a:cubicBezTo>
                      <a:pt x="154" y="71"/>
                      <a:pt x="136" y="77"/>
                      <a:pt x="106" y="84"/>
                    </a:cubicBezTo>
                    <a:cubicBezTo>
                      <a:pt x="113" y="97"/>
                      <a:pt x="123" y="114"/>
                      <a:pt x="136" y="132"/>
                    </a:cubicBezTo>
                    <a:cubicBezTo>
                      <a:pt x="142" y="142"/>
                      <a:pt x="149" y="150"/>
                      <a:pt x="155" y="156"/>
                    </a:cubicBezTo>
                    <a:close/>
                    <a:moveTo>
                      <a:pt x="188" y="45"/>
                    </a:moveTo>
                    <a:cubicBezTo>
                      <a:pt x="190" y="51"/>
                      <a:pt x="188" y="54"/>
                      <a:pt x="184" y="56"/>
                    </a:cubicBezTo>
                    <a:cubicBezTo>
                      <a:pt x="179" y="57"/>
                      <a:pt x="176" y="56"/>
                      <a:pt x="174" y="50"/>
                    </a:cubicBezTo>
                    <a:cubicBezTo>
                      <a:pt x="169" y="38"/>
                      <a:pt x="159" y="28"/>
                      <a:pt x="145" y="19"/>
                    </a:cubicBezTo>
                    <a:cubicBezTo>
                      <a:pt x="143" y="17"/>
                      <a:pt x="143" y="16"/>
                      <a:pt x="146" y="17"/>
                    </a:cubicBezTo>
                    <a:cubicBezTo>
                      <a:pt x="158" y="19"/>
                      <a:pt x="170" y="24"/>
                      <a:pt x="179" y="31"/>
                    </a:cubicBezTo>
                    <a:cubicBezTo>
                      <a:pt x="184" y="35"/>
                      <a:pt x="187" y="39"/>
                      <a:pt x="188" y="45"/>
                    </a:cubicBezTo>
                    <a:close/>
                    <a:moveTo>
                      <a:pt x="216" y="29"/>
                    </a:moveTo>
                    <a:cubicBezTo>
                      <a:pt x="218" y="35"/>
                      <a:pt x="216" y="39"/>
                      <a:pt x="212" y="40"/>
                    </a:cubicBezTo>
                    <a:cubicBezTo>
                      <a:pt x="208" y="42"/>
                      <a:pt x="204" y="40"/>
                      <a:pt x="202" y="35"/>
                    </a:cubicBezTo>
                    <a:cubicBezTo>
                      <a:pt x="197" y="23"/>
                      <a:pt x="187" y="12"/>
                      <a:pt x="173" y="3"/>
                    </a:cubicBezTo>
                    <a:cubicBezTo>
                      <a:pt x="171" y="1"/>
                      <a:pt x="172" y="0"/>
                      <a:pt x="174" y="1"/>
                    </a:cubicBezTo>
                    <a:cubicBezTo>
                      <a:pt x="187" y="3"/>
                      <a:pt x="198" y="8"/>
                      <a:pt x="208" y="15"/>
                    </a:cubicBezTo>
                    <a:cubicBezTo>
                      <a:pt x="212" y="19"/>
                      <a:pt x="215" y="24"/>
                      <a:pt x="216" y="29"/>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39" name="Freeform 26">
                <a:extLst>
                  <a:ext uri="{FF2B5EF4-FFF2-40B4-BE49-F238E27FC236}">
                    <a16:creationId xmlns:a16="http://schemas.microsoft.com/office/drawing/2014/main" id="{465F8742-4B06-402E-83D8-A4C5B62D9D9F}"/>
                  </a:ext>
                </a:extLst>
              </p:cNvPr>
              <p:cNvSpPr>
                <a:spLocks noEditPoints="1"/>
              </p:cNvSpPr>
              <p:nvPr/>
            </p:nvSpPr>
            <p:spPr bwMode="black">
              <a:xfrm>
                <a:off x="10880790" y="5636662"/>
                <a:ext cx="170368" cy="131495"/>
              </a:xfrm>
              <a:custGeom>
                <a:avLst/>
                <a:gdLst/>
                <a:ahLst/>
                <a:cxnLst>
                  <a:cxn ang="0">
                    <a:pos x="19" y="36"/>
                  </a:cxn>
                  <a:cxn ang="0">
                    <a:pos x="3" y="3"/>
                  </a:cxn>
                  <a:cxn ang="0">
                    <a:pos x="4" y="0"/>
                  </a:cxn>
                  <a:cxn ang="0">
                    <a:pos x="31" y="12"/>
                  </a:cxn>
                  <a:cxn ang="0">
                    <a:pos x="35" y="30"/>
                  </a:cxn>
                  <a:cxn ang="0">
                    <a:pos x="31" y="79"/>
                  </a:cxn>
                  <a:cxn ang="0">
                    <a:pos x="44" y="150"/>
                  </a:cxn>
                  <a:cxn ang="0">
                    <a:pos x="56" y="150"/>
                  </a:cxn>
                  <a:cxn ang="0">
                    <a:pos x="98" y="80"/>
                  </a:cxn>
                  <a:cxn ang="0">
                    <a:pos x="102" y="82"/>
                  </a:cxn>
                  <a:cxn ang="0">
                    <a:pos x="72" y="148"/>
                  </a:cxn>
                  <a:cxn ang="0">
                    <a:pos x="67" y="174"/>
                  </a:cxn>
                  <a:cxn ang="0">
                    <a:pos x="59" y="184"/>
                  </a:cxn>
                  <a:cxn ang="0">
                    <a:pos x="28" y="148"/>
                  </a:cxn>
                  <a:cxn ang="0">
                    <a:pos x="19" y="97"/>
                  </a:cxn>
                  <a:cxn ang="0">
                    <a:pos x="19" y="36"/>
                  </a:cxn>
                  <a:cxn ang="0">
                    <a:pos x="210" y="44"/>
                  </a:cxn>
                  <a:cxn ang="0">
                    <a:pos x="243" y="115"/>
                  </a:cxn>
                  <a:cxn ang="0">
                    <a:pos x="232" y="127"/>
                  </a:cxn>
                  <a:cxn ang="0">
                    <a:pos x="223" y="118"/>
                  </a:cxn>
                  <a:cxn ang="0">
                    <a:pos x="207" y="64"/>
                  </a:cxn>
                  <a:cxn ang="0">
                    <a:pos x="171" y="20"/>
                  </a:cxn>
                  <a:cxn ang="0">
                    <a:pos x="173" y="17"/>
                  </a:cxn>
                  <a:cxn ang="0">
                    <a:pos x="210" y="44"/>
                  </a:cxn>
                </a:cxnLst>
                <a:rect l="0" t="0" r="r" b="b"/>
                <a:pathLst>
                  <a:path w="243" h="187">
                    <a:moveTo>
                      <a:pt x="19" y="36"/>
                    </a:moveTo>
                    <a:cubicBezTo>
                      <a:pt x="19" y="19"/>
                      <a:pt x="14" y="8"/>
                      <a:pt x="3" y="3"/>
                    </a:cubicBezTo>
                    <a:cubicBezTo>
                      <a:pt x="0" y="2"/>
                      <a:pt x="1" y="1"/>
                      <a:pt x="4" y="0"/>
                    </a:cubicBezTo>
                    <a:cubicBezTo>
                      <a:pt x="13" y="1"/>
                      <a:pt x="22" y="5"/>
                      <a:pt x="31" y="12"/>
                    </a:cubicBezTo>
                    <a:cubicBezTo>
                      <a:pt x="39" y="18"/>
                      <a:pt x="40" y="24"/>
                      <a:pt x="35" y="30"/>
                    </a:cubicBezTo>
                    <a:cubicBezTo>
                      <a:pt x="32" y="50"/>
                      <a:pt x="31" y="66"/>
                      <a:pt x="31" y="79"/>
                    </a:cubicBezTo>
                    <a:cubicBezTo>
                      <a:pt x="31" y="113"/>
                      <a:pt x="35" y="137"/>
                      <a:pt x="44" y="150"/>
                    </a:cubicBezTo>
                    <a:cubicBezTo>
                      <a:pt x="48" y="157"/>
                      <a:pt x="52" y="157"/>
                      <a:pt x="56" y="150"/>
                    </a:cubicBezTo>
                    <a:cubicBezTo>
                      <a:pt x="69" y="129"/>
                      <a:pt x="83" y="105"/>
                      <a:pt x="98" y="80"/>
                    </a:cubicBezTo>
                    <a:cubicBezTo>
                      <a:pt x="101" y="76"/>
                      <a:pt x="102" y="77"/>
                      <a:pt x="102" y="82"/>
                    </a:cubicBezTo>
                    <a:cubicBezTo>
                      <a:pt x="91" y="106"/>
                      <a:pt x="81" y="128"/>
                      <a:pt x="72" y="148"/>
                    </a:cubicBezTo>
                    <a:cubicBezTo>
                      <a:pt x="67" y="159"/>
                      <a:pt x="65" y="167"/>
                      <a:pt x="67" y="174"/>
                    </a:cubicBezTo>
                    <a:cubicBezTo>
                      <a:pt x="70" y="184"/>
                      <a:pt x="68" y="187"/>
                      <a:pt x="59" y="184"/>
                    </a:cubicBezTo>
                    <a:cubicBezTo>
                      <a:pt x="47" y="180"/>
                      <a:pt x="36" y="168"/>
                      <a:pt x="28" y="148"/>
                    </a:cubicBezTo>
                    <a:cubicBezTo>
                      <a:pt x="22" y="134"/>
                      <a:pt x="19" y="117"/>
                      <a:pt x="19" y="97"/>
                    </a:cubicBezTo>
                    <a:cubicBezTo>
                      <a:pt x="19" y="76"/>
                      <a:pt x="19" y="56"/>
                      <a:pt x="19" y="36"/>
                    </a:cubicBezTo>
                    <a:close/>
                    <a:moveTo>
                      <a:pt x="210" y="44"/>
                    </a:moveTo>
                    <a:cubicBezTo>
                      <a:pt x="232" y="68"/>
                      <a:pt x="243" y="91"/>
                      <a:pt x="243" y="115"/>
                    </a:cubicBezTo>
                    <a:cubicBezTo>
                      <a:pt x="243" y="123"/>
                      <a:pt x="239" y="127"/>
                      <a:pt x="232" y="127"/>
                    </a:cubicBezTo>
                    <a:cubicBezTo>
                      <a:pt x="227" y="127"/>
                      <a:pt x="224" y="124"/>
                      <a:pt x="223" y="118"/>
                    </a:cubicBezTo>
                    <a:cubicBezTo>
                      <a:pt x="221" y="98"/>
                      <a:pt x="216" y="80"/>
                      <a:pt x="207" y="64"/>
                    </a:cubicBezTo>
                    <a:cubicBezTo>
                      <a:pt x="198" y="48"/>
                      <a:pt x="186" y="34"/>
                      <a:pt x="171" y="20"/>
                    </a:cubicBezTo>
                    <a:cubicBezTo>
                      <a:pt x="168" y="18"/>
                      <a:pt x="169" y="17"/>
                      <a:pt x="173" y="17"/>
                    </a:cubicBezTo>
                    <a:cubicBezTo>
                      <a:pt x="189" y="25"/>
                      <a:pt x="201" y="34"/>
                      <a:pt x="210" y="44"/>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40" name="Freeform 27">
                <a:extLst>
                  <a:ext uri="{FF2B5EF4-FFF2-40B4-BE49-F238E27FC236}">
                    <a16:creationId xmlns:a16="http://schemas.microsoft.com/office/drawing/2014/main" id="{95A76709-F19B-4D19-A2B2-C65190AA0D34}"/>
                  </a:ext>
                </a:extLst>
              </p:cNvPr>
              <p:cNvSpPr>
                <a:spLocks noEditPoints="1"/>
              </p:cNvSpPr>
              <p:nvPr/>
            </p:nvSpPr>
            <p:spPr bwMode="black">
              <a:xfrm>
                <a:off x="11061974" y="5616380"/>
                <a:ext cx="148734" cy="162932"/>
              </a:xfrm>
              <a:custGeom>
                <a:avLst/>
                <a:gdLst/>
                <a:ahLst/>
                <a:cxnLst>
                  <a:cxn ang="0">
                    <a:pos x="124" y="55"/>
                  </a:cxn>
                  <a:cxn ang="0">
                    <a:pos x="168" y="48"/>
                  </a:cxn>
                  <a:cxn ang="0">
                    <a:pos x="184" y="41"/>
                  </a:cxn>
                  <a:cxn ang="0">
                    <a:pos x="194" y="40"/>
                  </a:cxn>
                  <a:cxn ang="0">
                    <a:pos x="203" y="47"/>
                  </a:cxn>
                  <a:cxn ang="0">
                    <a:pos x="200" y="55"/>
                  </a:cxn>
                  <a:cxn ang="0">
                    <a:pos x="124" y="66"/>
                  </a:cxn>
                  <a:cxn ang="0">
                    <a:pos x="124" y="115"/>
                  </a:cxn>
                  <a:cxn ang="0">
                    <a:pos x="159" y="111"/>
                  </a:cxn>
                  <a:cxn ang="0">
                    <a:pos x="179" y="105"/>
                  </a:cxn>
                  <a:cxn ang="0">
                    <a:pos x="190" y="105"/>
                  </a:cxn>
                  <a:cxn ang="0">
                    <a:pos x="199" y="111"/>
                  </a:cxn>
                  <a:cxn ang="0">
                    <a:pos x="196" y="118"/>
                  </a:cxn>
                  <a:cxn ang="0">
                    <a:pos x="178" y="121"/>
                  </a:cxn>
                  <a:cxn ang="0">
                    <a:pos x="124" y="126"/>
                  </a:cxn>
                  <a:cxn ang="0">
                    <a:pos x="124" y="178"/>
                  </a:cxn>
                  <a:cxn ang="0">
                    <a:pos x="202" y="203"/>
                  </a:cxn>
                  <a:cxn ang="0">
                    <a:pos x="212" y="219"/>
                  </a:cxn>
                  <a:cxn ang="0">
                    <a:pos x="208" y="224"/>
                  </a:cxn>
                  <a:cxn ang="0">
                    <a:pos x="197" y="221"/>
                  </a:cxn>
                  <a:cxn ang="0">
                    <a:pos x="124" y="190"/>
                  </a:cxn>
                  <a:cxn ang="0">
                    <a:pos x="117" y="219"/>
                  </a:cxn>
                  <a:cxn ang="0">
                    <a:pos x="74" y="232"/>
                  </a:cxn>
                  <a:cxn ang="0">
                    <a:pos x="33" y="219"/>
                  </a:cxn>
                  <a:cxn ang="0">
                    <a:pos x="27" y="203"/>
                  </a:cxn>
                  <a:cxn ang="0">
                    <a:pos x="36" y="186"/>
                  </a:cxn>
                  <a:cxn ang="0">
                    <a:pos x="85" y="175"/>
                  </a:cxn>
                  <a:cxn ang="0">
                    <a:pos x="112" y="176"/>
                  </a:cxn>
                  <a:cxn ang="0">
                    <a:pos x="112" y="127"/>
                  </a:cxn>
                  <a:cxn ang="0">
                    <a:pos x="77" y="128"/>
                  </a:cxn>
                  <a:cxn ang="0">
                    <a:pos x="49" y="122"/>
                  </a:cxn>
                  <a:cxn ang="0">
                    <a:pos x="38" y="91"/>
                  </a:cxn>
                  <a:cxn ang="0">
                    <a:pos x="43" y="91"/>
                  </a:cxn>
                  <a:cxn ang="0">
                    <a:pos x="49" y="112"/>
                  </a:cxn>
                  <a:cxn ang="0">
                    <a:pos x="77" y="119"/>
                  </a:cxn>
                  <a:cxn ang="0">
                    <a:pos x="112" y="117"/>
                  </a:cxn>
                  <a:cxn ang="0">
                    <a:pos x="112" y="67"/>
                  </a:cxn>
                  <a:cxn ang="0">
                    <a:pos x="63" y="69"/>
                  </a:cxn>
                  <a:cxn ang="0">
                    <a:pos x="30" y="66"/>
                  </a:cxn>
                  <a:cxn ang="0">
                    <a:pos x="2" y="48"/>
                  </a:cxn>
                  <a:cxn ang="0">
                    <a:pos x="5" y="45"/>
                  </a:cxn>
                  <a:cxn ang="0">
                    <a:pos x="29" y="58"/>
                  </a:cxn>
                  <a:cxn ang="0">
                    <a:pos x="66" y="60"/>
                  </a:cxn>
                  <a:cxn ang="0">
                    <a:pos x="112" y="57"/>
                  </a:cxn>
                  <a:cxn ang="0">
                    <a:pos x="112" y="38"/>
                  </a:cxn>
                  <a:cxn ang="0">
                    <a:pos x="109" y="14"/>
                  </a:cxn>
                  <a:cxn ang="0">
                    <a:pos x="90" y="6"/>
                  </a:cxn>
                  <a:cxn ang="0">
                    <a:pos x="88" y="2"/>
                  </a:cxn>
                  <a:cxn ang="0">
                    <a:pos x="103" y="0"/>
                  </a:cxn>
                  <a:cxn ang="0">
                    <a:pos x="130" y="9"/>
                  </a:cxn>
                  <a:cxn ang="0">
                    <a:pos x="130" y="20"/>
                  </a:cxn>
                  <a:cxn ang="0">
                    <a:pos x="124" y="37"/>
                  </a:cxn>
                  <a:cxn ang="0">
                    <a:pos x="124" y="55"/>
                  </a:cxn>
                  <a:cxn ang="0">
                    <a:pos x="78" y="183"/>
                  </a:cxn>
                  <a:cxn ang="0">
                    <a:pos x="46" y="188"/>
                  </a:cxn>
                  <a:cxn ang="0">
                    <a:pos x="34" y="204"/>
                  </a:cxn>
                  <a:cxn ang="0">
                    <a:pos x="46" y="219"/>
                  </a:cxn>
                  <a:cxn ang="0">
                    <a:pos x="72" y="224"/>
                  </a:cxn>
                  <a:cxn ang="0">
                    <a:pos x="103" y="214"/>
                  </a:cxn>
                  <a:cxn ang="0">
                    <a:pos x="111" y="186"/>
                  </a:cxn>
                  <a:cxn ang="0">
                    <a:pos x="78" y="183"/>
                  </a:cxn>
                </a:cxnLst>
                <a:rect l="0" t="0" r="r" b="b"/>
                <a:pathLst>
                  <a:path w="212" h="232">
                    <a:moveTo>
                      <a:pt x="124" y="55"/>
                    </a:moveTo>
                    <a:cubicBezTo>
                      <a:pt x="142" y="53"/>
                      <a:pt x="156" y="51"/>
                      <a:pt x="168" y="48"/>
                    </a:cubicBezTo>
                    <a:cubicBezTo>
                      <a:pt x="175" y="47"/>
                      <a:pt x="180" y="44"/>
                      <a:pt x="184" y="41"/>
                    </a:cubicBezTo>
                    <a:cubicBezTo>
                      <a:pt x="188" y="38"/>
                      <a:pt x="191" y="38"/>
                      <a:pt x="194" y="40"/>
                    </a:cubicBezTo>
                    <a:cubicBezTo>
                      <a:pt x="199" y="43"/>
                      <a:pt x="201" y="45"/>
                      <a:pt x="203" y="47"/>
                    </a:cubicBezTo>
                    <a:cubicBezTo>
                      <a:pt x="207" y="51"/>
                      <a:pt x="206" y="53"/>
                      <a:pt x="200" y="55"/>
                    </a:cubicBezTo>
                    <a:cubicBezTo>
                      <a:pt x="178" y="60"/>
                      <a:pt x="153" y="64"/>
                      <a:pt x="124" y="66"/>
                    </a:cubicBezTo>
                    <a:cubicBezTo>
                      <a:pt x="124" y="82"/>
                      <a:pt x="124" y="99"/>
                      <a:pt x="124" y="115"/>
                    </a:cubicBezTo>
                    <a:cubicBezTo>
                      <a:pt x="139" y="114"/>
                      <a:pt x="151" y="112"/>
                      <a:pt x="159" y="111"/>
                    </a:cubicBezTo>
                    <a:cubicBezTo>
                      <a:pt x="170" y="109"/>
                      <a:pt x="176" y="108"/>
                      <a:pt x="179" y="105"/>
                    </a:cubicBezTo>
                    <a:cubicBezTo>
                      <a:pt x="183" y="103"/>
                      <a:pt x="187" y="103"/>
                      <a:pt x="190" y="105"/>
                    </a:cubicBezTo>
                    <a:cubicBezTo>
                      <a:pt x="193" y="108"/>
                      <a:pt x="196" y="109"/>
                      <a:pt x="199" y="111"/>
                    </a:cubicBezTo>
                    <a:cubicBezTo>
                      <a:pt x="201" y="113"/>
                      <a:pt x="201" y="115"/>
                      <a:pt x="196" y="118"/>
                    </a:cubicBezTo>
                    <a:cubicBezTo>
                      <a:pt x="194" y="119"/>
                      <a:pt x="188" y="120"/>
                      <a:pt x="178" y="121"/>
                    </a:cubicBezTo>
                    <a:cubicBezTo>
                      <a:pt x="159" y="123"/>
                      <a:pt x="141" y="125"/>
                      <a:pt x="124" y="126"/>
                    </a:cubicBezTo>
                    <a:cubicBezTo>
                      <a:pt x="124" y="144"/>
                      <a:pt x="124" y="161"/>
                      <a:pt x="124" y="178"/>
                    </a:cubicBezTo>
                    <a:cubicBezTo>
                      <a:pt x="154" y="184"/>
                      <a:pt x="179" y="193"/>
                      <a:pt x="202" y="203"/>
                    </a:cubicBezTo>
                    <a:cubicBezTo>
                      <a:pt x="209" y="206"/>
                      <a:pt x="212" y="211"/>
                      <a:pt x="212" y="219"/>
                    </a:cubicBezTo>
                    <a:cubicBezTo>
                      <a:pt x="212" y="222"/>
                      <a:pt x="210" y="224"/>
                      <a:pt x="208" y="224"/>
                    </a:cubicBezTo>
                    <a:cubicBezTo>
                      <a:pt x="205" y="225"/>
                      <a:pt x="202" y="224"/>
                      <a:pt x="197" y="221"/>
                    </a:cubicBezTo>
                    <a:cubicBezTo>
                      <a:pt x="173" y="206"/>
                      <a:pt x="148" y="196"/>
                      <a:pt x="124" y="190"/>
                    </a:cubicBezTo>
                    <a:cubicBezTo>
                      <a:pt x="125" y="202"/>
                      <a:pt x="122" y="212"/>
                      <a:pt x="117" y="219"/>
                    </a:cubicBezTo>
                    <a:cubicBezTo>
                      <a:pt x="108" y="228"/>
                      <a:pt x="94" y="232"/>
                      <a:pt x="74" y="232"/>
                    </a:cubicBezTo>
                    <a:cubicBezTo>
                      <a:pt x="56" y="232"/>
                      <a:pt x="42" y="228"/>
                      <a:pt x="33" y="219"/>
                    </a:cubicBezTo>
                    <a:cubicBezTo>
                      <a:pt x="29" y="214"/>
                      <a:pt x="27" y="209"/>
                      <a:pt x="27" y="203"/>
                    </a:cubicBezTo>
                    <a:cubicBezTo>
                      <a:pt x="27" y="196"/>
                      <a:pt x="30" y="191"/>
                      <a:pt x="36" y="186"/>
                    </a:cubicBezTo>
                    <a:cubicBezTo>
                      <a:pt x="45" y="179"/>
                      <a:pt x="62" y="175"/>
                      <a:pt x="85" y="175"/>
                    </a:cubicBezTo>
                    <a:cubicBezTo>
                      <a:pt x="90" y="175"/>
                      <a:pt x="99" y="175"/>
                      <a:pt x="112" y="176"/>
                    </a:cubicBezTo>
                    <a:cubicBezTo>
                      <a:pt x="112" y="160"/>
                      <a:pt x="112" y="143"/>
                      <a:pt x="112" y="127"/>
                    </a:cubicBezTo>
                    <a:cubicBezTo>
                      <a:pt x="101" y="127"/>
                      <a:pt x="89" y="128"/>
                      <a:pt x="77" y="128"/>
                    </a:cubicBezTo>
                    <a:cubicBezTo>
                      <a:pt x="64" y="128"/>
                      <a:pt x="55" y="126"/>
                      <a:pt x="49" y="122"/>
                    </a:cubicBezTo>
                    <a:cubicBezTo>
                      <a:pt x="41" y="117"/>
                      <a:pt x="37" y="106"/>
                      <a:pt x="38" y="91"/>
                    </a:cubicBezTo>
                    <a:cubicBezTo>
                      <a:pt x="39" y="88"/>
                      <a:pt x="41" y="88"/>
                      <a:pt x="43" y="91"/>
                    </a:cubicBezTo>
                    <a:cubicBezTo>
                      <a:pt x="43" y="101"/>
                      <a:pt x="45" y="108"/>
                      <a:pt x="49" y="112"/>
                    </a:cubicBezTo>
                    <a:cubicBezTo>
                      <a:pt x="54" y="117"/>
                      <a:pt x="63" y="119"/>
                      <a:pt x="77" y="119"/>
                    </a:cubicBezTo>
                    <a:cubicBezTo>
                      <a:pt x="90" y="119"/>
                      <a:pt x="102" y="118"/>
                      <a:pt x="112" y="117"/>
                    </a:cubicBezTo>
                    <a:cubicBezTo>
                      <a:pt x="112" y="100"/>
                      <a:pt x="112" y="84"/>
                      <a:pt x="112" y="67"/>
                    </a:cubicBezTo>
                    <a:cubicBezTo>
                      <a:pt x="98" y="69"/>
                      <a:pt x="81" y="69"/>
                      <a:pt x="63" y="69"/>
                    </a:cubicBezTo>
                    <a:cubicBezTo>
                      <a:pt x="49" y="69"/>
                      <a:pt x="38" y="68"/>
                      <a:pt x="30" y="66"/>
                    </a:cubicBezTo>
                    <a:cubicBezTo>
                      <a:pt x="19" y="63"/>
                      <a:pt x="9" y="57"/>
                      <a:pt x="2" y="48"/>
                    </a:cubicBezTo>
                    <a:cubicBezTo>
                      <a:pt x="0" y="44"/>
                      <a:pt x="1" y="42"/>
                      <a:pt x="5" y="45"/>
                    </a:cubicBezTo>
                    <a:cubicBezTo>
                      <a:pt x="13" y="51"/>
                      <a:pt x="21" y="56"/>
                      <a:pt x="29" y="58"/>
                    </a:cubicBezTo>
                    <a:cubicBezTo>
                      <a:pt x="34" y="60"/>
                      <a:pt x="46" y="60"/>
                      <a:pt x="66" y="60"/>
                    </a:cubicBezTo>
                    <a:cubicBezTo>
                      <a:pt x="81" y="60"/>
                      <a:pt x="96" y="59"/>
                      <a:pt x="112" y="57"/>
                    </a:cubicBezTo>
                    <a:cubicBezTo>
                      <a:pt x="112" y="51"/>
                      <a:pt x="112" y="45"/>
                      <a:pt x="112" y="38"/>
                    </a:cubicBezTo>
                    <a:cubicBezTo>
                      <a:pt x="112" y="25"/>
                      <a:pt x="111" y="17"/>
                      <a:pt x="109" y="14"/>
                    </a:cubicBezTo>
                    <a:cubicBezTo>
                      <a:pt x="105" y="9"/>
                      <a:pt x="99" y="6"/>
                      <a:pt x="90" y="6"/>
                    </a:cubicBezTo>
                    <a:cubicBezTo>
                      <a:pt x="84" y="7"/>
                      <a:pt x="84" y="6"/>
                      <a:pt x="88" y="2"/>
                    </a:cubicBezTo>
                    <a:cubicBezTo>
                      <a:pt x="92" y="0"/>
                      <a:pt x="97" y="0"/>
                      <a:pt x="103" y="0"/>
                    </a:cubicBezTo>
                    <a:cubicBezTo>
                      <a:pt x="111" y="0"/>
                      <a:pt x="119" y="3"/>
                      <a:pt x="130" y="9"/>
                    </a:cubicBezTo>
                    <a:cubicBezTo>
                      <a:pt x="135" y="12"/>
                      <a:pt x="135" y="15"/>
                      <a:pt x="130" y="20"/>
                    </a:cubicBezTo>
                    <a:cubicBezTo>
                      <a:pt x="126" y="23"/>
                      <a:pt x="124" y="29"/>
                      <a:pt x="124" y="37"/>
                    </a:cubicBezTo>
                    <a:cubicBezTo>
                      <a:pt x="124" y="43"/>
                      <a:pt x="124" y="49"/>
                      <a:pt x="124" y="55"/>
                    </a:cubicBezTo>
                    <a:close/>
                    <a:moveTo>
                      <a:pt x="78" y="183"/>
                    </a:moveTo>
                    <a:cubicBezTo>
                      <a:pt x="64" y="183"/>
                      <a:pt x="53" y="185"/>
                      <a:pt x="46" y="188"/>
                    </a:cubicBezTo>
                    <a:cubicBezTo>
                      <a:pt x="38" y="192"/>
                      <a:pt x="34" y="197"/>
                      <a:pt x="34" y="204"/>
                    </a:cubicBezTo>
                    <a:cubicBezTo>
                      <a:pt x="34" y="210"/>
                      <a:pt x="38" y="215"/>
                      <a:pt x="46" y="219"/>
                    </a:cubicBezTo>
                    <a:cubicBezTo>
                      <a:pt x="53" y="223"/>
                      <a:pt x="62" y="224"/>
                      <a:pt x="72" y="224"/>
                    </a:cubicBezTo>
                    <a:cubicBezTo>
                      <a:pt x="85" y="224"/>
                      <a:pt x="96" y="221"/>
                      <a:pt x="103" y="214"/>
                    </a:cubicBezTo>
                    <a:cubicBezTo>
                      <a:pt x="109" y="209"/>
                      <a:pt x="112" y="200"/>
                      <a:pt x="111" y="186"/>
                    </a:cubicBezTo>
                    <a:cubicBezTo>
                      <a:pt x="94" y="184"/>
                      <a:pt x="84" y="183"/>
                      <a:pt x="78" y="183"/>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41" name="Freeform 28">
                <a:extLst>
                  <a:ext uri="{FF2B5EF4-FFF2-40B4-BE49-F238E27FC236}">
                    <a16:creationId xmlns:a16="http://schemas.microsoft.com/office/drawing/2014/main" id="{3CE8B603-7352-439C-8B2B-BCD26A442431}"/>
                  </a:ext>
                </a:extLst>
              </p:cNvPr>
              <p:cNvSpPr>
                <a:spLocks noEditPoints="1"/>
              </p:cNvSpPr>
              <p:nvPr/>
            </p:nvSpPr>
            <p:spPr bwMode="black">
              <a:xfrm>
                <a:off x="11225582" y="5611986"/>
                <a:ext cx="185241" cy="178481"/>
              </a:xfrm>
              <a:custGeom>
                <a:avLst/>
                <a:gdLst/>
                <a:ahLst/>
                <a:cxnLst>
                  <a:cxn ang="0">
                    <a:pos x="148" y="63"/>
                  </a:cxn>
                  <a:cxn ang="0">
                    <a:pos x="215" y="57"/>
                  </a:cxn>
                  <a:cxn ang="0">
                    <a:pos x="238" y="53"/>
                  </a:cxn>
                  <a:cxn ang="0">
                    <a:pos x="249" y="56"/>
                  </a:cxn>
                  <a:cxn ang="0">
                    <a:pos x="263" y="70"/>
                  </a:cxn>
                  <a:cxn ang="0">
                    <a:pos x="256" y="74"/>
                  </a:cxn>
                  <a:cxn ang="0">
                    <a:pos x="199" y="69"/>
                  </a:cxn>
                  <a:cxn ang="0">
                    <a:pos x="148" y="71"/>
                  </a:cxn>
                  <a:cxn ang="0">
                    <a:pos x="148" y="119"/>
                  </a:cxn>
                  <a:cxn ang="0">
                    <a:pos x="151" y="151"/>
                  </a:cxn>
                  <a:cxn ang="0">
                    <a:pos x="90" y="253"/>
                  </a:cxn>
                  <a:cxn ang="0">
                    <a:pos x="87" y="250"/>
                  </a:cxn>
                  <a:cxn ang="0">
                    <a:pos x="111" y="228"/>
                  </a:cxn>
                  <a:cxn ang="0">
                    <a:pos x="137" y="161"/>
                  </a:cxn>
                  <a:cxn ang="0">
                    <a:pos x="113" y="174"/>
                  </a:cxn>
                  <a:cxn ang="0">
                    <a:pos x="91" y="164"/>
                  </a:cxn>
                  <a:cxn ang="0">
                    <a:pos x="83" y="141"/>
                  </a:cxn>
                  <a:cxn ang="0">
                    <a:pos x="94" y="114"/>
                  </a:cxn>
                  <a:cxn ang="0">
                    <a:pos x="117" y="105"/>
                  </a:cxn>
                  <a:cxn ang="0">
                    <a:pos x="135" y="109"/>
                  </a:cxn>
                  <a:cxn ang="0">
                    <a:pos x="135" y="72"/>
                  </a:cxn>
                  <a:cxn ang="0">
                    <a:pos x="46" y="90"/>
                  </a:cxn>
                  <a:cxn ang="0">
                    <a:pos x="30" y="96"/>
                  </a:cxn>
                  <a:cxn ang="0">
                    <a:pos x="18" y="94"/>
                  </a:cxn>
                  <a:cxn ang="0">
                    <a:pos x="0" y="69"/>
                  </a:cxn>
                  <a:cxn ang="0">
                    <a:pos x="4" y="68"/>
                  </a:cxn>
                  <a:cxn ang="0">
                    <a:pos x="26" y="78"/>
                  </a:cxn>
                  <a:cxn ang="0">
                    <a:pos x="74" y="72"/>
                  </a:cxn>
                  <a:cxn ang="0">
                    <a:pos x="135" y="64"/>
                  </a:cxn>
                  <a:cxn ang="0">
                    <a:pos x="135" y="34"/>
                  </a:cxn>
                  <a:cxn ang="0">
                    <a:pos x="112" y="6"/>
                  </a:cxn>
                  <a:cxn ang="0">
                    <a:pos x="112" y="1"/>
                  </a:cxn>
                  <a:cxn ang="0">
                    <a:pos x="142" y="7"/>
                  </a:cxn>
                  <a:cxn ang="0">
                    <a:pos x="153" y="17"/>
                  </a:cxn>
                  <a:cxn ang="0">
                    <a:pos x="151" y="25"/>
                  </a:cxn>
                  <a:cxn ang="0">
                    <a:pos x="148" y="63"/>
                  </a:cxn>
                  <a:cxn ang="0">
                    <a:pos x="99" y="119"/>
                  </a:cxn>
                  <a:cxn ang="0">
                    <a:pos x="93" y="138"/>
                  </a:cxn>
                  <a:cxn ang="0">
                    <a:pos x="102" y="164"/>
                  </a:cxn>
                  <a:cxn ang="0">
                    <a:pos x="113" y="168"/>
                  </a:cxn>
                  <a:cxn ang="0">
                    <a:pos x="126" y="163"/>
                  </a:cxn>
                  <a:cxn ang="0">
                    <a:pos x="136" y="135"/>
                  </a:cxn>
                  <a:cxn ang="0">
                    <a:pos x="117" y="110"/>
                  </a:cxn>
                  <a:cxn ang="0">
                    <a:pos x="99" y="119"/>
                  </a:cxn>
                </a:cxnLst>
                <a:rect l="0" t="0" r="r" b="b"/>
                <a:pathLst>
                  <a:path w="264" h="254">
                    <a:moveTo>
                      <a:pt x="148" y="63"/>
                    </a:moveTo>
                    <a:cubicBezTo>
                      <a:pt x="182" y="61"/>
                      <a:pt x="204" y="59"/>
                      <a:pt x="215" y="57"/>
                    </a:cubicBezTo>
                    <a:cubicBezTo>
                      <a:pt x="220" y="57"/>
                      <a:pt x="227" y="55"/>
                      <a:pt x="238" y="53"/>
                    </a:cubicBezTo>
                    <a:cubicBezTo>
                      <a:pt x="242" y="52"/>
                      <a:pt x="245" y="53"/>
                      <a:pt x="249" y="56"/>
                    </a:cubicBezTo>
                    <a:cubicBezTo>
                      <a:pt x="257" y="63"/>
                      <a:pt x="262" y="68"/>
                      <a:pt x="263" y="70"/>
                    </a:cubicBezTo>
                    <a:cubicBezTo>
                      <a:pt x="264" y="74"/>
                      <a:pt x="262" y="76"/>
                      <a:pt x="256" y="74"/>
                    </a:cubicBezTo>
                    <a:cubicBezTo>
                      <a:pt x="241" y="71"/>
                      <a:pt x="222" y="69"/>
                      <a:pt x="199" y="69"/>
                    </a:cubicBezTo>
                    <a:cubicBezTo>
                      <a:pt x="184" y="69"/>
                      <a:pt x="167" y="69"/>
                      <a:pt x="148" y="71"/>
                    </a:cubicBezTo>
                    <a:cubicBezTo>
                      <a:pt x="148" y="87"/>
                      <a:pt x="148" y="103"/>
                      <a:pt x="148" y="119"/>
                    </a:cubicBezTo>
                    <a:cubicBezTo>
                      <a:pt x="150" y="127"/>
                      <a:pt x="151" y="137"/>
                      <a:pt x="151" y="151"/>
                    </a:cubicBezTo>
                    <a:cubicBezTo>
                      <a:pt x="151" y="198"/>
                      <a:pt x="131" y="232"/>
                      <a:pt x="90" y="253"/>
                    </a:cubicBezTo>
                    <a:cubicBezTo>
                      <a:pt x="86" y="254"/>
                      <a:pt x="85" y="253"/>
                      <a:pt x="87" y="250"/>
                    </a:cubicBezTo>
                    <a:cubicBezTo>
                      <a:pt x="96" y="243"/>
                      <a:pt x="104" y="236"/>
                      <a:pt x="111" y="228"/>
                    </a:cubicBezTo>
                    <a:cubicBezTo>
                      <a:pt x="127" y="209"/>
                      <a:pt x="136" y="187"/>
                      <a:pt x="137" y="161"/>
                    </a:cubicBezTo>
                    <a:cubicBezTo>
                      <a:pt x="131" y="170"/>
                      <a:pt x="123" y="174"/>
                      <a:pt x="113" y="174"/>
                    </a:cubicBezTo>
                    <a:cubicBezTo>
                      <a:pt x="105" y="174"/>
                      <a:pt x="97" y="171"/>
                      <a:pt x="91" y="164"/>
                    </a:cubicBezTo>
                    <a:cubicBezTo>
                      <a:pt x="85" y="159"/>
                      <a:pt x="83" y="151"/>
                      <a:pt x="83" y="141"/>
                    </a:cubicBezTo>
                    <a:cubicBezTo>
                      <a:pt x="83" y="130"/>
                      <a:pt x="87" y="121"/>
                      <a:pt x="94" y="114"/>
                    </a:cubicBezTo>
                    <a:cubicBezTo>
                      <a:pt x="100" y="108"/>
                      <a:pt x="108" y="105"/>
                      <a:pt x="117" y="105"/>
                    </a:cubicBezTo>
                    <a:cubicBezTo>
                      <a:pt x="123" y="105"/>
                      <a:pt x="129" y="106"/>
                      <a:pt x="135" y="109"/>
                    </a:cubicBezTo>
                    <a:cubicBezTo>
                      <a:pt x="135" y="97"/>
                      <a:pt x="135" y="85"/>
                      <a:pt x="135" y="72"/>
                    </a:cubicBezTo>
                    <a:cubicBezTo>
                      <a:pt x="95" y="78"/>
                      <a:pt x="65" y="84"/>
                      <a:pt x="46" y="90"/>
                    </a:cubicBezTo>
                    <a:cubicBezTo>
                      <a:pt x="38" y="92"/>
                      <a:pt x="33" y="94"/>
                      <a:pt x="30" y="96"/>
                    </a:cubicBezTo>
                    <a:cubicBezTo>
                      <a:pt x="26" y="98"/>
                      <a:pt x="21" y="97"/>
                      <a:pt x="18" y="94"/>
                    </a:cubicBezTo>
                    <a:cubicBezTo>
                      <a:pt x="9" y="88"/>
                      <a:pt x="3" y="80"/>
                      <a:pt x="0" y="69"/>
                    </a:cubicBezTo>
                    <a:cubicBezTo>
                      <a:pt x="0" y="65"/>
                      <a:pt x="1" y="65"/>
                      <a:pt x="4" y="68"/>
                    </a:cubicBezTo>
                    <a:cubicBezTo>
                      <a:pt x="8" y="74"/>
                      <a:pt x="15" y="78"/>
                      <a:pt x="26" y="78"/>
                    </a:cubicBezTo>
                    <a:cubicBezTo>
                      <a:pt x="36" y="78"/>
                      <a:pt x="52" y="76"/>
                      <a:pt x="74" y="72"/>
                    </a:cubicBezTo>
                    <a:cubicBezTo>
                      <a:pt x="91" y="69"/>
                      <a:pt x="111" y="66"/>
                      <a:pt x="135" y="64"/>
                    </a:cubicBezTo>
                    <a:cubicBezTo>
                      <a:pt x="135" y="54"/>
                      <a:pt x="135" y="44"/>
                      <a:pt x="135" y="34"/>
                    </a:cubicBezTo>
                    <a:cubicBezTo>
                      <a:pt x="135" y="17"/>
                      <a:pt x="127" y="7"/>
                      <a:pt x="112" y="6"/>
                    </a:cubicBezTo>
                    <a:cubicBezTo>
                      <a:pt x="109" y="4"/>
                      <a:pt x="109" y="3"/>
                      <a:pt x="112" y="1"/>
                    </a:cubicBezTo>
                    <a:cubicBezTo>
                      <a:pt x="125" y="0"/>
                      <a:pt x="135" y="2"/>
                      <a:pt x="142" y="7"/>
                    </a:cubicBezTo>
                    <a:cubicBezTo>
                      <a:pt x="146" y="9"/>
                      <a:pt x="150" y="12"/>
                      <a:pt x="153" y="17"/>
                    </a:cubicBezTo>
                    <a:cubicBezTo>
                      <a:pt x="156" y="21"/>
                      <a:pt x="155" y="23"/>
                      <a:pt x="151" y="25"/>
                    </a:cubicBezTo>
                    <a:cubicBezTo>
                      <a:pt x="149" y="27"/>
                      <a:pt x="148" y="40"/>
                      <a:pt x="148" y="63"/>
                    </a:cubicBezTo>
                    <a:close/>
                    <a:moveTo>
                      <a:pt x="99" y="119"/>
                    </a:moveTo>
                    <a:cubicBezTo>
                      <a:pt x="95" y="124"/>
                      <a:pt x="93" y="131"/>
                      <a:pt x="93" y="138"/>
                    </a:cubicBezTo>
                    <a:cubicBezTo>
                      <a:pt x="93" y="150"/>
                      <a:pt x="96" y="159"/>
                      <a:pt x="102" y="164"/>
                    </a:cubicBezTo>
                    <a:cubicBezTo>
                      <a:pt x="104" y="166"/>
                      <a:pt x="108" y="168"/>
                      <a:pt x="113" y="168"/>
                    </a:cubicBezTo>
                    <a:cubicBezTo>
                      <a:pt x="118" y="168"/>
                      <a:pt x="123" y="166"/>
                      <a:pt x="126" y="163"/>
                    </a:cubicBezTo>
                    <a:cubicBezTo>
                      <a:pt x="132" y="156"/>
                      <a:pt x="136" y="147"/>
                      <a:pt x="136" y="135"/>
                    </a:cubicBezTo>
                    <a:cubicBezTo>
                      <a:pt x="136" y="118"/>
                      <a:pt x="129" y="110"/>
                      <a:pt x="117" y="110"/>
                    </a:cubicBezTo>
                    <a:cubicBezTo>
                      <a:pt x="108" y="110"/>
                      <a:pt x="102" y="113"/>
                      <a:pt x="99" y="119"/>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grpSp>
        <p:grpSp>
          <p:nvGrpSpPr>
            <p:cNvPr id="15" name="Group 91">
              <a:extLst>
                <a:ext uri="{FF2B5EF4-FFF2-40B4-BE49-F238E27FC236}">
                  <a16:creationId xmlns:a16="http://schemas.microsoft.com/office/drawing/2014/main" id="{76243474-CC3D-4B9A-9652-35234132CFBC}"/>
                </a:ext>
              </a:extLst>
            </p:cNvPr>
            <p:cNvGrpSpPr/>
            <p:nvPr/>
          </p:nvGrpSpPr>
          <p:grpSpPr bwMode="black">
            <a:xfrm>
              <a:off x="9002827" y="3659557"/>
              <a:ext cx="826933" cy="216969"/>
              <a:chOff x="7458381" y="5575585"/>
              <a:chExt cx="830083" cy="225342"/>
            </a:xfrm>
            <a:grpFill/>
            <a:effectLst/>
          </p:grpSpPr>
          <p:sp>
            <p:nvSpPr>
              <p:cNvPr id="224" name="Freeform 21">
                <a:extLst>
                  <a:ext uri="{FF2B5EF4-FFF2-40B4-BE49-F238E27FC236}">
                    <a16:creationId xmlns:a16="http://schemas.microsoft.com/office/drawing/2014/main" id="{E28F771C-99BA-4BC4-9539-4D4794E7556F}"/>
                  </a:ext>
                </a:extLst>
              </p:cNvPr>
              <p:cNvSpPr>
                <a:spLocks noEditPoints="1"/>
              </p:cNvSpPr>
              <p:nvPr/>
            </p:nvSpPr>
            <p:spPr bwMode="black">
              <a:xfrm>
                <a:off x="7458381" y="5586058"/>
                <a:ext cx="135813" cy="160476"/>
              </a:xfrm>
              <a:custGeom>
                <a:avLst/>
                <a:gdLst/>
                <a:ahLst/>
                <a:cxnLst>
                  <a:cxn ang="0">
                    <a:pos x="170" y="98"/>
                  </a:cxn>
                  <a:cxn ang="0">
                    <a:pos x="162" y="140"/>
                  </a:cxn>
                  <a:cxn ang="0">
                    <a:pos x="140" y="173"/>
                  </a:cxn>
                  <a:cxn ang="0">
                    <a:pos x="105" y="194"/>
                  </a:cxn>
                  <a:cxn ang="0">
                    <a:pos x="60" y="201"/>
                  </a:cxn>
                  <a:cxn ang="0">
                    <a:pos x="0" y="201"/>
                  </a:cxn>
                  <a:cxn ang="0">
                    <a:pos x="0" y="0"/>
                  </a:cxn>
                  <a:cxn ang="0">
                    <a:pos x="62" y="0"/>
                  </a:cxn>
                  <a:cxn ang="0">
                    <a:pos x="143" y="25"/>
                  </a:cxn>
                  <a:cxn ang="0">
                    <a:pos x="170" y="98"/>
                  </a:cxn>
                  <a:cxn ang="0">
                    <a:pos x="134" y="99"/>
                  </a:cxn>
                  <a:cxn ang="0">
                    <a:pos x="129" y="69"/>
                  </a:cxn>
                  <a:cxn ang="0">
                    <a:pos x="115" y="47"/>
                  </a:cxn>
                  <a:cxn ang="0">
                    <a:pos x="92" y="33"/>
                  </a:cxn>
                  <a:cxn ang="0">
                    <a:pos x="61" y="29"/>
                  </a:cxn>
                  <a:cxn ang="0">
                    <a:pos x="33" y="29"/>
                  </a:cxn>
                  <a:cxn ang="0">
                    <a:pos x="33" y="172"/>
                  </a:cxn>
                  <a:cxn ang="0">
                    <a:pos x="60" y="172"/>
                  </a:cxn>
                  <a:cxn ang="0">
                    <a:pos x="92" y="167"/>
                  </a:cxn>
                  <a:cxn ang="0">
                    <a:pos x="115" y="152"/>
                  </a:cxn>
                  <a:cxn ang="0">
                    <a:pos x="129" y="129"/>
                  </a:cxn>
                  <a:cxn ang="0">
                    <a:pos x="134" y="99"/>
                  </a:cxn>
                </a:cxnLst>
                <a:rect l="0" t="0" r="r" b="b"/>
                <a:pathLst>
                  <a:path w="170" h="201">
                    <a:moveTo>
                      <a:pt x="170" y="98"/>
                    </a:moveTo>
                    <a:cubicBezTo>
                      <a:pt x="170" y="113"/>
                      <a:pt x="167" y="128"/>
                      <a:pt x="162" y="140"/>
                    </a:cubicBezTo>
                    <a:cubicBezTo>
                      <a:pt x="157" y="153"/>
                      <a:pt x="149" y="164"/>
                      <a:pt x="140" y="173"/>
                    </a:cubicBezTo>
                    <a:cubicBezTo>
                      <a:pt x="130" y="182"/>
                      <a:pt x="119" y="189"/>
                      <a:pt x="105" y="194"/>
                    </a:cubicBezTo>
                    <a:cubicBezTo>
                      <a:pt x="92" y="199"/>
                      <a:pt x="77" y="201"/>
                      <a:pt x="60" y="201"/>
                    </a:cubicBezTo>
                    <a:cubicBezTo>
                      <a:pt x="0" y="201"/>
                      <a:pt x="0" y="201"/>
                      <a:pt x="0" y="201"/>
                    </a:cubicBezTo>
                    <a:cubicBezTo>
                      <a:pt x="0" y="0"/>
                      <a:pt x="0" y="0"/>
                      <a:pt x="0" y="0"/>
                    </a:cubicBezTo>
                    <a:cubicBezTo>
                      <a:pt x="62" y="0"/>
                      <a:pt x="62" y="0"/>
                      <a:pt x="62" y="0"/>
                    </a:cubicBezTo>
                    <a:cubicBezTo>
                      <a:pt x="98" y="0"/>
                      <a:pt x="125" y="8"/>
                      <a:pt x="143" y="25"/>
                    </a:cubicBezTo>
                    <a:cubicBezTo>
                      <a:pt x="161" y="41"/>
                      <a:pt x="170" y="66"/>
                      <a:pt x="170" y="98"/>
                    </a:cubicBezTo>
                    <a:close/>
                    <a:moveTo>
                      <a:pt x="134" y="99"/>
                    </a:moveTo>
                    <a:cubicBezTo>
                      <a:pt x="134" y="87"/>
                      <a:pt x="133" y="77"/>
                      <a:pt x="129" y="69"/>
                    </a:cubicBezTo>
                    <a:cubicBezTo>
                      <a:pt x="126" y="60"/>
                      <a:pt x="122" y="53"/>
                      <a:pt x="115" y="47"/>
                    </a:cubicBezTo>
                    <a:cubicBezTo>
                      <a:pt x="109" y="41"/>
                      <a:pt x="101" y="36"/>
                      <a:pt x="92" y="33"/>
                    </a:cubicBezTo>
                    <a:cubicBezTo>
                      <a:pt x="83" y="30"/>
                      <a:pt x="72" y="29"/>
                      <a:pt x="61" y="29"/>
                    </a:cubicBezTo>
                    <a:cubicBezTo>
                      <a:pt x="33" y="29"/>
                      <a:pt x="33" y="29"/>
                      <a:pt x="33" y="29"/>
                    </a:cubicBezTo>
                    <a:cubicBezTo>
                      <a:pt x="33" y="172"/>
                      <a:pt x="33" y="172"/>
                      <a:pt x="33" y="172"/>
                    </a:cubicBezTo>
                    <a:cubicBezTo>
                      <a:pt x="60" y="172"/>
                      <a:pt x="60" y="172"/>
                      <a:pt x="60" y="172"/>
                    </a:cubicBezTo>
                    <a:cubicBezTo>
                      <a:pt x="72" y="172"/>
                      <a:pt x="83" y="171"/>
                      <a:pt x="92" y="167"/>
                    </a:cubicBezTo>
                    <a:cubicBezTo>
                      <a:pt x="101" y="164"/>
                      <a:pt x="109" y="159"/>
                      <a:pt x="115" y="152"/>
                    </a:cubicBezTo>
                    <a:cubicBezTo>
                      <a:pt x="121" y="146"/>
                      <a:pt x="126" y="138"/>
                      <a:pt x="129" y="129"/>
                    </a:cubicBezTo>
                    <a:cubicBezTo>
                      <a:pt x="133" y="120"/>
                      <a:pt x="134" y="110"/>
                      <a:pt x="134" y="99"/>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25" name="Freeform 22">
                <a:extLst>
                  <a:ext uri="{FF2B5EF4-FFF2-40B4-BE49-F238E27FC236}">
                    <a16:creationId xmlns:a16="http://schemas.microsoft.com/office/drawing/2014/main" id="{84B35CCB-244B-4AC3-8ECC-F24DD3A22FD5}"/>
                  </a:ext>
                </a:extLst>
              </p:cNvPr>
              <p:cNvSpPr>
                <a:spLocks/>
              </p:cNvSpPr>
              <p:nvPr/>
            </p:nvSpPr>
            <p:spPr bwMode="black">
              <a:xfrm>
                <a:off x="7601289" y="5631667"/>
                <a:ext cx="98313" cy="114867"/>
              </a:xfrm>
              <a:custGeom>
                <a:avLst/>
                <a:gdLst/>
                <a:ahLst/>
                <a:cxnLst>
                  <a:cxn ang="0">
                    <a:pos x="109" y="279"/>
                  </a:cxn>
                  <a:cxn ang="0">
                    <a:pos x="291" y="279"/>
                  </a:cxn>
                  <a:cxn ang="0">
                    <a:pos x="291" y="340"/>
                  </a:cxn>
                  <a:cxn ang="0">
                    <a:pos x="0" y="340"/>
                  </a:cxn>
                  <a:cxn ang="0">
                    <a:pos x="0" y="314"/>
                  </a:cxn>
                  <a:cxn ang="0">
                    <a:pos x="184" y="61"/>
                  </a:cxn>
                  <a:cxn ang="0">
                    <a:pos x="19" y="61"/>
                  </a:cxn>
                  <a:cxn ang="0">
                    <a:pos x="19" y="0"/>
                  </a:cxn>
                  <a:cxn ang="0">
                    <a:pos x="288" y="0"/>
                  </a:cxn>
                  <a:cxn ang="0">
                    <a:pos x="288" y="30"/>
                  </a:cxn>
                  <a:cxn ang="0">
                    <a:pos x="109" y="279"/>
                  </a:cxn>
                </a:cxnLst>
                <a:rect l="0" t="0" r="r" b="b"/>
                <a:pathLst>
                  <a:path w="291" h="340">
                    <a:moveTo>
                      <a:pt x="109" y="279"/>
                    </a:moveTo>
                    <a:lnTo>
                      <a:pt x="291" y="279"/>
                    </a:lnTo>
                    <a:lnTo>
                      <a:pt x="291" y="340"/>
                    </a:lnTo>
                    <a:lnTo>
                      <a:pt x="0" y="340"/>
                    </a:lnTo>
                    <a:lnTo>
                      <a:pt x="0" y="314"/>
                    </a:lnTo>
                    <a:lnTo>
                      <a:pt x="184" y="61"/>
                    </a:lnTo>
                    <a:lnTo>
                      <a:pt x="19" y="61"/>
                    </a:lnTo>
                    <a:lnTo>
                      <a:pt x="19" y="0"/>
                    </a:lnTo>
                    <a:lnTo>
                      <a:pt x="288" y="0"/>
                    </a:lnTo>
                    <a:lnTo>
                      <a:pt x="288" y="30"/>
                    </a:lnTo>
                    <a:lnTo>
                      <a:pt x="109" y="279"/>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26" name="Freeform 23">
                <a:extLst>
                  <a:ext uri="{FF2B5EF4-FFF2-40B4-BE49-F238E27FC236}">
                    <a16:creationId xmlns:a16="http://schemas.microsoft.com/office/drawing/2014/main" id="{AEFFCAAC-0F36-4FDD-937F-B90D708E308C}"/>
                  </a:ext>
                </a:extLst>
              </p:cNvPr>
              <p:cNvSpPr>
                <a:spLocks noEditPoints="1"/>
              </p:cNvSpPr>
              <p:nvPr/>
            </p:nvSpPr>
            <p:spPr bwMode="black">
              <a:xfrm>
                <a:off x="7713791" y="5575585"/>
                <a:ext cx="32095" cy="170949"/>
              </a:xfrm>
              <a:custGeom>
                <a:avLst/>
                <a:gdLst/>
                <a:ahLst/>
                <a:cxnLst>
                  <a:cxn ang="0">
                    <a:pos x="40" y="20"/>
                  </a:cxn>
                  <a:cxn ang="0">
                    <a:pos x="38" y="27"/>
                  </a:cxn>
                  <a:cxn ang="0">
                    <a:pos x="34" y="33"/>
                  </a:cxn>
                  <a:cxn ang="0">
                    <a:pos x="28" y="37"/>
                  </a:cxn>
                  <a:cxn ang="0">
                    <a:pos x="20" y="38"/>
                  </a:cxn>
                  <a:cxn ang="0">
                    <a:pos x="12" y="37"/>
                  </a:cxn>
                  <a:cxn ang="0">
                    <a:pos x="6" y="33"/>
                  </a:cxn>
                  <a:cxn ang="0">
                    <a:pos x="1" y="27"/>
                  </a:cxn>
                  <a:cxn ang="0">
                    <a:pos x="0" y="20"/>
                  </a:cxn>
                  <a:cxn ang="0">
                    <a:pos x="2" y="12"/>
                  </a:cxn>
                  <a:cxn ang="0">
                    <a:pos x="6" y="6"/>
                  </a:cxn>
                  <a:cxn ang="0">
                    <a:pos x="12" y="2"/>
                  </a:cxn>
                  <a:cxn ang="0">
                    <a:pos x="20" y="0"/>
                  </a:cxn>
                  <a:cxn ang="0">
                    <a:pos x="28" y="2"/>
                  </a:cxn>
                  <a:cxn ang="0">
                    <a:pos x="34" y="6"/>
                  </a:cxn>
                  <a:cxn ang="0">
                    <a:pos x="38" y="12"/>
                  </a:cxn>
                  <a:cxn ang="0">
                    <a:pos x="40" y="20"/>
                  </a:cxn>
                  <a:cxn ang="0">
                    <a:pos x="3" y="214"/>
                  </a:cxn>
                  <a:cxn ang="0">
                    <a:pos x="3" y="70"/>
                  </a:cxn>
                  <a:cxn ang="0">
                    <a:pos x="36" y="70"/>
                  </a:cxn>
                  <a:cxn ang="0">
                    <a:pos x="36" y="214"/>
                  </a:cxn>
                  <a:cxn ang="0">
                    <a:pos x="3" y="214"/>
                  </a:cxn>
                </a:cxnLst>
                <a:rect l="0" t="0" r="r" b="b"/>
                <a:pathLst>
                  <a:path w="40" h="214">
                    <a:moveTo>
                      <a:pt x="40" y="20"/>
                    </a:moveTo>
                    <a:cubicBezTo>
                      <a:pt x="40" y="22"/>
                      <a:pt x="39" y="24"/>
                      <a:pt x="38" y="27"/>
                    </a:cubicBezTo>
                    <a:cubicBezTo>
                      <a:pt x="37" y="29"/>
                      <a:pt x="36" y="31"/>
                      <a:pt x="34" y="33"/>
                    </a:cubicBezTo>
                    <a:cubicBezTo>
                      <a:pt x="32" y="34"/>
                      <a:pt x="30" y="36"/>
                      <a:pt x="28" y="37"/>
                    </a:cubicBezTo>
                    <a:cubicBezTo>
                      <a:pt x="25" y="38"/>
                      <a:pt x="23" y="38"/>
                      <a:pt x="20" y="38"/>
                    </a:cubicBezTo>
                    <a:cubicBezTo>
                      <a:pt x="17" y="38"/>
                      <a:pt x="14" y="38"/>
                      <a:pt x="12" y="37"/>
                    </a:cubicBezTo>
                    <a:cubicBezTo>
                      <a:pt x="10" y="36"/>
                      <a:pt x="7" y="34"/>
                      <a:pt x="6" y="33"/>
                    </a:cubicBezTo>
                    <a:cubicBezTo>
                      <a:pt x="4" y="31"/>
                      <a:pt x="2" y="29"/>
                      <a:pt x="1" y="27"/>
                    </a:cubicBezTo>
                    <a:cubicBezTo>
                      <a:pt x="1" y="24"/>
                      <a:pt x="0" y="22"/>
                      <a:pt x="0" y="20"/>
                    </a:cubicBezTo>
                    <a:cubicBezTo>
                      <a:pt x="0" y="17"/>
                      <a:pt x="1" y="14"/>
                      <a:pt x="2" y="12"/>
                    </a:cubicBezTo>
                    <a:cubicBezTo>
                      <a:pt x="3" y="10"/>
                      <a:pt x="4" y="8"/>
                      <a:pt x="6" y="6"/>
                    </a:cubicBezTo>
                    <a:cubicBezTo>
                      <a:pt x="8" y="4"/>
                      <a:pt x="10" y="3"/>
                      <a:pt x="12" y="2"/>
                    </a:cubicBezTo>
                    <a:cubicBezTo>
                      <a:pt x="14" y="1"/>
                      <a:pt x="17" y="0"/>
                      <a:pt x="20" y="0"/>
                    </a:cubicBezTo>
                    <a:cubicBezTo>
                      <a:pt x="23" y="0"/>
                      <a:pt x="25" y="1"/>
                      <a:pt x="28" y="2"/>
                    </a:cubicBezTo>
                    <a:cubicBezTo>
                      <a:pt x="30" y="3"/>
                      <a:pt x="32" y="4"/>
                      <a:pt x="34" y="6"/>
                    </a:cubicBezTo>
                    <a:cubicBezTo>
                      <a:pt x="36" y="8"/>
                      <a:pt x="37" y="10"/>
                      <a:pt x="38" y="12"/>
                    </a:cubicBezTo>
                    <a:cubicBezTo>
                      <a:pt x="39" y="14"/>
                      <a:pt x="40" y="17"/>
                      <a:pt x="40" y="20"/>
                    </a:cubicBezTo>
                    <a:close/>
                    <a:moveTo>
                      <a:pt x="3" y="214"/>
                    </a:moveTo>
                    <a:cubicBezTo>
                      <a:pt x="3" y="70"/>
                      <a:pt x="3" y="70"/>
                      <a:pt x="3" y="70"/>
                    </a:cubicBezTo>
                    <a:cubicBezTo>
                      <a:pt x="36" y="70"/>
                      <a:pt x="36" y="70"/>
                      <a:pt x="36" y="70"/>
                    </a:cubicBezTo>
                    <a:cubicBezTo>
                      <a:pt x="36" y="214"/>
                      <a:pt x="36" y="214"/>
                      <a:pt x="36" y="214"/>
                    </a:cubicBezTo>
                    <a:lnTo>
                      <a:pt x="3" y="214"/>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27" name="Freeform 24">
                <a:extLst>
                  <a:ext uri="{FF2B5EF4-FFF2-40B4-BE49-F238E27FC236}">
                    <a16:creationId xmlns:a16="http://schemas.microsoft.com/office/drawing/2014/main" id="{2C963D66-BF60-4453-9E3A-C1BEA0B1CB84}"/>
                  </a:ext>
                </a:extLst>
              </p:cNvPr>
              <p:cNvSpPr>
                <a:spLocks noEditPoints="1"/>
              </p:cNvSpPr>
              <p:nvPr/>
            </p:nvSpPr>
            <p:spPr bwMode="black">
              <a:xfrm>
                <a:off x="7764130" y="5629302"/>
                <a:ext cx="104394" cy="159462"/>
              </a:xfrm>
              <a:custGeom>
                <a:avLst/>
                <a:gdLst/>
                <a:ahLst/>
                <a:cxnLst>
                  <a:cxn ang="0">
                    <a:pos x="33" y="85"/>
                  </a:cxn>
                  <a:cxn ang="0">
                    <a:pos x="45" y="115"/>
                  </a:cxn>
                  <a:cxn ang="0">
                    <a:pos x="77" y="125"/>
                  </a:cxn>
                  <a:cxn ang="0">
                    <a:pos x="100" y="121"/>
                  </a:cxn>
                  <a:cxn ang="0">
                    <a:pos x="120" y="111"/>
                  </a:cxn>
                  <a:cxn ang="0">
                    <a:pos x="120" y="139"/>
                  </a:cxn>
                  <a:cxn ang="0">
                    <a:pos x="113" y="142"/>
                  </a:cxn>
                  <a:cxn ang="0">
                    <a:pos x="104" y="145"/>
                  </a:cxn>
                  <a:cxn ang="0">
                    <a:pos x="92" y="148"/>
                  </a:cxn>
                  <a:cxn ang="0">
                    <a:pos x="77" y="150"/>
                  </a:cxn>
                  <a:cxn ang="0">
                    <a:pos x="73" y="160"/>
                  </a:cxn>
                  <a:cxn ang="0">
                    <a:pos x="72" y="169"/>
                  </a:cxn>
                  <a:cxn ang="0">
                    <a:pos x="75" y="179"/>
                  </a:cxn>
                  <a:cxn ang="0">
                    <a:pos x="84" y="182"/>
                  </a:cxn>
                  <a:cxn ang="0">
                    <a:pos x="87" y="182"/>
                  </a:cxn>
                  <a:cxn ang="0">
                    <a:pos x="91" y="181"/>
                  </a:cxn>
                  <a:cxn ang="0">
                    <a:pos x="94" y="180"/>
                  </a:cxn>
                  <a:cxn ang="0">
                    <a:pos x="98" y="178"/>
                  </a:cxn>
                  <a:cxn ang="0">
                    <a:pos x="98" y="196"/>
                  </a:cxn>
                  <a:cxn ang="0">
                    <a:pos x="88" y="199"/>
                  </a:cxn>
                  <a:cxn ang="0">
                    <a:pos x="77" y="200"/>
                  </a:cxn>
                  <a:cxn ang="0">
                    <a:pos x="55" y="194"/>
                  </a:cxn>
                  <a:cxn ang="0">
                    <a:pos x="49" y="175"/>
                  </a:cxn>
                  <a:cxn ang="0">
                    <a:pos x="51" y="162"/>
                  </a:cxn>
                  <a:cxn ang="0">
                    <a:pos x="58" y="150"/>
                  </a:cxn>
                  <a:cxn ang="0">
                    <a:pos x="34" y="143"/>
                  </a:cxn>
                  <a:cxn ang="0">
                    <a:pos x="16" y="128"/>
                  </a:cxn>
                  <a:cxn ang="0">
                    <a:pos x="4" y="106"/>
                  </a:cxn>
                  <a:cxn ang="0">
                    <a:pos x="0" y="77"/>
                  </a:cxn>
                  <a:cxn ang="0">
                    <a:pos x="6" y="42"/>
                  </a:cxn>
                  <a:cxn ang="0">
                    <a:pos x="22" y="18"/>
                  </a:cxn>
                  <a:cxn ang="0">
                    <a:pos x="44" y="4"/>
                  </a:cxn>
                  <a:cxn ang="0">
                    <a:pos x="68" y="0"/>
                  </a:cxn>
                  <a:cxn ang="0">
                    <a:pos x="96" y="5"/>
                  </a:cxn>
                  <a:cxn ang="0">
                    <a:pos x="116" y="19"/>
                  </a:cxn>
                  <a:cxn ang="0">
                    <a:pos x="127" y="41"/>
                  </a:cxn>
                  <a:cxn ang="0">
                    <a:pos x="131" y="69"/>
                  </a:cxn>
                  <a:cxn ang="0">
                    <a:pos x="131" y="85"/>
                  </a:cxn>
                  <a:cxn ang="0">
                    <a:pos x="33" y="85"/>
                  </a:cxn>
                  <a:cxn ang="0">
                    <a:pos x="97" y="46"/>
                  </a:cxn>
                  <a:cxn ang="0">
                    <a:pos x="92" y="35"/>
                  </a:cxn>
                  <a:cxn ang="0">
                    <a:pos x="82" y="28"/>
                  </a:cxn>
                  <a:cxn ang="0">
                    <a:pos x="68" y="25"/>
                  </a:cxn>
                  <a:cxn ang="0">
                    <a:pos x="56" y="28"/>
                  </a:cxn>
                  <a:cxn ang="0">
                    <a:pos x="46" y="35"/>
                  </a:cxn>
                  <a:cxn ang="0">
                    <a:pos x="38" y="46"/>
                  </a:cxn>
                  <a:cxn ang="0">
                    <a:pos x="33" y="60"/>
                  </a:cxn>
                  <a:cxn ang="0">
                    <a:pos x="99" y="60"/>
                  </a:cxn>
                  <a:cxn ang="0">
                    <a:pos x="97" y="46"/>
                  </a:cxn>
                </a:cxnLst>
                <a:rect l="0" t="0" r="r" b="b"/>
                <a:pathLst>
                  <a:path w="131" h="200">
                    <a:moveTo>
                      <a:pt x="33" y="85"/>
                    </a:moveTo>
                    <a:cubicBezTo>
                      <a:pt x="34" y="98"/>
                      <a:pt x="38" y="108"/>
                      <a:pt x="45" y="115"/>
                    </a:cubicBezTo>
                    <a:cubicBezTo>
                      <a:pt x="53" y="122"/>
                      <a:pt x="63" y="125"/>
                      <a:pt x="77" y="125"/>
                    </a:cubicBezTo>
                    <a:cubicBezTo>
                      <a:pt x="85" y="125"/>
                      <a:pt x="92" y="124"/>
                      <a:pt x="100" y="121"/>
                    </a:cubicBezTo>
                    <a:cubicBezTo>
                      <a:pt x="108" y="119"/>
                      <a:pt x="114" y="115"/>
                      <a:pt x="120" y="111"/>
                    </a:cubicBezTo>
                    <a:cubicBezTo>
                      <a:pt x="120" y="139"/>
                      <a:pt x="120" y="139"/>
                      <a:pt x="120" y="139"/>
                    </a:cubicBezTo>
                    <a:cubicBezTo>
                      <a:pt x="118" y="140"/>
                      <a:pt x="116" y="141"/>
                      <a:pt x="113" y="142"/>
                    </a:cubicBezTo>
                    <a:cubicBezTo>
                      <a:pt x="111" y="143"/>
                      <a:pt x="107" y="144"/>
                      <a:pt x="104" y="145"/>
                    </a:cubicBezTo>
                    <a:cubicBezTo>
                      <a:pt x="100" y="147"/>
                      <a:pt x="96" y="148"/>
                      <a:pt x="92" y="148"/>
                    </a:cubicBezTo>
                    <a:cubicBezTo>
                      <a:pt x="87" y="149"/>
                      <a:pt x="82" y="150"/>
                      <a:pt x="77" y="150"/>
                    </a:cubicBezTo>
                    <a:cubicBezTo>
                      <a:pt x="76" y="153"/>
                      <a:pt x="74" y="156"/>
                      <a:pt x="73" y="160"/>
                    </a:cubicBezTo>
                    <a:cubicBezTo>
                      <a:pt x="72" y="163"/>
                      <a:pt x="72" y="166"/>
                      <a:pt x="72" y="169"/>
                    </a:cubicBezTo>
                    <a:cubicBezTo>
                      <a:pt x="72" y="174"/>
                      <a:pt x="73" y="177"/>
                      <a:pt x="75" y="179"/>
                    </a:cubicBezTo>
                    <a:cubicBezTo>
                      <a:pt x="77" y="181"/>
                      <a:pt x="80" y="182"/>
                      <a:pt x="84" y="182"/>
                    </a:cubicBezTo>
                    <a:cubicBezTo>
                      <a:pt x="85" y="182"/>
                      <a:pt x="86" y="182"/>
                      <a:pt x="87" y="182"/>
                    </a:cubicBezTo>
                    <a:cubicBezTo>
                      <a:pt x="88" y="182"/>
                      <a:pt x="89" y="181"/>
                      <a:pt x="91" y="181"/>
                    </a:cubicBezTo>
                    <a:cubicBezTo>
                      <a:pt x="92" y="181"/>
                      <a:pt x="93" y="180"/>
                      <a:pt x="94" y="180"/>
                    </a:cubicBezTo>
                    <a:cubicBezTo>
                      <a:pt x="96" y="179"/>
                      <a:pt x="97" y="179"/>
                      <a:pt x="98" y="178"/>
                    </a:cubicBezTo>
                    <a:cubicBezTo>
                      <a:pt x="98" y="196"/>
                      <a:pt x="98" y="196"/>
                      <a:pt x="98" y="196"/>
                    </a:cubicBezTo>
                    <a:cubicBezTo>
                      <a:pt x="95" y="197"/>
                      <a:pt x="92" y="198"/>
                      <a:pt x="88" y="199"/>
                    </a:cubicBezTo>
                    <a:cubicBezTo>
                      <a:pt x="84" y="200"/>
                      <a:pt x="81" y="200"/>
                      <a:pt x="77" y="200"/>
                    </a:cubicBezTo>
                    <a:cubicBezTo>
                      <a:pt x="67" y="200"/>
                      <a:pt x="60" y="198"/>
                      <a:pt x="55" y="194"/>
                    </a:cubicBezTo>
                    <a:cubicBezTo>
                      <a:pt x="51" y="189"/>
                      <a:pt x="49" y="183"/>
                      <a:pt x="49" y="175"/>
                    </a:cubicBezTo>
                    <a:cubicBezTo>
                      <a:pt x="49" y="171"/>
                      <a:pt x="49" y="166"/>
                      <a:pt x="51" y="162"/>
                    </a:cubicBezTo>
                    <a:cubicBezTo>
                      <a:pt x="53" y="158"/>
                      <a:pt x="55" y="154"/>
                      <a:pt x="58" y="150"/>
                    </a:cubicBezTo>
                    <a:cubicBezTo>
                      <a:pt x="49" y="149"/>
                      <a:pt x="41" y="147"/>
                      <a:pt x="34" y="143"/>
                    </a:cubicBezTo>
                    <a:cubicBezTo>
                      <a:pt x="27" y="139"/>
                      <a:pt x="21" y="135"/>
                      <a:pt x="16" y="128"/>
                    </a:cubicBezTo>
                    <a:cubicBezTo>
                      <a:pt x="11" y="122"/>
                      <a:pt x="7" y="115"/>
                      <a:pt x="4" y="106"/>
                    </a:cubicBezTo>
                    <a:cubicBezTo>
                      <a:pt x="1" y="97"/>
                      <a:pt x="0" y="88"/>
                      <a:pt x="0" y="77"/>
                    </a:cubicBezTo>
                    <a:cubicBezTo>
                      <a:pt x="0" y="63"/>
                      <a:pt x="2" y="52"/>
                      <a:pt x="6" y="42"/>
                    </a:cubicBezTo>
                    <a:cubicBezTo>
                      <a:pt x="10" y="33"/>
                      <a:pt x="16" y="25"/>
                      <a:pt x="22" y="18"/>
                    </a:cubicBezTo>
                    <a:cubicBezTo>
                      <a:pt x="29" y="12"/>
                      <a:pt x="36" y="7"/>
                      <a:pt x="44" y="4"/>
                    </a:cubicBezTo>
                    <a:cubicBezTo>
                      <a:pt x="52" y="1"/>
                      <a:pt x="60" y="0"/>
                      <a:pt x="68" y="0"/>
                    </a:cubicBezTo>
                    <a:cubicBezTo>
                      <a:pt x="79" y="0"/>
                      <a:pt x="88" y="2"/>
                      <a:pt x="96" y="5"/>
                    </a:cubicBezTo>
                    <a:cubicBezTo>
                      <a:pt x="104" y="8"/>
                      <a:pt x="110" y="13"/>
                      <a:pt x="116" y="19"/>
                    </a:cubicBezTo>
                    <a:cubicBezTo>
                      <a:pt x="121" y="25"/>
                      <a:pt x="125" y="32"/>
                      <a:pt x="127" y="41"/>
                    </a:cubicBezTo>
                    <a:cubicBezTo>
                      <a:pt x="130" y="49"/>
                      <a:pt x="131" y="59"/>
                      <a:pt x="131" y="69"/>
                    </a:cubicBezTo>
                    <a:cubicBezTo>
                      <a:pt x="131" y="85"/>
                      <a:pt x="131" y="85"/>
                      <a:pt x="131" y="85"/>
                    </a:cubicBezTo>
                    <a:lnTo>
                      <a:pt x="33" y="85"/>
                    </a:lnTo>
                    <a:close/>
                    <a:moveTo>
                      <a:pt x="97" y="46"/>
                    </a:moveTo>
                    <a:cubicBezTo>
                      <a:pt x="96" y="42"/>
                      <a:pt x="94" y="38"/>
                      <a:pt x="92" y="35"/>
                    </a:cubicBezTo>
                    <a:cubicBezTo>
                      <a:pt x="89" y="32"/>
                      <a:pt x="86" y="30"/>
                      <a:pt x="82" y="28"/>
                    </a:cubicBezTo>
                    <a:cubicBezTo>
                      <a:pt x="79" y="26"/>
                      <a:pt x="74" y="25"/>
                      <a:pt x="68" y="25"/>
                    </a:cubicBezTo>
                    <a:cubicBezTo>
                      <a:pt x="64" y="25"/>
                      <a:pt x="60" y="26"/>
                      <a:pt x="56" y="28"/>
                    </a:cubicBezTo>
                    <a:cubicBezTo>
                      <a:pt x="52" y="29"/>
                      <a:pt x="49" y="32"/>
                      <a:pt x="46" y="35"/>
                    </a:cubicBezTo>
                    <a:cubicBezTo>
                      <a:pt x="42" y="38"/>
                      <a:pt x="40" y="42"/>
                      <a:pt x="38" y="46"/>
                    </a:cubicBezTo>
                    <a:cubicBezTo>
                      <a:pt x="36" y="50"/>
                      <a:pt x="34" y="55"/>
                      <a:pt x="33" y="60"/>
                    </a:cubicBezTo>
                    <a:cubicBezTo>
                      <a:pt x="99" y="60"/>
                      <a:pt x="99" y="60"/>
                      <a:pt x="99" y="60"/>
                    </a:cubicBezTo>
                    <a:cubicBezTo>
                      <a:pt x="99" y="55"/>
                      <a:pt x="98" y="51"/>
                      <a:pt x="97" y="46"/>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28" name="Freeform 25">
                <a:extLst>
                  <a:ext uri="{FF2B5EF4-FFF2-40B4-BE49-F238E27FC236}">
                    <a16:creationId xmlns:a16="http://schemas.microsoft.com/office/drawing/2014/main" id="{00CD5B93-9474-4824-9052-9661948B6398}"/>
                  </a:ext>
                </a:extLst>
              </p:cNvPr>
              <p:cNvSpPr>
                <a:spLocks/>
              </p:cNvSpPr>
              <p:nvPr/>
            </p:nvSpPr>
            <p:spPr bwMode="black">
              <a:xfrm>
                <a:off x="7888794" y="5576598"/>
                <a:ext cx="105070" cy="169936"/>
              </a:xfrm>
              <a:custGeom>
                <a:avLst/>
                <a:gdLst/>
                <a:ahLst/>
                <a:cxnLst>
                  <a:cxn ang="0">
                    <a:pos x="212" y="503"/>
                  </a:cxn>
                  <a:cxn ang="0">
                    <a:pos x="77" y="340"/>
                  </a:cxn>
                  <a:cxn ang="0">
                    <a:pos x="77" y="340"/>
                  </a:cxn>
                  <a:cxn ang="0">
                    <a:pos x="77" y="503"/>
                  </a:cxn>
                  <a:cxn ang="0">
                    <a:pos x="0" y="503"/>
                  </a:cxn>
                  <a:cxn ang="0">
                    <a:pos x="0" y="0"/>
                  </a:cxn>
                  <a:cxn ang="0">
                    <a:pos x="77" y="0"/>
                  </a:cxn>
                  <a:cxn ang="0">
                    <a:pos x="77" y="319"/>
                  </a:cxn>
                  <a:cxn ang="0">
                    <a:pos x="77" y="319"/>
                  </a:cxn>
                  <a:cxn ang="0">
                    <a:pos x="205" y="163"/>
                  </a:cxn>
                  <a:cxn ang="0">
                    <a:pos x="302" y="163"/>
                  </a:cxn>
                  <a:cxn ang="0">
                    <a:pos x="155" y="326"/>
                  </a:cxn>
                  <a:cxn ang="0">
                    <a:pos x="311" y="503"/>
                  </a:cxn>
                  <a:cxn ang="0">
                    <a:pos x="212" y="503"/>
                  </a:cxn>
                </a:cxnLst>
                <a:rect l="0" t="0" r="r" b="b"/>
                <a:pathLst>
                  <a:path w="311" h="503">
                    <a:moveTo>
                      <a:pt x="212" y="503"/>
                    </a:moveTo>
                    <a:lnTo>
                      <a:pt x="77" y="340"/>
                    </a:lnTo>
                    <a:lnTo>
                      <a:pt x="77" y="340"/>
                    </a:lnTo>
                    <a:lnTo>
                      <a:pt x="77" y="503"/>
                    </a:lnTo>
                    <a:lnTo>
                      <a:pt x="0" y="503"/>
                    </a:lnTo>
                    <a:lnTo>
                      <a:pt x="0" y="0"/>
                    </a:lnTo>
                    <a:lnTo>
                      <a:pt x="77" y="0"/>
                    </a:lnTo>
                    <a:lnTo>
                      <a:pt x="77" y="319"/>
                    </a:lnTo>
                    <a:lnTo>
                      <a:pt x="77" y="319"/>
                    </a:lnTo>
                    <a:lnTo>
                      <a:pt x="205" y="163"/>
                    </a:lnTo>
                    <a:lnTo>
                      <a:pt x="302" y="163"/>
                    </a:lnTo>
                    <a:lnTo>
                      <a:pt x="155" y="326"/>
                    </a:lnTo>
                    <a:lnTo>
                      <a:pt x="311" y="503"/>
                    </a:lnTo>
                    <a:lnTo>
                      <a:pt x="212" y="503"/>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29" name="Freeform 26">
                <a:extLst>
                  <a:ext uri="{FF2B5EF4-FFF2-40B4-BE49-F238E27FC236}">
                    <a16:creationId xmlns:a16="http://schemas.microsoft.com/office/drawing/2014/main" id="{9972640E-0630-4010-9649-2BC4B2593CC1}"/>
                  </a:ext>
                </a:extLst>
              </p:cNvPr>
              <p:cNvSpPr>
                <a:spLocks/>
              </p:cNvSpPr>
              <p:nvPr/>
            </p:nvSpPr>
            <p:spPr bwMode="black">
              <a:xfrm>
                <a:off x="8003661" y="5631667"/>
                <a:ext cx="102705" cy="117908"/>
              </a:xfrm>
              <a:custGeom>
                <a:avLst/>
                <a:gdLst/>
                <a:ahLst/>
                <a:cxnLst>
                  <a:cxn ang="0">
                    <a:pos x="96" y="144"/>
                  </a:cxn>
                  <a:cxn ang="0">
                    <a:pos x="96" y="123"/>
                  </a:cxn>
                  <a:cxn ang="0">
                    <a:pos x="95" y="123"/>
                  </a:cxn>
                  <a:cxn ang="0">
                    <a:pos x="88" y="132"/>
                  </a:cxn>
                  <a:cxn ang="0">
                    <a:pos x="78" y="140"/>
                  </a:cxn>
                  <a:cxn ang="0">
                    <a:pos x="66" y="146"/>
                  </a:cxn>
                  <a:cxn ang="0">
                    <a:pos x="52" y="148"/>
                  </a:cxn>
                  <a:cxn ang="0">
                    <a:pos x="14" y="133"/>
                  </a:cxn>
                  <a:cxn ang="0">
                    <a:pos x="0" y="88"/>
                  </a:cxn>
                  <a:cxn ang="0">
                    <a:pos x="0" y="0"/>
                  </a:cxn>
                  <a:cxn ang="0">
                    <a:pos x="33" y="0"/>
                  </a:cxn>
                  <a:cxn ang="0">
                    <a:pos x="33" y="84"/>
                  </a:cxn>
                  <a:cxn ang="0">
                    <a:pos x="35" y="101"/>
                  </a:cxn>
                  <a:cxn ang="0">
                    <a:pos x="42" y="113"/>
                  </a:cxn>
                  <a:cxn ang="0">
                    <a:pos x="51" y="119"/>
                  </a:cxn>
                  <a:cxn ang="0">
                    <a:pos x="63" y="121"/>
                  </a:cxn>
                  <a:cxn ang="0">
                    <a:pos x="76" y="119"/>
                  </a:cxn>
                  <a:cxn ang="0">
                    <a:pos x="86" y="111"/>
                  </a:cxn>
                  <a:cxn ang="0">
                    <a:pos x="93" y="100"/>
                  </a:cxn>
                  <a:cxn ang="0">
                    <a:pos x="96" y="84"/>
                  </a:cxn>
                  <a:cxn ang="0">
                    <a:pos x="96" y="0"/>
                  </a:cxn>
                  <a:cxn ang="0">
                    <a:pos x="129" y="0"/>
                  </a:cxn>
                  <a:cxn ang="0">
                    <a:pos x="129" y="144"/>
                  </a:cxn>
                  <a:cxn ang="0">
                    <a:pos x="96" y="144"/>
                  </a:cxn>
                </a:cxnLst>
                <a:rect l="0" t="0" r="r" b="b"/>
                <a:pathLst>
                  <a:path w="129" h="148">
                    <a:moveTo>
                      <a:pt x="96" y="144"/>
                    </a:moveTo>
                    <a:cubicBezTo>
                      <a:pt x="96" y="123"/>
                      <a:pt x="96" y="123"/>
                      <a:pt x="96" y="123"/>
                    </a:cubicBezTo>
                    <a:cubicBezTo>
                      <a:pt x="95" y="123"/>
                      <a:pt x="95" y="123"/>
                      <a:pt x="95" y="123"/>
                    </a:cubicBezTo>
                    <a:cubicBezTo>
                      <a:pt x="93" y="126"/>
                      <a:pt x="91" y="129"/>
                      <a:pt x="88" y="132"/>
                    </a:cubicBezTo>
                    <a:cubicBezTo>
                      <a:pt x="85" y="135"/>
                      <a:pt x="82" y="138"/>
                      <a:pt x="78" y="140"/>
                    </a:cubicBezTo>
                    <a:cubicBezTo>
                      <a:pt x="75" y="143"/>
                      <a:pt x="71" y="144"/>
                      <a:pt x="66" y="146"/>
                    </a:cubicBezTo>
                    <a:cubicBezTo>
                      <a:pt x="62" y="147"/>
                      <a:pt x="57" y="148"/>
                      <a:pt x="52" y="148"/>
                    </a:cubicBezTo>
                    <a:cubicBezTo>
                      <a:pt x="35" y="148"/>
                      <a:pt x="22" y="143"/>
                      <a:pt x="14" y="133"/>
                    </a:cubicBezTo>
                    <a:cubicBezTo>
                      <a:pt x="5" y="123"/>
                      <a:pt x="0" y="108"/>
                      <a:pt x="0" y="88"/>
                    </a:cubicBezTo>
                    <a:cubicBezTo>
                      <a:pt x="0" y="0"/>
                      <a:pt x="0" y="0"/>
                      <a:pt x="0" y="0"/>
                    </a:cubicBezTo>
                    <a:cubicBezTo>
                      <a:pt x="33" y="0"/>
                      <a:pt x="33" y="0"/>
                      <a:pt x="33" y="0"/>
                    </a:cubicBezTo>
                    <a:cubicBezTo>
                      <a:pt x="33" y="84"/>
                      <a:pt x="33" y="84"/>
                      <a:pt x="33" y="84"/>
                    </a:cubicBezTo>
                    <a:cubicBezTo>
                      <a:pt x="33" y="90"/>
                      <a:pt x="34" y="96"/>
                      <a:pt x="35" y="101"/>
                    </a:cubicBezTo>
                    <a:cubicBezTo>
                      <a:pt x="37" y="106"/>
                      <a:pt x="39" y="110"/>
                      <a:pt x="42" y="113"/>
                    </a:cubicBezTo>
                    <a:cubicBezTo>
                      <a:pt x="44" y="116"/>
                      <a:pt x="47" y="118"/>
                      <a:pt x="51" y="119"/>
                    </a:cubicBezTo>
                    <a:cubicBezTo>
                      <a:pt x="55" y="120"/>
                      <a:pt x="59" y="121"/>
                      <a:pt x="63" y="121"/>
                    </a:cubicBezTo>
                    <a:cubicBezTo>
                      <a:pt x="68" y="121"/>
                      <a:pt x="72" y="120"/>
                      <a:pt x="76" y="119"/>
                    </a:cubicBezTo>
                    <a:cubicBezTo>
                      <a:pt x="80" y="117"/>
                      <a:pt x="83" y="115"/>
                      <a:pt x="86" y="111"/>
                    </a:cubicBezTo>
                    <a:cubicBezTo>
                      <a:pt x="89" y="108"/>
                      <a:pt x="91" y="104"/>
                      <a:pt x="93" y="100"/>
                    </a:cubicBezTo>
                    <a:cubicBezTo>
                      <a:pt x="95" y="95"/>
                      <a:pt x="96" y="89"/>
                      <a:pt x="96" y="84"/>
                    </a:cubicBezTo>
                    <a:cubicBezTo>
                      <a:pt x="96" y="0"/>
                      <a:pt x="96" y="0"/>
                      <a:pt x="96" y="0"/>
                    </a:cubicBezTo>
                    <a:cubicBezTo>
                      <a:pt x="129" y="0"/>
                      <a:pt x="129" y="0"/>
                      <a:pt x="129" y="0"/>
                    </a:cubicBezTo>
                    <a:cubicBezTo>
                      <a:pt x="129" y="144"/>
                      <a:pt x="129" y="144"/>
                      <a:pt x="129" y="144"/>
                    </a:cubicBezTo>
                    <a:lnTo>
                      <a:pt x="96" y="144"/>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30" name="Freeform 27">
                <a:extLst>
                  <a:ext uri="{FF2B5EF4-FFF2-40B4-BE49-F238E27FC236}">
                    <a16:creationId xmlns:a16="http://schemas.microsoft.com/office/drawing/2014/main" id="{F49EAE5B-4CB0-481B-8889-80946696F7E1}"/>
                  </a:ext>
                </a:extLst>
              </p:cNvPr>
              <p:cNvSpPr>
                <a:spLocks noEditPoints="1"/>
              </p:cNvSpPr>
              <p:nvPr/>
            </p:nvSpPr>
            <p:spPr bwMode="black">
              <a:xfrm>
                <a:off x="8099947" y="5575585"/>
                <a:ext cx="65542" cy="225342"/>
              </a:xfrm>
              <a:custGeom>
                <a:avLst/>
                <a:gdLst/>
                <a:ahLst/>
                <a:cxnLst>
                  <a:cxn ang="0">
                    <a:pos x="74" y="238"/>
                  </a:cxn>
                  <a:cxn ang="0">
                    <a:pos x="63" y="261"/>
                  </a:cxn>
                  <a:cxn ang="0">
                    <a:pos x="45" y="276"/>
                  </a:cxn>
                  <a:cxn ang="0">
                    <a:pos x="20" y="282"/>
                  </a:cxn>
                  <a:cxn ang="0">
                    <a:pos x="15" y="281"/>
                  </a:cxn>
                  <a:cxn ang="0">
                    <a:pos x="9" y="280"/>
                  </a:cxn>
                  <a:cxn ang="0">
                    <a:pos x="4" y="279"/>
                  </a:cxn>
                  <a:cxn ang="0">
                    <a:pos x="0" y="278"/>
                  </a:cxn>
                  <a:cxn ang="0">
                    <a:pos x="0" y="250"/>
                  </a:cxn>
                  <a:cxn ang="0">
                    <a:pos x="9" y="254"/>
                  </a:cxn>
                  <a:cxn ang="0">
                    <a:pos x="18" y="255"/>
                  </a:cxn>
                  <a:cxn ang="0">
                    <a:pos x="29" y="253"/>
                  </a:cxn>
                  <a:cxn ang="0">
                    <a:pos x="37" y="246"/>
                  </a:cxn>
                  <a:cxn ang="0">
                    <a:pos x="43" y="232"/>
                  </a:cxn>
                  <a:cxn ang="0">
                    <a:pos x="45" y="213"/>
                  </a:cxn>
                  <a:cxn ang="0">
                    <a:pos x="45" y="70"/>
                  </a:cxn>
                  <a:cxn ang="0">
                    <a:pos x="78" y="70"/>
                  </a:cxn>
                  <a:cxn ang="0">
                    <a:pos x="78" y="209"/>
                  </a:cxn>
                  <a:cxn ang="0">
                    <a:pos x="74" y="238"/>
                  </a:cxn>
                  <a:cxn ang="0">
                    <a:pos x="82" y="20"/>
                  </a:cxn>
                  <a:cxn ang="0">
                    <a:pos x="80" y="27"/>
                  </a:cxn>
                  <a:cxn ang="0">
                    <a:pos x="76" y="33"/>
                  </a:cxn>
                  <a:cxn ang="0">
                    <a:pos x="70" y="37"/>
                  </a:cxn>
                  <a:cxn ang="0">
                    <a:pos x="62" y="38"/>
                  </a:cxn>
                  <a:cxn ang="0">
                    <a:pos x="54" y="37"/>
                  </a:cxn>
                  <a:cxn ang="0">
                    <a:pos x="48" y="33"/>
                  </a:cxn>
                  <a:cxn ang="0">
                    <a:pos x="44" y="27"/>
                  </a:cxn>
                  <a:cxn ang="0">
                    <a:pos x="42" y="20"/>
                  </a:cxn>
                  <a:cxn ang="0">
                    <a:pos x="44" y="12"/>
                  </a:cxn>
                  <a:cxn ang="0">
                    <a:pos x="48" y="6"/>
                  </a:cxn>
                  <a:cxn ang="0">
                    <a:pos x="54" y="2"/>
                  </a:cxn>
                  <a:cxn ang="0">
                    <a:pos x="62" y="0"/>
                  </a:cxn>
                  <a:cxn ang="0">
                    <a:pos x="70" y="2"/>
                  </a:cxn>
                  <a:cxn ang="0">
                    <a:pos x="76" y="6"/>
                  </a:cxn>
                  <a:cxn ang="0">
                    <a:pos x="80" y="12"/>
                  </a:cxn>
                  <a:cxn ang="0">
                    <a:pos x="82" y="20"/>
                  </a:cxn>
                </a:cxnLst>
                <a:rect l="0" t="0" r="r" b="b"/>
                <a:pathLst>
                  <a:path w="82" h="282">
                    <a:moveTo>
                      <a:pt x="74" y="238"/>
                    </a:moveTo>
                    <a:cubicBezTo>
                      <a:pt x="72" y="247"/>
                      <a:pt x="68" y="255"/>
                      <a:pt x="63" y="261"/>
                    </a:cubicBezTo>
                    <a:cubicBezTo>
                      <a:pt x="59" y="268"/>
                      <a:pt x="52" y="273"/>
                      <a:pt x="45" y="276"/>
                    </a:cubicBezTo>
                    <a:cubicBezTo>
                      <a:pt x="38" y="280"/>
                      <a:pt x="30" y="282"/>
                      <a:pt x="20" y="282"/>
                    </a:cubicBezTo>
                    <a:cubicBezTo>
                      <a:pt x="18" y="282"/>
                      <a:pt x="16" y="282"/>
                      <a:pt x="15" y="281"/>
                    </a:cubicBezTo>
                    <a:cubicBezTo>
                      <a:pt x="13" y="281"/>
                      <a:pt x="11" y="281"/>
                      <a:pt x="9" y="280"/>
                    </a:cubicBezTo>
                    <a:cubicBezTo>
                      <a:pt x="8" y="280"/>
                      <a:pt x="6" y="280"/>
                      <a:pt x="4" y="279"/>
                    </a:cubicBezTo>
                    <a:cubicBezTo>
                      <a:pt x="3" y="279"/>
                      <a:pt x="1" y="278"/>
                      <a:pt x="0" y="278"/>
                    </a:cubicBezTo>
                    <a:cubicBezTo>
                      <a:pt x="0" y="250"/>
                      <a:pt x="0" y="250"/>
                      <a:pt x="0" y="250"/>
                    </a:cubicBezTo>
                    <a:cubicBezTo>
                      <a:pt x="3" y="251"/>
                      <a:pt x="6" y="252"/>
                      <a:pt x="9" y="254"/>
                    </a:cubicBezTo>
                    <a:cubicBezTo>
                      <a:pt x="12" y="255"/>
                      <a:pt x="16" y="255"/>
                      <a:pt x="18" y="255"/>
                    </a:cubicBezTo>
                    <a:cubicBezTo>
                      <a:pt x="22" y="255"/>
                      <a:pt x="26" y="255"/>
                      <a:pt x="29" y="253"/>
                    </a:cubicBezTo>
                    <a:cubicBezTo>
                      <a:pt x="32" y="251"/>
                      <a:pt x="35" y="249"/>
                      <a:pt x="37" y="246"/>
                    </a:cubicBezTo>
                    <a:cubicBezTo>
                      <a:pt x="40" y="242"/>
                      <a:pt x="42" y="238"/>
                      <a:pt x="43" y="232"/>
                    </a:cubicBezTo>
                    <a:cubicBezTo>
                      <a:pt x="45" y="227"/>
                      <a:pt x="45" y="220"/>
                      <a:pt x="45" y="213"/>
                    </a:cubicBezTo>
                    <a:cubicBezTo>
                      <a:pt x="45" y="70"/>
                      <a:pt x="45" y="70"/>
                      <a:pt x="45" y="70"/>
                    </a:cubicBezTo>
                    <a:cubicBezTo>
                      <a:pt x="78" y="70"/>
                      <a:pt x="78" y="70"/>
                      <a:pt x="78" y="70"/>
                    </a:cubicBezTo>
                    <a:cubicBezTo>
                      <a:pt x="78" y="209"/>
                      <a:pt x="78" y="209"/>
                      <a:pt x="78" y="209"/>
                    </a:cubicBezTo>
                    <a:cubicBezTo>
                      <a:pt x="78" y="220"/>
                      <a:pt x="77" y="229"/>
                      <a:pt x="74" y="238"/>
                    </a:cubicBezTo>
                    <a:close/>
                    <a:moveTo>
                      <a:pt x="82" y="20"/>
                    </a:moveTo>
                    <a:cubicBezTo>
                      <a:pt x="82" y="22"/>
                      <a:pt x="81" y="24"/>
                      <a:pt x="80" y="27"/>
                    </a:cubicBezTo>
                    <a:cubicBezTo>
                      <a:pt x="79" y="29"/>
                      <a:pt x="78" y="31"/>
                      <a:pt x="76" y="33"/>
                    </a:cubicBezTo>
                    <a:cubicBezTo>
                      <a:pt x="74" y="34"/>
                      <a:pt x="72" y="36"/>
                      <a:pt x="70" y="37"/>
                    </a:cubicBezTo>
                    <a:cubicBezTo>
                      <a:pt x="67" y="38"/>
                      <a:pt x="65" y="38"/>
                      <a:pt x="62" y="38"/>
                    </a:cubicBezTo>
                    <a:cubicBezTo>
                      <a:pt x="59" y="38"/>
                      <a:pt x="56" y="38"/>
                      <a:pt x="54" y="37"/>
                    </a:cubicBezTo>
                    <a:cubicBezTo>
                      <a:pt x="52" y="36"/>
                      <a:pt x="49" y="34"/>
                      <a:pt x="48" y="33"/>
                    </a:cubicBezTo>
                    <a:cubicBezTo>
                      <a:pt x="46" y="31"/>
                      <a:pt x="45" y="29"/>
                      <a:pt x="44" y="27"/>
                    </a:cubicBezTo>
                    <a:cubicBezTo>
                      <a:pt x="43" y="24"/>
                      <a:pt x="42" y="22"/>
                      <a:pt x="42" y="20"/>
                    </a:cubicBezTo>
                    <a:cubicBezTo>
                      <a:pt x="42" y="17"/>
                      <a:pt x="43" y="14"/>
                      <a:pt x="44" y="12"/>
                    </a:cubicBezTo>
                    <a:cubicBezTo>
                      <a:pt x="45" y="10"/>
                      <a:pt x="46" y="8"/>
                      <a:pt x="48" y="6"/>
                    </a:cubicBezTo>
                    <a:cubicBezTo>
                      <a:pt x="50" y="4"/>
                      <a:pt x="52" y="3"/>
                      <a:pt x="54" y="2"/>
                    </a:cubicBezTo>
                    <a:cubicBezTo>
                      <a:pt x="56" y="1"/>
                      <a:pt x="59" y="0"/>
                      <a:pt x="62" y="0"/>
                    </a:cubicBezTo>
                    <a:cubicBezTo>
                      <a:pt x="65" y="0"/>
                      <a:pt x="67" y="1"/>
                      <a:pt x="70" y="2"/>
                    </a:cubicBezTo>
                    <a:cubicBezTo>
                      <a:pt x="72" y="3"/>
                      <a:pt x="74" y="4"/>
                      <a:pt x="76" y="6"/>
                    </a:cubicBezTo>
                    <a:cubicBezTo>
                      <a:pt x="78" y="8"/>
                      <a:pt x="79" y="10"/>
                      <a:pt x="80" y="12"/>
                    </a:cubicBezTo>
                    <a:cubicBezTo>
                      <a:pt x="81" y="14"/>
                      <a:pt x="82" y="17"/>
                      <a:pt x="82" y="20"/>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31" name="Freeform 28">
                <a:extLst>
                  <a:ext uri="{FF2B5EF4-FFF2-40B4-BE49-F238E27FC236}">
                    <a16:creationId xmlns:a16="http://schemas.microsoft.com/office/drawing/2014/main" id="{EA7F6AAF-C999-4EAD-B318-9586E31EDD4A}"/>
                  </a:ext>
                </a:extLst>
              </p:cNvPr>
              <p:cNvSpPr>
                <a:spLocks noEditPoints="1"/>
              </p:cNvSpPr>
              <p:nvPr/>
            </p:nvSpPr>
            <p:spPr bwMode="black">
              <a:xfrm>
                <a:off x="8183732" y="5629302"/>
                <a:ext cx="104732" cy="159462"/>
              </a:xfrm>
              <a:custGeom>
                <a:avLst/>
                <a:gdLst/>
                <a:ahLst/>
                <a:cxnLst>
                  <a:cxn ang="0">
                    <a:pos x="33" y="85"/>
                  </a:cxn>
                  <a:cxn ang="0">
                    <a:pos x="45" y="115"/>
                  </a:cxn>
                  <a:cxn ang="0">
                    <a:pos x="77" y="125"/>
                  </a:cxn>
                  <a:cxn ang="0">
                    <a:pos x="100" y="121"/>
                  </a:cxn>
                  <a:cxn ang="0">
                    <a:pos x="120" y="111"/>
                  </a:cxn>
                  <a:cxn ang="0">
                    <a:pos x="120" y="139"/>
                  </a:cxn>
                  <a:cxn ang="0">
                    <a:pos x="113" y="142"/>
                  </a:cxn>
                  <a:cxn ang="0">
                    <a:pos x="104" y="145"/>
                  </a:cxn>
                  <a:cxn ang="0">
                    <a:pos x="92" y="148"/>
                  </a:cxn>
                  <a:cxn ang="0">
                    <a:pos x="77" y="150"/>
                  </a:cxn>
                  <a:cxn ang="0">
                    <a:pos x="73" y="160"/>
                  </a:cxn>
                  <a:cxn ang="0">
                    <a:pos x="72" y="169"/>
                  </a:cxn>
                  <a:cxn ang="0">
                    <a:pos x="75" y="179"/>
                  </a:cxn>
                  <a:cxn ang="0">
                    <a:pos x="84" y="182"/>
                  </a:cxn>
                  <a:cxn ang="0">
                    <a:pos x="87" y="182"/>
                  </a:cxn>
                  <a:cxn ang="0">
                    <a:pos x="91" y="181"/>
                  </a:cxn>
                  <a:cxn ang="0">
                    <a:pos x="94" y="180"/>
                  </a:cxn>
                  <a:cxn ang="0">
                    <a:pos x="98" y="178"/>
                  </a:cxn>
                  <a:cxn ang="0">
                    <a:pos x="98" y="196"/>
                  </a:cxn>
                  <a:cxn ang="0">
                    <a:pos x="88" y="199"/>
                  </a:cxn>
                  <a:cxn ang="0">
                    <a:pos x="77" y="200"/>
                  </a:cxn>
                  <a:cxn ang="0">
                    <a:pos x="56" y="194"/>
                  </a:cxn>
                  <a:cxn ang="0">
                    <a:pos x="49" y="175"/>
                  </a:cxn>
                  <a:cxn ang="0">
                    <a:pos x="51" y="162"/>
                  </a:cxn>
                  <a:cxn ang="0">
                    <a:pos x="58" y="150"/>
                  </a:cxn>
                  <a:cxn ang="0">
                    <a:pos x="34" y="143"/>
                  </a:cxn>
                  <a:cxn ang="0">
                    <a:pos x="16" y="128"/>
                  </a:cxn>
                  <a:cxn ang="0">
                    <a:pos x="4" y="106"/>
                  </a:cxn>
                  <a:cxn ang="0">
                    <a:pos x="0" y="77"/>
                  </a:cxn>
                  <a:cxn ang="0">
                    <a:pos x="6" y="42"/>
                  </a:cxn>
                  <a:cxn ang="0">
                    <a:pos x="22" y="18"/>
                  </a:cxn>
                  <a:cxn ang="0">
                    <a:pos x="44" y="4"/>
                  </a:cxn>
                  <a:cxn ang="0">
                    <a:pos x="68" y="0"/>
                  </a:cxn>
                  <a:cxn ang="0">
                    <a:pos x="96" y="5"/>
                  </a:cxn>
                  <a:cxn ang="0">
                    <a:pos x="116" y="19"/>
                  </a:cxn>
                  <a:cxn ang="0">
                    <a:pos x="127" y="41"/>
                  </a:cxn>
                  <a:cxn ang="0">
                    <a:pos x="131" y="69"/>
                  </a:cxn>
                  <a:cxn ang="0">
                    <a:pos x="131" y="85"/>
                  </a:cxn>
                  <a:cxn ang="0">
                    <a:pos x="33" y="85"/>
                  </a:cxn>
                  <a:cxn ang="0">
                    <a:pos x="97" y="46"/>
                  </a:cxn>
                  <a:cxn ang="0">
                    <a:pos x="92" y="35"/>
                  </a:cxn>
                  <a:cxn ang="0">
                    <a:pos x="82" y="28"/>
                  </a:cxn>
                  <a:cxn ang="0">
                    <a:pos x="68" y="25"/>
                  </a:cxn>
                  <a:cxn ang="0">
                    <a:pos x="56" y="28"/>
                  </a:cxn>
                  <a:cxn ang="0">
                    <a:pos x="46" y="35"/>
                  </a:cxn>
                  <a:cxn ang="0">
                    <a:pos x="38" y="46"/>
                  </a:cxn>
                  <a:cxn ang="0">
                    <a:pos x="33" y="60"/>
                  </a:cxn>
                  <a:cxn ang="0">
                    <a:pos x="99" y="60"/>
                  </a:cxn>
                  <a:cxn ang="0">
                    <a:pos x="97" y="46"/>
                  </a:cxn>
                </a:cxnLst>
                <a:rect l="0" t="0" r="r" b="b"/>
                <a:pathLst>
                  <a:path w="131" h="200">
                    <a:moveTo>
                      <a:pt x="33" y="85"/>
                    </a:moveTo>
                    <a:cubicBezTo>
                      <a:pt x="34" y="98"/>
                      <a:pt x="38" y="108"/>
                      <a:pt x="45" y="115"/>
                    </a:cubicBezTo>
                    <a:cubicBezTo>
                      <a:pt x="53" y="122"/>
                      <a:pt x="63" y="125"/>
                      <a:pt x="77" y="125"/>
                    </a:cubicBezTo>
                    <a:cubicBezTo>
                      <a:pt x="85" y="125"/>
                      <a:pt x="93" y="124"/>
                      <a:pt x="100" y="121"/>
                    </a:cubicBezTo>
                    <a:cubicBezTo>
                      <a:pt x="108" y="119"/>
                      <a:pt x="114" y="115"/>
                      <a:pt x="120" y="111"/>
                    </a:cubicBezTo>
                    <a:cubicBezTo>
                      <a:pt x="120" y="139"/>
                      <a:pt x="120" y="139"/>
                      <a:pt x="120" y="139"/>
                    </a:cubicBezTo>
                    <a:cubicBezTo>
                      <a:pt x="118" y="140"/>
                      <a:pt x="116" y="141"/>
                      <a:pt x="113" y="142"/>
                    </a:cubicBezTo>
                    <a:cubicBezTo>
                      <a:pt x="111" y="143"/>
                      <a:pt x="107" y="144"/>
                      <a:pt x="104" y="145"/>
                    </a:cubicBezTo>
                    <a:cubicBezTo>
                      <a:pt x="100" y="147"/>
                      <a:pt x="96" y="148"/>
                      <a:pt x="92" y="148"/>
                    </a:cubicBezTo>
                    <a:cubicBezTo>
                      <a:pt x="87" y="149"/>
                      <a:pt x="82" y="150"/>
                      <a:pt x="77" y="150"/>
                    </a:cubicBezTo>
                    <a:cubicBezTo>
                      <a:pt x="76" y="153"/>
                      <a:pt x="74" y="156"/>
                      <a:pt x="73" y="160"/>
                    </a:cubicBezTo>
                    <a:cubicBezTo>
                      <a:pt x="72" y="163"/>
                      <a:pt x="72" y="166"/>
                      <a:pt x="72" y="169"/>
                    </a:cubicBezTo>
                    <a:cubicBezTo>
                      <a:pt x="72" y="174"/>
                      <a:pt x="73" y="177"/>
                      <a:pt x="75" y="179"/>
                    </a:cubicBezTo>
                    <a:cubicBezTo>
                      <a:pt x="77" y="181"/>
                      <a:pt x="80" y="182"/>
                      <a:pt x="84" y="182"/>
                    </a:cubicBezTo>
                    <a:cubicBezTo>
                      <a:pt x="85" y="182"/>
                      <a:pt x="86" y="182"/>
                      <a:pt x="87" y="182"/>
                    </a:cubicBezTo>
                    <a:cubicBezTo>
                      <a:pt x="88" y="182"/>
                      <a:pt x="89" y="181"/>
                      <a:pt x="91" y="181"/>
                    </a:cubicBezTo>
                    <a:cubicBezTo>
                      <a:pt x="92" y="181"/>
                      <a:pt x="93" y="180"/>
                      <a:pt x="94" y="180"/>
                    </a:cubicBezTo>
                    <a:cubicBezTo>
                      <a:pt x="96" y="179"/>
                      <a:pt x="97" y="179"/>
                      <a:pt x="98" y="178"/>
                    </a:cubicBezTo>
                    <a:cubicBezTo>
                      <a:pt x="98" y="196"/>
                      <a:pt x="98" y="196"/>
                      <a:pt x="98" y="196"/>
                    </a:cubicBezTo>
                    <a:cubicBezTo>
                      <a:pt x="95" y="197"/>
                      <a:pt x="92" y="198"/>
                      <a:pt x="88" y="199"/>
                    </a:cubicBezTo>
                    <a:cubicBezTo>
                      <a:pt x="85" y="200"/>
                      <a:pt x="81" y="200"/>
                      <a:pt x="77" y="200"/>
                    </a:cubicBezTo>
                    <a:cubicBezTo>
                      <a:pt x="67" y="200"/>
                      <a:pt x="60" y="198"/>
                      <a:pt x="56" y="194"/>
                    </a:cubicBezTo>
                    <a:cubicBezTo>
                      <a:pt x="51" y="189"/>
                      <a:pt x="49" y="183"/>
                      <a:pt x="49" y="175"/>
                    </a:cubicBezTo>
                    <a:cubicBezTo>
                      <a:pt x="49" y="171"/>
                      <a:pt x="49" y="166"/>
                      <a:pt x="51" y="162"/>
                    </a:cubicBezTo>
                    <a:cubicBezTo>
                      <a:pt x="53" y="158"/>
                      <a:pt x="55" y="154"/>
                      <a:pt x="58" y="150"/>
                    </a:cubicBezTo>
                    <a:cubicBezTo>
                      <a:pt x="49" y="149"/>
                      <a:pt x="41" y="147"/>
                      <a:pt x="34" y="143"/>
                    </a:cubicBezTo>
                    <a:cubicBezTo>
                      <a:pt x="27" y="139"/>
                      <a:pt x="21" y="135"/>
                      <a:pt x="16" y="128"/>
                    </a:cubicBezTo>
                    <a:cubicBezTo>
                      <a:pt x="11" y="122"/>
                      <a:pt x="7" y="115"/>
                      <a:pt x="4" y="106"/>
                    </a:cubicBezTo>
                    <a:cubicBezTo>
                      <a:pt x="1" y="97"/>
                      <a:pt x="0" y="88"/>
                      <a:pt x="0" y="77"/>
                    </a:cubicBezTo>
                    <a:cubicBezTo>
                      <a:pt x="0" y="63"/>
                      <a:pt x="2" y="52"/>
                      <a:pt x="6" y="42"/>
                    </a:cubicBezTo>
                    <a:cubicBezTo>
                      <a:pt x="10" y="33"/>
                      <a:pt x="16" y="25"/>
                      <a:pt x="22" y="18"/>
                    </a:cubicBezTo>
                    <a:cubicBezTo>
                      <a:pt x="29" y="12"/>
                      <a:pt x="36" y="7"/>
                      <a:pt x="44" y="4"/>
                    </a:cubicBezTo>
                    <a:cubicBezTo>
                      <a:pt x="52" y="1"/>
                      <a:pt x="60" y="0"/>
                      <a:pt x="68" y="0"/>
                    </a:cubicBezTo>
                    <a:cubicBezTo>
                      <a:pt x="79" y="0"/>
                      <a:pt x="88" y="2"/>
                      <a:pt x="96" y="5"/>
                    </a:cubicBezTo>
                    <a:cubicBezTo>
                      <a:pt x="104" y="8"/>
                      <a:pt x="110" y="13"/>
                      <a:pt x="116" y="19"/>
                    </a:cubicBezTo>
                    <a:cubicBezTo>
                      <a:pt x="121" y="25"/>
                      <a:pt x="125" y="32"/>
                      <a:pt x="127" y="41"/>
                    </a:cubicBezTo>
                    <a:cubicBezTo>
                      <a:pt x="130" y="49"/>
                      <a:pt x="131" y="59"/>
                      <a:pt x="131" y="69"/>
                    </a:cubicBezTo>
                    <a:cubicBezTo>
                      <a:pt x="131" y="85"/>
                      <a:pt x="131" y="85"/>
                      <a:pt x="131" y="85"/>
                    </a:cubicBezTo>
                    <a:lnTo>
                      <a:pt x="33" y="85"/>
                    </a:lnTo>
                    <a:close/>
                    <a:moveTo>
                      <a:pt x="97" y="46"/>
                    </a:moveTo>
                    <a:cubicBezTo>
                      <a:pt x="96" y="42"/>
                      <a:pt x="94" y="38"/>
                      <a:pt x="92" y="35"/>
                    </a:cubicBezTo>
                    <a:cubicBezTo>
                      <a:pt x="89" y="32"/>
                      <a:pt x="86" y="30"/>
                      <a:pt x="82" y="28"/>
                    </a:cubicBezTo>
                    <a:cubicBezTo>
                      <a:pt x="79" y="26"/>
                      <a:pt x="74" y="25"/>
                      <a:pt x="68" y="25"/>
                    </a:cubicBezTo>
                    <a:cubicBezTo>
                      <a:pt x="64" y="25"/>
                      <a:pt x="60" y="26"/>
                      <a:pt x="56" y="28"/>
                    </a:cubicBezTo>
                    <a:cubicBezTo>
                      <a:pt x="52" y="29"/>
                      <a:pt x="49" y="32"/>
                      <a:pt x="46" y="35"/>
                    </a:cubicBezTo>
                    <a:cubicBezTo>
                      <a:pt x="43" y="38"/>
                      <a:pt x="40" y="42"/>
                      <a:pt x="38" y="46"/>
                    </a:cubicBezTo>
                    <a:cubicBezTo>
                      <a:pt x="36" y="50"/>
                      <a:pt x="34" y="55"/>
                      <a:pt x="33" y="60"/>
                    </a:cubicBezTo>
                    <a:cubicBezTo>
                      <a:pt x="99" y="60"/>
                      <a:pt x="99" y="60"/>
                      <a:pt x="99" y="60"/>
                    </a:cubicBezTo>
                    <a:cubicBezTo>
                      <a:pt x="99" y="55"/>
                      <a:pt x="98" y="51"/>
                      <a:pt x="97" y="46"/>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grpSp>
        <p:grpSp>
          <p:nvGrpSpPr>
            <p:cNvPr id="16" name="Group 92">
              <a:extLst>
                <a:ext uri="{FF2B5EF4-FFF2-40B4-BE49-F238E27FC236}">
                  <a16:creationId xmlns:a16="http://schemas.microsoft.com/office/drawing/2014/main" id="{EFC5F83D-3336-4C99-98AB-0FF509CB6D7B}"/>
                </a:ext>
              </a:extLst>
            </p:cNvPr>
            <p:cNvGrpSpPr/>
            <p:nvPr/>
          </p:nvGrpSpPr>
          <p:grpSpPr bwMode="black">
            <a:xfrm>
              <a:off x="8252113" y="4202116"/>
              <a:ext cx="763039" cy="190660"/>
              <a:chOff x="4872260" y="5575584"/>
              <a:chExt cx="765942" cy="198016"/>
            </a:xfrm>
            <a:grpFill/>
            <a:effectLst/>
          </p:grpSpPr>
          <p:sp>
            <p:nvSpPr>
              <p:cNvPr id="219" name="Freeform 30">
                <a:extLst>
                  <a:ext uri="{FF2B5EF4-FFF2-40B4-BE49-F238E27FC236}">
                    <a16:creationId xmlns:a16="http://schemas.microsoft.com/office/drawing/2014/main" id="{17C47676-AF6D-4F84-8B40-EDC7C3A7016D}"/>
                  </a:ext>
                </a:extLst>
              </p:cNvPr>
              <p:cNvSpPr>
                <a:spLocks noEditPoints="1"/>
              </p:cNvSpPr>
              <p:nvPr/>
            </p:nvSpPr>
            <p:spPr bwMode="black">
              <a:xfrm>
                <a:off x="4872260" y="5578313"/>
                <a:ext cx="145392" cy="181255"/>
              </a:xfrm>
              <a:custGeom>
                <a:avLst/>
                <a:gdLst/>
                <a:ahLst/>
                <a:cxnLst>
                  <a:cxn ang="0">
                    <a:pos x="131" y="197"/>
                  </a:cxn>
                  <a:cxn ang="0">
                    <a:pos x="131" y="144"/>
                  </a:cxn>
                  <a:cxn ang="0">
                    <a:pos x="27" y="144"/>
                  </a:cxn>
                  <a:cxn ang="0">
                    <a:pos x="27" y="197"/>
                  </a:cxn>
                  <a:cxn ang="0">
                    <a:pos x="0" y="197"/>
                  </a:cxn>
                  <a:cxn ang="0">
                    <a:pos x="0" y="118"/>
                  </a:cxn>
                  <a:cxn ang="0">
                    <a:pos x="13" y="118"/>
                  </a:cxn>
                  <a:cxn ang="0">
                    <a:pos x="38" y="65"/>
                  </a:cxn>
                  <a:cxn ang="0">
                    <a:pos x="48" y="0"/>
                  </a:cxn>
                  <a:cxn ang="0">
                    <a:pos x="135" y="0"/>
                  </a:cxn>
                  <a:cxn ang="0">
                    <a:pos x="135" y="118"/>
                  </a:cxn>
                  <a:cxn ang="0">
                    <a:pos x="158" y="118"/>
                  </a:cxn>
                  <a:cxn ang="0">
                    <a:pos x="158" y="197"/>
                  </a:cxn>
                  <a:cxn ang="0">
                    <a:pos x="131" y="197"/>
                  </a:cxn>
                  <a:cxn ang="0">
                    <a:pos x="103" y="26"/>
                  </a:cxn>
                  <a:cxn ang="0">
                    <a:pos x="73" y="26"/>
                  </a:cxn>
                  <a:cxn ang="0">
                    <a:pos x="65" y="74"/>
                  </a:cxn>
                  <a:cxn ang="0">
                    <a:pos x="46" y="118"/>
                  </a:cxn>
                  <a:cxn ang="0">
                    <a:pos x="103" y="118"/>
                  </a:cxn>
                  <a:cxn ang="0">
                    <a:pos x="103" y="26"/>
                  </a:cxn>
                </a:cxnLst>
                <a:rect l="0" t="0" r="r" b="b"/>
                <a:pathLst>
                  <a:path w="158" h="197">
                    <a:moveTo>
                      <a:pt x="131" y="197"/>
                    </a:moveTo>
                    <a:cubicBezTo>
                      <a:pt x="131" y="144"/>
                      <a:pt x="131" y="144"/>
                      <a:pt x="131" y="144"/>
                    </a:cubicBezTo>
                    <a:cubicBezTo>
                      <a:pt x="27" y="144"/>
                      <a:pt x="27" y="144"/>
                      <a:pt x="27" y="144"/>
                    </a:cubicBezTo>
                    <a:cubicBezTo>
                      <a:pt x="27" y="197"/>
                      <a:pt x="27" y="197"/>
                      <a:pt x="27" y="197"/>
                    </a:cubicBezTo>
                    <a:cubicBezTo>
                      <a:pt x="0" y="197"/>
                      <a:pt x="0" y="197"/>
                      <a:pt x="0" y="197"/>
                    </a:cubicBezTo>
                    <a:cubicBezTo>
                      <a:pt x="0" y="118"/>
                      <a:pt x="0" y="118"/>
                      <a:pt x="0" y="118"/>
                    </a:cubicBezTo>
                    <a:cubicBezTo>
                      <a:pt x="13" y="118"/>
                      <a:pt x="13" y="118"/>
                      <a:pt x="13" y="118"/>
                    </a:cubicBezTo>
                    <a:cubicBezTo>
                      <a:pt x="23" y="102"/>
                      <a:pt x="32" y="84"/>
                      <a:pt x="38" y="65"/>
                    </a:cubicBezTo>
                    <a:cubicBezTo>
                      <a:pt x="43" y="45"/>
                      <a:pt x="47" y="24"/>
                      <a:pt x="48" y="0"/>
                    </a:cubicBezTo>
                    <a:cubicBezTo>
                      <a:pt x="135" y="0"/>
                      <a:pt x="135" y="0"/>
                      <a:pt x="135" y="0"/>
                    </a:cubicBezTo>
                    <a:cubicBezTo>
                      <a:pt x="135" y="118"/>
                      <a:pt x="135" y="118"/>
                      <a:pt x="135" y="118"/>
                    </a:cubicBezTo>
                    <a:cubicBezTo>
                      <a:pt x="158" y="118"/>
                      <a:pt x="158" y="118"/>
                      <a:pt x="158" y="118"/>
                    </a:cubicBezTo>
                    <a:cubicBezTo>
                      <a:pt x="158" y="197"/>
                      <a:pt x="158" y="197"/>
                      <a:pt x="158" y="197"/>
                    </a:cubicBezTo>
                    <a:lnTo>
                      <a:pt x="131" y="197"/>
                    </a:lnTo>
                    <a:close/>
                    <a:moveTo>
                      <a:pt x="103" y="26"/>
                    </a:moveTo>
                    <a:cubicBezTo>
                      <a:pt x="73" y="26"/>
                      <a:pt x="73" y="26"/>
                      <a:pt x="73" y="26"/>
                    </a:cubicBezTo>
                    <a:cubicBezTo>
                      <a:pt x="72" y="43"/>
                      <a:pt x="69" y="59"/>
                      <a:pt x="65" y="74"/>
                    </a:cubicBezTo>
                    <a:cubicBezTo>
                      <a:pt x="61" y="89"/>
                      <a:pt x="54" y="104"/>
                      <a:pt x="46" y="118"/>
                    </a:cubicBezTo>
                    <a:cubicBezTo>
                      <a:pt x="103" y="118"/>
                      <a:pt x="103" y="118"/>
                      <a:pt x="103" y="118"/>
                    </a:cubicBezTo>
                    <a:lnTo>
                      <a:pt x="103" y="26"/>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20" name="Freeform 31">
                <a:extLst>
                  <a:ext uri="{FF2B5EF4-FFF2-40B4-BE49-F238E27FC236}">
                    <a16:creationId xmlns:a16="http://schemas.microsoft.com/office/drawing/2014/main" id="{54E706A6-2A63-4793-BE2B-00B5EB448D31}"/>
                  </a:ext>
                </a:extLst>
              </p:cNvPr>
              <p:cNvSpPr>
                <a:spLocks noEditPoints="1"/>
              </p:cNvSpPr>
              <p:nvPr/>
            </p:nvSpPr>
            <p:spPr bwMode="black">
              <a:xfrm>
                <a:off x="5025838" y="5578313"/>
                <a:ext cx="116158" cy="132530"/>
              </a:xfrm>
              <a:custGeom>
                <a:avLst/>
                <a:gdLst/>
                <a:ahLst/>
                <a:cxnLst>
                  <a:cxn ang="0">
                    <a:pos x="93" y="144"/>
                  </a:cxn>
                  <a:cxn ang="0">
                    <a:pos x="93" y="90"/>
                  </a:cxn>
                  <a:cxn ang="0">
                    <a:pos x="77" y="90"/>
                  </a:cxn>
                  <a:cxn ang="0">
                    <a:pos x="70" y="90"/>
                  </a:cxn>
                  <a:cxn ang="0">
                    <a:pos x="63" y="93"/>
                  </a:cxn>
                  <a:cxn ang="0">
                    <a:pos x="56" y="99"/>
                  </a:cxn>
                  <a:cxn ang="0">
                    <a:pos x="50" y="110"/>
                  </a:cxn>
                  <a:cxn ang="0">
                    <a:pos x="36" y="144"/>
                  </a:cxn>
                  <a:cxn ang="0">
                    <a:pos x="0" y="144"/>
                  </a:cxn>
                  <a:cxn ang="0">
                    <a:pos x="17" y="106"/>
                  </a:cxn>
                  <a:cxn ang="0">
                    <a:pos x="28" y="90"/>
                  </a:cxn>
                  <a:cxn ang="0">
                    <a:pos x="45" y="80"/>
                  </a:cxn>
                  <a:cxn ang="0">
                    <a:pos x="18" y="68"/>
                  </a:cxn>
                  <a:cxn ang="0">
                    <a:pos x="9" y="42"/>
                  </a:cxn>
                  <a:cxn ang="0">
                    <a:pos x="12" y="26"/>
                  </a:cxn>
                  <a:cxn ang="0">
                    <a:pos x="22" y="13"/>
                  </a:cxn>
                  <a:cxn ang="0">
                    <a:pos x="39" y="4"/>
                  </a:cxn>
                  <a:cxn ang="0">
                    <a:pos x="66" y="0"/>
                  </a:cxn>
                  <a:cxn ang="0">
                    <a:pos x="126" y="0"/>
                  </a:cxn>
                  <a:cxn ang="0">
                    <a:pos x="126" y="144"/>
                  </a:cxn>
                  <a:cxn ang="0">
                    <a:pos x="93" y="144"/>
                  </a:cxn>
                  <a:cxn ang="0">
                    <a:pos x="93" y="24"/>
                  </a:cxn>
                  <a:cxn ang="0">
                    <a:pos x="71" y="24"/>
                  </a:cxn>
                  <a:cxn ang="0">
                    <a:pos x="50" y="29"/>
                  </a:cxn>
                  <a:cxn ang="0">
                    <a:pos x="43" y="45"/>
                  </a:cxn>
                  <a:cxn ang="0">
                    <a:pos x="50" y="62"/>
                  </a:cxn>
                  <a:cxn ang="0">
                    <a:pos x="71" y="67"/>
                  </a:cxn>
                  <a:cxn ang="0">
                    <a:pos x="93" y="67"/>
                  </a:cxn>
                  <a:cxn ang="0">
                    <a:pos x="93" y="24"/>
                  </a:cxn>
                </a:cxnLst>
                <a:rect l="0" t="0" r="r" b="b"/>
                <a:pathLst>
                  <a:path w="126" h="144">
                    <a:moveTo>
                      <a:pt x="93" y="144"/>
                    </a:moveTo>
                    <a:cubicBezTo>
                      <a:pt x="93" y="90"/>
                      <a:pt x="93" y="90"/>
                      <a:pt x="93" y="90"/>
                    </a:cubicBezTo>
                    <a:cubicBezTo>
                      <a:pt x="77" y="90"/>
                      <a:pt x="77" y="90"/>
                      <a:pt x="77" y="90"/>
                    </a:cubicBezTo>
                    <a:cubicBezTo>
                      <a:pt x="75" y="90"/>
                      <a:pt x="73" y="90"/>
                      <a:pt x="70" y="90"/>
                    </a:cubicBezTo>
                    <a:cubicBezTo>
                      <a:pt x="68" y="91"/>
                      <a:pt x="65" y="92"/>
                      <a:pt x="63" y="93"/>
                    </a:cubicBezTo>
                    <a:cubicBezTo>
                      <a:pt x="61" y="95"/>
                      <a:pt x="58" y="97"/>
                      <a:pt x="56" y="99"/>
                    </a:cubicBezTo>
                    <a:cubicBezTo>
                      <a:pt x="54" y="102"/>
                      <a:pt x="52" y="106"/>
                      <a:pt x="50" y="110"/>
                    </a:cubicBezTo>
                    <a:cubicBezTo>
                      <a:pt x="36" y="144"/>
                      <a:pt x="36" y="144"/>
                      <a:pt x="36" y="144"/>
                    </a:cubicBezTo>
                    <a:cubicBezTo>
                      <a:pt x="0" y="144"/>
                      <a:pt x="0" y="144"/>
                      <a:pt x="0" y="144"/>
                    </a:cubicBezTo>
                    <a:cubicBezTo>
                      <a:pt x="17" y="106"/>
                      <a:pt x="17" y="106"/>
                      <a:pt x="17" y="106"/>
                    </a:cubicBezTo>
                    <a:cubicBezTo>
                      <a:pt x="20" y="99"/>
                      <a:pt x="24" y="94"/>
                      <a:pt x="28" y="90"/>
                    </a:cubicBezTo>
                    <a:cubicBezTo>
                      <a:pt x="32" y="86"/>
                      <a:pt x="38" y="82"/>
                      <a:pt x="45" y="80"/>
                    </a:cubicBezTo>
                    <a:cubicBezTo>
                      <a:pt x="33" y="79"/>
                      <a:pt x="24" y="74"/>
                      <a:pt x="18" y="68"/>
                    </a:cubicBezTo>
                    <a:cubicBezTo>
                      <a:pt x="12" y="61"/>
                      <a:pt x="9" y="53"/>
                      <a:pt x="9" y="42"/>
                    </a:cubicBezTo>
                    <a:cubicBezTo>
                      <a:pt x="9" y="36"/>
                      <a:pt x="10" y="31"/>
                      <a:pt x="12" y="26"/>
                    </a:cubicBezTo>
                    <a:cubicBezTo>
                      <a:pt x="14" y="21"/>
                      <a:pt x="18" y="17"/>
                      <a:pt x="22" y="13"/>
                    </a:cubicBezTo>
                    <a:cubicBezTo>
                      <a:pt x="27" y="9"/>
                      <a:pt x="32" y="6"/>
                      <a:pt x="39" y="4"/>
                    </a:cubicBezTo>
                    <a:cubicBezTo>
                      <a:pt x="47" y="1"/>
                      <a:pt x="55" y="0"/>
                      <a:pt x="66" y="0"/>
                    </a:cubicBezTo>
                    <a:cubicBezTo>
                      <a:pt x="126" y="0"/>
                      <a:pt x="126" y="0"/>
                      <a:pt x="126" y="0"/>
                    </a:cubicBezTo>
                    <a:cubicBezTo>
                      <a:pt x="126" y="144"/>
                      <a:pt x="126" y="144"/>
                      <a:pt x="126" y="144"/>
                    </a:cubicBezTo>
                    <a:lnTo>
                      <a:pt x="93" y="144"/>
                    </a:lnTo>
                    <a:close/>
                    <a:moveTo>
                      <a:pt x="93" y="24"/>
                    </a:moveTo>
                    <a:cubicBezTo>
                      <a:pt x="71" y="24"/>
                      <a:pt x="71" y="24"/>
                      <a:pt x="71" y="24"/>
                    </a:cubicBezTo>
                    <a:cubicBezTo>
                      <a:pt x="61" y="24"/>
                      <a:pt x="54" y="25"/>
                      <a:pt x="50" y="29"/>
                    </a:cubicBezTo>
                    <a:cubicBezTo>
                      <a:pt x="45" y="32"/>
                      <a:pt x="43" y="38"/>
                      <a:pt x="43" y="45"/>
                    </a:cubicBezTo>
                    <a:cubicBezTo>
                      <a:pt x="43" y="53"/>
                      <a:pt x="45" y="58"/>
                      <a:pt x="50" y="62"/>
                    </a:cubicBezTo>
                    <a:cubicBezTo>
                      <a:pt x="55" y="66"/>
                      <a:pt x="62" y="67"/>
                      <a:pt x="71" y="67"/>
                    </a:cubicBezTo>
                    <a:cubicBezTo>
                      <a:pt x="93" y="67"/>
                      <a:pt x="93" y="67"/>
                      <a:pt x="93" y="67"/>
                    </a:cubicBezTo>
                    <a:lnTo>
                      <a:pt x="93" y="24"/>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21" name="Freeform 32">
                <a:extLst>
                  <a:ext uri="{FF2B5EF4-FFF2-40B4-BE49-F238E27FC236}">
                    <a16:creationId xmlns:a16="http://schemas.microsoft.com/office/drawing/2014/main" id="{378CD331-8CBE-48E5-B8BF-7E48C407FA3D}"/>
                  </a:ext>
                </a:extLst>
              </p:cNvPr>
              <p:cNvSpPr>
                <a:spLocks/>
              </p:cNvSpPr>
              <p:nvPr/>
            </p:nvSpPr>
            <p:spPr bwMode="black">
              <a:xfrm>
                <a:off x="5177078" y="5578313"/>
                <a:ext cx="121615" cy="132530"/>
              </a:xfrm>
              <a:custGeom>
                <a:avLst/>
                <a:gdLst/>
                <a:ahLst/>
                <a:cxnLst>
                  <a:cxn ang="0">
                    <a:pos x="210" y="340"/>
                  </a:cxn>
                  <a:cxn ang="0">
                    <a:pos x="78" y="177"/>
                  </a:cxn>
                  <a:cxn ang="0">
                    <a:pos x="75" y="177"/>
                  </a:cxn>
                  <a:cxn ang="0">
                    <a:pos x="75" y="340"/>
                  </a:cxn>
                  <a:cxn ang="0">
                    <a:pos x="0" y="340"/>
                  </a:cxn>
                  <a:cxn ang="0">
                    <a:pos x="0" y="0"/>
                  </a:cxn>
                  <a:cxn ang="0">
                    <a:pos x="75" y="0"/>
                  </a:cxn>
                  <a:cxn ang="0">
                    <a:pos x="75" y="156"/>
                  </a:cxn>
                  <a:cxn ang="0">
                    <a:pos x="78" y="156"/>
                  </a:cxn>
                  <a:cxn ang="0">
                    <a:pos x="203" y="0"/>
                  </a:cxn>
                  <a:cxn ang="0">
                    <a:pos x="300" y="0"/>
                  </a:cxn>
                  <a:cxn ang="0">
                    <a:pos x="156" y="163"/>
                  </a:cxn>
                  <a:cxn ang="0">
                    <a:pos x="312" y="340"/>
                  </a:cxn>
                  <a:cxn ang="0">
                    <a:pos x="210" y="340"/>
                  </a:cxn>
                </a:cxnLst>
                <a:rect l="0" t="0" r="r" b="b"/>
                <a:pathLst>
                  <a:path w="312" h="340">
                    <a:moveTo>
                      <a:pt x="210" y="340"/>
                    </a:moveTo>
                    <a:lnTo>
                      <a:pt x="78" y="177"/>
                    </a:lnTo>
                    <a:lnTo>
                      <a:pt x="75" y="177"/>
                    </a:lnTo>
                    <a:lnTo>
                      <a:pt x="75" y="340"/>
                    </a:lnTo>
                    <a:lnTo>
                      <a:pt x="0" y="340"/>
                    </a:lnTo>
                    <a:lnTo>
                      <a:pt x="0" y="0"/>
                    </a:lnTo>
                    <a:lnTo>
                      <a:pt x="75" y="0"/>
                    </a:lnTo>
                    <a:lnTo>
                      <a:pt x="75" y="156"/>
                    </a:lnTo>
                    <a:lnTo>
                      <a:pt x="78" y="156"/>
                    </a:lnTo>
                    <a:lnTo>
                      <a:pt x="203" y="0"/>
                    </a:lnTo>
                    <a:lnTo>
                      <a:pt x="300" y="0"/>
                    </a:lnTo>
                    <a:lnTo>
                      <a:pt x="156" y="163"/>
                    </a:lnTo>
                    <a:lnTo>
                      <a:pt x="312" y="340"/>
                    </a:lnTo>
                    <a:lnTo>
                      <a:pt x="210" y="340"/>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22" name="Freeform 33">
                <a:extLst>
                  <a:ext uri="{FF2B5EF4-FFF2-40B4-BE49-F238E27FC236}">
                    <a16:creationId xmlns:a16="http://schemas.microsoft.com/office/drawing/2014/main" id="{C42A7BC4-9A77-4F8F-B232-03A6179C920F}"/>
                  </a:ext>
                </a:extLst>
              </p:cNvPr>
              <p:cNvSpPr>
                <a:spLocks/>
              </p:cNvSpPr>
              <p:nvPr/>
            </p:nvSpPr>
            <p:spPr bwMode="black">
              <a:xfrm>
                <a:off x="5292846" y="5578313"/>
                <a:ext cx="133699" cy="195287"/>
              </a:xfrm>
              <a:custGeom>
                <a:avLst/>
                <a:gdLst/>
                <a:ahLst/>
                <a:cxnLst>
                  <a:cxn ang="0">
                    <a:pos x="83" y="161"/>
                  </a:cxn>
                  <a:cxn ang="0">
                    <a:pos x="59" y="200"/>
                  </a:cxn>
                  <a:cxn ang="0">
                    <a:pos x="26" y="212"/>
                  </a:cxn>
                  <a:cxn ang="0">
                    <a:pos x="16" y="211"/>
                  </a:cxn>
                  <a:cxn ang="0">
                    <a:pos x="6" y="209"/>
                  </a:cxn>
                  <a:cxn ang="0">
                    <a:pos x="6" y="182"/>
                  </a:cxn>
                  <a:cxn ang="0">
                    <a:pos x="14" y="184"/>
                  </a:cxn>
                  <a:cxn ang="0">
                    <a:pos x="22" y="185"/>
                  </a:cxn>
                  <a:cxn ang="0">
                    <a:pos x="36" y="181"/>
                  </a:cxn>
                  <a:cxn ang="0">
                    <a:pos x="47" y="167"/>
                  </a:cxn>
                  <a:cxn ang="0">
                    <a:pos x="57" y="144"/>
                  </a:cxn>
                  <a:cxn ang="0">
                    <a:pos x="0" y="0"/>
                  </a:cxn>
                  <a:cxn ang="0">
                    <a:pos x="36" y="0"/>
                  </a:cxn>
                  <a:cxn ang="0">
                    <a:pos x="70" y="102"/>
                  </a:cxn>
                  <a:cxn ang="0">
                    <a:pos x="72" y="109"/>
                  </a:cxn>
                  <a:cxn ang="0">
                    <a:pos x="73" y="115"/>
                  </a:cxn>
                  <a:cxn ang="0">
                    <a:pos x="74" y="115"/>
                  </a:cxn>
                  <a:cxn ang="0">
                    <a:pos x="75" y="109"/>
                  </a:cxn>
                  <a:cxn ang="0">
                    <a:pos x="77" y="102"/>
                  </a:cxn>
                  <a:cxn ang="0">
                    <a:pos x="112" y="0"/>
                  </a:cxn>
                  <a:cxn ang="0">
                    <a:pos x="145" y="0"/>
                  </a:cxn>
                  <a:cxn ang="0">
                    <a:pos x="83" y="161"/>
                  </a:cxn>
                </a:cxnLst>
                <a:rect l="0" t="0" r="r" b="b"/>
                <a:pathLst>
                  <a:path w="145" h="212">
                    <a:moveTo>
                      <a:pt x="83" y="161"/>
                    </a:moveTo>
                    <a:cubicBezTo>
                      <a:pt x="76" y="179"/>
                      <a:pt x="68" y="192"/>
                      <a:pt x="59" y="200"/>
                    </a:cubicBezTo>
                    <a:cubicBezTo>
                      <a:pt x="49" y="208"/>
                      <a:pt x="38" y="212"/>
                      <a:pt x="26" y="212"/>
                    </a:cubicBezTo>
                    <a:cubicBezTo>
                      <a:pt x="23" y="212"/>
                      <a:pt x="20" y="212"/>
                      <a:pt x="16" y="211"/>
                    </a:cubicBezTo>
                    <a:cubicBezTo>
                      <a:pt x="12" y="211"/>
                      <a:pt x="9" y="210"/>
                      <a:pt x="6" y="209"/>
                    </a:cubicBezTo>
                    <a:cubicBezTo>
                      <a:pt x="6" y="182"/>
                      <a:pt x="6" y="182"/>
                      <a:pt x="6" y="182"/>
                    </a:cubicBezTo>
                    <a:cubicBezTo>
                      <a:pt x="8" y="183"/>
                      <a:pt x="11" y="184"/>
                      <a:pt x="14" y="184"/>
                    </a:cubicBezTo>
                    <a:cubicBezTo>
                      <a:pt x="17" y="185"/>
                      <a:pt x="20" y="185"/>
                      <a:pt x="22" y="185"/>
                    </a:cubicBezTo>
                    <a:cubicBezTo>
                      <a:pt x="27" y="185"/>
                      <a:pt x="32" y="184"/>
                      <a:pt x="36" y="181"/>
                    </a:cubicBezTo>
                    <a:cubicBezTo>
                      <a:pt x="41" y="178"/>
                      <a:pt x="45" y="174"/>
                      <a:pt x="47" y="167"/>
                    </a:cubicBezTo>
                    <a:cubicBezTo>
                      <a:pt x="57" y="144"/>
                      <a:pt x="57" y="144"/>
                      <a:pt x="57" y="144"/>
                    </a:cubicBezTo>
                    <a:cubicBezTo>
                      <a:pt x="0" y="0"/>
                      <a:pt x="0" y="0"/>
                      <a:pt x="0" y="0"/>
                    </a:cubicBezTo>
                    <a:cubicBezTo>
                      <a:pt x="36" y="0"/>
                      <a:pt x="36" y="0"/>
                      <a:pt x="36" y="0"/>
                    </a:cubicBezTo>
                    <a:cubicBezTo>
                      <a:pt x="70" y="102"/>
                      <a:pt x="70" y="102"/>
                      <a:pt x="70" y="102"/>
                    </a:cubicBezTo>
                    <a:cubicBezTo>
                      <a:pt x="71" y="104"/>
                      <a:pt x="71" y="106"/>
                      <a:pt x="72" y="109"/>
                    </a:cubicBezTo>
                    <a:cubicBezTo>
                      <a:pt x="72" y="112"/>
                      <a:pt x="73" y="114"/>
                      <a:pt x="73" y="115"/>
                    </a:cubicBezTo>
                    <a:cubicBezTo>
                      <a:pt x="74" y="115"/>
                      <a:pt x="74" y="115"/>
                      <a:pt x="74" y="115"/>
                    </a:cubicBezTo>
                    <a:cubicBezTo>
                      <a:pt x="74" y="114"/>
                      <a:pt x="75" y="112"/>
                      <a:pt x="75" y="109"/>
                    </a:cubicBezTo>
                    <a:cubicBezTo>
                      <a:pt x="76" y="107"/>
                      <a:pt x="76" y="104"/>
                      <a:pt x="77" y="102"/>
                    </a:cubicBezTo>
                    <a:cubicBezTo>
                      <a:pt x="112" y="0"/>
                      <a:pt x="112" y="0"/>
                      <a:pt x="112" y="0"/>
                    </a:cubicBezTo>
                    <a:cubicBezTo>
                      <a:pt x="145" y="0"/>
                      <a:pt x="145" y="0"/>
                      <a:pt x="145" y="0"/>
                    </a:cubicBezTo>
                    <a:lnTo>
                      <a:pt x="83" y="161"/>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23" name="Freeform 34">
                <a:extLst>
                  <a:ext uri="{FF2B5EF4-FFF2-40B4-BE49-F238E27FC236}">
                    <a16:creationId xmlns:a16="http://schemas.microsoft.com/office/drawing/2014/main" id="{0BA8ADB1-A529-49F0-B6B1-CB1ECD13E575}"/>
                  </a:ext>
                </a:extLst>
              </p:cNvPr>
              <p:cNvSpPr>
                <a:spLocks noEditPoints="1"/>
              </p:cNvSpPr>
              <p:nvPr/>
            </p:nvSpPr>
            <p:spPr bwMode="black">
              <a:xfrm>
                <a:off x="5442137" y="5575584"/>
                <a:ext cx="196065" cy="138767"/>
              </a:xfrm>
              <a:custGeom>
                <a:avLst/>
                <a:gdLst/>
                <a:ahLst/>
                <a:cxnLst>
                  <a:cxn ang="0">
                    <a:pos x="213" y="74"/>
                  </a:cxn>
                  <a:cxn ang="0">
                    <a:pos x="208" y="106"/>
                  </a:cxn>
                  <a:cxn ang="0">
                    <a:pos x="194" y="130"/>
                  </a:cxn>
                  <a:cxn ang="0">
                    <a:pos x="171" y="145"/>
                  </a:cxn>
                  <a:cxn ang="0">
                    <a:pos x="140" y="151"/>
                  </a:cxn>
                  <a:cxn ang="0">
                    <a:pos x="112" y="146"/>
                  </a:cxn>
                  <a:cxn ang="0">
                    <a:pos x="90" y="133"/>
                  </a:cxn>
                  <a:cxn ang="0">
                    <a:pos x="76" y="112"/>
                  </a:cxn>
                  <a:cxn ang="0">
                    <a:pos x="70" y="85"/>
                  </a:cxn>
                  <a:cxn ang="0">
                    <a:pos x="32" y="85"/>
                  </a:cxn>
                  <a:cxn ang="0">
                    <a:pos x="32" y="147"/>
                  </a:cxn>
                  <a:cxn ang="0">
                    <a:pos x="0" y="147"/>
                  </a:cxn>
                  <a:cxn ang="0">
                    <a:pos x="0" y="3"/>
                  </a:cxn>
                  <a:cxn ang="0">
                    <a:pos x="32" y="3"/>
                  </a:cxn>
                  <a:cxn ang="0">
                    <a:pos x="32" y="59"/>
                  </a:cxn>
                  <a:cxn ang="0">
                    <a:pos x="71" y="59"/>
                  </a:cxn>
                  <a:cxn ang="0">
                    <a:pos x="79" y="33"/>
                  </a:cxn>
                  <a:cxn ang="0">
                    <a:pos x="95" y="15"/>
                  </a:cxn>
                  <a:cxn ang="0">
                    <a:pos x="117" y="4"/>
                  </a:cxn>
                  <a:cxn ang="0">
                    <a:pos x="144" y="0"/>
                  </a:cxn>
                  <a:cxn ang="0">
                    <a:pos x="174" y="5"/>
                  </a:cxn>
                  <a:cxn ang="0">
                    <a:pos x="196" y="20"/>
                  </a:cxn>
                  <a:cxn ang="0">
                    <a:pos x="209" y="44"/>
                  </a:cxn>
                  <a:cxn ang="0">
                    <a:pos x="213" y="74"/>
                  </a:cxn>
                  <a:cxn ang="0">
                    <a:pos x="179" y="75"/>
                  </a:cxn>
                  <a:cxn ang="0">
                    <a:pos x="170" y="39"/>
                  </a:cxn>
                  <a:cxn ang="0">
                    <a:pos x="142" y="26"/>
                  </a:cxn>
                  <a:cxn ang="0">
                    <a:pos x="126" y="29"/>
                  </a:cxn>
                  <a:cxn ang="0">
                    <a:pos x="114" y="38"/>
                  </a:cxn>
                  <a:cxn ang="0">
                    <a:pos x="106" y="54"/>
                  </a:cxn>
                  <a:cxn ang="0">
                    <a:pos x="103" y="76"/>
                  </a:cxn>
                  <a:cxn ang="0">
                    <a:pos x="106" y="97"/>
                  </a:cxn>
                  <a:cxn ang="0">
                    <a:pos x="114" y="112"/>
                  </a:cxn>
                  <a:cxn ang="0">
                    <a:pos x="126" y="121"/>
                  </a:cxn>
                  <a:cxn ang="0">
                    <a:pos x="142" y="124"/>
                  </a:cxn>
                  <a:cxn ang="0">
                    <a:pos x="170" y="112"/>
                  </a:cxn>
                  <a:cxn ang="0">
                    <a:pos x="179" y="75"/>
                  </a:cxn>
                </a:cxnLst>
                <a:rect l="0" t="0" r="r" b="b"/>
                <a:pathLst>
                  <a:path w="213" h="151">
                    <a:moveTo>
                      <a:pt x="213" y="74"/>
                    </a:moveTo>
                    <a:cubicBezTo>
                      <a:pt x="213" y="86"/>
                      <a:pt x="211" y="96"/>
                      <a:pt x="208" y="106"/>
                    </a:cubicBezTo>
                    <a:cubicBezTo>
                      <a:pt x="205" y="115"/>
                      <a:pt x="200" y="124"/>
                      <a:pt x="194" y="130"/>
                    </a:cubicBezTo>
                    <a:cubicBezTo>
                      <a:pt x="187" y="137"/>
                      <a:pt x="180" y="142"/>
                      <a:pt x="171" y="145"/>
                    </a:cubicBezTo>
                    <a:cubicBezTo>
                      <a:pt x="162" y="149"/>
                      <a:pt x="151" y="151"/>
                      <a:pt x="140" y="151"/>
                    </a:cubicBezTo>
                    <a:cubicBezTo>
                      <a:pt x="130" y="151"/>
                      <a:pt x="120" y="149"/>
                      <a:pt x="112" y="146"/>
                    </a:cubicBezTo>
                    <a:cubicBezTo>
                      <a:pt x="103" y="143"/>
                      <a:pt x="96" y="139"/>
                      <a:pt x="90" y="133"/>
                    </a:cubicBezTo>
                    <a:cubicBezTo>
                      <a:pt x="84" y="127"/>
                      <a:pt x="80" y="121"/>
                      <a:pt x="76" y="112"/>
                    </a:cubicBezTo>
                    <a:cubicBezTo>
                      <a:pt x="73" y="104"/>
                      <a:pt x="71" y="95"/>
                      <a:pt x="70" y="85"/>
                    </a:cubicBezTo>
                    <a:cubicBezTo>
                      <a:pt x="32" y="85"/>
                      <a:pt x="32" y="85"/>
                      <a:pt x="32" y="85"/>
                    </a:cubicBezTo>
                    <a:cubicBezTo>
                      <a:pt x="32" y="147"/>
                      <a:pt x="32" y="147"/>
                      <a:pt x="32" y="147"/>
                    </a:cubicBezTo>
                    <a:cubicBezTo>
                      <a:pt x="0" y="147"/>
                      <a:pt x="0" y="147"/>
                      <a:pt x="0" y="147"/>
                    </a:cubicBezTo>
                    <a:cubicBezTo>
                      <a:pt x="0" y="3"/>
                      <a:pt x="0" y="3"/>
                      <a:pt x="0" y="3"/>
                    </a:cubicBezTo>
                    <a:cubicBezTo>
                      <a:pt x="32" y="3"/>
                      <a:pt x="32" y="3"/>
                      <a:pt x="32" y="3"/>
                    </a:cubicBezTo>
                    <a:cubicBezTo>
                      <a:pt x="32" y="59"/>
                      <a:pt x="32" y="59"/>
                      <a:pt x="32" y="59"/>
                    </a:cubicBezTo>
                    <a:cubicBezTo>
                      <a:pt x="71" y="59"/>
                      <a:pt x="71" y="59"/>
                      <a:pt x="71" y="59"/>
                    </a:cubicBezTo>
                    <a:cubicBezTo>
                      <a:pt x="72" y="49"/>
                      <a:pt x="75" y="41"/>
                      <a:pt x="79" y="33"/>
                    </a:cubicBezTo>
                    <a:cubicBezTo>
                      <a:pt x="83" y="26"/>
                      <a:pt x="89" y="20"/>
                      <a:pt x="95" y="15"/>
                    </a:cubicBezTo>
                    <a:cubicBezTo>
                      <a:pt x="101" y="10"/>
                      <a:pt x="108" y="6"/>
                      <a:pt x="117" y="4"/>
                    </a:cubicBezTo>
                    <a:cubicBezTo>
                      <a:pt x="125" y="1"/>
                      <a:pt x="134" y="0"/>
                      <a:pt x="144" y="0"/>
                    </a:cubicBezTo>
                    <a:cubicBezTo>
                      <a:pt x="155" y="0"/>
                      <a:pt x="165" y="2"/>
                      <a:pt x="174" y="5"/>
                    </a:cubicBezTo>
                    <a:cubicBezTo>
                      <a:pt x="183" y="9"/>
                      <a:pt x="190" y="14"/>
                      <a:pt x="196" y="20"/>
                    </a:cubicBezTo>
                    <a:cubicBezTo>
                      <a:pt x="202" y="27"/>
                      <a:pt x="206" y="35"/>
                      <a:pt x="209" y="44"/>
                    </a:cubicBezTo>
                    <a:cubicBezTo>
                      <a:pt x="212" y="53"/>
                      <a:pt x="213" y="63"/>
                      <a:pt x="213" y="74"/>
                    </a:cubicBezTo>
                    <a:close/>
                    <a:moveTo>
                      <a:pt x="179" y="75"/>
                    </a:moveTo>
                    <a:cubicBezTo>
                      <a:pt x="179" y="59"/>
                      <a:pt x="176" y="47"/>
                      <a:pt x="170" y="39"/>
                    </a:cubicBezTo>
                    <a:cubicBezTo>
                      <a:pt x="164" y="30"/>
                      <a:pt x="154" y="26"/>
                      <a:pt x="142" y="26"/>
                    </a:cubicBezTo>
                    <a:cubicBezTo>
                      <a:pt x="136" y="26"/>
                      <a:pt x="131" y="27"/>
                      <a:pt x="126" y="29"/>
                    </a:cubicBezTo>
                    <a:cubicBezTo>
                      <a:pt x="121" y="31"/>
                      <a:pt x="117" y="34"/>
                      <a:pt x="114" y="38"/>
                    </a:cubicBezTo>
                    <a:cubicBezTo>
                      <a:pt x="110" y="42"/>
                      <a:pt x="108" y="48"/>
                      <a:pt x="106" y="54"/>
                    </a:cubicBezTo>
                    <a:cubicBezTo>
                      <a:pt x="104" y="60"/>
                      <a:pt x="103" y="67"/>
                      <a:pt x="103" y="76"/>
                    </a:cubicBezTo>
                    <a:cubicBezTo>
                      <a:pt x="103" y="84"/>
                      <a:pt x="104" y="91"/>
                      <a:pt x="106" y="97"/>
                    </a:cubicBezTo>
                    <a:cubicBezTo>
                      <a:pt x="108" y="103"/>
                      <a:pt x="110" y="108"/>
                      <a:pt x="114" y="112"/>
                    </a:cubicBezTo>
                    <a:cubicBezTo>
                      <a:pt x="117" y="116"/>
                      <a:pt x="121" y="119"/>
                      <a:pt x="126" y="121"/>
                    </a:cubicBezTo>
                    <a:cubicBezTo>
                      <a:pt x="131" y="123"/>
                      <a:pt x="136" y="124"/>
                      <a:pt x="142" y="124"/>
                    </a:cubicBezTo>
                    <a:cubicBezTo>
                      <a:pt x="155" y="124"/>
                      <a:pt x="164" y="120"/>
                      <a:pt x="170" y="112"/>
                    </a:cubicBezTo>
                    <a:cubicBezTo>
                      <a:pt x="176" y="103"/>
                      <a:pt x="179" y="91"/>
                      <a:pt x="179" y="75"/>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grpSp>
        <p:grpSp>
          <p:nvGrpSpPr>
            <p:cNvPr id="17" name="Group 93">
              <a:extLst>
                <a:ext uri="{FF2B5EF4-FFF2-40B4-BE49-F238E27FC236}">
                  <a16:creationId xmlns:a16="http://schemas.microsoft.com/office/drawing/2014/main" id="{1F281169-A4BD-4B94-A9DF-2F7365A3E9A0}"/>
                </a:ext>
              </a:extLst>
            </p:cNvPr>
            <p:cNvGrpSpPr/>
            <p:nvPr/>
          </p:nvGrpSpPr>
          <p:grpSpPr bwMode="black">
            <a:xfrm>
              <a:off x="6830613" y="4234125"/>
              <a:ext cx="1054994" cy="158657"/>
              <a:chOff x="6018781" y="5575586"/>
              <a:chExt cx="1059017" cy="164779"/>
            </a:xfrm>
            <a:grpFill/>
            <a:effectLst/>
          </p:grpSpPr>
          <p:sp>
            <p:nvSpPr>
              <p:cNvPr id="211" name="Freeform 17">
                <a:extLst>
                  <a:ext uri="{FF2B5EF4-FFF2-40B4-BE49-F238E27FC236}">
                    <a16:creationId xmlns:a16="http://schemas.microsoft.com/office/drawing/2014/main" id="{6F37C9BD-94F1-4B71-9EF3-FFB1CCEB1228}"/>
                  </a:ext>
                </a:extLst>
              </p:cNvPr>
              <p:cNvSpPr>
                <a:spLocks noEditPoints="1"/>
              </p:cNvSpPr>
              <p:nvPr/>
            </p:nvSpPr>
            <p:spPr bwMode="black">
              <a:xfrm>
                <a:off x="6018781" y="5584901"/>
                <a:ext cx="128804" cy="152573"/>
              </a:xfrm>
              <a:custGeom>
                <a:avLst/>
                <a:gdLst/>
                <a:ahLst/>
                <a:cxnLst>
                  <a:cxn ang="0">
                    <a:pos x="170" y="98"/>
                  </a:cxn>
                  <a:cxn ang="0">
                    <a:pos x="162" y="140"/>
                  </a:cxn>
                  <a:cxn ang="0">
                    <a:pos x="140" y="173"/>
                  </a:cxn>
                  <a:cxn ang="0">
                    <a:pos x="105" y="194"/>
                  </a:cxn>
                  <a:cxn ang="0">
                    <a:pos x="60" y="201"/>
                  </a:cxn>
                  <a:cxn ang="0">
                    <a:pos x="0" y="201"/>
                  </a:cxn>
                  <a:cxn ang="0">
                    <a:pos x="0" y="0"/>
                  </a:cxn>
                  <a:cxn ang="0">
                    <a:pos x="62" y="0"/>
                  </a:cxn>
                  <a:cxn ang="0">
                    <a:pos x="143" y="25"/>
                  </a:cxn>
                  <a:cxn ang="0">
                    <a:pos x="170" y="98"/>
                  </a:cxn>
                  <a:cxn ang="0">
                    <a:pos x="134" y="98"/>
                  </a:cxn>
                  <a:cxn ang="0">
                    <a:pos x="129" y="69"/>
                  </a:cxn>
                  <a:cxn ang="0">
                    <a:pos x="115" y="47"/>
                  </a:cxn>
                  <a:cxn ang="0">
                    <a:pos x="92" y="33"/>
                  </a:cxn>
                  <a:cxn ang="0">
                    <a:pos x="61" y="29"/>
                  </a:cxn>
                  <a:cxn ang="0">
                    <a:pos x="33" y="29"/>
                  </a:cxn>
                  <a:cxn ang="0">
                    <a:pos x="33" y="172"/>
                  </a:cxn>
                  <a:cxn ang="0">
                    <a:pos x="60" y="172"/>
                  </a:cxn>
                  <a:cxn ang="0">
                    <a:pos x="92" y="167"/>
                  </a:cxn>
                  <a:cxn ang="0">
                    <a:pos x="115" y="152"/>
                  </a:cxn>
                  <a:cxn ang="0">
                    <a:pos x="129" y="129"/>
                  </a:cxn>
                  <a:cxn ang="0">
                    <a:pos x="134" y="98"/>
                  </a:cxn>
                </a:cxnLst>
                <a:rect l="0" t="0" r="r" b="b"/>
                <a:pathLst>
                  <a:path w="170" h="201">
                    <a:moveTo>
                      <a:pt x="170" y="98"/>
                    </a:moveTo>
                    <a:cubicBezTo>
                      <a:pt x="170" y="113"/>
                      <a:pt x="167" y="128"/>
                      <a:pt x="162" y="140"/>
                    </a:cubicBezTo>
                    <a:cubicBezTo>
                      <a:pt x="157" y="153"/>
                      <a:pt x="149" y="164"/>
                      <a:pt x="140" y="173"/>
                    </a:cubicBezTo>
                    <a:cubicBezTo>
                      <a:pt x="130" y="182"/>
                      <a:pt x="119" y="189"/>
                      <a:pt x="105" y="194"/>
                    </a:cubicBezTo>
                    <a:cubicBezTo>
                      <a:pt x="92" y="199"/>
                      <a:pt x="77" y="201"/>
                      <a:pt x="60" y="201"/>
                    </a:cubicBezTo>
                    <a:cubicBezTo>
                      <a:pt x="0" y="201"/>
                      <a:pt x="0" y="201"/>
                      <a:pt x="0" y="201"/>
                    </a:cubicBezTo>
                    <a:cubicBezTo>
                      <a:pt x="0" y="0"/>
                      <a:pt x="0" y="0"/>
                      <a:pt x="0" y="0"/>
                    </a:cubicBezTo>
                    <a:cubicBezTo>
                      <a:pt x="62" y="0"/>
                      <a:pt x="62" y="0"/>
                      <a:pt x="62" y="0"/>
                    </a:cubicBezTo>
                    <a:cubicBezTo>
                      <a:pt x="98" y="0"/>
                      <a:pt x="125" y="8"/>
                      <a:pt x="143" y="25"/>
                    </a:cubicBezTo>
                    <a:cubicBezTo>
                      <a:pt x="161" y="41"/>
                      <a:pt x="170" y="66"/>
                      <a:pt x="170" y="98"/>
                    </a:cubicBezTo>
                    <a:close/>
                    <a:moveTo>
                      <a:pt x="134" y="98"/>
                    </a:moveTo>
                    <a:cubicBezTo>
                      <a:pt x="134" y="87"/>
                      <a:pt x="133" y="77"/>
                      <a:pt x="129" y="69"/>
                    </a:cubicBezTo>
                    <a:cubicBezTo>
                      <a:pt x="126" y="60"/>
                      <a:pt x="122" y="53"/>
                      <a:pt x="115" y="47"/>
                    </a:cubicBezTo>
                    <a:cubicBezTo>
                      <a:pt x="109" y="41"/>
                      <a:pt x="101" y="36"/>
                      <a:pt x="92" y="33"/>
                    </a:cubicBezTo>
                    <a:cubicBezTo>
                      <a:pt x="83" y="30"/>
                      <a:pt x="72" y="29"/>
                      <a:pt x="61" y="29"/>
                    </a:cubicBezTo>
                    <a:cubicBezTo>
                      <a:pt x="33" y="29"/>
                      <a:pt x="33" y="29"/>
                      <a:pt x="33" y="29"/>
                    </a:cubicBezTo>
                    <a:cubicBezTo>
                      <a:pt x="33" y="172"/>
                      <a:pt x="33" y="172"/>
                      <a:pt x="33" y="172"/>
                    </a:cubicBezTo>
                    <a:cubicBezTo>
                      <a:pt x="60" y="172"/>
                      <a:pt x="60" y="172"/>
                      <a:pt x="60" y="172"/>
                    </a:cubicBezTo>
                    <a:cubicBezTo>
                      <a:pt x="72" y="172"/>
                      <a:pt x="83" y="171"/>
                      <a:pt x="92" y="167"/>
                    </a:cubicBezTo>
                    <a:cubicBezTo>
                      <a:pt x="101" y="164"/>
                      <a:pt x="109" y="159"/>
                      <a:pt x="115" y="152"/>
                    </a:cubicBezTo>
                    <a:cubicBezTo>
                      <a:pt x="121" y="146"/>
                      <a:pt x="126" y="138"/>
                      <a:pt x="129" y="129"/>
                    </a:cubicBezTo>
                    <a:cubicBezTo>
                      <a:pt x="133" y="120"/>
                      <a:pt x="134" y="110"/>
                      <a:pt x="134" y="98"/>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12" name="Freeform 18">
                <a:extLst>
                  <a:ext uri="{FF2B5EF4-FFF2-40B4-BE49-F238E27FC236}">
                    <a16:creationId xmlns:a16="http://schemas.microsoft.com/office/drawing/2014/main" id="{69285809-AF3A-4817-947D-BCE589DDB722}"/>
                  </a:ext>
                </a:extLst>
              </p:cNvPr>
              <p:cNvSpPr>
                <a:spLocks noEditPoints="1"/>
              </p:cNvSpPr>
              <p:nvPr/>
            </p:nvSpPr>
            <p:spPr bwMode="black">
              <a:xfrm>
                <a:off x="6159148" y="5625694"/>
                <a:ext cx="91865" cy="114671"/>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3" y="113"/>
                  </a:cxn>
                  <a:cxn ang="0">
                    <a:pos x="38" y="119"/>
                  </a:cxn>
                  <a:cxn ang="0">
                    <a:pos x="46" y="123"/>
                  </a:cxn>
                  <a:cxn ang="0">
                    <a:pos x="56" y="125"/>
                  </a:cxn>
                  <a:cxn ang="0">
                    <a:pos x="69"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0" y="145"/>
                      <a:pt x="16" y="142"/>
                      <a:pt x="12" y="139"/>
                    </a:cubicBezTo>
                    <a:cubicBezTo>
                      <a:pt x="8" y="135"/>
                      <a:pt x="5" y="130"/>
                      <a:pt x="3" y="125"/>
                    </a:cubicBezTo>
                    <a:cubicBezTo>
                      <a:pt x="1" y="120"/>
                      <a:pt x="0" y="114"/>
                      <a:pt x="0" y="108"/>
                    </a:cubicBezTo>
                    <a:cubicBezTo>
                      <a:pt x="0" y="102"/>
                      <a:pt x="1" y="96"/>
                      <a:pt x="3" y="91"/>
                    </a:cubicBezTo>
                    <a:cubicBezTo>
                      <a:pt x="4" y="85"/>
                      <a:pt x="7" y="81"/>
                      <a:pt x="11" y="76"/>
                    </a:cubicBezTo>
                    <a:cubicBezTo>
                      <a:pt x="15" y="72"/>
                      <a:pt x="20" y="69"/>
                      <a:pt x="26" y="66"/>
                    </a:cubicBezTo>
                    <a:cubicBezTo>
                      <a:pt x="31" y="63"/>
                      <a:pt x="39" y="61"/>
                      <a:pt x="47" y="60"/>
                    </a:cubicBezTo>
                    <a:cubicBezTo>
                      <a:pt x="89" y="55"/>
                      <a:pt x="89" y="55"/>
                      <a:pt x="89" y="55"/>
                    </a:cubicBezTo>
                    <a:cubicBezTo>
                      <a:pt x="89" y="44"/>
                      <a:pt x="87" y="37"/>
                      <a:pt x="82" y="32"/>
                    </a:cubicBezTo>
                    <a:cubicBezTo>
                      <a:pt x="77" y="28"/>
                      <a:pt x="70" y="25"/>
                      <a:pt x="62" y="25"/>
                    </a:cubicBezTo>
                    <a:cubicBezTo>
                      <a:pt x="53" y="25"/>
                      <a:pt x="44" y="27"/>
                      <a:pt x="36" y="30"/>
                    </a:cubicBezTo>
                    <a:cubicBezTo>
                      <a:pt x="28" y="32"/>
                      <a:pt x="20" y="36"/>
                      <a:pt x="14" y="41"/>
                    </a:cubicBezTo>
                    <a:cubicBezTo>
                      <a:pt x="14" y="13"/>
                      <a:pt x="14" y="13"/>
                      <a:pt x="14" y="13"/>
                    </a:cubicBezTo>
                    <a:cubicBezTo>
                      <a:pt x="16" y="11"/>
                      <a:pt x="19" y="10"/>
                      <a:pt x="23" y="8"/>
                    </a:cubicBezTo>
                    <a:cubicBezTo>
                      <a:pt x="26"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1" y="86"/>
                      <a:pt x="39" y="87"/>
                      <a:pt x="37" y="89"/>
                    </a:cubicBezTo>
                    <a:cubicBezTo>
                      <a:pt x="35" y="91"/>
                      <a:pt x="34" y="93"/>
                      <a:pt x="33" y="96"/>
                    </a:cubicBezTo>
                    <a:cubicBezTo>
                      <a:pt x="32" y="98"/>
                      <a:pt x="32" y="101"/>
                      <a:pt x="32" y="105"/>
                    </a:cubicBezTo>
                    <a:cubicBezTo>
                      <a:pt x="32" y="107"/>
                      <a:pt x="32" y="110"/>
                      <a:pt x="33" y="113"/>
                    </a:cubicBezTo>
                    <a:cubicBezTo>
                      <a:pt x="35" y="115"/>
                      <a:pt x="36" y="117"/>
                      <a:pt x="38" y="119"/>
                    </a:cubicBezTo>
                    <a:cubicBezTo>
                      <a:pt x="40" y="121"/>
                      <a:pt x="43" y="122"/>
                      <a:pt x="46" y="123"/>
                    </a:cubicBezTo>
                    <a:cubicBezTo>
                      <a:pt x="49" y="124"/>
                      <a:pt x="52" y="125"/>
                      <a:pt x="56" y="125"/>
                    </a:cubicBezTo>
                    <a:cubicBezTo>
                      <a:pt x="61" y="125"/>
                      <a:pt x="65" y="124"/>
                      <a:pt x="69" y="122"/>
                    </a:cubicBezTo>
                    <a:cubicBezTo>
                      <a:pt x="73"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13" name="Freeform 19">
                <a:extLst>
                  <a:ext uri="{FF2B5EF4-FFF2-40B4-BE49-F238E27FC236}">
                    <a16:creationId xmlns:a16="http://schemas.microsoft.com/office/drawing/2014/main" id="{8E1B5845-DD56-4130-89B3-6F7ADB37242C}"/>
                  </a:ext>
                </a:extLst>
              </p:cNvPr>
              <p:cNvSpPr>
                <a:spLocks/>
              </p:cNvSpPr>
              <p:nvPr/>
            </p:nvSpPr>
            <p:spPr bwMode="black">
              <a:xfrm>
                <a:off x="6274461" y="5625694"/>
                <a:ext cx="96362" cy="111780"/>
              </a:xfrm>
              <a:custGeom>
                <a:avLst/>
                <a:gdLst/>
                <a:ahLst/>
                <a:cxnLst>
                  <a:cxn ang="0">
                    <a:pos x="95" y="147"/>
                  </a:cxn>
                  <a:cxn ang="0">
                    <a:pos x="95" y="66"/>
                  </a:cxn>
                  <a:cxn ang="0">
                    <a:pos x="88" y="36"/>
                  </a:cxn>
                  <a:cxn ang="0">
                    <a:pos x="66" y="26"/>
                  </a:cxn>
                  <a:cxn ang="0">
                    <a:pos x="53" y="29"/>
                  </a:cxn>
                  <a:cxn ang="0">
                    <a:pos x="42" y="37"/>
                  </a:cxn>
                  <a:cxn ang="0">
                    <a:pos x="35" y="50"/>
                  </a:cxn>
                  <a:cxn ang="0">
                    <a:pos x="32" y="65"/>
                  </a:cxn>
                  <a:cxn ang="0">
                    <a:pos x="32" y="147"/>
                  </a:cxn>
                  <a:cxn ang="0">
                    <a:pos x="0" y="147"/>
                  </a:cxn>
                  <a:cxn ang="0">
                    <a:pos x="0" y="3"/>
                  </a:cxn>
                  <a:cxn ang="0">
                    <a:pos x="32" y="3"/>
                  </a:cxn>
                  <a:cxn ang="0">
                    <a:pos x="32" y="26"/>
                  </a:cxn>
                  <a:cxn ang="0">
                    <a:pos x="33" y="26"/>
                  </a:cxn>
                  <a:cxn ang="0">
                    <a:pos x="53" y="6"/>
                  </a:cxn>
                  <a:cxn ang="0">
                    <a:pos x="79" y="0"/>
                  </a:cxn>
                  <a:cxn ang="0">
                    <a:pos x="115" y="14"/>
                  </a:cxn>
                  <a:cxn ang="0">
                    <a:pos x="127" y="59"/>
                  </a:cxn>
                  <a:cxn ang="0">
                    <a:pos x="127" y="147"/>
                  </a:cxn>
                  <a:cxn ang="0">
                    <a:pos x="95" y="147"/>
                  </a:cxn>
                </a:cxnLst>
                <a:rect l="0" t="0" r="r" b="b"/>
                <a:pathLst>
                  <a:path w="127" h="147">
                    <a:moveTo>
                      <a:pt x="95" y="147"/>
                    </a:moveTo>
                    <a:cubicBezTo>
                      <a:pt x="95" y="66"/>
                      <a:pt x="95" y="66"/>
                      <a:pt x="95" y="66"/>
                    </a:cubicBezTo>
                    <a:cubicBezTo>
                      <a:pt x="95" y="53"/>
                      <a:pt x="93" y="43"/>
                      <a:pt x="88" y="36"/>
                    </a:cubicBezTo>
                    <a:cubicBezTo>
                      <a:pt x="84" y="30"/>
                      <a:pt x="76" y="26"/>
                      <a:pt x="66" y="26"/>
                    </a:cubicBezTo>
                    <a:cubicBezTo>
                      <a:pt x="61" y="26"/>
                      <a:pt x="57" y="27"/>
                      <a:pt x="53" y="29"/>
                    </a:cubicBezTo>
                    <a:cubicBezTo>
                      <a:pt x="49" y="31"/>
                      <a:pt x="45" y="34"/>
                      <a:pt x="42" y="37"/>
                    </a:cubicBezTo>
                    <a:cubicBezTo>
                      <a:pt x="39" y="41"/>
                      <a:pt x="36" y="45"/>
                      <a:pt x="35" y="50"/>
                    </a:cubicBezTo>
                    <a:cubicBezTo>
                      <a:pt x="33" y="54"/>
                      <a:pt x="32" y="60"/>
                      <a:pt x="32" y="65"/>
                    </a:cubicBezTo>
                    <a:cubicBezTo>
                      <a:pt x="32" y="147"/>
                      <a:pt x="32" y="147"/>
                      <a:pt x="32" y="147"/>
                    </a:cubicBezTo>
                    <a:cubicBezTo>
                      <a:pt x="0" y="147"/>
                      <a:pt x="0" y="147"/>
                      <a:pt x="0" y="147"/>
                    </a:cubicBezTo>
                    <a:cubicBezTo>
                      <a:pt x="0" y="3"/>
                      <a:pt x="0" y="3"/>
                      <a:pt x="0" y="3"/>
                    </a:cubicBezTo>
                    <a:cubicBezTo>
                      <a:pt x="32" y="3"/>
                      <a:pt x="32" y="3"/>
                      <a:pt x="32" y="3"/>
                    </a:cubicBezTo>
                    <a:cubicBezTo>
                      <a:pt x="32" y="26"/>
                      <a:pt x="32" y="26"/>
                      <a:pt x="32" y="26"/>
                    </a:cubicBezTo>
                    <a:cubicBezTo>
                      <a:pt x="33" y="26"/>
                      <a:pt x="33" y="26"/>
                      <a:pt x="33" y="26"/>
                    </a:cubicBezTo>
                    <a:cubicBezTo>
                      <a:pt x="39" y="17"/>
                      <a:pt x="45" y="10"/>
                      <a:pt x="53" y="6"/>
                    </a:cubicBezTo>
                    <a:cubicBezTo>
                      <a:pt x="61" y="2"/>
                      <a:pt x="70" y="0"/>
                      <a:pt x="79" y="0"/>
                    </a:cubicBezTo>
                    <a:cubicBezTo>
                      <a:pt x="95" y="0"/>
                      <a:pt x="106" y="5"/>
                      <a:pt x="115" y="14"/>
                    </a:cubicBezTo>
                    <a:cubicBezTo>
                      <a:pt x="123" y="24"/>
                      <a:pt x="127" y="39"/>
                      <a:pt x="127" y="59"/>
                    </a:cubicBezTo>
                    <a:cubicBezTo>
                      <a:pt x="127" y="147"/>
                      <a:pt x="127" y="147"/>
                      <a:pt x="127" y="147"/>
                    </a:cubicBezTo>
                    <a:lnTo>
                      <a:pt x="95" y="147"/>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14" name="Freeform 20">
                <a:extLst>
                  <a:ext uri="{FF2B5EF4-FFF2-40B4-BE49-F238E27FC236}">
                    <a16:creationId xmlns:a16="http://schemas.microsoft.com/office/drawing/2014/main" id="{DDC5E0CE-D94F-4E1A-A9FC-E779FA66420B}"/>
                  </a:ext>
                </a:extLst>
              </p:cNvPr>
              <p:cNvSpPr>
                <a:spLocks/>
              </p:cNvSpPr>
              <p:nvPr/>
            </p:nvSpPr>
            <p:spPr bwMode="black">
              <a:xfrm>
                <a:off x="6397483" y="5575586"/>
                <a:ext cx="99895" cy="161888"/>
              </a:xfrm>
              <a:custGeom>
                <a:avLst/>
                <a:gdLst/>
                <a:ahLst/>
                <a:cxnLst>
                  <a:cxn ang="0">
                    <a:pos x="210" y="504"/>
                  </a:cxn>
                  <a:cxn ang="0">
                    <a:pos x="77" y="341"/>
                  </a:cxn>
                  <a:cxn ang="0">
                    <a:pos x="75" y="341"/>
                  </a:cxn>
                  <a:cxn ang="0">
                    <a:pos x="75" y="504"/>
                  </a:cxn>
                  <a:cxn ang="0">
                    <a:pos x="0" y="504"/>
                  </a:cxn>
                  <a:cxn ang="0">
                    <a:pos x="0" y="0"/>
                  </a:cxn>
                  <a:cxn ang="0">
                    <a:pos x="75" y="0"/>
                  </a:cxn>
                  <a:cxn ang="0">
                    <a:pos x="75" y="319"/>
                  </a:cxn>
                  <a:cxn ang="0">
                    <a:pos x="77" y="319"/>
                  </a:cxn>
                  <a:cxn ang="0">
                    <a:pos x="203" y="163"/>
                  </a:cxn>
                  <a:cxn ang="0">
                    <a:pos x="302" y="163"/>
                  </a:cxn>
                  <a:cxn ang="0">
                    <a:pos x="155" y="326"/>
                  </a:cxn>
                  <a:cxn ang="0">
                    <a:pos x="311" y="504"/>
                  </a:cxn>
                  <a:cxn ang="0">
                    <a:pos x="210" y="504"/>
                  </a:cxn>
                </a:cxnLst>
                <a:rect l="0" t="0" r="r" b="b"/>
                <a:pathLst>
                  <a:path w="311" h="504">
                    <a:moveTo>
                      <a:pt x="210" y="504"/>
                    </a:moveTo>
                    <a:lnTo>
                      <a:pt x="77" y="341"/>
                    </a:lnTo>
                    <a:lnTo>
                      <a:pt x="75" y="341"/>
                    </a:lnTo>
                    <a:lnTo>
                      <a:pt x="75" y="504"/>
                    </a:lnTo>
                    <a:lnTo>
                      <a:pt x="0" y="504"/>
                    </a:lnTo>
                    <a:lnTo>
                      <a:pt x="0" y="0"/>
                    </a:lnTo>
                    <a:lnTo>
                      <a:pt x="75" y="0"/>
                    </a:lnTo>
                    <a:lnTo>
                      <a:pt x="75" y="319"/>
                    </a:lnTo>
                    <a:lnTo>
                      <a:pt x="77" y="319"/>
                    </a:lnTo>
                    <a:lnTo>
                      <a:pt x="203" y="163"/>
                    </a:lnTo>
                    <a:lnTo>
                      <a:pt x="302" y="163"/>
                    </a:lnTo>
                    <a:lnTo>
                      <a:pt x="155" y="326"/>
                    </a:lnTo>
                    <a:lnTo>
                      <a:pt x="311" y="504"/>
                    </a:lnTo>
                    <a:lnTo>
                      <a:pt x="210" y="504"/>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15" name="Freeform 21">
                <a:extLst>
                  <a:ext uri="{FF2B5EF4-FFF2-40B4-BE49-F238E27FC236}">
                    <a16:creationId xmlns:a16="http://schemas.microsoft.com/office/drawing/2014/main" id="{D437E47E-102D-4660-9C78-9E18ED3EBE90}"/>
                  </a:ext>
                </a:extLst>
              </p:cNvPr>
              <p:cNvSpPr>
                <a:spLocks/>
              </p:cNvSpPr>
              <p:nvPr/>
            </p:nvSpPr>
            <p:spPr bwMode="black">
              <a:xfrm>
                <a:off x="6561298" y="5627943"/>
                <a:ext cx="97004" cy="112422"/>
              </a:xfrm>
              <a:custGeom>
                <a:avLst/>
                <a:gdLst/>
                <a:ahLst/>
                <a:cxnLst>
                  <a:cxn ang="0">
                    <a:pos x="95" y="144"/>
                  </a:cxn>
                  <a:cxn ang="0">
                    <a:pos x="95" y="123"/>
                  </a:cxn>
                  <a:cxn ang="0">
                    <a:pos x="95" y="123"/>
                  </a:cxn>
                  <a:cxn ang="0">
                    <a:pos x="87" y="132"/>
                  </a:cxn>
                  <a:cxn ang="0">
                    <a:pos x="78" y="140"/>
                  </a:cxn>
                  <a:cxn ang="0">
                    <a:pos x="66" y="146"/>
                  </a:cxn>
                  <a:cxn ang="0">
                    <a:pos x="51" y="148"/>
                  </a:cxn>
                  <a:cxn ang="0">
                    <a:pos x="13" y="133"/>
                  </a:cxn>
                  <a:cxn ang="0">
                    <a:pos x="0" y="88"/>
                  </a:cxn>
                  <a:cxn ang="0">
                    <a:pos x="0" y="0"/>
                  </a:cxn>
                  <a:cxn ang="0">
                    <a:pos x="33" y="0"/>
                  </a:cxn>
                  <a:cxn ang="0">
                    <a:pos x="33" y="83"/>
                  </a:cxn>
                  <a:cxn ang="0">
                    <a:pos x="35" y="101"/>
                  </a:cxn>
                  <a:cxn ang="0">
                    <a:pos x="41" y="113"/>
                  </a:cxn>
                  <a:cxn ang="0">
                    <a:pos x="50" y="119"/>
                  </a:cxn>
                  <a:cxn ang="0">
                    <a:pos x="63" y="121"/>
                  </a:cxn>
                  <a:cxn ang="0">
                    <a:pos x="75" y="119"/>
                  </a:cxn>
                  <a:cxn ang="0">
                    <a:pos x="86" y="111"/>
                  </a:cxn>
                  <a:cxn ang="0">
                    <a:pos x="93" y="99"/>
                  </a:cxn>
                  <a:cxn ang="0">
                    <a:pos x="95" y="83"/>
                  </a:cxn>
                  <a:cxn ang="0">
                    <a:pos x="95" y="0"/>
                  </a:cxn>
                  <a:cxn ang="0">
                    <a:pos x="128" y="0"/>
                  </a:cxn>
                  <a:cxn ang="0">
                    <a:pos x="128" y="144"/>
                  </a:cxn>
                  <a:cxn ang="0">
                    <a:pos x="95" y="144"/>
                  </a:cxn>
                </a:cxnLst>
                <a:rect l="0" t="0" r="r" b="b"/>
                <a:pathLst>
                  <a:path w="128" h="148">
                    <a:moveTo>
                      <a:pt x="95" y="144"/>
                    </a:moveTo>
                    <a:cubicBezTo>
                      <a:pt x="95" y="123"/>
                      <a:pt x="95" y="123"/>
                      <a:pt x="95" y="123"/>
                    </a:cubicBezTo>
                    <a:cubicBezTo>
                      <a:pt x="95" y="123"/>
                      <a:pt x="95" y="123"/>
                      <a:pt x="95" y="123"/>
                    </a:cubicBezTo>
                    <a:cubicBezTo>
                      <a:pt x="93" y="126"/>
                      <a:pt x="90" y="129"/>
                      <a:pt x="87" y="132"/>
                    </a:cubicBezTo>
                    <a:cubicBezTo>
                      <a:pt x="85" y="135"/>
                      <a:pt x="81" y="138"/>
                      <a:pt x="78" y="140"/>
                    </a:cubicBezTo>
                    <a:cubicBezTo>
                      <a:pt x="74" y="143"/>
                      <a:pt x="70" y="144"/>
                      <a:pt x="66" y="146"/>
                    </a:cubicBezTo>
                    <a:cubicBezTo>
                      <a:pt x="61" y="147"/>
                      <a:pt x="56" y="148"/>
                      <a:pt x="51" y="148"/>
                    </a:cubicBezTo>
                    <a:cubicBezTo>
                      <a:pt x="35" y="148"/>
                      <a:pt x="22" y="143"/>
                      <a:pt x="13" y="133"/>
                    </a:cubicBezTo>
                    <a:cubicBezTo>
                      <a:pt x="4" y="122"/>
                      <a:pt x="0" y="107"/>
                      <a:pt x="0" y="88"/>
                    </a:cubicBezTo>
                    <a:cubicBezTo>
                      <a:pt x="0" y="0"/>
                      <a:pt x="0" y="0"/>
                      <a:pt x="0" y="0"/>
                    </a:cubicBezTo>
                    <a:cubicBezTo>
                      <a:pt x="33" y="0"/>
                      <a:pt x="33" y="0"/>
                      <a:pt x="33" y="0"/>
                    </a:cubicBezTo>
                    <a:cubicBezTo>
                      <a:pt x="33" y="83"/>
                      <a:pt x="33" y="83"/>
                      <a:pt x="33" y="83"/>
                    </a:cubicBezTo>
                    <a:cubicBezTo>
                      <a:pt x="33" y="90"/>
                      <a:pt x="33" y="96"/>
                      <a:pt x="35" y="101"/>
                    </a:cubicBezTo>
                    <a:cubicBezTo>
                      <a:pt x="36" y="106"/>
                      <a:pt x="38" y="110"/>
                      <a:pt x="41" y="113"/>
                    </a:cubicBezTo>
                    <a:cubicBezTo>
                      <a:pt x="44" y="116"/>
                      <a:pt x="47" y="118"/>
                      <a:pt x="50" y="119"/>
                    </a:cubicBezTo>
                    <a:cubicBezTo>
                      <a:pt x="54" y="120"/>
                      <a:pt x="58" y="121"/>
                      <a:pt x="63" y="121"/>
                    </a:cubicBezTo>
                    <a:cubicBezTo>
                      <a:pt x="67" y="121"/>
                      <a:pt x="71" y="120"/>
                      <a:pt x="75" y="119"/>
                    </a:cubicBezTo>
                    <a:cubicBezTo>
                      <a:pt x="79" y="117"/>
                      <a:pt x="83" y="115"/>
                      <a:pt x="86" y="111"/>
                    </a:cubicBezTo>
                    <a:cubicBezTo>
                      <a:pt x="89" y="108"/>
                      <a:pt x="91" y="104"/>
                      <a:pt x="93" y="99"/>
                    </a:cubicBezTo>
                    <a:cubicBezTo>
                      <a:pt x="94" y="95"/>
                      <a:pt x="95" y="89"/>
                      <a:pt x="95" y="83"/>
                    </a:cubicBezTo>
                    <a:cubicBezTo>
                      <a:pt x="95" y="0"/>
                      <a:pt x="95" y="0"/>
                      <a:pt x="95" y="0"/>
                    </a:cubicBezTo>
                    <a:cubicBezTo>
                      <a:pt x="128" y="0"/>
                      <a:pt x="128" y="0"/>
                      <a:pt x="128" y="0"/>
                    </a:cubicBezTo>
                    <a:cubicBezTo>
                      <a:pt x="128" y="144"/>
                      <a:pt x="128" y="144"/>
                      <a:pt x="128" y="144"/>
                    </a:cubicBezTo>
                    <a:lnTo>
                      <a:pt x="95" y="144"/>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16" name="Freeform 22">
                <a:extLst>
                  <a:ext uri="{FF2B5EF4-FFF2-40B4-BE49-F238E27FC236}">
                    <a16:creationId xmlns:a16="http://schemas.microsoft.com/office/drawing/2014/main" id="{052C188B-CD62-41AF-AA09-81986C91CFE4}"/>
                  </a:ext>
                </a:extLst>
              </p:cNvPr>
              <p:cNvSpPr>
                <a:spLocks/>
              </p:cNvSpPr>
              <p:nvPr/>
            </p:nvSpPr>
            <p:spPr bwMode="black">
              <a:xfrm>
                <a:off x="6727362" y="5584901"/>
                <a:ext cx="207821" cy="152573"/>
              </a:xfrm>
              <a:custGeom>
                <a:avLst/>
                <a:gdLst/>
                <a:ahLst/>
                <a:cxnLst>
                  <a:cxn ang="0">
                    <a:pos x="219" y="201"/>
                  </a:cxn>
                  <a:cxn ang="0">
                    <a:pos x="179" y="201"/>
                  </a:cxn>
                  <a:cxn ang="0">
                    <a:pos x="142" y="61"/>
                  </a:cxn>
                  <a:cxn ang="0">
                    <a:pos x="140" y="56"/>
                  </a:cxn>
                  <a:cxn ang="0">
                    <a:pos x="140" y="50"/>
                  </a:cxn>
                  <a:cxn ang="0">
                    <a:pos x="139" y="45"/>
                  </a:cxn>
                  <a:cxn ang="0">
                    <a:pos x="138" y="39"/>
                  </a:cxn>
                  <a:cxn ang="0">
                    <a:pos x="138" y="39"/>
                  </a:cxn>
                  <a:cxn ang="0">
                    <a:pos x="137" y="45"/>
                  </a:cxn>
                  <a:cxn ang="0">
                    <a:pos x="136" y="50"/>
                  </a:cxn>
                  <a:cxn ang="0">
                    <a:pos x="135" y="56"/>
                  </a:cxn>
                  <a:cxn ang="0">
                    <a:pos x="134" y="61"/>
                  </a:cxn>
                  <a:cxn ang="0">
                    <a:pos x="97" y="201"/>
                  </a:cxn>
                  <a:cxn ang="0">
                    <a:pos x="57" y="201"/>
                  </a:cxn>
                  <a:cxn ang="0">
                    <a:pos x="0" y="0"/>
                  </a:cxn>
                  <a:cxn ang="0">
                    <a:pos x="37" y="0"/>
                  </a:cxn>
                  <a:cxn ang="0">
                    <a:pos x="74" y="146"/>
                  </a:cxn>
                  <a:cxn ang="0">
                    <a:pos x="75" y="151"/>
                  </a:cxn>
                  <a:cxn ang="0">
                    <a:pos x="76" y="157"/>
                  </a:cxn>
                  <a:cxn ang="0">
                    <a:pos x="76" y="162"/>
                  </a:cxn>
                  <a:cxn ang="0">
                    <a:pos x="77" y="167"/>
                  </a:cxn>
                  <a:cxn ang="0">
                    <a:pos x="78" y="167"/>
                  </a:cxn>
                  <a:cxn ang="0">
                    <a:pos x="78" y="163"/>
                  </a:cxn>
                  <a:cxn ang="0">
                    <a:pos x="79" y="157"/>
                  </a:cxn>
                  <a:cxn ang="0">
                    <a:pos x="80" y="151"/>
                  </a:cxn>
                  <a:cxn ang="0">
                    <a:pos x="81" y="145"/>
                  </a:cxn>
                  <a:cxn ang="0">
                    <a:pos x="122" y="0"/>
                  </a:cxn>
                  <a:cxn ang="0">
                    <a:pos x="158" y="0"/>
                  </a:cxn>
                  <a:cxn ang="0">
                    <a:pos x="196" y="147"/>
                  </a:cxn>
                  <a:cxn ang="0">
                    <a:pos x="198" y="157"/>
                  </a:cxn>
                  <a:cxn ang="0">
                    <a:pos x="199" y="167"/>
                  </a:cxn>
                  <a:cxn ang="0">
                    <a:pos x="200" y="167"/>
                  </a:cxn>
                  <a:cxn ang="0">
                    <a:pos x="200" y="162"/>
                  </a:cxn>
                  <a:cxn ang="0">
                    <a:pos x="201" y="156"/>
                  </a:cxn>
                  <a:cxn ang="0">
                    <a:pos x="202" y="151"/>
                  </a:cxn>
                  <a:cxn ang="0">
                    <a:pos x="203" y="146"/>
                  </a:cxn>
                  <a:cxn ang="0">
                    <a:pos x="239" y="0"/>
                  </a:cxn>
                  <a:cxn ang="0">
                    <a:pos x="274" y="0"/>
                  </a:cxn>
                  <a:cxn ang="0">
                    <a:pos x="219" y="201"/>
                  </a:cxn>
                </a:cxnLst>
                <a:rect l="0" t="0" r="r" b="b"/>
                <a:pathLst>
                  <a:path w="274" h="201">
                    <a:moveTo>
                      <a:pt x="219" y="201"/>
                    </a:moveTo>
                    <a:cubicBezTo>
                      <a:pt x="179" y="201"/>
                      <a:pt x="179" y="201"/>
                      <a:pt x="179" y="201"/>
                    </a:cubicBezTo>
                    <a:cubicBezTo>
                      <a:pt x="142" y="61"/>
                      <a:pt x="142" y="61"/>
                      <a:pt x="142" y="61"/>
                    </a:cubicBezTo>
                    <a:cubicBezTo>
                      <a:pt x="141" y="59"/>
                      <a:pt x="141" y="58"/>
                      <a:pt x="140" y="56"/>
                    </a:cubicBezTo>
                    <a:cubicBezTo>
                      <a:pt x="140" y="54"/>
                      <a:pt x="140" y="52"/>
                      <a:pt x="140" y="50"/>
                    </a:cubicBezTo>
                    <a:cubicBezTo>
                      <a:pt x="139" y="48"/>
                      <a:pt x="139" y="47"/>
                      <a:pt x="139" y="45"/>
                    </a:cubicBezTo>
                    <a:cubicBezTo>
                      <a:pt x="139" y="43"/>
                      <a:pt x="138" y="41"/>
                      <a:pt x="138" y="39"/>
                    </a:cubicBezTo>
                    <a:cubicBezTo>
                      <a:pt x="138" y="39"/>
                      <a:pt x="138" y="39"/>
                      <a:pt x="138" y="39"/>
                    </a:cubicBezTo>
                    <a:cubicBezTo>
                      <a:pt x="138" y="41"/>
                      <a:pt x="137" y="43"/>
                      <a:pt x="137" y="45"/>
                    </a:cubicBezTo>
                    <a:cubicBezTo>
                      <a:pt x="137" y="47"/>
                      <a:pt x="137" y="48"/>
                      <a:pt x="136" y="50"/>
                    </a:cubicBezTo>
                    <a:cubicBezTo>
                      <a:pt x="136" y="52"/>
                      <a:pt x="136" y="54"/>
                      <a:pt x="135" y="56"/>
                    </a:cubicBezTo>
                    <a:cubicBezTo>
                      <a:pt x="135" y="58"/>
                      <a:pt x="135" y="59"/>
                      <a:pt x="134" y="61"/>
                    </a:cubicBezTo>
                    <a:cubicBezTo>
                      <a:pt x="97" y="201"/>
                      <a:pt x="97" y="201"/>
                      <a:pt x="97" y="201"/>
                    </a:cubicBezTo>
                    <a:cubicBezTo>
                      <a:pt x="57" y="201"/>
                      <a:pt x="57" y="201"/>
                      <a:pt x="57" y="201"/>
                    </a:cubicBezTo>
                    <a:cubicBezTo>
                      <a:pt x="0" y="0"/>
                      <a:pt x="0" y="0"/>
                      <a:pt x="0" y="0"/>
                    </a:cubicBezTo>
                    <a:cubicBezTo>
                      <a:pt x="37" y="0"/>
                      <a:pt x="37" y="0"/>
                      <a:pt x="37" y="0"/>
                    </a:cubicBezTo>
                    <a:cubicBezTo>
                      <a:pt x="74" y="146"/>
                      <a:pt x="74" y="146"/>
                      <a:pt x="74" y="146"/>
                    </a:cubicBezTo>
                    <a:cubicBezTo>
                      <a:pt x="74" y="147"/>
                      <a:pt x="75" y="149"/>
                      <a:pt x="75" y="151"/>
                    </a:cubicBezTo>
                    <a:cubicBezTo>
                      <a:pt x="75" y="153"/>
                      <a:pt x="76" y="155"/>
                      <a:pt x="76" y="157"/>
                    </a:cubicBezTo>
                    <a:cubicBezTo>
                      <a:pt x="76" y="159"/>
                      <a:pt x="76" y="161"/>
                      <a:pt x="76" y="162"/>
                    </a:cubicBezTo>
                    <a:cubicBezTo>
                      <a:pt x="77" y="164"/>
                      <a:pt x="77" y="166"/>
                      <a:pt x="77" y="167"/>
                    </a:cubicBezTo>
                    <a:cubicBezTo>
                      <a:pt x="78" y="167"/>
                      <a:pt x="78" y="167"/>
                      <a:pt x="78" y="167"/>
                    </a:cubicBezTo>
                    <a:cubicBezTo>
                      <a:pt x="78" y="166"/>
                      <a:pt x="78" y="164"/>
                      <a:pt x="78" y="163"/>
                    </a:cubicBezTo>
                    <a:cubicBezTo>
                      <a:pt x="78" y="161"/>
                      <a:pt x="79" y="159"/>
                      <a:pt x="79" y="157"/>
                    </a:cubicBezTo>
                    <a:cubicBezTo>
                      <a:pt x="79" y="155"/>
                      <a:pt x="80" y="153"/>
                      <a:pt x="80" y="151"/>
                    </a:cubicBezTo>
                    <a:cubicBezTo>
                      <a:pt x="81" y="149"/>
                      <a:pt x="81" y="147"/>
                      <a:pt x="81" y="145"/>
                    </a:cubicBezTo>
                    <a:cubicBezTo>
                      <a:pt x="122" y="0"/>
                      <a:pt x="122" y="0"/>
                      <a:pt x="122" y="0"/>
                    </a:cubicBezTo>
                    <a:cubicBezTo>
                      <a:pt x="158" y="0"/>
                      <a:pt x="158" y="0"/>
                      <a:pt x="158" y="0"/>
                    </a:cubicBezTo>
                    <a:cubicBezTo>
                      <a:pt x="196" y="147"/>
                      <a:pt x="196" y="147"/>
                      <a:pt x="196" y="147"/>
                    </a:cubicBezTo>
                    <a:cubicBezTo>
                      <a:pt x="197" y="150"/>
                      <a:pt x="198" y="153"/>
                      <a:pt x="198" y="157"/>
                    </a:cubicBezTo>
                    <a:cubicBezTo>
                      <a:pt x="199" y="160"/>
                      <a:pt x="199" y="164"/>
                      <a:pt x="199" y="167"/>
                    </a:cubicBezTo>
                    <a:cubicBezTo>
                      <a:pt x="200" y="167"/>
                      <a:pt x="200" y="167"/>
                      <a:pt x="200" y="167"/>
                    </a:cubicBezTo>
                    <a:cubicBezTo>
                      <a:pt x="200" y="166"/>
                      <a:pt x="200" y="164"/>
                      <a:pt x="200" y="162"/>
                    </a:cubicBezTo>
                    <a:cubicBezTo>
                      <a:pt x="201" y="160"/>
                      <a:pt x="201" y="158"/>
                      <a:pt x="201" y="156"/>
                    </a:cubicBezTo>
                    <a:cubicBezTo>
                      <a:pt x="201" y="155"/>
                      <a:pt x="202" y="153"/>
                      <a:pt x="202" y="151"/>
                    </a:cubicBezTo>
                    <a:cubicBezTo>
                      <a:pt x="202" y="149"/>
                      <a:pt x="202" y="148"/>
                      <a:pt x="203" y="146"/>
                    </a:cubicBezTo>
                    <a:cubicBezTo>
                      <a:pt x="239" y="0"/>
                      <a:pt x="239" y="0"/>
                      <a:pt x="239" y="0"/>
                    </a:cubicBezTo>
                    <a:cubicBezTo>
                      <a:pt x="274" y="0"/>
                      <a:pt x="274" y="0"/>
                      <a:pt x="274" y="0"/>
                    </a:cubicBezTo>
                    <a:lnTo>
                      <a:pt x="219" y="201"/>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17" name="Freeform 23">
                <a:extLst>
                  <a:ext uri="{FF2B5EF4-FFF2-40B4-BE49-F238E27FC236}">
                    <a16:creationId xmlns:a16="http://schemas.microsoft.com/office/drawing/2014/main" id="{7294C399-D5FB-4F3D-8454-22735247D2BD}"/>
                  </a:ext>
                </a:extLst>
              </p:cNvPr>
              <p:cNvSpPr>
                <a:spLocks noEditPoints="1"/>
              </p:cNvSpPr>
              <p:nvPr/>
            </p:nvSpPr>
            <p:spPr bwMode="black">
              <a:xfrm>
                <a:off x="6934540" y="5625694"/>
                <a:ext cx="99253" cy="114671"/>
              </a:xfrm>
              <a:custGeom>
                <a:avLst/>
                <a:gdLst/>
                <a:ahLst/>
                <a:cxnLst>
                  <a:cxn ang="0">
                    <a:pos x="33" y="85"/>
                  </a:cxn>
                  <a:cxn ang="0">
                    <a:pos x="45" y="115"/>
                  </a:cxn>
                  <a:cxn ang="0">
                    <a:pos x="77" y="125"/>
                  </a:cxn>
                  <a:cxn ang="0">
                    <a:pos x="100" y="121"/>
                  </a:cxn>
                  <a:cxn ang="0">
                    <a:pos x="120" y="111"/>
                  </a:cxn>
                  <a:cxn ang="0">
                    <a:pos x="120" y="139"/>
                  </a:cxn>
                  <a:cxn ang="0">
                    <a:pos x="112" y="143"/>
                  </a:cxn>
                  <a:cxn ang="0">
                    <a:pos x="101" y="146"/>
                  </a:cxn>
                  <a:cxn ang="0">
                    <a:pos x="86" y="149"/>
                  </a:cxn>
                  <a:cxn ang="0">
                    <a:pos x="69" y="151"/>
                  </a:cxn>
                  <a:cxn ang="0">
                    <a:pos x="40" y="146"/>
                  </a:cxn>
                  <a:cxn ang="0">
                    <a:pos x="18" y="132"/>
                  </a:cxn>
                  <a:cxn ang="0">
                    <a:pos x="5" y="108"/>
                  </a:cxn>
                  <a:cxn ang="0">
                    <a:pos x="0" y="77"/>
                  </a:cxn>
                  <a:cxn ang="0">
                    <a:pos x="6" y="42"/>
                  </a:cxn>
                  <a:cxn ang="0">
                    <a:pos x="22" y="18"/>
                  </a:cxn>
                  <a:cxn ang="0">
                    <a:pos x="44" y="4"/>
                  </a:cxn>
                  <a:cxn ang="0">
                    <a:pos x="68" y="0"/>
                  </a:cxn>
                  <a:cxn ang="0">
                    <a:pos x="96" y="5"/>
                  </a:cxn>
                  <a:cxn ang="0">
                    <a:pos x="116" y="19"/>
                  </a:cxn>
                  <a:cxn ang="0">
                    <a:pos x="127" y="41"/>
                  </a:cxn>
                  <a:cxn ang="0">
                    <a:pos x="131" y="69"/>
                  </a:cxn>
                  <a:cxn ang="0">
                    <a:pos x="131" y="85"/>
                  </a:cxn>
                  <a:cxn ang="0">
                    <a:pos x="33" y="85"/>
                  </a:cxn>
                  <a:cxn ang="0">
                    <a:pos x="97" y="46"/>
                  </a:cxn>
                  <a:cxn ang="0">
                    <a:pos x="92" y="35"/>
                  </a:cxn>
                  <a:cxn ang="0">
                    <a:pos x="82" y="28"/>
                  </a:cxn>
                  <a:cxn ang="0">
                    <a:pos x="68" y="25"/>
                  </a:cxn>
                  <a:cxn ang="0">
                    <a:pos x="56" y="28"/>
                  </a:cxn>
                  <a:cxn ang="0">
                    <a:pos x="46" y="35"/>
                  </a:cxn>
                  <a:cxn ang="0">
                    <a:pos x="38" y="46"/>
                  </a:cxn>
                  <a:cxn ang="0">
                    <a:pos x="33" y="60"/>
                  </a:cxn>
                  <a:cxn ang="0">
                    <a:pos x="99" y="60"/>
                  </a:cxn>
                  <a:cxn ang="0">
                    <a:pos x="97" y="46"/>
                  </a:cxn>
                </a:cxnLst>
                <a:rect l="0" t="0" r="r" b="b"/>
                <a:pathLst>
                  <a:path w="131" h="151">
                    <a:moveTo>
                      <a:pt x="33" y="85"/>
                    </a:moveTo>
                    <a:cubicBezTo>
                      <a:pt x="34" y="98"/>
                      <a:pt x="38" y="108"/>
                      <a:pt x="45" y="115"/>
                    </a:cubicBezTo>
                    <a:cubicBezTo>
                      <a:pt x="53" y="122"/>
                      <a:pt x="63" y="125"/>
                      <a:pt x="77" y="125"/>
                    </a:cubicBezTo>
                    <a:cubicBezTo>
                      <a:pt x="85" y="125"/>
                      <a:pt x="92" y="124"/>
                      <a:pt x="100" y="121"/>
                    </a:cubicBezTo>
                    <a:cubicBezTo>
                      <a:pt x="108" y="119"/>
                      <a:pt x="114" y="115"/>
                      <a:pt x="120" y="111"/>
                    </a:cubicBezTo>
                    <a:cubicBezTo>
                      <a:pt x="120" y="139"/>
                      <a:pt x="120" y="139"/>
                      <a:pt x="120" y="139"/>
                    </a:cubicBezTo>
                    <a:cubicBezTo>
                      <a:pt x="118" y="140"/>
                      <a:pt x="115" y="141"/>
                      <a:pt x="112" y="143"/>
                    </a:cubicBezTo>
                    <a:cubicBezTo>
                      <a:pt x="109" y="144"/>
                      <a:pt x="105" y="145"/>
                      <a:pt x="101" y="146"/>
                    </a:cubicBezTo>
                    <a:cubicBezTo>
                      <a:pt x="96" y="148"/>
                      <a:pt x="92" y="149"/>
                      <a:pt x="86" y="149"/>
                    </a:cubicBezTo>
                    <a:cubicBezTo>
                      <a:pt x="81" y="150"/>
                      <a:pt x="75" y="151"/>
                      <a:pt x="69" y="151"/>
                    </a:cubicBezTo>
                    <a:cubicBezTo>
                      <a:pt x="58" y="151"/>
                      <a:pt x="48" y="149"/>
                      <a:pt x="40" y="146"/>
                    </a:cubicBezTo>
                    <a:cubicBezTo>
                      <a:pt x="32" y="143"/>
                      <a:pt x="24" y="138"/>
                      <a:pt x="18" y="132"/>
                    </a:cubicBezTo>
                    <a:cubicBezTo>
                      <a:pt x="13" y="125"/>
                      <a:pt x="8" y="118"/>
                      <a:pt x="5" y="108"/>
                    </a:cubicBezTo>
                    <a:cubicBezTo>
                      <a:pt x="2" y="99"/>
                      <a:pt x="0" y="89"/>
                      <a:pt x="0" y="77"/>
                    </a:cubicBezTo>
                    <a:cubicBezTo>
                      <a:pt x="0" y="63"/>
                      <a:pt x="2" y="52"/>
                      <a:pt x="6" y="42"/>
                    </a:cubicBezTo>
                    <a:cubicBezTo>
                      <a:pt x="10" y="33"/>
                      <a:pt x="16" y="25"/>
                      <a:pt x="22" y="18"/>
                    </a:cubicBezTo>
                    <a:cubicBezTo>
                      <a:pt x="29" y="12"/>
                      <a:pt x="36" y="7"/>
                      <a:pt x="44" y="4"/>
                    </a:cubicBezTo>
                    <a:cubicBezTo>
                      <a:pt x="52" y="1"/>
                      <a:pt x="60" y="0"/>
                      <a:pt x="68" y="0"/>
                    </a:cubicBezTo>
                    <a:cubicBezTo>
                      <a:pt x="79" y="0"/>
                      <a:pt x="88" y="2"/>
                      <a:pt x="96" y="5"/>
                    </a:cubicBezTo>
                    <a:cubicBezTo>
                      <a:pt x="104" y="8"/>
                      <a:pt x="110" y="13"/>
                      <a:pt x="116" y="19"/>
                    </a:cubicBezTo>
                    <a:cubicBezTo>
                      <a:pt x="121" y="25"/>
                      <a:pt x="125" y="32"/>
                      <a:pt x="127" y="41"/>
                    </a:cubicBezTo>
                    <a:cubicBezTo>
                      <a:pt x="130" y="49"/>
                      <a:pt x="131" y="59"/>
                      <a:pt x="131" y="69"/>
                    </a:cubicBezTo>
                    <a:cubicBezTo>
                      <a:pt x="131" y="85"/>
                      <a:pt x="131" y="85"/>
                      <a:pt x="131" y="85"/>
                    </a:cubicBezTo>
                    <a:lnTo>
                      <a:pt x="33" y="85"/>
                    </a:lnTo>
                    <a:close/>
                    <a:moveTo>
                      <a:pt x="97" y="46"/>
                    </a:moveTo>
                    <a:cubicBezTo>
                      <a:pt x="96" y="42"/>
                      <a:pt x="94" y="38"/>
                      <a:pt x="92" y="35"/>
                    </a:cubicBezTo>
                    <a:cubicBezTo>
                      <a:pt x="89" y="32"/>
                      <a:pt x="86" y="30"/>
                      <a:pt x="82" y="28"/>
                    </a:cubicBezTo>
                    <a:cubicBezTo>
                      <a:pt x="79" y="26"/>
                      <a:pt x="74" y="25"/>
                      <a:pt x="68" y="25"/>
                    </a:cubicBezTo>
                    <a:cubicBezTo>
                      <a:pt x="64" y="25"/>
                      <a:pt x="60" y="26"/>
                      <a:pt x="56" y="28"/>
                    </a:cubicBezTo>
                    <a:cubicBezTo>
                      <a:pt x="52" y="29"/>
                      <a:pt x="49" y="32"/>
                      <a:pt x="46" y="35"/>
                    </a:cubicBezTo>
                    <a:cubicBezTo>
                      <a:pt x="42" y="38"/>
                      <a:pt x="40" y="42"/>
                      <a:pt x="38" y="46"/>
                    </a:cubicBezTo>
                    <a:cubicBezTo>
                      <a:pt x="36" y="50"/>
                      <a:pt x="34" y="55"/>
                      <a:pt x="33" y="60"/>
                    </a:cubicBezTo>
                    <a:cubicBezTo>
                      <a:pt x="99" y="60"/>
                      <a:pt x="99" y="60"/>
                      <a:pt x="99" y="60"/>
                    </a:cubicBezTo>
                    <a:cubicBezTo>
                      <a:pt x="99" y="55"/>
                      <a:pt x="98" y="51"/>
                      <a:pt x="97" y="46"/>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18" name="Rectangle 24">
                <a:extLst>
                  <a:ext uri="{FF2B5EF4-FFF2-40B4-BE49-F238E27FC236}">
                    <a16:creationId xmlns:a16="http://schemas.microsoft.com/office/drawing/2014/main" id="{247AD932-1565-4308-9A8B-59722C1C763D}"/>
                  </a:ext>
                </a:extLst>
              </p:cNvPr>
              <p:cNvSpPr>
                <a:spLocks noChangeArrowheads="1"/>
              </p:cNvSpPr>
              <p:nvPr/>
            </p:nvSpPr>
            <p:spPr bwMode="black">
              <a:xfrm>
                <a:off x="7052744" y="5575586"/>
                <a:ext cx="25054" cy="161888"/>
              </a:xfrm>
              <a:prstGeom prst="rect">
                <a:avLst/>
              </a:pr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grpSp>
        <p:grpSp>
          <p:nvGrpSpPr>
            <p:cNvPr id="18" name="Group 94">
              <a:extLst>
                <a:ext uri="{FF2B5EF4-FFF2-40B4-BE49-F238E27FC236}">
                  <a16:creationId xmlns:a16="http://schemas.microsoft.com/office/drawing/2014/main" id="{1945C672-8E7A-4F31-84C0-EBD28E37D774}"/>
                </a:ext>
              </a:extLst>
            </p:cNvPr>
            <p:cNvGrpSpPr/>
            <p:nvPr/>
          </p:nvGrpSpPr>
          <p:grpSpPr bwMode="black">
            <a:xfrm>
              <a:off x="5303919" y="2606000"/>
              <a:ext cx="1045758" cy="163878"/>
              <a:chOff x="891368" y="5611897"/>
              <a:chExt cx="1049730" cy="170204"/>
            </a:xfrm>
            <a:grpFill/>
            <a:effectLst/>
          </p:grpSpPr>
          <p:sp>
            <p:nvSpPr>
              <p:cNvPr id="202" name="Freeform 32">
                <a:extLst>
                  <a:ext uri="{FF2B5EF4-FFF2-40B4-BE49-F238E27FC236}">
                    <a16:creationId xmlns:a16="http://schemas.microsoft.com/office/drawing/2014/main" id="{DEC98FDD-684D-4716-AD1B-75EC8A14EA56}"/>
                  </a:ext>
                </a:extLst>
              </p:cNvPr>
              <p:cNvSpPr>
                <a:spLocks/>
              </p:cNvSpPr>
              <p:nvPr/>
            </p:nvSpPr>
            <p:spPr bwMode="black">
              <a:xfrm>
                <a:off x="891368" y="5618377"/>
                <a:ext cx="93741" cy="163724"/>
              </a:xfrm>
              <a:custGeom>
                <a:avLst/>
                <a:gdLst/>
                <a:ahLst/>
                <a:cxnLst>
                  <a:cxn ang="0">
                    <a:pos x="120" y="152"/>
                  </a:cxn>
                  <a:cxn ang="0">
                    <a:pos x="116" y="173"/>
                  </a:cxn>
                  <a:cxn ang="0">
                    <a:pos x="104" y="191"/>
                  </a:cxn>
                  <a:cxn ang="0">
                    <a:pos x="82" y="204"/>
                  </a:cxn>
                  <a:cxn ang="0">
                    <a:pos x="48" y="209"/>
                  </a:cxn>
                  <a:cxn ang="0">
                    <a:pos x="35" y="208"/>
                  </a:cxn>
                  <a:cxn ang="0">
                    <a:pos x="21" y="205"/>
                  </a:cxn>
                  <a:cxn ang="0">
                    <a:pos x="9" y="201"/>
                  </a:cxn>
                  <a:cxn ang="0">
                    <a:pos x="0" y="197"/>
                  </a:cxn>
                  <a:cxn ang="0">
                    <a:pos x="0" y="160"/>
                  </a:cxn>
                  <a:cxn ang="0">
                    <a:pos x="12" y="169"/>
                  </a:cxn>
                  <a:cxn ang="0">
                    <a:pos x="25" y="175"/>
                  </a:cxn>
                  <a:cxn ang="0">
                    <a:pos x="39" y="179"/>
                  </a:cxn>
                  <a:cxn ang="0">
                    <a:pos x="52" y="180"/>
                  </a:cxn>
                  <a:cxn ang="0">
                    <a:pos x="68" y="178"/>
                  </a:cxn>
                  <a:cxn ang="0">
                    <a:pos x="78" y="172"/>
                  </a:cxn>
                  <a:cxn ang="0">
                    <a:pos x="83" y="164"/>
                  </a:cxn>
                  <a:cxn ang="0">
                    <a:pos x="84" y="155"/>
                  </a:cxn>
                  <a:cxn ang="0">
                    <a:pos x="82" y="145"/>
                  </a:cxn>
                  <a:cxn ang="0">
                    <a:pos x="75" y="135"/>
                  </a:cxn>
                  <a:cxn ang="0">
                    <a:pos x="63" y="125"/>
                  </a:cxn>
                  <a:cxn ang="0">
                    <a:pos x="45" y="115"/>
                  </a:cxn>
                  <a:cxn ang="0">
                    <a:pos x="23" y="101"/>
                  </a:cxn>
                  <a:cxn ang="0">
                    <a:pos x="9" y="87"/>
                  </a:cxn>
                  <a:cxn ang="0">
                    <a:pos x="2" y="73"/>
                  </a:cxn>
                  <a:cxn ang="0">
                    <a:pos x="0" y="57"/>
                  </a:cxn>
                  <a:cxn ang="0">
                    <a:pos x="4" y="34"/>
                  </a:cxn>
                  <a:cxn ang="0">
                    <a:pos x="18" y="16"/>
                  </a:cxn>
                  <a:cxn ang="0">
                    <a:pos x="40" y="5"/>
                  </a:cxn>
                  <a:cxn ang="0">
                    <a:pos x="68" y="0"/>
                  </a:cxn>
                  <a:cxn ang="0">
                    <a:pos x="81" y="1"/>
                  </a:cxn>
                  <a:cxn ang="0">
                    <a:pos x="94" y="3"/>
                  </a:cxn>
                  <a:cxn ang="0">
                    <a:pos x="104" y="6"/>
                  </a:cxn>
                  <a:cxn ang="0">
                    <a:pos x="112" y="8"/>
                  </a:cxn>
                  <a:cxn ang="0">
                    <a:pos x="112" y="43"/>
                  </a:cxn>
                  <a:cxn ang="0">
                    <a:pos x="102" y="37"/>
                  </a:cxn>
                  <a:cxn ang="0">
                    <a:pos x="92" y="33"/>
                  </a:cxn>
                  <a:cxn ang="0">
                    <a:pos x="80" y="30"/>
                  </a:cxn>
                  <a:cxn ang="0">
                    <a:pos x="68" y="29"/>
                  </a:cxn>
                  <a:cxn ang="0">
                    <a:pos x="54" y="31"/>
                  </a:cxn>
                  <a:cxn ang="0">
                    <a:pos x="44" y="36"/>
                  </a:cxn>
                  <a:cxn ang="0">
                    <a:pos x="38" y="44"/>
                  </a:cxn>
                  <a:cxn ang="0">
                    <a:pos x="35" y="54"/>
                  </a:cxn>
                  <a:cxn ang="0">
                    <a:pos x="37" y="65"/>
                  </a:cxn>
                  <a:cxn ang="0">
                    <a:pos x="43" y="74"/>
                  </a:cxn>
                  <a:cxn ang="0">
                    <a:pos x="54" y="83"/>
                  </a:cxn>
                  <a:cxn ang="0">
                    <a:pos x="70" y="92"/>
                  </a:cxn>
                  <a:cxn ang="0">
                    <a:pos x="92" y="105"/>
                  </a:cxn>
                  <a:cxn ang="0">
                    <a:pos x="107" y="119"/>
                  </a:cxn>
                  <a:cxn ang="0">
                    <a:pos x="117" y="134"/>
                  </a:cxn>
                  <a:cxn ang="0">
                    <a:pos x="120" y="152"/>
                  </a:cxn>
                </a:cxnLst>
                <a:rect l="0" t="0" r="r" b="b"/>
                <a:pathLst>
                  <a:path w="120" h="209">
                    <a:moveTo>
                      <a:pt x="120" y="152"/>
                    </a:moveTo>
                    <a:cubicBezTo>
                      <a:pt x="120" y="159"/>
                      <a:pt x="119" y="166"/>
                      <a:pt x="116" y="173"/>
                    </a:cubicBezTo>
                    <a:cubicBezTo>
                      <a:pt x="114" y="180"/>
                      <a:pt x="110" y="186"/>
                      <a:pt x="104" y="191"/>
                    </a:cubicBezTo>
                    <a:cubicBezTo>
                      <a:pt x="98" y="196"/>
                      <a:pt x="91" y="201"/>
                      <a:pt x="82" y="204"/>
                    </a:cubicBezTo>
                    <a:cubicBezTo>
                      <a:pt x="73" y="207"/>
                      <a:pt x="62" y="209"/>
                      <a:pt x="48" y="209"/>
                    </a:cubicBezTo>
                    <a:cubicBezTo>
                      <a:pt x="44" y="209"/>
                      <a:pt x="40" y="208"/>
                      <a:pt x="35" y="208"/>
                    </a:cubicBezTo>
                    <a:cubicBezTo>
                      <a:pt x="30" y="207"/>
                      <a:pt x="26" y="206"/>
                      <a:pt x="21" y="205"/>
                    </a:cubicBezTo>
                    <a:cubicBezTo>
                      <a:pt x="17" y="204"/>
                      <a:pt x="13" y="203"/>
                      <a:pt x="9" y="201"/>
                    </a:cubicBezTo>
                    <a:cubicBezTo>
                      <a:pt x="6" y="200"/>
                      <a:pt x="3" y="198"/>
                      <a:pt x="0" y="197"/>
                    </a:cubicBezTo>
                    <a:cubicBezTo>
                      <a:pt x="0" y="160"/>
                      <a:pt x="0" y="160"/>
                      <a:pt x="0" y="160"/>
                    </a:cubicBezTo>
                    <a:cubicBezTo>
                      <a:pt x="4" y="163"/>
                      <a:pt x="7" y="166"/>
                      <a:pt x="12" y="169"/>
                    </a:cubicBezTo>
                    <a:cubicBezTo>
                      <a:pt x="16" y="171"/>
                      <a:pt x="20" y="173"/>
                      <a:pt x="25" y="175"/>
                    </a:cubicBezTo>
                    <a:cubicBezTo>
                      <a:pt x="30" y="177"/>
                      <a:pt x="34" y="178"/>
                      <a:pt x="39" y="179"/>
                    </a:cubicBezTo>
                    <a:cubicBezTo>
                      <a:pt x="43" y="180"/>
                      <a:pt x="48" y="180"/>
                      <a:pt x="52" y="180"/>
                    </a:cubicBezTo>
                    <a:cubicBezTo>
                      <a:pt x="58" y="180"/>
                      <a:pt x="64" y="179"/>
                      <a:pt x="68" y="178"/>
                    </a:cubicBezTo>
                    <a:cubicBezTo>
                      <a:pt x="72" y="176"/>
                      <a:pt x="76" y="174"/>
                      <a:pt x="78" y="172"/>
                    </a:cubicBezTo>
                    <a:cubicBezTo>
                      <a:pt x="80" y="170"/>
                      <a:pt x="82" y="167"/>
                      <a:pt x="83" y="164"/>
                    </a:cubicBezTo>
                    <a:cubicBezTo>
                      <a:pt x="84" y="161"/>
                      <a:pt x="84" y="158"/>
                      <a:pt x="84" y="155"/>
                    </a:cubicBezTo>
                    <a:cubicBezTo>
                      <a:pt x="84" y="151"/>
                      <a:pt x="84" y="148"/>
                      <a:pt x="82" y="145"/>
                    </a:cubicBezTo>
                    <a:cubicBezTo>
                      <a:pt x="81" y="141"/>
                      <a:pt x="78" y="138"/>
                      <a:pt x="75" y="135"/>
                    </a:cubicBezTo>
                    <a:cubicBezTo>
                      <a:pt x="72" y="132"/>
                      <a:pt x="68" y="129"/>
                      <a:pt x="63" y="125"/>
                    </a:cubicBezTo>
                    <a:cubicBezTo>
                      <a:pt x="58" y="122"/>
                      <a:pt x="52" y="119"/>
                      <a:pt x="45" y="115"/>
                    </a:cubicBezTo>
                    <a:cubicBezTo>
                      <a:pt x="36" y="110"/>
                      <a:pt x="29" y="106"/>
                      <a:pt x="23" y="101"/>
                    </a:cubicBezTo>
                    <a:cubicBezTo>
                      <a:pt x="17" y="97"/>
                      <a:pt x="13" y="92"/>
                      <a:pt x="9" y="87"/>
                    </a:cubicBezTo>
                    <a:cubicBezTo>
                      <a:pt x="6" y="83"/>
                      <a:pt x="3" y="78"/>
                      <a:pt x="2" y="73"/>
                    </a:cubicBezTo>
                    <a:cubicBezTo>
                      <a:pt x="0" y="68"/>
                      <a:pt x="0" y="62"/>
                      <a:pt x="0" y="57"/>
                    </a:cubicBezTo>
                    <a:cubicBezTo>
                      <a:pt x="0" y="49"/>
                      <a:pt x="1" y="41"/>
                      <a:pt x="4" y="34"/>
                    </a:cubicBezTo>
                    <a:cubicBezTo>
                      <a:pt x="8" y="27"/>
                      <a:pt x="12" y="21"/>
                      <a:pt x="18" y="16"/>
                    </a:cubicBezTo>
                    <a:cubicBezTo>
                      <a:pt x="24" y="11"/>
                      <a:pt x="31" y="7"/>
                      <a:pt x="40" y="5"/>
                    </a:cubicBezTo>
                    <a:cubicBezTo>
                      <a:pt x="48" y="2"/>
                      <a:pt x="58" y="0"/>
                      <a:pt x="68" y="0"/>
                    </a:cubicBezTo>
                    <a:cubicBezTo>
                      <a:pt x="72" y="0"/>
                      <a:pt x="77" y="1"/>
                      <a:pt x="81" y="1"/>
                    </a:cubicBezTo>
                    <a:cubicBezTo>
                      <a:pt x="86" y="2"/>
                      <a:pt x="90" y="2"/>
                      <a:pt x="94" y="3"/>
                    </a:cubicBezTo>
                    <a:cubicBezTo>
                      <a:pt x="98" y="4"/>
                      <a:pt x="101" y="5"/>
                      <a:pt x="104" y="6"/>
                    </a:cubicBezTo>
                    <a:cubicBezTo>
                      <a:pt x="108" y="6"/>
                      <a:pt x="110" y="7"/>
                      <a:pt x="112" y="8"/>
                    </a:cubicBezTo>
                    <a:cubicBezTo>
                      <a:pt x="112" y="43"/>
                      <a:pt x="112" y="43"/>
                      <a:pt x="112" y="43"/>
                    </a:cubicBezTo>
                    <a:cubicBezTo>
                      <a:pt x="109" y="41"/>
                      <a:pt x="106" y="39"/>
                      <a:pt x="102" y="37"/>
                    </a:cubicBezTo>
                    <a:cubicBezTo>
                      <a:pt x="99" y="35"/>
                      <a:pt x="95" y="34"/>
                      <a:pt x="92" y="33"/>
                    </a:cubicBezTo>
                    <a:cubicBezTo>
                      <a:pt x="88" y="31"/>
                      <a:pt x="84" y="31"/>
                      <a:pt x="80" y="30"/>
                    </a:cubicBezTo>
                    <a:cubicBezTo>
                      <a:pt x="76" y="29"/>
                      <a:pt x="72" y="29"/>
                      <a:pt x="68" y="29"/>
                    </a:cubicBezTo>
                    <a:cubicBezTo>
                      <a:pt x="63" y="29"/>
                      <a:pt x="58" y="30"/>
                      <a:pt x="54" y="31"/>
                    </a:cubicBezTo>
                    <a:cubicBezTo>
                      <a:pt x="50" y="32"/>
                      <a:pt x="47" y="34"/>
                      <a:pt x="44" y="36"/>
                    </a:cubicBezTo>
                    <a:cubicBezTo>
                      <a:pt x="41" y="38"/>
                      <a:pt x="39" y="41"/>
                      <a:pt x="38" y="44"/>
                    </a:cubicBezTo>
                    <a:cubicBezTo>
                      <a:pt x="36" y="47"/>
                      <a:pt x="35" y="51"/>
                      <a:pt x="35" y="54"/>
                    </a:cubicBezTo>
                    <a:cubicBezTo>
                      <a:pt x="35" y="58"/>
                      <a:pt x="36" y="62"/>
                      <a:pt x="37" y="65"/>
                    </a:cubicBezTo>
                    <a:cubicBezTo>
                      <a:pt x="38" y="68"/>
                      <a:pt x="40" y="71"/>
                      <a:pt x="43" y="74"/>
                    </a:cubicBezTo>
                    <a:cubicBezTo>
                      <a:pt x="46" y="77"/>
                      <a:pt x="49" y="80"/>
                      <a:pt x="54" y="83"/>
                    </a:cubicBezTo>
                    <a:cubicBezTo>
                      <a:pt x="58" y="86"/>
                      <a:pt x="64" y="89"/>
                      <a:pt x="70" y="92"/>
                    </a:cubicBezTo>
                    <a:cubicBezTo>
                      <a:pt x="78" y="96"/>
                      <a:pt x="86" y="101"/>
                      <a:pt x="92" y="105"/>
                    </a:cubicBezTo>
                    <a:cubicBezTo>
                      <a:pt x="98" y="109"/>
                      <a:pt x="103" y="114"/>
                      <a:pt x="107" y="119"/>
                    </a:cubicBezTo>
                    <a:cubicBezTo>
                      <a:pt x="112" y="123"/>
                      <a:pt x="115" y="129"/>
                      <a:pt x="117" y="134"/>
                    </a:cubicBezTo>
                    <a:cubicBezTo>
                      <a:pt x="119" y="139"/>
                      <a:pt x="120" y="145"/>
                      <a:pt x="120" y="152"/>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03" name="Freeform 33">
                <a:extLst>
                  <a:ext uri="{FF2B5EF4-FFF2-40B4-BE49-F238E27FC236}">
                    <a16:creationId xmlns:a16="http://schemas.microsoft.com/office/drawing/2014/main" id="{E3D4B3F4-C462-48D6-B6DD-A7EF70AF7978}"/>
                  </a:ext>
                </a:extLst>
              </p:cNvPr>
              <p:cNvSpPr>
                <a:spLocks noEditPoints="1"/>
              </p:cNvSpPr>
              <p:nvPr/>
            </p:nvSpPr>
            <p:spPr bwMode="black">
              <a:xfrm>
                <a:off x="996773" y="5663736"/>
                <a:ext cx="94605" cy="118365"/>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5"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3" y="113"/>
                  </a:cxn>
                  <a:cxn ang="0">
                    <a:pos x="38" y="119"/>
                  </a:cxn>
                  <a:cxn ang="0">
                    <a:pos x="46" y="123"/>
                  </a:cxn>
                  <a:cxn ang="0">
                    <a:pos x="56" y="125"/>
                  </a:cxn>
                  <a:cxn ang="0">
                    <a:pos x="69"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0" y="145"/>
                      <a:pt x="16" y="142"/>
                      <a:pt x="12" y="139"/>
                    </a:cubicBezTo>
                    <a:cubicBezTo>
                      <a:pt x="8" y="135"/>
                      <a:pt x="5" y="131"/>
                      <a:pt x="3" y="125"/>
                    </a:cubicBezTo>
                    <a:cubicBezTo>
                      <a:pt x="1" y="120"/>
                      <a:pt x="0" y="114"/>
                      <a:pt x="0" y="108"/>
                    </a:cubicBezTo>
                    <a:cubicBezTo>
                      <a:pt x="0" y="102"/>
                      <a:pt x="1" y="96"/>
                      <a:pt x="3" y="91"/>
                    </a:cubicBezTo>
                    <a:cubicBezTo>
                      <a:pt x="4" y="85"/>
                      <a:pt x="7" y="81"/>
                      <a:pt x="11" y="76"/>
                    </a:cubicBezTo>
                    <a:cubicBezTo>
                      <a:pt x="15" y="72"/>
                      <a:pt x="20" y="69"/>
                      <a:pt x="25" y="66"/>
                    </a:cubicBezTo>
                    <a:cubicBezTo>
                      <a:pt x="31" y="63"/>
                      <a:pt x="39" y="61"/>
                      <a:pt x="47" y="60"/>
                    </a:cubicBezTo>
                    <a:cubicBezTo>
                      <a:pt x="89" y="55"/>
                      <a:pt x="89" y="55"/>
                      <a:pt x="89" y="55"/>
                    </a:cubicBezTo>
                    <a:cubicBezTo>
                      <a:pt x="89" y="44"/>
                      <a:pt x="87" y="37"/>
                      <a:pt x="82" y="32"/>
                    </a:cubicBezTo>
                    <a:cubicBezTo>
                      <a:pt x="77" y="28"/>
                      <a:pt x="70" y="25"/>
                      <a:pt x="62" y="25"/>
                    </a:cubicBezTo>
                    <a:cubicBezTo>
                      <a:pt x="53" y="25"/>
                      <a:pt x="44" y="27"/>
                      <a:pt x="36" y="30"/>
                    </a:cubicBezTo>
                    <a:cubicBezTo>
                      <a:pt x="28" y="33"/>
                      <a:pt x="20" y="36"/>
                      <a:pt x="14" y="41"/>
                    </a:cubicBezTo>
                    <a:cubicBezTo>
                      <a:pt x="14" y="13"/>
                      <a:pt x="14" y="13"/>
                      <a:pt x="14" y="13"/>
                    </a:cubicBezTo>
                    <a:cubicBezTo>
                      <a:pt x="16" y="11"/>
                      <a:pt x="19" y="10"/>
                      <a:pt x="23" y="8"/>
                    </a:cubicBezTo>
                    <a:cubicBezTo>
                      <a:pt x="26"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1" y="86"/>
                      <a:pt x="39" y="87"/>
                      <a:pt x="37" y="89"/>
                    </a:cubicBezTo>
                    <a:cubicBezTo>
                      <a:pt x="35" y="91"/>
                      <a:pt x="34" y="93"/>
                      <a:pt x="33" y="96"/>
                    </a:cubicBezTo>
                    <a:cubicBezTo>
                      <a:pt x="32" y="98"/>
                      <a:pt x="32" y="101"/>
                      <a:pt x="32" y="105"/>
                    </a:cubicBezTo>
                    <a:cubicBezTo>
                      <a:pt x="32" y="108"/>
                      <a:pt x="32" y="110"/>
                      <a:pt x="33" y="113"/>
                    </a:cubicBezTo>
                    <a:cubicBezTo>
                      <a:pt x="35" y="115"/>
                      <a:pt x="36" y="117"/>
                      <a:pt x="38" y="119"/>
                    </a:cubicBezTo>
                    <a:cubicBezTo>
                      <a:pt x="40" y="121"/>
                      <a:pt x="43" y="122"/>
                      <a:pt x="46" y="123"/>
                    </a:cubicBezTo>
                    <a:cubicBezTo>
                      <a:pt x="49" y="124"/>
                      <a:pt x="52" y="125"/>
                      <a:pt x="56" y="125"/>
                    </a:cubicBezTo>
                    <a:cubicBezTo>
                      <a:pt x="61" y="125"/>
                      <a:pt x="65" y="124"/>
                      <a:pt x="69" y="122"/>
                    </a:cubicBezTo>
                    <a:cubicBezTo>
                      <a:pt x="73"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04" name="Rectangle 34">
                <a:extLst>
                  <a:ext uri="{FF2B5EF4-FFF2-40B4-BE49-F238E27FC236}">
                    <a16:creationId xmlns:a16="http://schemas.microsoft.com/office/drawing/2014/main" id="{9B2D2064-A81E-4A7F-A385-5BA8E25CA669}"/>
                  </a:ext>
                </a:extLst>
              </p:cNvPr>
              <p:cNvSpPr>
                <a:spLocks noChangeArrowheads="1"/>
              </p:cNvSpPr>
              <p:nvPr/>
            </p:nvSpPr>
            <p:spPr bwMode="black">
              <a:xfrm>
                <a:off x="1115570" y="5611897"/>
                <a:ext cx="25055" cy="167180"/>
              </a:xfrm>
              <a:prstGeom prst="rect">
                <a:avLst/>
              </a:pr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05" name="Freeform 35">
                <a:extLst>
                  <a:ext uri="{FF2B5EF4-FFF2-40B4-BE49-F238E27FC236}">
                    <a16:creationId xmlns:a16="http://schemas.microsoft.com/office/drawing/2014/main" id="{08CB7808-A897-4927-94A0-C4C7E7F27127}"/>
                  </a:ext>
                </a:extLst>
              </p:cNvPr>
              <p:cNvSpPr>
                <a:spLocks noEditPoints="1"/>
              </p:cNvSpPr>
              <p:nvPr/>
            </p:nvSpPr>
            <p:spPr bwMode="black">
              <a:xfrm>
                <a:off x="1160928" y="5663736"/>
                <a:ext cx="93741" cy="118365"/>
              </a:xfrm>
              <a:custGeom>
                <a:avLst/>
                <a:gdLst/>
                <a:ahLst/>
                <a:cxnLst>
                  <a:cxn ang="0">
                    <a:pos x="88" y="147"/>
                  </a:cxn>
                  <a:cxn ang="0">
                    <a:pos x="88" y="127"/>
                  </a:cxn>
                  <a:cxn ang="0">
                    <a:pos x="88" y="127"/>
                  </a:cxn>
                  <a:cxn ang="0">
                    <a:pos x="70" y="145"/>
                  </a:cxn>
                  <a:cxn ang="0">
                    <a:pos x="45" y="151"/>
                  </a:cxn>
                  <a:cxn ang="0">
                    <a:pos x="26" y="148"/>
                  </a:cxn>
                  <a:cxn ang="0">
                    <a:pos x="11" y="139"/>
                  </a:cxn>
                  <a:cxn ang="0">
                    <a:pos x="3" y="125"/>
                  </a:cxn>
                  <a:cxn ang="0">
                    <a:pos x="0" y="108"/>
                  </a:cxn>
                  <a:cxn ang="0">
                    <a:pos x="2" y="91"/>
                  </a:cxn>
                  <a:cxn ang="0">
                    <a:pos x="11" y="76"/>
                  </a:cxn>
                  <a:cxn ang="0">
                    <a:pos x="25" y="66"/>
                  </a:cxn>
                  <a:cxn ang="0">
                    <a:pos x="47" y="60"/>
                  </a:cxn>
                  <a:cxn ang="0">
                    <a:pos x="89" y="55"/>
                  </a:cxn>
                  <a:cxn ang="0">
                    <a:pos x="81" y="32"/>
                  </a:cxn>
                  <a:cxn ang="0">
                    <a:pos x="61" y="25"/>
                  </a:cxn>
                  <a:cxn ang="0">
                    <a:pos x="36" y="30"/>
                  </a:cxn>
                  <a:cxn ang="0">
                    <a:pos x="14" y="41"/>
                  </a:cxn>
                  <a:cxn ang="0">
                    <a:pos x="14" y="13"/>
                  </a:cxn>
                  <a:cxn ang="0">
                    <a:pos x="22" y="8"/>
                  </a:cxn>
                  <a:cxn ang="0">
                    <a:pos x="35" y="4"/>
                  </a:cxn>
                  <a:cxn ang="0">
                    <a:pos x="50" y="1"/>
                  </a:cxn>
                  <a:cxn ang="0">
                    <a:pos x="65" y="0"/>
                  </a:cxn>
                  <a:cxn ang="0">
                    <a:pos x="89" y="4"/>
                  </a:cxn>
                  <a:cxn ang="0">
                    <a:pos x="107" y="15"/>
                  </a:cxn>
                  <a:cxn ang="0">
                    <a:pos x="117" y="32"/>
                  </a:cxn>
                  <a:cxn ang="0">
                    <a:pos x="120" y="56"/>
                  </a:cxn>
                  <a:cxn ang="0">
                    <a:pos x="120" y="147"/>
                  </a:cxn>
                  <a:cxn ang="0">
                    <a:pos x="88" y="147"/>
                  </a:cxn>
                  <a:cxn ang="0">
                    <a:pos x="58" y="81"/>
                  </a:cxn>
                  <a:cxn ang="0">
                    <a:pos x="44" y="84"/>
                  </a:cxn>
                  <a:cxn ang="0">
                    <a:pos x="37" y="89"/>
                  </a:cxn>
                  <a:cxn ang="0">
                    <a:pos x="33" y="96"/>
                  </a:cxn>
                  <a:cxn ang="0">
                    <a:pos x="31" y="105"/>
                  </a:cxn>
                  <a:cxn ang="0">
                    <a:pos x="33" y="113"/>
                  </a:cxn>
                  <a:cxn ang="0">
                    <a:pos x="38" y="119"/>
                  </a:cxn>
                  <a:cxn ang="0">
                    <a:pos x="45" y="123"/>
                  </a:cxn>
                  <a:cxn ang="0">
                    <a:pos x="55" y="125"/>
                  </a:cxn>
                  <a:cxn ang="0">
                    <a:pos x="69" y="122"/>
                  </a:cxn>
                  <a:cxn ang="0">
                    <a:pos x="79" y="115"/>
                  </a:cxn>
                  <a:cxn ang="0">
                    <a:pos x="86" y="104"/>
                  </a:cxn>
                  <a:cxn ang="0">
                    <a:pos x="89" y="90"/>
                  </a:cxn>
                  <a:cxn ang="0">
                    <a:pos x="89" y="77"/>
                  </a:cxn>
                  <a:cxn ang="0">
                    <a:pos x="58" y="81"/>
                  </a:cxn>
                </a:cxnLst>
                <a:rect l="0" t="0" r="r" b="b"/>
                <a:pathLst>
                  <a:path w="120" h="151">
                    <a:moveTo>
                      <a:pt x="88" y="147"/>
                    </a:moveTo>
                    <a:cubicBezTo>
                      <a:pt x="88" y="127"/>
                      <a:pt x="88" y="127"/>
                      <a:pt x="88" y="127"/>
                    </a:cubicBezTo>
                    <a:cubicBezTo>
                      <a:pt x="88" y="127"/>
                      <a:pt x="88" y="127"/>
                      <a:pt x="88" y="127"/>
                    </a:cubicBezTo>
                    <a:cubicBezTo>
                      <a:pt x="83" y="135"/>
                      <a:pt x="77" y="141"/>
                      <a:pt x="70" y="145"/>
                    </a:cubicBezTo>
                    <a:cubicBezTo>
                      <a:pt x="63" y="149"/>
                      <a:pt x="55" y="151"/>
                      <a:pt x="45" y="151"/>
                    </a:cubicBezTo>
                    <a:cubicBezTo>
                      <a:pt x="38" y="151"/>
                      <a:pt x="31" y="150"/>
                      <a:pt x="26" y="148"/>
                    </a:cubicBezTo>
                    <a:cubicBezTo>
                      <a:pt x="20" y="145"/>
                      <a:pt x="15" y="142"/>
                      <a:pt x="11" y="139"/>
                    </a:cubicBezTo>
                    <a:cubicBezTo>
                      <a:pt x="7" y="135"/>
                      <a:pt x="5" y="131"/>
                      <a:pt x="3" y="125"/>
                    </a:cubicBezTo>
                    <a:cubicBezTo>
                      <a:pt x="1" y="120"/>
                      <a:pt x="0" y="114"/>
                      <a:pt x="0" y="108"/>
                    </a:cubicBezTo>
                    <a:cubicBezTo>
                      <a:pt x="0" y="102"/>
                      <a:pt x="0" y="96"/>
                      <a:pt x="2" y="91"/>
                    </a:cubicBezTo>
                    <a:cubicBezTo>
                      <a:pt x="4" y="85"/>
                      <a:pt x="7" y="81"/>
                      <a:pt x="11" y="76"/>
                    </a:cubicBezTo>
                    <a:cubicBezTo>
                      <a:pt x="14" y="72"/>
                      <a:pt x="19" y="69"/>
                      <a:pt x="25" y="66"/>
                    </a:cubicBezTo>
                    <a:cubicBezTo>
                      <a:pt x="31" y="63"/>
                      <a:pt x="38" y="61"/>
                      <a:pt x="47" y="60"/>
                    </a:cubicBezTo>
                    <a:cubicBezTo>
                      <a:pt x="89" y="55"/>
                      <a:pt x="89" y="55"/>
                      <a:pt x="89" y="55"/>
                    </a:cubicBezTo>
                    <a:cubicBezTo>
                      <a:pt x="89" y="44"/>
                      <a:pt x="86" y="37"/>
                      <a:pt x="81" y="32"/>
                    </a:cubicBezTo>
                    <a:cubicBezTo>
                      <a:pt x="77" y="28"/>
                      <a:pt x="70" y="25"/>
                      <a:pt x="61" y="25"/>
                    </a:cubicBezTo>
                    <a:cubicBezTo>
                      <a:pt x="53" y="25"/>
                      <a:pt x="44" y="27"/>
                      <a:pt x="36" y="30"/>
                    </a:cubicBezTo>
                    <a:cubicBezTo>
                      <a:pt x="27" y="33"/>
                      <a:pt x="20" y="36"/>
                      <a:pt x="14" y="41"/>
                    </a:cubicBezTo>
                    <a:cubicBezTo>
                      <a:pt x="14" y="13"/>
                      <a:pt x="14" y="13"/>
                      <a:pt x="14" y="13"/>
                    </a:cubicBezTo>
                    <a:cubicBezTo>
                      <a:pt x="16" y="11"/>
                      <a:pt x="19" y="10"/>
                      <a:pt x="22" y="8"/>
                    </a:cubicBezTo>
                    <a:cubicBezTo>
                      <a:pt x="26" y="7"/>
                      <a:pt x="30" y="6"/>
                      <a:pt x="35" y="4"/>
                    </a:cubicBezTo>
                    <a:cubicBezTo>
                      <a:pt x="40" y="3"/>
                      <a:pt x="45" y="2"/>
                      <a:pt x="50" y="1"/>
                    </a:cubicBezTo>
                    <a:cubicBezTo>
                      <a:pt x="55" y="0"/>
                      <a:pt x="60" y="0"/>
                      <a:pt x="65" y="0"/>
                    </a:cubicBezTo>
                    <a:cubicBezTo>
                      <a:pt x="74" y="0"/>
                      <a:pt x="82" y="1"/>
                      <a:pt x="89" y="4"/>
                    </a:cubicBezTo>
                    <a:cubicBezTo>
                      <a:pt x="96" y="6"/>
                      <a:pt x="102" y="10"/>
                      <a:pt x="107" y="15"/>
                    </a:cubicBezTo>
                    <a:cubicBezTo>
                      <a:pt x="111" y="19"/>
                      <a:pt x="115" y="25"/>
                      <a:pt x="117" y="32"/>
                    </a:cubicBezTo>
                    <a:cubicBezTo>
                      <a:pt x="119" y="39"/>
                      <a:pt x="120" y="47"/>
                      <a:pt x="120" y="56"/>
                    </a:cubicBezTo>
                    <a:cubicBezTo>
                      <a:pt x="120" y="147"/>
                      <a:pt x="120" y="147"/>
                      <a:pt x="120" y="147"/>
                    </a:cubicBezTo>
                    <a:lnTo>
                      <a:pt x="88" y="147"/>
                    </a:lnTo>
                    <a:close/>
                    <a:moveTo>
                      <a:pt x="58" y="81"/>
                    </a:moveTo>
                    <a:cubicBezTo>
                      <a:pt x="52" y="82"/>
                      <a:pt x="48" y="83"/>
                      <a:pt x="44" y="84"/>
                    </a:cubicBezTo>
                    <a:cubicBezTo>
                      <a:pt x="41" y="86"/>
                      <a:pt x="38" y="87"/>
                      <a:pt x="37" y="89"/>
                    </a:cubicBezTo>
                    <a:cubicBezTo>
                      <a:pt x="35" y="91"/>
                      <a:pt x="33" y="93"/>
                      <a:pt x="33" y="96"/>
                    </a:cubicBezTo>
                    <a:cubicBezTo>
                      <a:pt x="32" y="98"/>
                      <a:pt x="31" y="101"/>
                      <a:pt x="31" y="105"/>
                    </a:cubicBezTo>
                    <a:cubicBezTo>
                      <a:pt x="31" y="108"/>
                      <a:pt x="32" y="110"/>
                      <a:pt x="33" y="113"/>
                    </a:cubicBezTo>
                    <a:cubicBezTo>
                      <a:pt x="34" y="115"/>
                      <a:pt x="36" y="117"/>
                      <a:pt x="38" y="119"/>
                    </a:cubicBezTo>
                    <a:cubicBezTo>
                      <a:pt x="40" y="121"/>
                      <a:pt x="42" y="122"/>
                      <a:pt x="45" y="123"/>
                    </a:cubicBezTo>
                    <a:cubicBezTo>
                      <a:pt x="48" y="124"/>
                      <a:pt x="52" y="125"/>
                      <a:pt x="55" y="125"/>
                    </a:cubicBezTo>
                    <a:cubicBezTo>
                      <a:pt x="60" y="125"/>
                      <a:pt x="65" y="124"/>
                      <a:pt x="69" y="122"/>
                    </a:cubicBezTo>
                    <a:cubicBezTo>
                      <a:pt x="73" y="120"/>
                      <a:pt x="77" y="118"/>
                      <a:pt x="79" y="115"/>
                    </a:cubicBezTo>
                    <a:cubicBezTo>
                      <a:pt x="82" y="112"/>
                      <a:pt x="85" y="108"/>
                      <a:pt x="86"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06" name="Freeform 36">
                <a:extLst>
                  <a:ext uri="{FF2B5EF4-FFF2-40B4-BE49-F238E27FC236}">
                    <a16:creationId xmlns:a16="http://schemas.microsoft.com/office/drawing/2014/main" id="{3961CFB4-C5B7-43EB-9408-388D77112D4B}"/>
                  </a:ext>
                </a:extLst>
              </p:cNvPr>
              <p:cNvSpPr>
                <a:spLocks/>
              </p:cNvSpPr>
              <p:nvPr/>
            </p:nvSpPr>
            <p:spPr bwMode="black">
              <a:xfrm>
                <a:off x="1279293" y="5663736"/>
                <a:ext cx="168043" cy="115341"/>
              </a:xfrm>
              <a:custGeom>
                <a:avLst/>
                <a:gdLst/>
                <a:ahLst/>
                <a:cxnLst>
                  <a:cxn ang="0">
                    <a:pos x="182" y="147"/>
                  </a:cxn>
                  <a:cxn ang="0">
                    <a:pos x="182" y="66"/>
                  </a:cxn>
                  <a:cxn ang="0">
                    <a:pos x="180" y="46"/>
                  </a:cxn>
                  <a:cxn ang="0">
                    <a:pos x="175" y="34"/>
                  </a:cxn>
                  <a:cxn ang="0">
                    <a:pos x="166" y="28"/>
                  </a:cxn>
                  <a:cxn ang="0">
                    <a:pos x="154" y="26"/>
                  </a:cxn>
                  <a:cxn ang="0">
                    <a:pos x="142" y="30"/>
                  </a:cxn>
                  <a:cxn ang="0">
                    <a:pos x="132" y="38"/>
                  </a:cxn>
                  <a:cxn ang="0">
                    <a:pos x="126" y="51"/>
                  </a:cxn>
                  <a:cxn ang="0">
                    <a:pos x="124" y="66"/>
                  </a:cxn>
                  <a:cxn ang="0">
                    <a:pos x="124" y="147"/>
                  </a:cxn>
                  <a:cxn ang="0">
                    <a:pos x="91" y="147"/>
                  </a:cxn>
                  <a:cxn ang="0">
                    <a:pos x="91" y="63"/>
                  </a:cxn>
                  <a:cxn ang="0">
                    <a:pos x="89" y="46"/>
                  </a:cxn>
                  <a:cxn ang="0">
                    <a:pos x="84" y="35"/>
                  </a:cxn>
                  <a:cxn ang="0">
                    <a:pos x="75" y="28"/>
                  </a:cxn>
                  <a:cxn ang="0">
                    <a:pos x="63" y="26"/>
                  </a:cxn>
                  <a:cxn ang="0">
                    <a:pos x="51" y="29"/>
                  </a:cxn>
                  <a:cxn ang="0">
                    <a:pos x="41" y="37"/>
                  </a:cxn>
                  <a:cxn ang="0">
                    <a:pos x="35" y="50"/>
                  </a:cxn>
                  <a:cxn ang="0">
                    <a:pos x="33" y="66"/>
                  </a:cxn>
                  <a:cxn ang="0">
                    <a:pos x="33" y="147"/>
                  </a:cxn>
                  <a:cxn ang="0">
                    <a:pos x="0" y="147"/>
                  </a:cxn>
                  <a:cxn ang="0">
                    <a:pos x="0" y="3"/>
                  </a:cxn>
                  <a:cxn ang="0">
                    <a:pos x="33" y="3"/>
                  </a:cxn>
                  <a:cxn ang="0">
                    <a:pos x="33" y="26"/>
                  </a:cxn>
                  <a:cxn ang="0">
                    <a:pos x="33" y="26"/>
                  </a:cxn>
                  <a:cxn ang="0">
                    <a:pos x="52" y="6"/>
                  </a:cxn>
                  <a:cxn ang="0">
                    <a:pos x="79" y="0"/>
                  </a:cxn>
                  <a:cxn ang="0">
                    <a:pos x="93" y="2"/>
                  </a:cxn>
                  <a:cxn ang="0">
                    <a:pos x="104" y="7"/>
                  </a:cxn>
                  <a:cxn ang="0">
                    <a:pos x="114" y="16"/>
                  </a:cxn>
                  <a:cxn ang="0">
                    <a:pos x="120" y="28"/>
                  </a:cxn>
                  <a:cxn ang="0">
                    <a:pos x="140" y="7"/>
                  </a:cxn>
                  <a:cxn ang="0">
                    <a:pos x="168" y="0"/>
                  </a:cxn>
                  <a:cxn ang="0">
                    <a:pos x="203" y="14"/>
                  </a:cxn>
                  <a:cxn ang="0">
                    <a:pos x="215" y="58"/>
                  </a:cxn>
                  <a:cxn ang="0">
                    <a:pos x="215" y="147"/>
                  </a:cxn>
                  <a:cxn ang="0">
                    <a:pos x="182" y="147"/>
                  </a:cxn>
                </a:cxnLst>
                <a:rect l="0" t="0" r="r" b="b"/>
                <a:pathLst>
                  <a:path w="215" h="147">
                    <a:moveTo>
                      <a:pt x="182" y="147"/>
                    </a:moveTo>
                    <a:cubicBezTo>
                      <a:pt x="182" y="66"/>
                      <a:pt x="182" y="66"/>
                      <a:pt x="182" y="66"/>
                    </a:cubicBezTo>
                    <a:cubicBezTo>
                      <a:pt x="182" y="58"/>
                      <a:pt x="182" y="52"/>
                      <a:pt x="180" y="46"/>
                    </a:cubicBezTo>
                    <a:cubicBezTo>
                      <a:pt x="179" y="41"/>
                      <a:pt x="177" y="37"/>
                      <a:pt x="175" y="34"/>
                    </a:cubicBezTo>
                    <a:cubicBezTo>
                      <a:pt x="172" y="31"/>
                      <a:pt x="169" y="29"/>
                      <a:pt x="166" y="28"/>
                    </a:cubicBezTo>
                    <a:cubicBezTo>
                      <a:pt x="162" y="27"/>
                      <a:pt x="158" y="26"/>
                      <a:pt x="154" y="26"/>
                    </a:cubicBezTo>
                    <a:cubicBezTo>
                      <a:pt x="149" y="26"/>
                      <a:pt x="145" y="27"/>
                      <a:pt x="142" y="30"/>
                    </a:cubicBezTo>
                    <a:cubicBezTo>
                      <a:pt x="138" y="32"/>
                      <a:pt x="135" y="35"/>
                      <a:pt x="132" y="38"/>
                    </a:cubicBezTo>
                    <a:cubicBezTo>
                      <a:pt x="129" y="42"/>
                      <a:pt x="127" y="46"/>
                      <a:pt x="126" y="51"/>
                    </a:cubicBezTo>
                    <a:cubicBezTo>
                      <a:pt x="124" y="56"/>
                      <a:pt x="124" y="61"/>
                      <a:pt x="124" y="66"/>
                    </a:cubicBezTo>
                    <a:cubicBezTo>
                      <a:pt x="124" y="147"/>
                      <a:pt x="124" y="147"/>
                      <a:pt x="124" y="147"/>
                    </a:cubicBezTo>
                    <a:cubicBezTo>
                      <a:pt x="91" y="147"/>
                      <a:pt x="91" y="147"/>
                      <a:pt x="91" y="147"/>
                    </a:cubicBezTo>
                    <a:cubicBezTo>
                      <a:pt x="91" y="63"/>
                      <a:pt x="91" y="63"/>
                      <a:pt x="91" y="63"/>
                    </a:cubicBezTo>
                    <a:cubicBezTo>
                      <a:pt x="91" y="56"/>
                      <a:pt x="91" y="51"/>
                      <a:pt x="89" y="46"/>
                    </a:cubicBezTo>
                    <a:cubicBezTo>
                      <a:pt x="88" y="41"/>
                      <a:pt x="86" y="38"/>
                      <a:pt x="84" y="35"/>
                    </a:cubicBezTo>
                    <a:cubicBezTo>
                      <a:pt x="81" y="32"/>
                      <a:pt x="78" y="30"/>
                      <a:pt x="75" y="28"/>
                    </a:cubicBezTo>
                    <a:cubicBezTo>
                      <a:pt x="71" y="27"/>
                      <a:pt x="67" y="26"/>
                      <a:pt x="63" y="26"/>
                    </a:cubicBezTo>
                    <a:cubicBezTo>
                      <a:pt x="59" y="26"/>
                      <a:pt x="55" y="27"/>
                      <a:pt x="51" y="29"/>
                    </a:cubicBezTo>
                    <a:cubicBezTo>
                      <a:pt x="47" y="31"/>
                      <a:pt x="44" y="34"/>
                      <a:pt x="41" y="37"/>
                    </a:cubicBezTo>
                    <a:cubicBezTo>
                      <a:pt x="39" y="41"/>
                      <a:pt x="37" y="45"/>
                      <a:pt x="35" y="50"/>
                    </a:cubicBezTo>
                    <a:cubicBezTo>
                      <a:pt x="34" y="55"/>
                      <a:pt x="33" y="60"/>
                      <a:pt x="33" y="66"/>
                    </a:cubicBezTo>
                    <a:cubicBezTo>
                      <a:pt x="33" y="147"/>
                      <a:pt x="33" y="147"/>
                      <a:pt x="33" y="147"/>
                    </a:cubicBezTo>
                    <a:cubicBezTo>
                      <a:pt x="0" y="147"/>
                      <a:pt x="0" y="147"/>
                      <a:pt x="0" y="147"/>
                    </a:cubicBezTo>
                    <a:cubicBezTo>
                      <a:pt x="0" y="3"/>
                      <a:pt x="0" y="3"/>
                      <a:pt x="0" y="3"/>
                    </a:cubicBezTo>
                    <a:cubicBezTo>
                      <a:pt x="33" y="3"/>
                      <a:pt x="33" y="3"/>
                      <a:pt x="33" y="3"/>
                    </a:cubicBezTo>
                    <a:cubicBezTo>
                      <a:pt x="33" y="26"/>
                      <a:pt x="33" y="26"/>
                      <a:pt x="33" y="26"/>
                    </a:cubicBezTo>
                    <a:cubicBezTo>
                      <a:pt x="33" y="26"/>
                      <a:pt x="33" y="26"/>
                      <a:pt x="33" y="26"/>
                    </a:cubicBezTo>
                    <a:cubicBezTo>
                      <a:pt x="38" y="17"/>
                      <a:pt x="45" y="11"/>
                      <a:pt x="52" y="6"/>
                    </a:cubicBezTo>
                    <a:cubicBezTo>
                      <a:pt x="60" y="2"/>
                      <a:pt x="69" y="0"/>
                      <a:pt x="79" y="0"/>
                    </a:cubicBezTo>
                    <a:cubicBezTo>
                      <a:pt x="84" y="0"/>
                      <a:pt x="88" y="1"/>
                      <a:pt x="93" y="2"/>
                    </a:cubicBezTo>
                    <a:cubicBezTo>
                      <a:pt x="97" y="3"/>
                      <a:pt x="101" y="5"/>
                      <a:pt x="104" y="7"/>
                    </a:cubicBezTo>
                    <a:cubicBezTo>
                      <a:pt x="108" y="10"/>
                      <a:pt x="111" y="13"/>
                      <a:pt x="114" y="16"/>
                    </a:cubicBezTo>
                    <a:cubicBezTo>
                      <a:pt x="116" y="20"/>
                      <a:pt x="118" y="24"/>
                      <a:pt x="120" y="28"/>
                    </a:cubicBezTo>
                    <a:cubicBezTo>
                      <a:pt x="125" y="18"/>
                      <a:pt x="132" y="11"/>
                      <a:pt x="140" y="7"/>
                    </a:cubicBezTo>
                    <a:cubicBezTo>
                      <a:pt x="148" y="2"/>
                      <a:pt x="157" y="0"/>
                      <a:pt x="168" y="0"/>
                    </a:cubicBezTo>
                    <a:cubicBezTo>
                      <a:pt x="183" y="0"/>
                      <a:pt x="195" y="4"/>
                      <a:pt x="203" y="14"/>
                    </a:cubicBezTo>
                    <a:cubicBezTo>
                      <a:pt x="211" y="23"/>
                      <a:pt x="215" y="38"/>
                      <a:pt x="215" y="58"/>
                    </a:cubicBezTo>
                    <a:cubicBezTo>
                      <a:pt x="215" y="147"/>
                      <a:pt x="215" y="147"/>
                      <a:pt x="215" y="147"/>
                    </a:cubicBezTo>
                    <a:lnTo>
                      <a:pt x="182" y="147"/>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dirty="0">
                  <a:ln>
                    <a:noFill/>
                  </a:ln>
                  <a:solidFill>
                    <a:schemeClr val="bg2"/>
                  </a:solidFill>
                  <a:effectLst/>
                  <a:uLnTx/>
                  <a:uFillTx/>
                  <a:latin typeface="Segoe UI"/>
                  <a:ea typeface="+mn-ea"/>
                  <a:cs typeface="+mn-cs"/>
                </a:endParaRPr>
              </a:p>
            </p:txBody>
          </p:sp>
          <p:sp>
            <p:nvSpPr>
              <p:cNvPr id="207" name="Freeform 37">
                <a:extLst>
                  <a:ext uri="{FF2B5EF4-FFF2-40B4-BE49-F238E27FC236}">
                    <a16:creationId xmlns:a16="http://schemas.microsoft.com/office/drawing/2014/main" id="{F43ABC0D-FB07-4004-9BCC-441F3BC47CA9}"/>
                  </a:ext>
                </a:extLst>
              </p:cNvPr>
              <p:cNvSpPr>
                <a:spLocks noEditPoints="1"/>
              </p:cNvSpPr>
              <p:nvPr/>
            </p:nvSpPr>
            <p:spPr bwMode="black">
              <a:xfrm>
                <a:off x="1464183" y="5663736"/>
                <a:ext cx="94605" cy="118365"/>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4" y="113"/>
                  </a:cxn>
                  <a:cxn ang="0">
                    <a:pos x="38" y="119"/>
                  </a:cxn>
                  <a:cxn ang="0">
                    <a:pos x="46" y="123"/>
                  </a:cxn>
                  <a:cxn ang="0">
                    <a:pos x="56" y="125"/>
                  </a:cxn>
                  <a:cxn ang="0">
                    <a:pos x="70"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0" y="145"/>
                      <a:pt x="16" y="142"/>
                      <a:pt x="12" y="139"/>
                    </a:cubicBezTo>
                    <a:cubicBezTo>
                      <a:pt x="8" y="135"/>
                      <a:pt x="5" y="131"/>
                      <a:pt x="3" y="125"/>
                    </a:cubicBezTo>
                    <a:cubicBezTo>
                      <a:pt x="1" y="120"/>
                      <a:pt x="0" y="114"/>
                      <a:pt x="0" y="108"/>
                    </a:cubicBezTo>
                    <a:cubicBezTo>
                      <a:pt x="0" y="102"/>
                      <a:pt x="1" y="96"/>
                      <a:pt x="3" y="91"/>
                    </a:cubicBezTo>
                    <a:cubicBezTo>
                      <a:pt x="5" y="85"/>
                      <a:pt x="7" y="81"/>
                      <a:pt x="11" y="76"/>
                    </a:cubicBezTo>
                    <a:cubicBezTo>
                      <a:pt x="15" y="72"/>
                      <a:pt x="20" y="69"/>
                      <a:pt x="26" y="66"/>
                    </a:cubicBezTo>
                    <a:cubicBezTo>
                      <a:pt x="32" y="63"/>
                      <a:pt x="39" y="61"/>
                      <a:pt x="47" y="60"/>
                    </a:cubicBezTo>
                    <a:cubicBezTo>
                      <a:pt x="89" y="55"/>
                      <a:pt x="89" y="55"/>
                      <a:pt x="89" y="55"/>
                    </a:cubicBezTo>
                    <a:cubicBezTo>
                      <a:pt x="89" y="44"/>
                      <a:pt x="87" y="37"/>
                      <a:pt x="82" y="32"/>
                    </a:cubicBezTo>
                    <a:cubicBezTo>
                      <a:pt x="77" y="28"/>
                      <a:pt x="71" y="25"/>
                      <a:pt x="62" y="25"/>
                    </a:cubicBezTo>
                    <a:cubicBezTo>
                      <a:pt x="53" y="25"/>
                      <a:pt x="45" y="27"/>
                      <a:pt x="36" y="30"/>
                    </a:cubicBezTo>
                    <a:cubicBezTo>
                      <a:pt x="28" y="33"/>
                      <a:pt x="21" y="36"/>
                      <a:pt x="14" y="41"/>
                    </a:cubicBezTo>
                    <a:cubicBezTo>
                      <a:pt x="14" y="13"/>
                      <a:pt x="14" y="13"/>
                      <a:pt x="14" y="13"/>
                    </a:cubicBezTo>
                    <a:cubicBezTo>
                      <a:pt x="16" y="11"/>
                      <a:pt x="19" y="10"/>
                      <a:pt x="23" y="8"/>
                    </a:cubicBezTo>
                    <a:cubicBezTo>
                      <a:pt x="27"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2" y="86"/>
                      <a:pt x="39" y="87"/>
                      <a:pt x="37" y="89"/>
                    </a:cubicBezTo>
                    <a:cubicBezTo>
                      <a:pt x="35" y="91"/>
                      <a:pt x="34" y="93"/>
                      <a:pt x="33" y="96"/>
                    </a:cubicBezTo>
                    <a:cubicBezTo>
                      <a:pt x="32" y="98"/>
                      <a:pt x="32" y="101"/>
                      <a:pt x="32" y="105"/>
                    </a:cubicBezTo>
                    <a:cubicBezTo>
                      <a:pt x="32" y="108"/>
                      <a:pt x="33" y="110"/>
                      <a:pt x="34" y="113"/>
                    </a:cubicBezTo>
                    <a:cubicBezTo>
                      <a:pt x="35" y="115"/>
                      <a:pt x="36" y="117"/>
                      <a:pt x="38" y="119"/>
                    </a:cubicBezTo>
                    <a:cubicBezTo>
                      <a:pt x="40" y="121"/>
                      <a:pt x="43" y="122"/>
                      <a:pt x="46" y="123"/>
                    </a:cubicBezTo>
                    <a:cubicBezTo>
                      <a:pt x="49" y="124"/>
                      <a:pt x="52" y="125"/>
                      <a:pt x="56" y="125"/>
                    </a:cubicBezTo>
                    <a:cubicBezTo>
                      <a:pt x="61" y="125"/>
                      <a:pt x="65" y="124"/>
                      <a:pt x="70" y="122"/>
                    </a:cubicBezTo>
                    <a:cubicBezTo>
                      <a:pt x="74"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08" name="Freeform 38">
                <a:extLst>
                  <a:ext uri="{FF2B5EF4-FFF2-40B4-BE49-F238E27FC236}">
                    <a16:creationId xmlns:a16="http://schemas.microsoft.com/office/drawing/2014/main" id="{2A7D98C7-DFD6-4D94-A6A6-1678BB8FE25B}"/>
                  </a:ext>
                </a:extLst>
              </p:cNvPr>
              <p:cNvSpPr>
                <a:spLocks/>
              </p:cNvSpPr>
              <p:nvPr/>
            </p:nvSpPr>
            <p:spPr bwMode="black">
              <a:xfrm>
                <a:off x="1571316" y="5632201"/>
                <a:ext cx="71278" cy="149900"/>
              </a:xfrm>
              <a:custGeom>
                <a:avLst/>
                <a:gdLst/>
                <a:ahLst/>
                <a:cxnLst>
                  <a:cxn ang="0">
                    <a:pos x="86" y="188"/>
                  </a:cxn>
                  <a:cxn ang="0">
                    <a:pos x="80" y="189"/>
                  </a:cxn>
                  <a:cxn ang="0">
                    <a:pos x="73" y="190"/>
                  </a:cxn>
                  <a:cxn ang="0">
                    <a:pos x="66" y="191"/>
                  </a:cxn>
                  <a:cxn ang="0">
                    <a:pos x="34" y="179"/>
                  </a:cxn>
                  <a:cxn ang="0">
                    <a:pos x="23" y="145"/>
                  </a:cxn>
                  <a:cxn ang="0">
                    <a:pos x="23" y="69"/>
                  </a:cxn>
                  <a:cxn ang="0">
                    <a:pos x="0" y="69"/>
                  </a:cxn>
                  <a:cxn ang="0">
                    <a:pos x="0" y="43"/>
                  </a:cxn>
                  <a:cxn ang="0">
                    <a:pos x="23" y="43"/>
                  </a:cxn>
                  <a:cxn ang="0">
                    <a:pos x="23" y="10"/>
                  </a:cxn>
                  <a:cxn ang="0">
                    <a:pos x="56" y="0"/>
                  </a:cxn>
                  <a:cxn ang="0">
                    <a:pos x="56" y="43"/>
                  </a:cxn>
                  <a:cxn ang="0">
                    <a:pos x="91" y="43"/>
                  </a:cxn>
                  <a:cxn ang="0">
                    <a:pos x="91" y="69"/>
                  </a:cxn>
                  <a:cxn ang="0">
                    <a:pos x="56" y="69"/>
                  </a:cxn>
                  <a:cxn ang="0">
                    <a:pos x="56" y="139"/>
                  </a:cxn>
                  <a:cxn ang="0">
                    <a:pos x="61" y="158"/>
                  </a:cxn>
                  <a:cxn ang="0">
                    <a:pos x="76" y="164"/>
                  </a:cxn>
                  <a:cxn ang="0">
                    <a:pos x="83" y="163"/>
                  </a:cxn>
                  <a:cxn ang="0">
                    <a:pos x="91" y="160"/>
                  </a:cxn>
                  <a:cxn ang="0">
                    <a:pos x="91" y="186"/>
                  </a:cxn>
                  <a:cxn ang="0">
                    <a:pos x="86" y="188"/>
                  </a:cxn>
                </a:cxnLst>
                <a:rect l="0" t="0" r="r" b="b"/>
                <a:pathLst>
                  <a:path w="91" h="191">
                    <a:moveTo>
                      <a:pt x="86" y="188"/>
                    </a:moveTo>
                    <a:cubicBezTo>
                      <a:pt x="84" y="188"/>
                      <a:pt x="82" y="189"/>
                      <a:pt x="80" y="189"/>
                    </a:cubicBezTo>
                    <a:cubicBezTo>
                      <a:pt x="78" y="190"/>
                      <a:pt x="75" y="190"/>
                      <a:pt x="73" y="190"/>
                    </a:cubicBezTo>
                    <a:cubicBezTo>
                      <a:pt x="70" y="191"/>
                      <a:pt x="68" y="191"/>
                      <a:pt x="66" y="191"/>
                    </a:cubicBezTo>
                    <a:cubicBezTo>
                      <a:pt x="51" y="191"/>
                      <a:pt x="41" y="187"/>
                      <a:pt x="34" y="179"/>
                    </a:cubicBezTo>
                    <a:cubicBezTo>
                      <a:pt x="27" y="171"/>
                      <a:pt x="23" y="160"/>
                      <a:pt x="23" y="145"/>
                    </a:cubicBezTo>
                    <a:cubicBezTo>
                      <a:pt x="23" y="69"/>
                      <a:pt x="23" y="69"/>
                      <a:pt x="23" y="69"/>
                    </a:cubicBezTo>
                    <a:cubicBezTo>
                      <a:pt x="0" y="69"/>
                      <a:pt x="0" y="69"/>
                      <a:pt x="0" y="69"/>
                    </a:cubicBezTo>
                    <a:cubicBezTo>
                      <a:pt x="0" y="43"/>
                      <a:pt x="0" y="43"/>
                      <a:pt x="0" y="43"/>
                    </a:cubicBezTo>
                    <a:cubicBezTo>
                      <a:pt x="23" y="43"/>
                      <a:pt x="23" y="43"/>
                      <a:pt x="23" y="43"/>
                    </a:cubicBezTo>
                    <a:cubicBezTo>
                      <a:pt x="23" y="10"/>
                      <a:pt x="23" y="10"/>
                      <a:pt x="23" y="10"/>
                    </a:cubicBezTo>
                    <a:cubicBezTo>
                      <a:pt x="56" y="0"/>
                      <a:pt x="56" y="0"/>
                      <a:pt x="56" y="0"/>
                    </a:cubicBezTo>
                    <a:cubicBezTo>
                      <a:pt x="56" y="43"/>
                      <a:pt x="56" y="43"/>
                      <a:pt x="56" y="43"/>
                    </a:cubicBezTo>
                    <a:cubicBezTo>
                      <a:pt x="91" y="43"/>
                      <a:pt x="91" y="43"/>
                      <a:pt x="91" y="43"/>
                    </a:cubicBezTo>
                    <a:cubicBezTo>
                      <a:pt x="91" y="69"/>
                      <a:pt x="91" y="69"/>
                      <a:pt x="91" y="69"/>
                    </a:cubicBezTo>
                    <a:cubicBezTo>
                      <a:pt x="56" y="69"/>
                      <a:pt x="56" y="69"/>
                      <a:pt x="56" y="69"/>
                    </a:cubicBezTo>
                    <a:cubicBezTo>
                      <a:pt x="56" y="139"/>
                      <a:pt x="56" y="139"/>
                      <a:pt x="56" y="139"/>
                    </a:cubicBezTo>
                    <a:cubicBezTo>
                      <a:pt x="56" y="148"/>
                      <a:pt x="58" y="155"/>
                      <a:pt x="61" y="158"/>
                    </a:cubicBezTo>
                    <a:cubicBezTo>
                      <a:pt x="64" y="162"/>
                      <a:pt x="69" y="164"/>
                      <a:pt x="76" y="164"/>
                    </a:cubicBezTo>
                    <a:cubicBezTo>
                      <a:pt x="78" y="164"/>
                      <a:pt x="81" y="164"/>
                      <a:pt x="83" y="163"/>
                    </a:cubicBezTo>
                    <a:cubicBezTo>
                      <a:pt x="86" y="162"/>
                      <a:pt x="89" y="161"/>
                      <a:pt x="91" y="160"/>
                    </a:cubicBezTo>
                    <a:cubicBezTo>
                      <a:pt x="91" y="186"/>
                      <a:pt x="91" y="186"/>
                      <a:pt x="91" y="186"/>
                    </a:cubicBezTo>
                    <a:cubicBezTo>
                      <a:pt x="90" y="186"/>
                      <a:pt x="88" y="187"/>
                      <a:pt x="86" y="188"/>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09" name="Freeform 39">
                <a:extLst>
                  <a:ext uri="{FF2B5EF4-FFF2-40B4-BE49-F238E27FC236}">
                    <a16:creationId xmlns:a16="http://schemas.microsoft.com/office/drawing/2014/main" id="{FA561EE5-3518-4F66-8264-1D47015504A1}"/>
                  </a:ext>
                </a:extLst>
              </p:cNvPr>
              <p:cNvSpPr>
                <a:spLocks noEditPoints="1"/>
              </p:cNvSpPr>
              <p:nvPr/>
            </p:nvSpPr>
            <p:spPr bwMode="black">
              <a:xfrm>
                <a:off x="1721648" y="5621397"/>
                <a:ext cx="104541" cy="157676"/>
              </a:xfrm>
              <a:custGeom>
                <a:avLst/>
                <a:gdLst/>
                <a:ahLst/>
                <a:cxnLst>
                  <a:cxn ang="0">
                    <a:pos x="134" y="62"/>
                  </a:cxn>
                  <a:cxn ang="0">
                    <a:pos x="129" y="88"/>
                  </a:cxn>
                  <a:cxn ang="0">
                    <a:pos x="114" y="109"/>
                  </a:cxn>
                  <a:cxn ang="0">
                    <a:pos x="90" y="123"/>
                  </a:cxn>
                  <a:cxn ang="0">
                    <a:pos x="57" y="129"/>
                  </a:cxn>
                  <a:cxn ang="0">
                    <a:pos x="33" y="129"/>
                  </a:cxn>
                  <a:cxn ang="0">
                    <a:pos x="33" y="201"/>
                  </a:cxn>
                  <a:cxn ang="0">
                    <a:pos x="0" y="201"/>
                  </a:cxn>
                  <a:cxn ang="0">
                    <a:pos x="0" y="0"/>
                  </a:cxn>
                  <a:cxn ang="0">
                    <a:pos x="62" y="0"/>
                  </a:cxn>
                  <a:cxn ang="0">
                    <a:pos x="93" y="4"/>
                  </a:cxn>
                  <a:cxn ang="0">
                    <a:pos x="116" y="17"/>
                  </a:cxn>
                  <a:cxn ang="0">
                    <a:pos x="129" y="36"/>
                  </a:cxn>
                  <a:cxn ang="0">
                    <a:pos x="134" y="62"/>
                  </a:cxn>
                  <a:cxn ang="0">
                    <a:pos x="99" y="63"/>
                  </a:cxn>
                  <a:cxn ang="0">
                    <a:pos x="96" y="49"/>
                  </a:cxn>
                  <a:cxn ang="0">
                    <a:pos x="88" y="38"/>
                  </a:cxn>
                  <a:cxn ang="0">
                    <a:pos x="75" y="30"/>
                  </a:cxn>
                  <a:cxn ang="0">
                    <a:pos x="56" y="28"/>
                  </a:cxn>
                  <a:cxn ang="0">
                    <a:pos x="33" y="28"/>
                  </a:cxn>
                  <a:cxn ang="0">
                    <a:pos x="33" y="100"/>
                  </a:cxn>
                  <a:cxn ang="0">
                    <a:pos x="54" y="100"/>
                  </a:cxn>
                  <a:cxn ang="0">
                    <a:pos x="87" y="91"/>
                  </a:cxn>
                  <a:cxn ang="0">
                    <a:pos x="99" y="63"/>
                  </a:cxn>
                </a:cxnLst>
                <a:rect l="0" t="0" r="r" b="b"/>
                <a:pathLst>
                  <a:path w="134" h="201">
                    <a:moveTo>
                      <a:pt x="134" y="62"/>
                    </a:moveTo>
                    <a:cubicBezTo>
                      <a:pt x="134" y="71"/>
                      <a:pt x="132" y="80"/>
                      <a:pt x="129" y="88"/>
                    </a:cubicBezTo>
                    <a:cubicBezTo>
                      <a:pt x="125" y="96"/>
                      <a:pt x="120" y="103"/>
                      <a:pt x="114" y="109"/>
                    </a:cubicBezTo>
                    <a:cubicBezTo>
                      <a:pt x="107" y="115"/>
                      <a:pt x="99" y="120"/>
                      <a:pt x="90" y="123"/>
                    </a:cubicBezTo>
                    <a:cubicBezTo>
                      <a:pt x="80" y="127"/>
                      <a:pt x="69" y="129"/>
                      <a:pt x="57" y="129"/>
                    </a:cubicBezTo>
                    <a:cubicBezTo>
                      <a:pt x="33" y="129"/>
                      <a:pt x="33" y="129"/>
                      <a:pt x="33" y="129"/>
                    </a:cubicBezTo>
                    <a:cubicBezTo>
                      <a:pt x="33" y="201"/>
                      <a:pt x="33" y="201"/>
                      <a:pt x="33" y="201"/>
                    </a:cubicBezTo>
                    <a:cubicBezTo>
                      <a:pt x="0" y="201"/>
                      <a:pt x="0" y="201"/>
                      <a:pt x="0" y="201"/>
                    </a:cubicBezTo>
                    <a:cubicBezTo>
                      <a:pt x="0" y="0"/>
                      <a:pt x="0" y="0"/>
                      <a:pt x="0" y="0"/>
                    </a:cubicBezTo>
                    <a:cubicBezTo>
                      <a:pt x="62" y="0"/>
                      <a:pt x="62" y="0"/>
                      <a:pt x="62" y="0"/>
                    </a:cubicBezTo>
                    <a:cubicBezTo>
                      <a:pt x="74" y="0"/>
                      <a:pt x="84" y="1"/>
                      <a:pt x="93" y="4"/>
                    </a:cubicBezTo>
                    <a:cubicBezTo>
                      <a:pt x="102" y="7"/>
                      <a:pt x="110" y="11"/>
                      <a:pt x="116" y="17"/>
                    </a:cubicBezTo>
                    <a:cubicBezTo>
                      <a:pt x="122" y="22"/>
                      <a:pt x="126" y="29"/>
                      <a:pt x="129" y="36"/>
                    </a:cubicBezTo>
                    <a:cubicBezTo>
                      <a:pt x="132" y="44"/>
                      <a:pt x="134" y="53"/>
                      <a:pt x="134" y="62"/>
                    </a:cubicBezTo>
                    <a:close/>
                    <a:moveTo>
                      <a:pt x="99" y="63"/>
                    </a:moveTo>
                    <a:cubicBezTo>
                      <a:pt x="99" y="58"/>
                      <a:pt x="98" y="53"/>
                      <a:pt x="96" y="49"/>
                    </a:cubicBezTo>
                    <a:cubicBezTo>
                      <a:pt x="94" y="44"/>
                      <a:pt x="92" y="41"/>
                      <a:pt x="88" y="38"/>
                    </a:cubicBezTo>
                    <a:cubicBezTo>
                      <a:pt x="85" y="34"/>
                      <a:pt x="80" y="32"/>
                      <a:pt x="75" y="30"/>
                    </a:cubicBezTo>
                    <a:cubicBezTo>
                      <a:pt x="69" y="29"/>
                      <a:pt x="63" y="28"/>
                      <a:pt x="56" y="28"/>
                    </a:cubicBezTo>
                    <a:cubicBezTo>
                      <a:pt x="33" y="28"/>
                      <a:pt x="33" y="28"/>
                      <a:pt x="33" y="28"/>
                    </a:cubicBezTo>
                    <a:cubicBezTo>
                      <a:pt x="33" y="100"/>
                      <a:pt x="33" y="100"/>
                      <a:pt x="33" y="100"/>
                    </a:cubicBezTo>
                    <a:cubicBezTo>
                      <a:pt x="54" y="100"/>
                      <a:pt x="54" y="100"/>
                      <a:pt x="54" y="100"/>
                    </a:cubicBezTo>
                    <a:cubicBezTo>
                      <a:pt x="68" y="100"/>
                      <a:pt x="79" y="97"/>
                      <a:pt x="87" y="91"/>
                    </a:cubicBezTo>
                    <a:cubicBezTo>
                      <a:pt x="95" y="85"/>
                      <a:pt x="99" y="76"/>
                      <a:pt x="99" y="63"/>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dirty="0">
                  <a:ln>
                    <a:noFill/>
                  </a:ln>
                  <a:solidFill>
                    <a:schemeClr val="bg2"/>
                  </a:solidFill>
                  <a:effectLst/>
                  <a:uLnTx/>
                  <a:uFillTx/>
                  <a:latin typeface="Segoe UI"/>
                  <a:ea typeface="+mn-ea"/>
                  <a:cs typeface="+mn-cs"/>
                </a:endParaRPr>
              </a:p>
            </p:txBody>
          </p:sp>
          <p:sp>
            <p:nvSpPr>
              <p:cNvPr id="210" name="Freeform 40">
                <a:extLst>
                  <a:ext uri="{FF2B5EF4-FFF2-40B4-BE49-F238E27FC236}">
                    <a16:creationId xmlns:a16="http://schemas.microsoft.com/office/drawing/2014/main" id="{E8733227-BD2E-43EA-A489-68409BEA64D8}"/>
                  </a:ext>
                </a:extLst>
              </p:cNvPr>
              <p:cNvSpPr>
                <a:spLocks noEditPoints="1"/>
              </p:cNvSpPr>
              <p:nvPr/>
            </p:nvSpPr>
            <p:spPr bwMode="black">
              <a:xfrm>
                <a:off x="1825757" y="5663736"/>
                <a:ext cx="115341" cy="118365"/>
              </a:xfrm>
              <a:custGeom>
                <a:avLst/>
                <a:gdLst/>
                <a:ahLst/>
                <a:cxnLst>
                  <a:cxn ang="0">
                    <a:pos x="148" y="74"/>
                  </a:cxn>
                  <a:cxn ang="0">
                    <a:pos x="142" y="106"/>
                  </a:cxn>
                  <a:cxn ang="0">
                    <a:pos x="127" y="130"/>
                  </a:cxn>
                  <a:cxn ang="0">
                    <a:pos x="103" y="145"/>
                  </a:cxn>
                  <a:cxn ang="0">
                    <a:pos x="73" y="151"/>
                  </a:cxn>
                  <a:cxn ang="0">
                    <a:pos x="42" y="145"/>
                  </a:cxn>
                  <a:cxn ang="0">
                    <a:pos x="19" y="131"/>
                  </a:cxn>
                  <a:cxn ang="0">
                    <a:pos x="5" y="107"/>
                  </a:cxn>
                  <a:cxn ang="0">
                    <a:pos x="0" y="77"/>
                  </a:cxn>
                  <a:cxn ang="0">
                    <a:pos x="5" y="44"/>
                  </a:cxn>
                  <a:cxn ang="0">
                    <a:pos x="21" y="19"/>
                  </a:cxn>
                  <a:cxn ang="0">
                    <a:pos x="45" y="5"/>
                  </a:cxn>
                  <a:cxn ang="0">
                    <a:pos x="76" y="0"/>
                  </a:cxn>
                  <a:cxn ang="0">
                    <a:pos x="107" y="5"/>
                  </a:cxn>
                  <a:cxn ang="0">
                    <a:pos x="129" y="20"/>
                  </a:cxn>
                  <a:cxn ang="0">
                    <a:pos x="143" y="44"/>
                  </a:cxn>
                  <a:cxn ang="0">
                    <a:pos x="148" y="74"/>
                  </a:cxn>
                  <a:cxn ang="0">
                    <a:pos x="114" y="75"/>
                  </a:cxn>
                  <a:cxn ang="0">
                    <a:pos x="103" y="39"/>
                  </a:cxn>
                  <a:cxn ang="0">
                    <a:pos x="74" y="26"/>
                  </a:cxn>
                  <a:cxn ang="0">
                    <a:pos x="58" y="29"/>
                  </a:cxn>
                  <a:cxn ang="0">
                    <a:pos x="45" y="38"/>
                  </a:cxn>
                  <a:cxn ang="0">
                    <a:pos x="37" y="54"/>
                  </a:cxn>
                  <a:cxn ang="0">
                    <a:pos x="34" y="76"/>
                  </a:cxn>
                  <a:cxn ang="0">
                    <a:pos x="37" y="97"/>
                  </a:cxn>
                  <a:cxn ang="0">
                    <a:pos x="45" y="112"/>
                  </a:cxn>
                  <a:cxn ang="0">
                    <a:pos x="58" y="121"/>
                  </a:cxn>
                  <a:cxn ang="0">
                    <a:pos x="75" y="124"/>
                  </a:cxn>
                  <a:cxn ang="0">
                    <a:pos x="104" y="112"/>
                  </a:cxn>
                  <a:cxn ang="0">
                    <a:pos x="114" y="75"/>
                  </a:cxn>
                </a:cxnLst>
                <a:rect l="0" t="0" r="r" b="b"/>
                <a:pathLst>
                  <a:path w="148" h="151">
                    <a:moveTo>
                      <a:pt x="148" y="74"/>
                    </a:moveTo>
                    <a:cubicBezTo>
                      <a:pt x="148" y="86"/>
                      <a:pt x="146" y="96"/>
                      <a:pt x="142" y="106"/>
                    </a:cubicBezTo>
                    <a:cubicBezTo>
                      <a:pt x="139" y="115"/>
                      <a:pt x="134" y="124"/>
                      <a:pt x="127" y="130"/>
                    </a:cubicBezTo>
                    <a:cubicBezTo>
                      <a:pt x="120" y="137"/>
                      <a:pt x="113" y="142"/>
                      <a:pt x="103" y="145"/>
                    </a:cubicBezTo>
                    <a:cubicBezTo>
                      <a:pt x="94" y="149"/>
                      <a:pt x="84" y="151"/>
                      <a:pt x="73" y="151"/>
                    </a:cubicBezTo>
                    <a:cubicBezTo>
                      <a:pt x="61" y="151"/>
                      <a:pt x="51" y="149"/>
                      <a:pt x="42" y="145"/>
                    </a:cubicBezTo>
                    <a:cubicBezTo>
                      <a:pt x="33" y="142"/>
                      <a:pt x="26" y="137"/>
                      <a:pt x="19" y="131"/>
                    </a:cubicBezTo>
                    <a:cubicBezTo>
                      <a:pt x="13" y="124"/>
                      <a:pt x="8" y="117"/>
                      <a:pt x="5" y="107"/>
                    </a:cubicBezTo>
                    <a:cubicBezTo>
                      <a:pt x="1" y="98"/>
                      <a:pt x="0" y="88"/>
                      <a:pt x="0" y="77"/>
                    </a:cubicBezTo>
                    <a:cubicBezTo>
                      <a:pt x="0" y="64"/>
                      <a:pt x="2" y="53"/>
                      <a:pt x="5" y="44"/>
                    </a:cubicBezTo>
                    <a:cubicBezTo>
                      <a:pt x="9" y="34"/>
                      <a:pt x="14" y="26"/>
                      <a:pt x="21" y="19"/>
                    </a:cubicBezTo>
                    <a:cubicBezTo>
                      <a:pt x="28" y="13"/>
                      <a:pt x="36" y="8"/>
                      <a:pt x="45" y="5"/>
                    </a:cubicBezTo>
                    <a:cubicBezTo>
                      <a:pt x="55" y="1"/>
                      <a:pt x="65" y="0"/>
                      <a:pt x="76" y="0"/>
                    </a:cubicBezTo>
                    <a:cubicBezTo>
                      <a:pt x="88" y="0"/>
                      <a:pt x="98" y="2"/>
                      <a:pt x="107" y="5"/>
                    </a:cubicBezTo>
                    <a:cubicBezTo>
                      <a:pt x="116" y="9"/>
                      <a:pt x="123" y="14"/>
                      <a:pt x="129" y="20"/>
                    </a:cubicBezTo>
                    <a:cubicBezTo>
                      <a:pt x="135" y="27"/>
                      <a:pt x="140" y="35"/>
                      <a:pt x="143" y="44"/>
                    </a:cubicBezTo>
                    <a:cubicBezTo>
                      <a:pt x="146" y="53"/>
                      <a:pt x="148" y="63"/>
                      <a:pt x="148" y="74"/>
                    </a:cubicBezTo>
                    <a:close/>
                    <a:moveTo>
                      <a:pt x="114" y="75"/>
                    </a:moveTo>
                    <a:cubicBezTo>
                      <a:pt x="114" y="59"/>
                      <a:pt x="110" y="47"/>
                      <a:pt x="103" y="39"/>
                    </a:cubicBezTo>
                    <a:cubicBezTo>
                      <a:pt x="96" y="31"/>
                      <a:pt x="87" y="26"/>
                      <a:pt x="74" y="26"/>
                    </a:cubicBezTo>
                    <a:cubicBezTo>
                      <a:pt x="68" y="26"/>
                      <a:pt x="63" y="27"/>
                      <a:pt x="58" y="29"/>
                    </a:cubicBezTo>
                    <a:cubicBezTo>
                      <a:pt x="53" y="31"/>
                      <a:pt x="49" y="34"/>
                      <a:pt x="45" y="38"/>
                    </a:cubicBezTo>
                    <a:cubicBezTo>
                      <a:pt x="42" y="42"/>
                      <a:pt x="39" y="48"/>
                      <a:pt x="37" y="54"/>
                    </a:cubicBezTo>
                    <a:cubicBezTo>
                      <a:pt x="35" y="60"/>
                      <a:pt x="34" y="67"/>
                      <a:pt x="34" y="76"/>
                    </a:cubicBezTo>
                    <a:cubicBezTo>
                      <a:pt x="34" y="84"/>
                      <a:pt x="35" y="91"/>
                      <a:pt x="37" y="97"/>
                    </a:cubicBezTo>
                    <a:cubicBezTo>
                      <a:pt x="39" y="103"/>
                      <a:pt x="41" y="108"/>
                      <a:pt x="45" y="112"/>
                    </a:cubicBezTo>
                    <a:cubicBezTo>
                      <a:pt x="49" y="116"/>
                      <a:pt x="53" y="119"/>
                      <a:pt x="58" y="121"/>
                    </a:cubicBezTo>
                    <a:cubicBezTo>
                      <a:pt x="63" y="123"/>
                      <a:pt x="69" y="124"/>
                      <a:pt x="75" y="124"/>
                    </a:cubicBezTo>
                    <a:cubicBezTo>
                      <a:pt x="87" y="124"/>
                      <a:pt x="97" y="120"/>
                      <a:pt x="104" y="112"/>
                    </a:cubicBezTo>
                    <a:cubicBezTo>
                      <a:pt x="111" y="103"/>
                      <a:pt x="114" y="91"/>
                      <a:pt x="114" y="75"/>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grpSp>
        <p:grpSp>
          <p:nvGrpSpPr>
            <p:cNvPr id="19" name="Group 95">
              <a:extLst>
                <a:ext uri="{FF2B5EF4-FFF2-40B4-BE49-F238E27FC236}">
                  <a16:creationId xmlns:a16="http://schemas.microsoft.com/office/drawing/2014/main" id="{2247A1F6-F230-45CA-A69D-C91F92859968}"/>
                </a:ext>
              </a:extLst>
            </p:cNvPr>
            <p:cNvGrpSpPr/>
            <p:nvPr/>
          </p:nvGrpSpPr>
          <p:grpSpPr bwMode="black">
            <a:xfrm>
              <a:off x="5346699" y="3661884"/>
              <a:ext cx="910109" cy="212267"/>
              <a:chOff x="9053746" y="4958394"/>
              <a:chExt cx="913569" cy="220459"/>
            </a:xfrm>
            <a:grpFill/>
            <a:effectLst/>
          </p:grpSpPr>
          <p:sp>
            <p:nvSpPr>
              <p:cNvPr id="194" name="Freeform 25">
                <a:extLst>
                  <a:ext uri="{FF2B5EF4-FFF2-40B4-BE49-F238E27FC236}">
                    <a16:creationId xmlns:a16="http://schemas.microsoft.com/office/drawing/2014/main" id="{30AE3D31-5E81-4FA7-9456-F52846F6C5B3}"/>
                  </a:ext>
                </a:extLst>
              </p:cNvPr>
              <p:cNvSpPr>
                <a:spLocks noEditPoints="1"/>
              </p:cNvSpPr>
              <p:nvPr/>
            </p:nvSpPr>
            <p:spPr bwMode="black">
              <a:xfrm>
                <a:off x="9053746" y="4965666"/>
                <a:ext cx="150719" cy="162948"/>
              </a:xfrm>
              <a:custGeom>
                <a:avLst/>
                <a:gdLst/>
                <a:ahLst/>
                <a:cxnLst>
                  <a:cxn ang="0">
                    <a:pos x="193" y="103"/>
                  </a:cxn>
                  <a:cxn ang="0">
                    <a:pos x="186" y="146"/>
                  </a:cxn>
                  <a:cxn ang="0">
                    <a:pos x="166" y="180"/>
                  </a:cxn>
                  <a:cxn ang="0">
                    <a:pos x="135" y="201"/>
                  </a:cxn>
                  <a:cxn ang="0">
                    <a:pos x="95" y="209"/>
                  </a:cxn>
                  <a:cxn ang="0">
                    <a:pos x="56" y="201"/>
                  </a:cxn>
                  <a:cxn ang="0">
                    <a:pos x="26" y="180"/>
                  </a:cxn>
                  <a:cxn ang="0">
                    <a:pos x="7" y="148"/>
                  </a:cxn>
                  <a:cxn ang="0">
                    <a:pos x="0" y="107"/>
                  </a:cxn>
                  <a:cxn ang="0">
                    <a:pos x="6" y="64"/>
                  </a:cxn>
                  <a:cxn ang="0">
                    <a:pos x="25" y="31"/>
                  </a:cxn>
                  <a:cxn ang="0">
                    <a:pos x="56" y="8"/>
                  </a:cxn>
                  <a:cxn ang="0">
                    <a:pos x="99" y="0"/>
                  </a:cxn>
                  <a:cxn ang="0">
                    <a:pos x="137" y="8"/>
                  </a:cxn>
                  <a:cxn ang="0">
                    <a:pos x="167" y="28"/>
                  </a:cxn>
                  <a:cxn ang="0">
                    <a:pos x="186" y="61"/>
                  </a:cxn>
                  <a:cxn ang="0">
                    <a:pos x="193" y="103"/>
                  </a:cxn>
                  <a:cxn ang="0">
                    <a:pos x="158" y="106"/>
                  </a:cxn>
                  <a:cxn ang="0">
                    <a:pos x="153" y="73"/>
                  </a:cxn>
                  <a:cxn ang="0">
                    <a:pos x="141" y="49"/>
                  </a:cxn>
                  <a:cxn ang="0">
                    <a:pos x="122" y="35"/>
                  </a:cxn>
                  <a:cxn ang="0">
                    <a:pos x="97" y="30"/>
                  </a:cxn>
                  <a:cxn ang="0">
                    <a:pos x="71" y="36"/>
                  </a:cxn>
                  <a:cxn ang="0">
                    <a:pos x="52" y="51"/>
                  </a:cxn>
                  <a:cxn ang="0">
                    <a:pos x="40" y="74"/>
                  </a:cxn>
                  <a:cxn ang="0">
                    <a:pos x="35" y="104"/>
                  </a:cxn>
                  <a:cxn ang="0">
                    <a:pos x="40" y="136"/>
                  </a:cxn>
                  <a:cxn ang="0">
                    <a:pos x="53" y="159"/>
                  </a:cxn>
                  <a:cxn ang="0">
                    <a:pos x="72" y="174"/>
                  </a:cxn>
                  <a:cxn ang="0">
                    <a:pos x="96" y="179"/>
                  </a:cxn>
                  <a:cxn ang="0">
                    <a:pos x="121" y="174"/>
                  </a:cxn>
                  <a:cxn ang="0">
                    <a:pos x="140" y="160"/>
                  </a:cxn>
                  <a:cxn ang="0">
                    <a:pos x="153" y="137"/>
                  </a:cxn>
                  <a:cxn ang="0">
                    <a:pos x="158" y="106"/>
                  </a:cxn>
                </a:cxnLst>
                <a:rect l="0" t="0" r="r" b="b"/>
                <a:pathLst>
                  <a:path w="193" h="209">
                    <a:moveTo>
                      <a:pt x="193" y="103"/>
                    </a:moveTo>
                    <a:cubicBezTo>
                      <a:pt x="193" y="119"/>
                      <a:pt x="191" y="133"/>
                      <a:pt x="186" y="146"/>
                    </a:cubicBezTo>
                    <a:cubicBezTo>
                      <a:pt x="181" y="159"/>
                      <a:pt x="175" y="171"/>
                      <a:pt x="166" y="180"/>
                    </a:cubicBezTo>
                    <a:cubicBezTo>
                      <a:pt x="158" y="189"/>
                      <a:pt x="147" y="196"/>
                      <a:pt x="135" y="201"/>
                    </a:cubicBezTo>
                    <a:cubicBezTo>
                      <a:pt x="123" y="206"/>
                      <a:pt x="110" y="209"/>
                      <a:pt x="95" y="209"/>
                    </a:cubicBezTo>
                    <a:cubicBezTo>
                      <a:pt x="81" y="209"/>
                      <a:pt x="68" y="206"/>
                      <a:pt x="56" y="201"/>
                    </a:cubicBezTo>
                    <a:cubicBezTo>
                      <a:pt x="44" y="196"/>
                      <a:pt x="34" y="189"/>
                      <a:pt x="26" y="180"/>
                    </a:cubicBezTo>
                    <a:cubicBezTo>
                      <a:pt x="18" y="172"/>
                      <a:pt x="11" y="161"/>
                      <a:pt x="7" y="148"/>
                    </a:cubicBezTo>
                    <a:cubicBezTo>
                      <a:pt x="2" y="136"/>
                      <a:pt x="0" y="122"/>
                      <a:pt x="0" y="107"/>
                    </a:cubicBezTo>
                    <a:cubicBezTo>
                      <a:pt x="0" y="92"/>
                      <a:pt x="2" y="77"/>
                      <a:pt x="6" y="64"/>
                    </a:cubicBezTo>
                    <a:cubicBezTo>
                      <a:pt x="11" y="51"/>
                      <a:pt x="17" y="40"/>
                      <a:pt x="25" y="31"/>
                    </a:cubicBezTo>
                    <a:cubicBezTo>
                      <a:pt x="34" y="21"/>
                      <a:pt x="44" y="14"/>
                      <a:pt x="56" y="8"/>
                    </a:cubicBezTo>
                    <a:cubicBezTo>
                      <a:pt x="69" y="3"/>
                      <a:pt x="83" y="0"/>
                      <a:pt x="99" y="0"/>
                    </a:cubicBezTo>
                    <a:cubicBezTo>
                      <a:pt x="113" y="0"/>
                      <a:pt x="125" y="3"/>
                      <a:pt x="137" y="8"/>
                    </a:cubicBezTo>
                    <a:cubicBezTo>
                      <a:pt x="149" y="13"/>
                      <a:pt x="159" y="19"/>
                      <a:pt x="167" y="28"/>
                    </a:cubicBezTo>
                    <a:cubicBezTo>
                      <a:pt x="175" y="37"/>
                      <a:pt x="182" y="48"/>
                      <a:pt x="186" y="61"/>
                    </a:cubicBezTo>
                    <a:cubicBezTo>
                      <a:pt x="191" y="73"/>
                      <a:pt x="193" y="87"/>
                      <a:pt x="193" y="103"/>
                    </a:cubicBezTo>
                    <a:close/>
                    <a:moveTo>
                      <a:pt x="158" y="106"/>
                    </a:moveTo>
                    <a:cubicBezTo>
                      <a:pt x="158" y="93"/>
                      <a:pt x="156" y="82"/>
                      <a:pt x="153" y="73"/>
                    </a:cubicBezTo>
                    <a:cubicBezTo>
                      <a:pt x="150" y="63"/>
                      <a:pt x="146" y="56"/>
                      <a:pt x="141" y="49"/>
                    </a:cubicBezTo>
                    <a:cubicBezTo>
                      <a:pt x="136" y="43"/>
                      <a:pt x="129" y="38"/>
                      <a:pt x="122" y="35"/>
                    </a:cubicBezTo>
                    <a:cubicBezTo>
                      <a:pt x="115" y="32"/>
                      <a:pt x="106" y="30"/>
                      <a:pt x="97" y="30"/>
                    </a:cubicBezTo>
                    <a:cubicBezTo>
                      <a:pt x="88" y="30"/>
                      <a:pt x="79" y="32"/>
                      <a:pt x="71" y="36"/>
                    </a:cubicBezTo>
                    <a:cubicBezTo>
                      <a:pt x="64" y="39"/>
                      <a:pt x="57" y="44"/>
                      <a:pt x="52" y="51"/>
                    </a:cubicBezTo>
                    <a:cubicBezTo>
                      <a:pt x="47" y="57"/>
                      <a:pt x="42" y="65"/>
                      <a:pt x="40" y="74"/>
                    </a:cubicBezTo>
                    <a:cubicBezTo>
                      <a:pt x="37" y="84"/>
                      <a:pt x="35" y="94"/>
                      <a:pt x="35" y="104"/>
                    </a:cubicBezTo>
                    <a:cubicBezTo>
                      <a:pt x="35" y="116"/>
                      <a:pt x="37" y="127"/>
                      <a:pt x="40" y="136"/>
                    </a:cubicBezTo>
                    <a:cubicBezTo>
                      <a:pt x="43" y="145"/>
                      <a:pt x="47" y="153"/>
                      <a:pt x="53" y="159"/>
                    </a:cubicBezTo>
                    <a:cubicBezTo>
                      <a:pt x="58" y="166"/>
                      <a:pt x="64" y="171"/>
                      <a:pt x="72" y="174"/>
                    </a:cubicBezTo>
                    <a:cubicBezTo>
                      <a:pt x="79" y="177"/>
                      <a:pt x="87" y="179"/>
                      <a:pt x="96" y="179"/>
                    </a:cubicBezTo>
                    <a:cubicBezTo>
                      <a:pt x="105" y="179"/>
                      <a:pt x="113" y="177"/>
                      <a:pt x="121" y="174"/>
                    </a:cubicBezTo>
                    <a:cubicBezTo>
                      <a:pt x="128" y="171"/>
                      <a:pt x="135" y="167"/>
                      <a:pt x="140" y="160"/>
                    </a:cubicBezTo>
                    <a:cubicBezTo>
                      <a:pt x="146" y="154"/>
                      <a:pt x="150" y="147"/>
                      <a:pt x="153" y="137"/>
                    </a:cubicBezTo>
                    <a:cubicBezTo>
                      <a:pt x="156" y="128"/>
                      <a:pt x="158" y="118"/>
                      <a:pt x="158" y="106"/>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95" name="Freeform 26">
                <a:extLst>
                  <a:ext uri="{FF2B5EF4-FFF2-40B4-BE49-F238E27FC236}">
                    <a16:creationId xmlns:a16="http://schemas.microsoft.com/office/drawing/2014/main" id="{E2F1A380-D8AC-4BEC-B6CE-D1BD2F923E79}"/>
                  </a:ext>
                </a:extLst>
              </p:cNvPr>
              <p:cNvSpPr>
                <a:spLocks noEditPoints="1"/>
              </p:cNvSpPr>
              <p:nvPr/>
            </p:nvSpPr>
            <p:spPr bwMode="black">
              <a:xfrm>
                <a:off x="9226280" y="4959385"/>
                <a:ext cx="108412" cy="169228"/>
              </a:xfrm>
              <a:custGeom>
                <a:avLst/>
                <a:gdLst/>
                <a:ahLst/>
                <a:cxnLst>
                  <a:cxn ang="0">
                    <a:pos x="139" y="137"/>
                  </a:cxn>
                  <a:cxn ang="0">
                    <a:pos x="135" y="169"/>
                  </a:cxn>
                  <a:cxn ang="0">
                    <a:pos x="122" y="194"/>
                  </a:cxn>
                  <a:cxn ang="0">
                    <a:pos x="102" y="211"/>
                  </a:cxn>
                  <a:cxn ang="0">
                    <a:pos x="74" y="217"/>
                  </a:cxn>
                  <a:cxn ang="0">
                    <a:pos x="60" y="215"/>
                  </a:cxn>
                  <a:cxn ang="0">
                    <a:pos x="49" y="211"/>
                  </a:cxn>
                  <a:cxn ang="0">
                    <a:pos x="40" y="204"/>
                  </a:cxn>
                  <a:cxn ang="0">
                    <a:pos x="33" y="195"/>
                  </a:cxn>
                  <a:cxn ang="0">
                    <a:pos x="32" y="195"/>
                  </a:cxn>
                  <a:cxn ang="0">
                    <a:pos x="32" y="213"/>
                  </a:cxn>
                  <a:cxn ang="0">
                    <a:pos x="0" y="213"/>
                  </a:cxn>
                  <a:cxn ang="0">
                    <a:pos x="0" y="0"/>
                  </a:cxn>
                  <a:cxn ang="0">
                    <a:pos x="32" y="0"/>
                  </a:cxn>
                  <a:cxn ang="0">
                    <a:pos x="32" y="92"/>
                  </a:cxn>
                  <a:cxn ang="0">
                    <a:pos x="33" y="92"/>
                  </a:cxn>
                  <a:cxn ang="0">
                    <a:pos x="41" y="82"/>
                  </a:cxn>
                  <a:cxn ang="0">
                    <a:pos x="52" y="73"/>
                  </a:cxn>
                  <a:cxn ang="0">
                    <a:pos x="65" y="68"/>
                  </a:cxn>
                  <a:cxn ang="0">
                    <a:pos x="80" y="66"/>
                  </a:cxn>
                  <a:cxn ang="0">
                    <a:pos x="107" y="72"/>
                  </a:cxn>
                  <a:cxn ang="0">
                    <a:pos x="125" y="87"/>
                  </a:cxn>
                  <a:cxn ang="0">
                    <a:pos x="136" y="110"/>
                  </a:cxn>
                  <a:cxn ang="0">
                    <a:pos x="139" y="137"/>
                  </a:cxn>
                  <a:cxn ang="0">
                    <a:pos x="106" y="137"/>
                  </a:cxn>
                  <a:cxn ang="0">
                    <a:pos x="103" y="118"/>
                  </a:cxn>
                  <a:cxn ang="0">
                    <a:pos x="96" y="104"/>
                  </a:cxn>
                  <a:cxn ang="0">
                    <a:pos x="85" y="95"/>
                  </a:cxn>
                  <a:cxn ang="0">
                    <a:pos x="70" y="92"/>
                  </a:cxn>
                  <a:cxn ang="0">
                    <a:pos x="54" y="95"/>
                  </a:cxn>
                  <a:cxn ang="0">
                    <a:pos x="42" y="104"/>
                  </a:cxn>
                  <a:cxn ang="0">
                    <a:pos x="35" y="118"/>
                  </a:cxn>
                  <a:cxn ang="0">
                    <a:pos x="32" y="135"/>
                  </a:cxn>
                  <a:cxn ang="0">
                    <a:pos x="32" y="154"/>
                  </a:cxn>
                  <a:cxn ang="0">
                    <a:pos x="34" y="168"/>
                  </a:cxn>
                  <a:cxn ang="0">
                    <a:pos x="42" y="180"/>
                  </a:cxn>
                  <a:cxn ang="0">
                    <a:pos x="53" y="187"/>
                  </a:cxn>
                  <a:cxn ang="0">
                    <a:pos x="67" y="190"/>
                  </a:cxn>
                  <a:cxn ang="0">
                    <a:pos x="83" y="187"/>
                  </a:cxn>
                  <a:cxn ang="0">
                    <a:pos x="95" y="177"/>
                  </a:cxn>
                  <a:cxn ang="0">
                    <a:pos x="103" y="160"/>
                  </a:cxn>
                  <a:cxn ang="0">
                    <a:pos x="106" y="137"/>
                  </a:cxn>
                </a:cxnLst>
                <a:rect l="0" t="0" r="r" b="b"/>
                <a:pathLst>
                  <a:path w="139" h="217">
                    <a:moveTo>
                      <a:pt x="139" y="137"/>
                    </a:moveTo>
                    <a:cubicBezTo>
                      <a:pt x="139" y="149"/>
                      <a:pt x="138" y="159"/>
                      <a:pt x="135" y="169"/>
                    </a:cubicBezTo>
                    <a:cubicBezTo>
                      <a:pt x="132" y="179"/>
                      <a:pt x="128" y="187"/>
                      <a:pt x="122" y="194"/>
                    </a:cubicBezTo>
                    <a:cubicBezTo>
                      <a:pt x="117" y="201"/>
                      <a:pt x="110" y="207"/>
                      <a:pt x="102" y="211"/>
                    </a:cubicBezTo>
                    <a:cubicBezTo>
                      <a:pt x="94" y="215"/>
                      <a:pt x="84" y="217"/>
                      <a:pt x="74" y="217"/>
                    </a:cubicBezTo>
                    <a:cubicBezTo>
                      <a:pt x="69" y="217"/>
                      <a:pt x="64" y="216"/>
                      <a:pt x="60" y="215"/>
                    </a:cubicBezTo>
                    <a:cubicBezTo>
                      <a:pt x="56" y="214"/>
                      <a:pt x="52" y="212"/>
                      <a:pt x="49" y="211"/>
                    </a:cubicBezTo>
                    <a:cubicBezTo>
                      <a:pt x="45" y="209"/>
                      <a:pt x="42" y="206"/>
                      <a:pt x="40" y="204"/>
                    </a:cubicBezTo>
                    <a:cubicBezTo>
                      <a:pt x="37" y="201"/>
                      <a:pt x="35" y="198"/>
                      <a:pt x="33" y="195"/>
                    </a:cubicBezTo>
                    <a:cubicBezTo>
                      <a:pt x="32" y="195"/>
                      <a:pt x="32" y="195"/>
                      <a:pt x="32" y="195"/>
                    </a:cubicBezTo>
                    <a:cubicBezTo>
                      <a:pt x="32" y="213"/>
                      <a:pt x="32" y="213"/>
                      <a:pt x="32" y="213"/>
                    </a:cubicBezTo>
                    <a:cubicBezTo>
                      <a:pt x="0" y="213"/>
                      <a:pt x="0" y="213"/>
                      <a:pt x="0" y="213"/>
                    </a:cubicBezTo>
                    <a:cubicBezTo>
                      <a:pt x="0" y="0"/>
                      <a:pt x="0" y="0"/>
                      <a:pt x="0" y="0"/>
                    </a:cubicBezTo>
                    <a:cubicBezTo>
                      <a:pt x="32" y="0"/>
                      <a:pt x="32" y="0"/>
                      <a:pt x="32" y="0"/>
                    </a:cubicBezTo>
                    <a:cubicBezTo>
                      <a:pt x="32" y="92"/>
                      <a:pt x="32" y="92"/>
                      <a:pt x="32" y="92"/>
                    </a:cubicBezTo>
                    <a:cubicBezTo>
                      <a:pt x="33" y="92"/>
                      <a:pt x="33" y="92"/>
                      <a:pt x="33" y="92"/>
                    </a:cubicBezTo>
                    <a:cubicBezTo>
                      <a:pt x="35" y="88"/>
                      <a:pt x="38" y="85"/>
                      <a:pt x="41" y="82"/>
                    </a:cubicBezTo>
                    <a:cubicBezTo>
                      <a:pt x="44" y="78"/>
                      <a:pt x="48" y="76"/>
                      <a:pt x="52" y="73"/>
                    </a:cubicBezTo>
                    <a:cubicBezTo>
                      <a:pt x="56" y="71"/>
                      <a:pt x="60" y="69"/>
                      <a:pt x="65" y="68"/>
                    </a:cubicBezTo>
                    <a:cubicBezTo>
                      <a:pt x="69" y="67"/>
                      <a:pt x="75" y="66"/>
                      <a:pt x="80" y="66"/>
                    </a:cubicBezTo>
                    <a:cubicBezTo>
                      <a:pt x="91" y="66"/>
                      <a:pt x="100" y="68"/>
                      <a:pt x="107" y="72"/>
                    </a:cubicBezTo>
                    <a:cubicBezTo>
                      <a:pt x="114" y="75"/>
                      <a:pt x="121" y="81"/>
                      <a:pt x="125" y="87"/>
                    </a:cubicBezTo>
                    <a:cubicBezTo>
                      <a:pt x="130" y="94"/>
                      <a:pt x="134" y="101"/>
                      <a:pt x="136" y="110"/>
                    </a:cubicBezTo>
                    <a:cubicBezTo>
                      <a:pt x="138" y="119"/>
                      <a:pt x="139" y="128"/>
                      <a:pt x="139" y="137"/>
                    </a:cubicBezTo>
                    <a:close/>
                    <a:moveTo>
                      <a:pt x="106" y="137"/>
                    </a:moveTo>
                    <a:cubicBezTo>
                      <a:pt x="106" y="130"/>
                      <a:pt x="105" y="124"/>
                      <a:pt x="103" y="118"/>
                    </a:cubicBezTo>
                    <a:cubicBezTo>
                      <a:pt x="102" y="113"/>
                      <a:pt x="99" y="108"/>
                      <a:pt x="96" y="104"/>
                    </a:cubicBezTo>
                    <a:cubicBezTo>
                      <a:pt x="93" y="101"/>
                      <a:pt x="89" y="98"/>
                      <a:pt x="85" y="95"/>
                    </a:cubicBezTo>
                    <a:cubicBezTo>
                      <a:pt x="81" y="93"/>
                      <a:pt x="75" y="92"/>
                      <a:pt x="70" y="92"/>
                    </a:cubicBezTo>
                    <a:cubicBezTo>
                      <a:pt x="64" y="92"/>
                      <a:pt x="59" y="93"/>
                      <a:pt x="54" y="95"/>
                    </a:cubicBezTo>
                    <a:cubicBezTo>
                      <a:pt x="50" y="98"/>
                      <a:pt x="46" y="100"/>
                      <a:pt x="42" y="104"/>
                    </a:cubicBezTo>
                    <a:cubicBezTo>
                      <a:pt x="39" y="108"/>
                      <a:pt x="36" y="112"/>
                      <a:pt x="35" y="118"/>
                    </a:cubicBezTo>
                    <a:cubicBezTo>
                      <a:pt x="33" y="123"/>
                      <a:pt x="32" y="129"/>
                      <a:pt x="32" y="135"/>
                    </a:cubicBezTo>
                    <a:cubicBezTo>
                      <a:pt x="32" y="154"/>
                      <a:pt x="32" y="154"/>
                      <a:pt x="32" y="154"/>
                    </a:cubicBezTo>
                    <a:cubicBezTo>
                      <a:pt x="32" y="159"/>
                      <a:pt x="33" y="164"/>
                      <a:pt x="34" y="168"/>
                    </a:cubicBezTo>
                    <a:cubicBezTo>
                      <a:pt x="36" y="172"/>
                      <a:pt x="39" y="176"/>
                      <a:pt x="42" y="180"/>
                    </a:cubicBezTo>
                    <a:cubicBezTo>
                      <a:pt x="45" y="183"/>
                      <a:pt x="48" y="185"/>
                      <a:pt x="53" y="187"/>
                    </a:cubicBezTo>
                    <a:cubicBezTo>
                      <a:pt x="57" y="189"/>
                      <a:pt x="62" y="190"/>
                      <a:pt x="67" y="190"/>
                    </a:cubicBezTo>
                    <a:cubicBezTo>
                      <a:pt x="73" y="190"/>
                      <a:pt x="78" y="189"/>
                      <a:pt x="83" y="187"/>
                    </a:cubicBezTo>
                    <a:cubicBezTo>
                      <a:pt x="88" y="185"/>
                      <a:pt x="92" y="181"/>
                      <a:pt x="95" y="177"/>
                    </a:cubicBezTo>
                    <a:cubicBezTo>
                      <a:pt x="99" y="172"/>
                      <a:pt x="101" y="167"/>
                      <a:pt x="103" y="160"/>
                    </a:cubicBezTo>
                    <a:cubicBezTo>
                      <a:pt x="105" y="153"/>
                      <a:pt x="106" y="146"/>
                      <a:pt x="106" y="137"/>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96" name="Freeform 27">
                <a:extLst>
                  <a:ext uri="{FF2B5EF4-FFF2-40B4-BE49-F238E27FC236}">
                    <a16:creationId xmlns:a16="http://schemas.microsoft.com/office/drawing/2014/main" id="{0A607213-D9AF-41EF-AABA-4714A2009E50}"/>
                  </a:ext>
                </a:extLst>
              </p:cNvPr>
              <p:cNvSpPr>
                <a:spLocks/>
              </p:cNvSpPr>
              <p:nvPr/>
            </p:nvSpPr>
            <p:spPr bwMode="black">
              <a:xfrm>
                <a:off x="9356837" y="5011608"/>
                <a:ext cx="64783" cy="114031"/>
              </a:xfrm>
              <a:custGeom>
                <a:avLst/>
                <a:gdLst/>
                <a:ahLst/>
                <a:cxnLst>
                  <a:cxn ang="0">
                    <a:pos x="79" y="32"/>
                  </a:cxn>
                  <a:cxn ang="0">
                    <a:pos x="75" y="31"/>
                  </a:cxn>
                  <a:cxn ang="0">
                    <a:pos x="69" y="29"/>
                  </a:cxn>
                  <a:cxn ang="0">
                    <a:pos x="64" y="29"/>
                  </a:cxn>
                  <a:cxn ang="0">
                    <a:pos x="52" y="32"/>
                  </a:cxn>
                  <a:cxn ang="0">
                    <a:pos x="42" y="41"/>
                  </a:cxn>
                  <a:cxn ang="0">
                    <a:pos x="35" y="54"/>
                  </a:cxn>
                  <a:cxn ang="0">
                    <a:pos x="32" y="73"/>
                  </a:cxn>
                  <a:cxn ang="0">
                    <a:pos x="32" y="146"/>
                  </a:cxn>
                  <a:cxn ang="0">
                    <a:pos x="0" y="146"/>
                  </a:cxn>
                  <a:cxn ang="0">
                    <a:pos x="0" y="2"/>
                  </a:cxn>
                  <a:cxn ang="0">
                    <a:pos x="32" y="2"/>
                  </a:cxn>
                  <a:cxn ang="0">
                    <a:pos x="32" y="30"/>
                  </a:cxn>
                  <a:cxn ang="0">
                    <a:pos x="33" y="30"/>
                  </a:cxn>
                  <a:cxn ang="0">
                    <a:pos x="40" y="17"/>
                  </a:cxn>
                  <a:cxn ang="0">
                    <a:pos x="49" y="7"/>
                  </a:cxn>
                  <a:cxn ang="0">
                    <a:pos x="59" y="2"/>
                  </a:cxn>
                  <a:cxn ang="0">
                    <a:pos x="70" y="0"/>
                  </a:cxn>
                  <a:cxn ang="0">
                    <a:pos x="77" y="0"/>
                  </a:cxn>
                  <a:cxn ang="0">
                    <a:pos x="83" y="2"/>
                  </a:cxn>
                  <a:cxn ang="0">
                    <a:pos x="83" y="34"/>
                  </a:cxn>
                  <a:cxn ang="0">
                    <a:pos x="79" y="32"/>
                  </a:cxn>
                </a:cxnLst>
                <a:rect l="0" t="0" r="r" b="b"/>
                <a:pathLst>
                  <a:path w="83" h="146">
                    <a:moveTo>
                      <a:pt x="79" y="32"/>
                    </a:moveTo>
                    <a:cubicBezTo>
                      <a:pt x="78" y="32"/>
                      <a:pt x="76" y="31"/>
                      <a:pt x="75" y="31"/>
                    </a:cubicBezTo>
                    <a:cubicBezTo>
                      <a:pt x="73" y="30"/>
                      <a:pt x="71" y="30"/>
                      <a:pt x="69" y="29"/>
                    </a:cubicBezTo>
                    <a:cubicBezTo>
                      <a:pt x="68" y="29"/>
                      <a:pt x="66" y="29"/>
                      <a:pt x="64" y="29"/>
                    </a:cubicBezTo>
                    <a:cubicBezTo>
                      <a:pt x="60" y="29"/>
                      <a:pt x="55" y="30"/>
                      <a:pt x="52" y="32"/>
                    </a:cubicBezTo>
                    <a:cubicBezTo>
                      <a:pt x="48" y="34"/>
                      <a:pt x="44" y="37"/>
                      <a:pt x="42" y="41"/>
                    </a:cubicBezTo>
                    <a:cubicBezTo>
                      <a:pt x="39" y="44"/>
                      <a:pt x="37" y="49"/>
                      <a:pt x="35" y="54"/>
                    </a:cubicBezTo>
                    <a:cubicBezTo>
                      <a:pt x="33" y="60"/>
                      <a:pt x="32" y="66"/>
                      <a:pt x="32" y="73"/>
                    </a:cubicBezTo>
                    <a:cubicBezTo>
                      <a:pt x="32" y="146"/>
                      <a:pt x="32" y="146"/>
                      <a:pt x="32" y="146"/>
                    </a:cubicBezTo>
                    <a:cubicBezTo>
                      <a:pt x="0" y="146"/>
                      <a:pt x="0" y="146"/>
                      <a:pt x="0" y="146"/>
                    </a:cubicBezTo>
                    <a:cubicBezTo>
                      <a:pt x="0" y="2"/>
                      <a:pt x="0" y="2"/>
                      <a:pt x="0" y="2"/>
                    </a:cubicBezTo>
                    <a:cubicBezTo>
                      <a:pt x="32" y="2"/>
                      <a:pt x="32" y="2"/>
                      <a:pt x="32" y="2"/>
                    </a:cubicBezTo>
                    <a:cubicBezTo>
                      <a:pt x="32" y="30"/>
                      <a:pt x="32" y="30"/>
                      <a:pt x="32" y="30"/>
                    </a:cubicBezTo>
                    <a:cubicBezTo>
                      <a:pt x="33" y="30"/>
                      <a:pt x="33" y="30"/>
                      <a:pt x="33" y="30"/>
                    </a:cubicBezTo>
                    <a:cubicBezTo>
                      <a:pt x="35" y="25"/>
                      <a:pt x="37" y="20"/>
                      <a:pt x="40" y="17"/>
                    </a:cubicBezTo>
                    <a:cubicBezTo>
                      <a:pt x="42" y="13"/>
                      <a:pt x="45" y="10"/>
                      <a:pt x="49" y="7"/>
                    </a:cubicBezTo>
                    <a:cubicBezTo>
                      <a:pt x="52" y="5"/>
                      <a:pt x="55" y="3"/>
                      <a:pt x="59" y="2"/>
                    </a:cubicBezTo>
                    <a:cubicBezTo>
                      <a:pt x="62" y="0"/>
                      <a:pt x="66" y="0"/>
                      <a:pt x="70" y="0"/>
                    </a:cubicBezTo>
                    <a:cubicBezTo>
                      <a:pt x="72" y="0"/>
                      <a:pt x="75" y="0"/>
                      <a:pt x="77" y="0"/>
                    </a:cubicBezTo>
                    <a:cubicBezTo>
                      <a:pt x="79" y="1"/>
                      <a:pt x="81" y="1"/>
                      <a:pt x="83" y="2"/>
                    </a:cubicBezTo>
                    <a:cubicBezTo>
                      <a:pt x="83" y="34"/>
                      <a:pt x="83" y="34"/>
                      <a:pt x="83" y="34"/>
                    </a:cubicBezTo>
                    <a:cubicBezTo>
                      <a:pt x="82" y="33"/>
                      <a:pt x="81" y="33"/>
                      <a:pt x="79" y="32"/>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97" name="Freeform 28">
                <a:extLst>
                  <a:ext uri="{FF2B5EF4-FFF2-40B4-BE49-F238E27FC236}">
                    <a16:creationId xmlns:a16="http://schemas.microsoft.com/office/drawing/2014/main" id="{9D8D3BBF-376E-4B56-A766-0DA33B566819}"/>
                  </a:ext>
                </a:extLst>
              </p:cNvPr>
              <p:cNvSpPr>
                <a:spLocks noEditPoints="1"/>
              </p:cNvSpPr>
              <p:nvPr/>
            </p:nvSpPr>
            <p:spPr bwMode="black">
              <a:xfrm>
                <a:off x="9432527" y="4958394"/>
                <a:ext cx="31069" cy="167245"/>
              </a:xfrm>
              <a:custGeom>
                <a:avLst/>
                <a:gdLst/>
                <a:ahLst/>
                <a:cxnLst>
                  <a:cxn ang="0">
                    <a:pos x="40" y="20"/>
                  </a:cxn>
                  <a:cxn ang="0">
                    <a:pos x="38" y="27"/>
                  </a:cxn>
                  <a:cxn ang="0">
                    <a:pos x="34" y="33"/>
                  </a:cxn>
                  <a:cxn ang="0">
                    <a:pos x="28" y="37"/>
                  </a:cxn>
                  <a:cxn ang="0">
                    <a:pos x="20" y="38"/>
                  </a:cxn>
                  <a:cxn ang="0">
                    <a:pos x="12" y="37"/>
                  </a:cxn>
                  <a:cxn ang="0">
                    <a:pos x="6" y="33"/>
                  </a:cxn>
                  <a:cxn ang="0">
                    <a:pos x="2" y="27"/>
                  </a:cxn>
                  <a:cxn ang="0">
                    <a:pos x="0" y="20"/>
                  </a:cxn>
                  <a:cxn ang="0">
                    <a:pos x="2" y="12"/>
                  </a:cxn>
                  <a:cxn ang="0">
                    <a:pos x="6" y="6"/>
                  </a:cxn>
                  <a:cxn ang="0">
                    <a:pos x="12" y="2"/>
                  </a:cxn>
                  <a:cxn ang="0">
                    <a:pos x="20" y="0"/>
                  </a:cxn>
                  <a:cxn ang="0">
                    <a:pos x="28" y="2"/>
                  </a:cxn>
                  <a:cxn ang="0">
                    <a:pos x="34" y="6"/>
                  </a:cxn>
                  <a:cxn ang="0">
                    <a:pos x="38" y="12"/>
                  </a:cxn>
                  <a:cxn ang="0">
                    <a:pos x="40" y="20"/>
                  </a:cxn>
                  <a:cxn ang="0">
                    <a:pos x="3" y="214"/>
                  </a:cxn>
                  <a:cxn ang="0">
                    <a:pos x="3" y="70"/>
                  </a:cxn>
                  <a:cxn ang="0">
                    <a:pos x="36" y="70"/>
                  </a:cxn>
                  <a:cxn ang="0">
                    <a:pos x="36" y="214"/>
                  </a:cxn>
                  <a:cxn ang="0">
                    <a:pos x="3" y="214"/>
                  </a:cxn>
                </a:cxnLst>
                <a:rect l="0" t="0" r="r" b="b"/>
                <a:pathLst>
                  <a:path w="40" h="214">
                    <a:moveTo>
                      <a:pt x="40" y="20"/>
                    </a:moveTo>
                    <a:cubicBezTo>
                      <a:pt x="40" y="22"/>
                      <a:pt x="39" y="24"/>
                      <a:pt x="38" y="27"/>
                    </a:cubicBezTo>
                    <a:cubicBezTo>
                      <a:pt x="37" y="29"/>
                      <a:pt x="36" y="31"/>
                      <a:pt x="34" y="33"/>
                    </a:cubicBezTo>
                    <a:cubicBezTo>
                      <a:pt x="33" y="34"/>
                      <a:pt x="30" y="36"/>
                      <a:pt x="28" y="37"/>
                    </a:cubicBezTo>
                    <a:cubicBezTo>
                      <a:pt x="26" y="38"/>
                      <a:pt x="23" y="38"/>
                      <a:pt x="20" y="38"/>
                    </a:cubicBezTo>
                    <a:cubicBezTo>
                      <a:pt x="17" y="38"/>
                      <a:pt x="15" y="38"/>
                      <a:pt x="12" y="37"/>
                    </a:cubicBezTo>
                    <a:cubicBezTo>
                      <a:pt x="10" y="36"/>
                      <a:pt x="8" y="34"/>
                      <a:pt x="6" y="33"/>
                    </a:cubicBezTo>
                    <a:cubicBezTo>
                      <a:pt x="4" y="31"/>
                      <a:pt x="3" y="29"/>
                      <a:pt x="2" y="27"/>
                    </a:cubicBezTo>
                    <a:cubicBezTo>
                      <a:pt x="1" y="24"/>
                      <a:pt x="0" y="22"/>
                      <a:pt x="0" y="20"/>
                    </a:cubicBezTo>
                    <a:cubicBezTo>
                      <a:pt x="0" y="17"/>
                      <a:pt x="1" y="14"/>
                      <a:pt x="2" y="12"/>
                    </a:cubicBezTo>
                    <a:cubicBezTo>
                      <a:pt x="3" y="10"/>
                      <a:pt x="4" y="8"/>
                      <a:pt x="6" y="6"/>
                    </a:cubicBezTo>
                    <a:cubicBezTo>
                      <a:pt x="8" y="4"/>
                      <a:pt x="10" y="3"/>
                      <a:pt x="12" y="2"/>
                    </a:cubicBezTo>
                    <a:cubicBezTo>
                      <a:pt x="15" y="1"/>
                      <a:pt x="17" y="0"/>
                      <a:pt x="20" y="0"/>
                    </a:cubicBezTo>
                    <a:cubicBezTo>
                      <a:pt x="23" y="0"/>
                      <a:pt x="25" y="1"/>
                      <a:pt x="28" y="2"/>
                    </a:cubicBezTo>
                    <a:cubicBezTo>
                      <a:pt x="30" y="3"/>
                      <a:pt x="32" y="4"/>
                      <a:pt x="34" y="6"/>
                    </a:cubicBezTo>
                    <a:cubicBezTo>
                      <a:pt x="36" y="8"/>
                      <a:pt x="37" y="10"/>
                      <a:pt x="38" y="12"/>
                    </a:cubicBezTo>
                    <a:cubicBezTo>
                      <a:pt x="39" y="14"/>
                      <a:pt x="40" y="17"/>
                      <a:pt x="40" y="20"/>
                    </a:cubicBezTo>
                    <a:close/>
                    <a:moveTo>
                      <a:pt x="3" y="214"/>
                    </a:moveTo>
                    <a:cubicBezTo>
                      <a:pt x="3" y="70"/>
                      <a:pt x="3" y="70"/>
                      <a:pt x="3" y="70"/>
                    </a:cubicBezTo>
                    <a:cubicBezTo>
                      <a:pt x="36" y="70"/>
                      <a:pt x="36" y="70"/>
                      <a:pt x="36" y="70"/>
                    </a:cubicBezTo>
                    <a:cubicBezTo>
                      <a:pt x="36" y="214"/>
                      <a:pt x="36" y="214"/>
                      <a:pt x="36" y="214"/>
                    </a:cubicBezTo>
                    <a:lnTo>
                      <a:pt x="3" y="214"/>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98" name="Freeform 29">
                <a:extLst>
                  <a:ext uri="{FF2B5EF4-FFF2-40B4-BE49-F238E27FC236}">
                    <a16:creationId xmlns:a16="http://schemas.microsoft.com/office/drawing/2014/main" id="{2F179F5A-9D7D-4FB6-A0EF-1CC805C2EF62}"/>
                  </a:ext>
                </a:extLst>
              </p:cNvPr>
              <p:cNvSpPr>
                <a:spLocks noEditPoints="1"/>
              </p:cNvSpPr>
              <p:nvPr/>
            </p:nvSpPr>
            <p:spPr bwMode="black">
              <a:xfrm>
                <a:off x="9481775" y="5010947"/>
                <a:ext cx="109073" cy="167906"/>
              </a:xfrm>
              <a:custGeom>
                <a:avLst/>
                <a:gdLst/>
                <a:ahLst/>
                <a:cxnLst>
                  <a:cxn ang="0">
                    <a:pos x="135" y="166"/>
                  </a:cxn>
                  <a:cxn ang="0">
                    <a:pos x="121" y="192"/>
                  </a:cxn>
                  <a:cxn ang="0">
                    <a:pos x="96" y="209"/>
                  </a:cxn>
                  <a:cxn ang="0">
                    <a:pos x="59" y="215"/>
                  </a:cxn>
                  <a:cxn ang="0">
                    <a:pos x="44" y="214"/>
                  </a:cxn>
                  <a:cxn ang="0">
                    <a:pos x="31" y="212"/>
                  </a:cxn>
                  <a:cxn ang="0">
                    <a:pos x="20" y="209"/>
                  </a:cxn>
                  <a:cxn ang="0">
                    <a:pos x="11" y="206"/>
                  </a:cxn>
                  <a:cxn ang="0">
                    <a:pos x="11" y="175"/>
                  </a:cxn>
                  <a:cxn ang="0">
                    <a:pos x="21" y="180"/>
                  </a:cxn>
                  <a:cxn ang="0">
                    <a:pos x="32" y="184"/>
                  </a:cxn>
                  <a:cxn ang="0">
                    <a:pos x="45" y="187"/>
                  </a:cxn>
                  <a:cxn ang="0">
                    <a:pos x="58" y="189"/>
                  </a:cxn>
                  <a:cxn ang="0">
                    <a:pos x="81" y="185"/>
                  </a:cxn>
                  <a:cxn ang="0">
                    <a:pos x="96" y="174"/>
                  </a:cxn>
                  <a:cxn ang="0">
                    <a:pos x="105" y="158"/>
                  </a:cxn>
                  <a:cxn ang="0">
                    <a:pos x="108" y="138"/>
                  </a:cxn>
                  <a:cxn ang="0">
                    <a:pos x="108" y="124"/>
                  </a:cxn>
                  <a:cxn ang="0">
                    <a:pos x="107" y="124"/>
                  </a:cxn>
                  <a:cxn ang="0">
                    <a:pos x="88" y="144"/>
                  </a:cxn>
                  <a:cxn ang="0">
                    <a:pos x="60" y="151"/>
                  </a:cxn>
                  <a:cxn ang="0">
                    <a:pos x="35" y="146"/>
                  </a:cxn>
                  <a:cxn ang="0">
                    <a:pos x="16" y="131"/>
                  </a:cxn>
                  <a:cxn ang="0">
                    <a:pos x="4" y="109"/>
                  </a:cxn>
                  <a:cxn ang="0">
                    <a:pos x="0" y="80"/>
                  </a:cxn>
                  <a:cxn ang="0">
                    <a:pos x="5" y="47"/>
                  </a:cxn>
                  <a:cxn ang="0">
                    <a:pos x="18" y="22"/>
                  </a:cxn>
                  <a:cxn ang="0">
                    <a:pos x="39" y="5"/>
                  </a:cxn>
                  <a:cxn ang="0">
                    <a:pos x="66" y="0"/>
                  </a:cxn>
                  <a:cxn ang="0">
                    <a:pos x="91" y="6"/>
                  </a:cxn>
                  <a:cxn ang="0">
                    <a:pos x="107" y="21"/>
                  </a:cxn>
                  <a:cxn ang="0">
                    <a:pos x="108" y="21"/>
                  </a:cxn>
                  <a:cxn ang="0">
                    <a:pos x="108" y="3"/>
                  </a:cxn>
                  <a:cxn ang="0">
                    <a:pos x="140" y="3"/>
                  </a:cxn>
                  <a:cxn ang="0">
                    <a:pos x="140" y="134"/>
                  </a:cxn>
                  <a:cxn ang="0">
                    <a:pos x="135" y="166"/>
                  </a:cxn>
                  <a:cxn ang="0">
                    <a:pos x="108" y="63"/>
                  </a:cxn>
                  <a:cxn ang="0">
                    <a:pos x="105" y="49"/>
                  </a:cxn>
                  <a:cxn ang="0">
                    <a:pos x="98" y="37"/>
                  </a:cxn>
                  <a:cxn ang="0">
                    <a:pos x="87" y="29"/>
                  </a:cxn>
                  <a:cxn ang="0">
                    <a:pos x="73" y="26"/>
                  </a:cxn>
                  <a:cxn ang="0">
                    <a:pos x="57" y="30"/>
                  </a:cxn>
                  <a:cxn ang="0">
                    <a:pos x="44" y="39"/>
                  </a:cxn>
                  <a:cxn ang="0">
                    <a:pos x="37" y="56"/>
                  </a:cxn>
                  <a:cxn ang="0">
                    <a:pos x="34" y="79"/>
                  </a:cxn>
                  <a:cxn ang="0">
                    <a:pos x="36" y="97"/>
                  </a:cxn>
                  <a:cxn ang="0">
                    <a:pos x="43" y="111"/>
                  </a:cxn>
                  <a:cxn ang="0">
                    <a:pos x="55" y="121"/>
                  </a:cxn>
                  <a:cxn ang="0">
                    <a:pos x="70" y="124"/>
                  </a:cxn>
                  <a:cxn ang="0">
                    <a:pos x="85" y="121"/>
                  </a:cxn>
                  <a:cxn ang="0">
                    <a:pos x="97" y="112"/>
                  </a:cxn>
                  <a:cxn ang="0">
                    <a:pos x="105" y="98"/>
                  </a:cxn>
                  <a:cxn ang="0">
                    <a:pos x="108" y="80"/>
                  </a:cxn>
                  <a:cxn ang="0">
                    <a:pos x="108" y="63"/>
                  </a:cxn>
                </a:cxnLst>
                <a:rect l="0" t="0" r="r" b="b"/>
                <a:pathLst>
                  <a:path w="140" h="215">
                    <a:moveTo>
                      <a:pt x="135" y="166"/>
                    </a:moveTo>
                    <a:cubicBezTo>
                      <a:pt x="132" y="176"/>
                      <a:pt x="127" y="185"/>
                      <a:pt x="121" y="192"/>
                    </a:cubicBezTo>
                    <a:cubicBezTo>
                      <a:pt x="114" y="199"/>
                      <a:pt x="106" y="205"/>
                      <a:pt x="96" y="209"/>
                    </a:cubicBezTo>
                    <a:cubicBezTo>
                      <a:pt x="85" y="213"/>
                      <a:pt x="73" y="215"/>
                      <a:pt x="59" y="215"/>
                    </a:cubicBezTo>
                    <a:cubicBezTo>
                      <a:pt x="54" y="215"/>
                      <a:pt x="49" y="214"/>
                      <a:pt x="44" y="214"/>
                    </a:cubicBezTo>
                    <a:cubicBezTo>
                      <a:pt x="39" y="213"/>
                      <a:pt x="35" y="213"/>
                      <a:pt x="31" y="212"/>
                    </a:cubicBezTo>
                    <a:cubicBezTo>
                      <a:pt x="26" y="211"/>
                      <a:pt x="23" y="210"/>
                      <a:pt x="20" y="209"/>
                    </a:cubicBezTo>
                    <a:cubicBezTo>
                      <a:pt x="16" y="208"/>
                      <a:pt x="14" y="207"/>
                      <a:pt x="11" y="206"/>
                    </a:cubicBezTo>
                    <a:cubicBezTo>
                      <a:pt x="11" y="175"/>
                      <a:pt x="11" y="175"/>
                      <a:pt x="11" y="175"/>
                    </a:cubicBezTo>
                    <a:cubicBezTo>
                      <a:pt x="15" y="177"/>
                      <a:pt x="18" y="178"/>
                      <a:pt x="21" y="180"/>
                    </a:cubicBezTo>
                    <a:cubicBezTo>
                      <a:pt x="25" y="182"/>
                      <a:pt x="28" y="183"/>
                      <a:pt x="32" y="184"/>
                    </a:cubicBezTo>
                    <a:cubicBezTo>
                      <a:pt x="36" y="186"/>
                      <a:pt x="40" y="187"/>
                      <a:pt x="45" y="187"/>
                    </a:cubicBezTo>
                    <a:cubicBezTo>
                      <a:pt x="49" y="188"/>
                      <a:pt x="54" y="189"/>
                      <a:pt x="58" y="189"/>
                    </a:cubicBezTo>
                    <a:cubicBezTo>
                      <a:pt x="67" y="189"/>
                      <a:pt x="75" y="187"/>
                      <a:pt x="81" y="185"/>
                    </a:cubicBezTo>
                    <a:cubicBezTo>
                      <a:pt x="87" y="182"/>
                      <a:pt x="92" y="179"/>
                      <a:pt x="96" y="174"/>
                    </a:cubicBezTo>
                    <a:cubicBezTo>
                      <a:pt x="100" y="170"/>
                      <a:pt x="103" y="164"/>
                      <a:pt x="105" y="158"/>
                    </a:cubicBezTo>
                    <a:cubicBezTo>
                      <a:pt x="107" y="152"/>
                      <a:pt x="108" y="145"/>
                      <a:pt x="108" y="138"/>
                    </a:cubicBezTo>
                    <a:cubicBezTo>
                      <a:pt x="108" y="124"/>
                      <a:pt x="108" y="124"/>
                      <a:pt x="108" y="124"/>
                    </a:cubicBezTo>
                    <a:cubicBezTo>
                      <a:pt x="107" y="124"/>
                      <a:pt x="107" y="124"/>
                      <a:pt x="107" y="124"/>
                    </a:cubicBezTo>
                    <a:cubicBezTo>
                      <a:pt x="102" y="133"/>
                      <a:pt x="96" y="139"/>
                      <a:pt x="88" y="144"/>
                    </a:cubicBezTo>
                    <a:cubicBezTo>
                      <a:pt x="81" y="148"/>
                      <a:pt x="71" y="151"/>
                      <a:pt x="60" y="151"/>
                    </a:cubicBezTo>
                    <a:cubicBezTo>
                      <a:pt x="51" y="151"/>
                      <a:pt x="43" y="149"/>
                      <a:pt x="35" y="146"/>
                    </a:cubicBezTo>
                    <a:cubicBezTo>
                      <a:pt x="28" y="142"/>
                      <a:pt x="22" y="137"/>
                      <a:pt x="16" y="131"/>
                    </a:cubicBezTo>
                    <a:cubicBezTo>
                      <a:pt x="11" y="125"/>
                      <a:pt x="7" y="118"/>
                      <a:pt x="4" y="109"/>
                    </a:cubicBezTo>
                    <a:cubicBezTo>
                      <a:pt x="2" y="100"/>
                      <a:pt x="0" y="91"/>
                      <a:pt x="0" y="80"/>
                    </a:cubicBezTo>
                    <a:cubicBezTo>
                      <a:pt x="0" y="68"/>
                      <a:pt x="2" y="57"/>
                      <a:pt x="5" y="47"/>
                    </a:cubicBezTo>
                    <a:cubicBezTo>
                      <a:pt x="8" y="37"/>
                      <a:pt x="12" y="29"/>
                      <a:pt x="18" y="22"/>
                    </a:cubicBezTo>
                    <a:cubicBezTo>
                      <a:pt x="24" y="15"/>
                      <a:pt x="31" y="9"/>
                      <a:pt x="39" y="5"/>
                    </a:cubicBezTo>
                    <a:cubicBezTo>
                      <a:pt x="47" y="2"/>
                      <a:pt x="56" y="0"/>
                      <a:pt x="66" y="0"/>
                    </a:cubicBezTo>
                    <a:cubicBezTo>
                      <a:pt x="76" y="0"/>
                      <a:pt x="84" y="2"/>
                      <a:pt x="91" y="6"/>
                    </a:cubicBezTo>
                    <a:cubicBezTo>
                      <a:pt x="98" y="10"/>
                      <a:pt x="103" y="15"/>
                      <a:pt x="107" y="21"/>
                    </a:cubicBezTo>
                    <a:cubicBezTo>
                      <a:pt x="108" y="21"/>
                      <a:pt x="108" y="21"/>
                      <a:pt x="108" y="21"/>
                    </a:cubicBezTo>
                    <a:cubicBezTo>
                      <a:pt x="108" y="3"/>
                      <a:pt x="108" y="3"/>
                      <a:pt x="108" y="3"/>
                    </a:cubicBezTo>
                    <a:cubicBezTo>
                      <a:pt x="140" y="3"/>
                      <a:pt x="140" y="3"/>
                      <a:pt x="140" y="3"/>
                    </a:cubicBezTo>
                    <a:cubicBezTo>
                      <a:pt x="140" y="134"/>
                      <a:pt x="140" y="134"/>
                      <a:pt x="140" y="134"/>
                    </a:cubicBezTo>
                    <a:cubicBezTo>
                      <a:pt x="140" y="145"/>
                      <a:pt x="138" y="156"/>
                      <a:pt x="135" y="166"/>
                    </a:cubicBezTo>
                    <a:close/>
                    <a:moveTo>
                      <a:pt x="108" y="63"/>
                    </a:moveTo>
                    <a:cubicBezTo>
                      <a:pt x="108" y="59"/>
                      <a:pt x="107" y="54"/>
                      <a:pt x="105" y="49"/>
                    </a:cubicBezTo>
                    <a:cubicBezTo>
                      <a:pt x="103" y="45"/>
                      <a:pt x="101" y="41"/>
                      <a:pt x="98" y="37"/>
                    </a:cubicBezTo>
                    <a:cubicBezTo>
                      <a:pt x="95" y="34"/>
                      <a:pt x="91" y="31"/>
                      <a:pt x="87" y="29"/>
                    </a:cubicBezTo>
                    <a:cubicBezTo>
                      <a:pt x="83" y="27"/>
                      <a:pt x="78" y="26"/>
                      <a:pt x="73" y="26"/>
                    </a:cubicBezTo>
                    <a:cubicBezTo>
                      <a:pt x="67" y="26"/>
                      <a:pt x="61" y="27"/>
                      <a:pt x="57" y="30"/>
                    </a:cubicBezTo>
                    <a:cubicBezTo>
                      <a:pt x="52" y="32"/>
                      <a:pt x="48" y="35"/>
                      <a:pt x="44" y="39"/>
                    </a:cubicBezTo>
                    <a:cubicBezTo>
                      <a:pt x="41" y="44"/>
                      <a:pt x="39" y="49"/>
                      <a:pt x="37" y="56"/>
                    </a:cubicBezTo>
                    <a:cubicBezTo>
                      <a:pt x="35" y="62"/>
                      <a:pt x="34" y="70"/>
                      <a:pt x="34" y="79"/>
                    </a:cubicBezTo>
                    <a:cubicBezTo>
                      <a:pt x="34" y="85"/>
                      <a:pt x="35" y="91"/>
                      <a:pt x="36" y="97"/>
                    </a:cubicBezTo>
                    <a:cubicBezTo>
                      <a:pt x="38" y="102"/>
                      <a:pt x="40" y="107"/>
                      <a:pt x="43" y="111"/>
                    </a:cubicBezTo>
                    <a:cubicBezTo>
                      <a:pt x="46" y="115"/>
                      <a:pt x="50" y="118"/>
                      <a:pt x="55" y="121"/>
                    </a:cubicBezTo>
                    <a:cubicBezTo>
                      <a:pt x="59" y="123"/>
                      <a:pt x="64" y="124"/>
                      <a:pt x="70" y="124"/>
                    </a:cubicBezTo>
                    <a:cubicBezTo>
                      <a:pt x="75" y="124"/>
                      <a:pt x="80" y="123"/>
                      <a:pt x="85" y="121"/>
                    </a:cubicBezTo>
                    <a:cubicBezTo>
                      <a:pt x="90" y="119"/>
                      <a:pt x="94" y="116"/>
                      <a:pt x="97" y="112"/>
                    </a:cubicBezTo>
                    <a:cubicBezTo>
                      <a:pt x="100" y="108"/>
                      <a:pt x="103" y="104"/>
                      <a:pt x="105" y="98"/>
                    </a:cubicBezTo>
                    <a:cubicBezTo>
                      <a:pt x="107" y="93"/>
                      <a:pt x="108" y="86"/>
                      <a:pt x="108" y="80"/>
                    </a:cubicBezTo>
                    <a:lnTo>
                      <a:pt x="108" y="63"/>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99" name="Freeform 30">
                <a:extLst>
                  <a:ext uri="{FF2B5EF4-FFF2-40B4-BE49-F238E27FC236}">
                    <a16:creationId xmlns:a16="http://schemas.microsoft.com/office/drawing/2014/main" id="{B936F57A-EE54-4750-A7DB-6E10F8EB38DA}"/>
                  </a:ext>
                </a:extLst>
              </p:cNvPr>
              <p:cNvSpPr>
                <a:spLocks noEditPoints="1"/>
              </p:cNvSpPr>
              <p:nvPr/>
            </p:nvSpPr>
            <p:spPr bwMode="black">
              <a:xfrm>
                <a:off x="9611340" y="5010947"/>
                <a:ext cx="93538" cy="117666"/>
              </a:xfrm>
              <a:custGeom>
                <a:avLst/>
                <a:gdLst/>
                <a:ahLst/>
                <a:cxnLst>
                  <a:cxn ang="0">
                    <a:pos x="88" y="147"/>
                  </a:cxn>
                  <a:cxn ang="0">
                    <a:pos x="88" y="127"/>
                  </a:cxn>
                  <a:cxn ang="0">
                    <a:pos x="88" y="127"/>
                  </a:cxn>
                  <a:cxn ang="0">
                    <a:pos x="70" y="145"/>
                  </a:cxn>
                  <a:cxn ang="0">
                    <a:pos x="45" y="151"/>
                  </a:cxn>
                  <a:cxn ang="0">
                    <a:pos x="26" y="148"/>
                  </a:cxn>
                  <a:cxn ang="0">
                    <a:pos x="11" y="139"/>
                  </a:cxn>
                  <a:cxn ang="0">
                    <a:pos x="3" y="125"/>
                  </a:cxn>
                  <a:cxn ang="0">
                    <a:pos x="0" y="108"/>
                  </a:cxn>
                  <a:cxn ang="0">
                    <a:pos x="2" y="91"/>
                  </a:cxn>
                  <a:cxn ang="0">
                    <a:pos x="11" y="76"/>
                  </a:cxn>
                  <a:cxn ang="0">
                    <a:pos x="25" y="66"/>
                  </a:cxn>
                  <a:cxn ang="0">
                    <a:pos x="47" y="60"/>
                  </a:cxn>
                  <a:cxn ang="0">
                    <a:pos x="89" y="55"/>
                  </a:cxn>
                  <a:cxn ang="0">
                    <a:pos x="82" y="32"/>
                  </a:cxn>
                  <a:cxn ang="0">
                    <a:pos x="61" y="25"/>
                  </a:cxn>
                  <a:cxn ang="0">
                    <a:pos x="36" y="30"/>
                  </a:cxn>
                  <a:cxn ang="0">
                    <a:pos x="14" y="41"/>
                  </a:cxn>
                  <a:cxn ang="0">
                    <a:pos x="14" y="13"/>
                  </a:cxn>
                  <a:cxn ang="0">
                    <a:pos x="22" y="8"/>
                  </a:cxn>
                  <a:cxn ang="0">
                    <a:pos x="35" y="4"/>
                  </a:cxn>
                  <a:cxn ang="0">
                    <a:pos x="50" y="1"/>
                  </a:cxn>
                  <a:cxn ang="0">
                    <a:pos x="65" y="0"/>
                  </a:cxn>
                  <a:cxn ang="0">
                    <a:pos x="90" y="4"/>
                  </a:cxn>
                  <a:cxn ang="0">
                    <a:pos x="107" y="15"/>
                  </a:cxn>
                  <a:cxn ang="0">
                    <a:pos x="117" y="32"/>
                  </a:cxn>
                  <a:cxn ang="0">
                    <a:pos x="120" y="56"/>
                  </a:cxn>
                  <a:cxn ang="0">
                    <a:pos x="120" y="147"/>
                  </a:cxn>
                  <a:cxn ang="0">
                    <a:pos x="88" y="147"/>
                  </a:cxn>
                  <a:cxn ang="0">
                    <a:pos x="58" y="81"/>
                  </a:cxn>
                  <a:cxn ang="0">
                    <a:pos x="45" y="84"/>
                  </a:cxn>
                  <a:cxn ang="0">
                    <a:pos x="37" y="89"/>
                  </a:cxn>
                  <a:cxn ang="0">
                    <a:pos x="33" y="96"/>
                  </a:cxn>
                  <a:cxn ang="0">
                    <a:pos x="32" y="105"/>
                  </a:cxn>
                  <a:cxn ang="0">
                    <a:pos x="33" y="113"/>
                  </a:cxn>
                  <a:cxn ang="0">
                    <a:pos x="38" y="119"/>
                  </a:cxn>
                  <a:cxn ang="0">
                    <a:pos x="46" y="123"/>
                  </a:cxn>
                  <a:cxn ang="0">
                    <a:pos x="55" y="125"/>
                  </a:cxn>
                  <a:cxn ang="0">
                    <a:pos x="69" y="122"/>
                  </a:cxn>
                  <a:cxn ang="0">
                    <a:pos x="80" y="115"/>
                  </a:cxn>
                  <a:cxn ang="0">
                    <a:pos x="86" y="104"/>
                  </a:cxn>
                  <a:cxn ang="0">
                    <a:pos x="89" y="90"/>
                  </a:cxn>
                  <a:cxn ang="0">
                    <a:pos x="89" y="77"/>
                  </a:cxn>
                  <a:cxn ang="0">
                    <a:pos x="58" y="81"/>
                  </a:cxn>
                </a:cxnLst>
                <a:rect l="0" t="0" r="r" b="b"/>
                <a:pathLst>
                  <a:path w="120" h="151">
                    <a:moveTo>
                      <a:pt x="88" y="147"/>
                    </a:moveTo>
                    <a:cubicBezTo>
                      <a:pt x="88" y="127"/>
                      <a:pt x="88" y="127"/>
                      <a:pt x="88" y="127"/>
                    </a:cubicBezTo>
                    <a:cubicBezTo>
                      <a:pt x="88" y="127"/>
                      <a:pt x="88" y="127"/>
                      <a:pt x="88" y="127"/>
                    </a:cubicBezTo>
                    <a:cubicBezTo>
                      <a:pt x="83" y="135"/>
                      <a:pt x="77" y="141"/>
                      <a:pt x="70" y="145"/>
                    </a:cubicBezTo>
                    <a:cubicBezTo>
                      <a:pt x="63" y="149"/>
                      <a:pt x="55" y="151"/>
                      <a:pt x="45" y="151"/>
                    </a:cubicBezTo>
                    <a:cubicBezTo>
                      <a:pt x="38" y="151"/>
                      <a:pt x="32" y="150"/>
                      <a:pt x="26" y="148"/>
                    </a:cubicBezTo>
                    <a:cubicBezTo>
                      <a:pt x="20" y="145"/>
                      <a:pt x="15" y="142"/>
                      <a:pt x="11" y="139"/>
                    </a:cubicBezTo>
                    <a:cubicBezTo>
                      <a:pt x="8" y="135"/>
                      <a:pt x="5" y="131"/>
                      <a:pt x="3" y="125"/>
                    </a:cubicBezTo>
                    <a:cubicBezTo>
                      <a:pt x="1" y="120"/>
                      <a:pt x="0" y="114"/>
                      <a:pt x="0" y="108"/>
                    </a:cubicBezTo>
                    <a:cubicBezTo>
                      <a:pt x="0" y="102"/>
                      <a:pt x="1" y="96"/>
                      <a:pt x="2" y="91"/>
                    </a:cubicBezTo>
                    <a:cubicBezTo>
                      <a:pt x="4" y="85"/>
                      <a:pt x="7" y="81"/>
                      <a:pt x="11" y="76"/>
                    </a:cubicBezTo>
                    <a:cubicBezTo>
                      <a:pt x="14" y="72"/>
                      <a:pt x="19" y="69"/>
                      <a:pt x="25" y="66"/>
                    </a:cubicBezTo>
                    <a:cubicBezTo>
                      <a:pt x="31" y="63"/>
                      <a:pt x="38" y="61"/>
                      <a:pt x="47" y="60"/>
                    </a:cubicBezTo>
                    <a:cubicBezTo>
                      <a:pt x="89" y="55"/>
                      <a:pt x="89" y="55"/>
                      <a:pt x="89" y="55"/>
                    </a:cubicBezTo>
                    <a:cubicBezTo>
                      <a:pt x="89" y="44"/>
                      <a:pt x="86" y="37"/>
                      <a:pt x="82" y="32"/>
                    </a:cubicBezTo>
                    <a:cubicBezTo>
                      <a:pt x="77" y="28"/>
                      <a:pt x="70" y="25"/>
                      <a:pt x="61" y="25"/>
                    </a:cubicBezTo>
                    <a:cubicBezTo>
                      <a:pt x="53" y="25"/>
                      <a:pt x="44" y="27"/>
                      <a:pt x="36" y="30"/>
                    </a:cubicBezTo>
                    <a:cubicBezTo>
                      <a:pt x="28" y="33"/>
                      <a:pt x="20" y="36"/>
                      <a:pt x="14" y="41"/>
                    </a:cubicBezTo>
                    <a:cubicBezTo>
                      <a:pt x="14" y="13"/>
                      <a:pt x="14" y="13"/>
                      <a:pt x="14" y="13"/>
                    </a:cubicBezTo>
                    <a:cubicBezTo>
                      <a:pt x="16" y="11"/>
                      <a:pt x="19" y="10"/>
                      <a:pt x="22" y="8"/>
                    </a:cubicBezTo>
                    <a:cubicBezTo>
                      <a:pt x="26" y="7"/>
                      <a:pt x="30" y="6"/>
                      <a:pt x="35" y="4"/>
                    </a:cubicBezTo>
                    <a:cubicBezTo>
                      <a:pt x="40" y="3"/>
                      <a:pt x="45" y="2"/>
                      <a:pt x="50" y="1"/>
                    </a:cubicBezTo>
                    <a:cubicBezTo>
                      <a:pt x="55" y="0"/>
                      <a:pt x="60" y="0"/>
                      <a:pt x="65" y="0"/>
                    </a:cubicBezTo>
                    <a:cubicBezTo>
                      <a:pt x="74" y="0"/>
                      <a:pt x="83" y="1"/>
                      <a:pt x="90" y="4"/>
                    </a:cubicBezTo>
                    <a:cubicBezTo>
                      <a:pt x="97" y="6"/>
                      <a:pt x="102" y="10"/>
                      <a:pt x="107" y="15"/>
                    </a:cubicBezTo>
                    <a:cubicBezTo>
                      <a:pt x="111" y="19"/>
                      <a:pt x="115" y="25"/>
                      <a:pt x="117" y="32"/>
                    </a:cubicBezTo>
                    <a:cubicBezTo>
                      <a:pt x="119" y="39"/>
                      <a:pt x="120" y="47"/>
                      <a:pt x="120" y="56"/>
                    </a:cubicBezTo>
                    <a:cubicBezTo>
                      <a:pt x="120" y="147"/>
                      <a:pt x="120" y="147"/>
                      <a:pt x="120" y="147"/>
                    </a:cubicBezTo>
                    <a:lnTo>
                      <a:pt x="88" y="147"/>
                    </a:lnTo>
                    <a:close/>
                    <a:moveTo>
                      <a:pt x="58" y="81"/>
                    </a:moveTo>
                    <a:cubicBezTo>
                      <a:pt x="52" y="82"/>
                      <a:pt x="48" y="83"/>
                      <a:pt x="45" y="84"/>
                    </a:cubicBezTo>
                    <a:cubicBezTo>
                      <a:pt x="41" y="86"/>
                      <a:pt x="39" y="87"/>
                      <a:pt x="37" y="89"/>
                    </a:cubicBezTo>
                    <a:cubicBezTo>
                      <a:pt x="35" y="91"/>
                      <a:pt x="33" y="93"/>
                      <a:pt x="33" y="96"/>
                    </a:cubicBezTo>
                    <a:cubicBezTo>
                      <a:pt x="32" y="98"/>
                      <a:pt x="32" y="101"/>
                      <a:pt x="32" y="105"/>
                    </a:cubicBezTo>
                    <a:cubicBezTo>
                      <a:pt x="32" y="108"/>
                      <a:pt x="32" y="110"/>
                      <a:pt x="33" y="113"/>
                    </a:cubicBezTo>
                    <a:cubicBezTo>
                      <a:pt x="34" y="115"/>
                      <a:pt x="36" y="117"/>
                      <a:pt x="38" y="119"/>
                    </a:cubicBezTo>
                    <a:cubicBezTo>
                      <a:pt x="40" y="121"/>
                      <a:pt x="43" y="122"/>
                      <a:pt x="46" y="123"/>
                    </a:cubicBezTo>
                    <a:cubicBezTo>
                      <a:pt x="48" y="124"/>
                      <a:pt x="52" y="125"/>
                      <a:pt x="55" y="125"/>
                    </a:cubicBezTo>
                    <a:cubicBezTo>
                      <a:pt x="60" y="125"/>
                      <a:pt x="65" y="124"/>
                      <a:pt x="69" y="122"/>
                    </a:cubicBezTo>
                    <a:cubicBezTo>
                      <a:pt x="73" y="120"/>
                      <a:pt x="77" y="118"/>
                      <a:pt x="80" y="115"/>
                    </a:cubicBezTo>
                    <a:cubicBezTo>
                      <a:pt x="82" y="112"/>
                      <a:pt x="85" y="108"/>
                      <a:pt x="86"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00" name="Freeform 31">
                <a:extLst>
                  <a:ext uri="{FF2B5EF4-FFF2-40B4-BE49-F238E27FC236}">
                    <a16:creationId xmlns:a16="http://schemas.microsoft.com/office/drawing/2014/main" id="{E94E767B-BC82-4814-A2E6-A1B38F522AD3}"/>
                  </a:ext>
                </a:extLst>
              </p:cNvPr>
              <p:cNvSpPr>
                <a:spLocks noEditPoints="1"/>
              </p:cNvSpPr>
              <p:nvPr/>
            </p:nvSpPr>
            <p:spPr bwMode="black">
              <a:xfrm>
                <a:off x="9721405" y="4959385"/>
                <a:ext cx="109073" cy="169228"/>
              </a:xfrm>
              <a:custGeom>
                <a:avLst/>
                <a:gdLst/>
                <a:ahLst/>
                <a:cxnLst>
                  <a:cxn ang="0">
                    <a:pos x="107" y="213"/>
                  </a:cxn>
                  <a:cxn ang="0">
                    <a:pos x="107" y="191"/>
                  </a:cxn>
                  <a:cxn ang="0">
                    <a:pos x="107" y="191"/>
                  </a:cxn>
                  <a:cxn ang="0">
                    <a:pos x="98" y="201"/>
                  </a:cxn>
                  <a:cxn ang="0">
                    <a:pos x="88" y="210"/>
                  </a:cxn>
                  <a:cxn ang="0">
                    <a:pos x="75" y="215"/>
                  </a:cxn>
                  <a:cxn ang="0">
                    <a:pos x="59" y="217"/>
                  </a:cxn>
                  <a:cxn ang="0">
                    <a:pos x="36" y="212"/>
                  </a:cxn>
                  <a:cxn ang="0">
                    <a:pos x="17" y="198"/>
                  </a:cxn>
                  <a:cxn ang="0">
                    <a:pos x="4" y="176"/>
                  </a:cxn>
                  <a:cxn ang="0">
                    <a:pos x="0" y="145"/>
                  </a:cxn>
                  <a:cxn ang="0">
                    <a:pos x="5" y="112"/>
                  </a:cxn>
                  <a:cxn ang="0">
                    <a:pos x="18" y="87"/>
                  </a:cxn>
                  <a:cxn ang="0">
                    <a:pos x="39" y="71"/>
                  </a:cxn>
                  <a:cxn ang="0">
                    <a:pos x="66" y="66"/>
                  </a:cxn>
                  <a:cxn ang="0">
                    <a:pos x="80" y="67"/>
                  </a:cxn>
                  <a:cxn ang="0">
                    <a:pos x="91" y="72"/>
                  </a:cxn>
                  <a:cxn ang="0">
                    <a:pos x="100" y="79"/>
                  </a:cxn>
                  <a:cxn ang="0">
                    <a:pos x="107" y="87"/>
                  </a:cxn>
                  <a:cxn ang="0">
                    <a:pos x="107" y="87"/>
                  </a:cxn>
                  <a:cxn ang="0">
                    <a:pos x="107" y="0"/>
                  </a:cxn>
                  <a:cxn ang="0">
                    <a:pos x="140" y="0"/>
                  </a:cxn>
                  <a:cxn ang="0">
                    <a:pos x="140" y="213"/>
                  </a:cxn>
                  <a:cxn ang="0">
                    <a:pos x="107" y="213"/>
                  </a:cxn>
                  <a:cxn ang="0">
                    <a:pos x="107" y="129"/>
                  </a:cxn>
                  <a:cxn ang="0">
                    <a:pos x="105" y="115"/>
                  </a:cxn>
                  <a:cxn ang="0">
                    <a:pos x="97" y="103"/>
                  </a:cxn>
                  <a:cxn ang="0">
                    <a:pos x="86" y="95"/>
                  </a:cxn>
                  <a:cxn ang="0">
                    <a:pos x="72" y="92"/>
                  </a:cxn>
                  <a:cxn ang="0">
                    <a:pos x="55" y="96"/>
                  </a:cxn>
                  <a:cxn ang="0">
                    <a:pos x="43" y="106"/>
                  </a:cxn>
                  <a:cxn ang="0">
                    <a:pos x="36" y="123"/>
                  </a:cxn>
                  <a:cxn ang="0">
                    <a:pos x="34" y="144"/>
                  </a:cxn>
                  <a:cxn ang="0">
                    <a:pos x="36" y="164"/>
                  </a:cxn>
                  <a:cxn ang="0">
                    <a:pos x="44" y="179"/>
                  </a:cxn>
                  <a:cxn ang="0">
                    <a:pos x="56" y="187"/>
                  </a:cxn>
                  <a:cxn ang="0">
                    <a:pos x="70" y="190"/>
                  </a:cxn>
                  <a:cxn ang="0">
                    <a:pos x="85" y="187"/>
                  </a:cxn>
                  <a:cxn ang="0">
                    <a:pos x="96" y="178"/>
                  </a:cxn>
                  <a:cxn ang="0">
                    <a:pos x="104" y="164"/>
                  </a:cxn>
                  <a:cxn ang="0">
                    <a:pos x="107" y="145"/>
                  </a:cxn>
                  <a:cxn ang="0">
                    <a:pos x="107" y="129"/>
                  </a:cxn>
                </a:cxnLst>
                <a:rect l="0" t="0" r="r" b="b"/>
                <a:pathLst>
                  <a:path w="140" h="217">
                    <a:moveTo>
                      <a:pt x="107" y="213"/>
                    </a:moveTo>
                    <a:cubicBezTo>
                      <a:pt x="107" y="191"/>
                      <a:pt x="107" y="191"/>
                      <a:pt x="107" y="191"/>
                    </a:cubicBezTo>
                    <a:cubicBezTo>
                      <a:pt x="107" y="191"/>
                      <a:pt x="107" y="191"/>
                      <a:pt x="107" y="191"/>
                    </a:cubicBezTo>
                    <a:cubicBezTo>
                      <a:pt x="104" y="195"/>
                      <a:pt x="102" y="198"/>
                      <a:pt x="98" y="201"/>
                    </a:cubicBezTo>
                    <a:cubicBezTo>
                      <a:pt x="95" y="205"/>
                      <a:pt x="92" y="207"/>
                      <a:pt x="88" y="210"/>
                    </a:cubicBezTo>
                    <a:cubicBezTo>
                      <a:pt x="84" y="212"/>
                      <a:pt x="80" y="214"/>
                      <a:pt x="75" y="215"/>
                    </a:cubicBezTo>
                    <a:cubicBezTo>
                      <a:pt x="70" y="216"/>
                      <a:pt x="65" y="217"/>
                      <a:pt x="59" y="217"/>
                    </a:cubicBezTo>
                    <a:cubicBezTo>
                      <a:pt x="51" y="217"/>
                      <a:pt x="43" y="215"/>
                      <a:pt x="36" y="212"/>
                    </a:cubicBezTo>
                    <a:cubicBezTo>
                      <a:pt x="28" y="209"/>
                      <a:pt x="22" y="204"/>
                      <a:pt x="17" y="198"/>
                    </a:cubicBezTo>
                    <a:cubicBezTo>
                      <a:pt x="11" y="192"/>
                      <a:pt x="7" y="185"/>
                      <a:pt x="4" y="176"/>
                    </a:cubicBezTo>
                    <a:cubicBezTo>
                      <a:pt x="1" y="167"/>
                      <a:pt x="0" y="156"/>
                      <a:pt x="0" y="145"/>
                    </a:cubicBezTo>
                    <a:cubicBezTo>
                      <a:pt x="0" y="133"/>
                      <a:pt x="1" y="122"/>
                      <a:pt x="5" y="112"/>
                    </a:cubicBezTo>
                    <a:cubicBezTo>
                      <a:pt x="8" y="102"/>
                      <a:pt x="12" y="94"/>
                      <a:pt x="18" y="87"/>
                    </a:cubicBezTo>
                    <a:cubicBezTo>
                      <a:pt x="24" y="80"/>
                      <a:pt x="31" y="75"/>
                      <a:pt x="39" y="71"/>
                    </a:cubicBezTo>
                    <a:cubicBezTo>
                      <a:pt x="47" y="68"/>
                      <a:pt x="56" y="66"/>
                      <a:pt x="66" y="66"/>
                    </a:cubicBezTo>
                    <a:cubicBezTo>
                      <a:pt x="71" y="66"/>
                      <a:pt x="75" y="66"/>
                      <a:pt x="80" y="67"/>
                    </a:cubicBezTo>
                    <a:cubicBezTo>
                      <a:pt x="84" y="69"/>
                      <a:pt x="88" y="70"/>
                      <a:pt x="91" y="72"/>
                    </a:cubicBezTo>
                    <a:cubicBezTo>
                      <a:pt x="94" y="74"/>
                      <a:pt x="97" y="76"/>
                      <a:pt x="100" y="79"/>
                    </a:cubicBezTo>
                    <a:cubicBezTo>
                      <a:pt x="103" y="81"/>
                      <a:pt x="105" y="84"/>
                      <a:pt x="107" y="87"/>
                    </a:cubicBezTo>
                    <a:cubicBezTo>
                      <a:pt x="107" y="87"/>
                      <a:pt x="107" y="87"/>
                      <a:pt x="107" y="87"/>
                    </a:cubicBezTo>
                    <a:cubicBezTo>
                      <a:pt x="107" y="0"/>
                      <a:pt x="107" y="0"/>
                      <a:pt x="107" y="0"/>
                    </a:cubicBezTo>
                    <a:cubicBezTo>
                      <a:pt x="140" y="0"/>
                      <a:pt x="140" y="0"/>
                      <a:pt x="140" y="0"/>
                    </a:cubicBezTo>
                    <a:cubicBezTo>
                      <a:pt x="140" y="213"/>
                      <a:pt x="140" y="213"/>
                      <a:pt x="140" y="213"/>
                    </a:cubicBezTo>
                    <a:lnTo>
                      <a:pt x="107" y="213"/>
                    </a:lnTo>
                    <a:close/>
                    <a:moveTo>
                      <a:pt x="107" y="129"/>
                    </a:moveTo>
                    <a:cubicBezTo>
                      <a:pt x="107" y="124"/>
                      <a:pt x="106" y="119"/>
                      <a:pt x="105" y="115"/>
                    </a:cubicBezTo>
                    <a:cubicBezTo>
                      <a:pt x="103" y="110"/>
                      <a:pt x="100" y="106"/>
                      <a:pt x="97" y="103"/>
                    </a:cubicBezTo>
                    <a:cubicBezTo>
                      <a:pt x="94" y="100"/>
                      <a:pt x="90" y="97"/>
                      <a:pt x="86" y="95"/>
                    </a:cubicBezTo>
                    <a:cubicBezTo>
                      <a:pt x="82" y="93"/>
                      <a:pt x="77" y="92"/>
                      <a:pt x="72" y="92"/>
                    </a:cubicBezTo>
                    <a:cubicBezTo>
                      <a:pt x="66" y="92"/>
                      <a:pt x="60" y="94"/>
                      <a:pt x="55" y="96"/>
                    </a:cubicBezTo>
                    <a:cubicBezTo>
                      <a:pt x="50" y="98"/>
                      <a:pt x="46" y="102"/>
                      <a:pt x="43" y="106"/>
                    </a:cubicBezTo>
                    <a:cubicBezTo>
                      <a:pt x="40" y="111"/>
                      <a:pt x="37" y="116"/>
                      <a:pt x="36" y="123"/>
                    </a:cubicBezTo>
                    <a:cubicBezTo>
                      <a:pt x="34" y="129"/>
                      <a:pt x="34" y="136"/>
                      <a:pt x="34" y="144"/>
                    </a:cubicBezTo>
                    <a:cubicBezTo>
                      <a:pt x="34" y="152"/>
                      <a:pt x="34" y="158"/>
                      <a:pt x="36" y="164"/>
                    </a:cubicBezTo>
                    <a:cubicBezTo>
                      <a:pt x="38" y="170"/>
                      <a:pt x="41" y="175"/>
                      <a:pt x="44" y="179"/>
                    </a:cubicBezTo>
                    <a:cubicBezTo>
                      <a:pt x="47" y="182"/>
                      <a:pt x="51" y="185"/>
                      <a:pt x="56" y="187"/>
                    </a:cubicBezTo>
                    <a:cubicBezTo>
                      <a:pt x="60" y="189"/>
                      <a:pt x="65" y="190"/>
                      <a:pt x="70" y="190"/>
                    </a:cubicBezTo>
                    <a:cubicBezTo>
                      <a:pt x="75" y="190"/>
                      <a:pt x="80" y="189"/>
                      <a:pt x="85" y="187"/>
                    </a:cubicBezTo>
                    <a:cubicBezTo>
                      <a:pt x="89" y="185"/>
                      <a:pt x="93" y="182"/>
                      <a:pt x="96" y="178"/>
                    </a:cubicBezTo>
                    <a:cubicBezTo>
                      <a:pt x="100" y="174"/>
                      <a:pt x="102" y="170"/>
                      <a:pt x="104" y="164"/>
                    </a:cubicBezTo>
                    <a:cubicBezTo>
                      <a:pt x="106" y="158"/>
                      <a:pt x="107" y="152"/>
                      <a:pt x="107" y="145"/>
                    </a:cubicBezTo>
                    <a:lnTo>
                      <a:pt x="107" y="129"/>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01" name="Freeform 32">
                <a:extLst>
                  <a:ext uri="{FF2B5EF4-FFF2-40B4-BE49-F238E27FC236}">
                    <a16:creationId xmlns:a16="http://schemas.microsoft.com/office/drawing/2014/main" id="{7843A6D8-28B3-492C-9298-2817D3FAE61D}"/>
                  </a:ext>
                </a:extLst>
              </p:cNvPr>
              <p:cNvSpPr>
                <a:spLocks noEditPoints="1"/>
              </p:cNvSpPr>
              <p:nvPr/>
            </p:nvSpPr>
            <p:spPr bwMode="black">
              <a:xfrm>
                <a:off x="9851632" y="5010947"/>
                <a:ext cx="115683" cy="117666"/>
              </a:xfrm>
              <a:custGeom>
                <a:avLst/>
                <a:gdLst/>
                <a:ahLst/>
                <a:cxnLst>
                  <a:cxn ang="0">
                    <a:pos x="148" y="74"/>
                  </a:cxn>
                  <a:cxn ang="0">
                    <a:pos x="143" y="106"/>
                  </a:cxn>
                  <a:cxn ang="0">
                    <a:pos x="127" y="130"/>
                  </a:cxn>
                  <a:cxn ang="0">
                    <a:pos x="104" y="145"/>
                  </a:cxn>
                  <a:cxn ang="0">
                    <a:pos x="73" y="151"/>
                  </a:cxn>
                  <a:cxn ang="0">
                    <a:pos x="43" y="145"/>
                  </a:cxn>
                  <a:cxn ang="0">
                    <a:pos x="20" y="131"/>
                  </a:cxn>
                  <a:cxn ang="0">
                    <a:pos x="5" y="107"/>
                  </a:cxn>
                  <a:cxn ang="0">
                    <a:pos x="0" y="77"/>
                  </a:cxn>
                  <a:cxn ang="0">
                    <a:pos x="6" y="44"/>
                  </a:cxn>
                  <a:cxn ang="0">
                    <a:pos x="21" y="19"/>
                  </a:cxn>
                  <a:cxn ang="0">
                    <a:pos x="46" y="5"/>
                  </a:cxn>
                  <a:cxn ang="0">
                    <a:pos x="76" y="0"/>
                  </a:cxn>
                  <a:cxn ang="0">
                    <a:pos x="107" y="5"/>
                  </a:cxn>
                  <a:cxn ang="0">
                    <a:pos x="130" y="20"/>
                  </a:cxn>
                  <a:cxn ang="0">
                    <a:pos x="143" y="44"/>
                  </a:cxn>
                  <a:cxn ang="0">
                    <a:pos x="148" y="74"/>
                  </a:cxn>
                  <a:cxn ang="0">
                    <a:pos x="114" y="75"/>
                  </a:cxn>
                  <a:cxn ang="0">
                    <a:pos x="104" y="39"/>
                  </a:cxn>
                  <a:cxn ang="0">
                    <a:pos x="75" y="26"/>
                  </a:cxn>
                  <a:cxn ang="0">
                    <a:pos x="58" y="29"/>
                  </a:cxn>
                  <a:cxn ang="0">
                    <a:pos x="46" y="38"/>
                  </a:cxn>
                  <a:cxn ang="0">
                    <a:pos x="37" y="54"/>
                  </a:cxn>
                  <a:cxn ang="0">
                    <a:pos x="34" y="76"/>
                  </a:cxn>
                  <a:cxn ang="0">
                    <a:pos x="37" y="97"/>
                  </a:cxn>
                  <a:cxn ang="0">
                    <a:pos x="45" y="112"/>
                  </a:cxn>
                  <a:cxn ang="0">
                    <a:pos x="58" y="121"/>
                  </a:cxn>
                  <a:cxn ang="0">
                    <a:pos x="75" y="124"/>
                  </a:cxn>
                  <a:cxn ang="0">
                    <a:pos x="104" y="112"/>
                  </a:cxn>
                  <a:cxn ang="0">
                    <a:pos x="114" y="75"/>
                  </a:cxn>
                </a:cxnLst>
                <a:rect l="0" t="0" r="r" b="b"/>
                <a:pathLst>
                  <a:path w="148" h="151">
                    <a:moveTo>
                      <a:pt x="148" y="74"/>
                    </a:moveTo>
                    <a:cubicBezTo>
                      <a:pt x="148" y="86"/>
                      <a:pt x="146" y="96"/>
                      <a:pt x="143" y="106"/>
                    </a:cubicBezTo>
                    <a:cubicBezTo>
                      <a:pt x="139" y="115"/>
                      <a:pt x="134" y="124"/>
                      <a:pt x="127" y="130"/>
                    </a:cubicBezTo>
                    <a:cubicBezTo>
                      <a:pt x="121" y="137"/>
                      <a:pt x="113" y="142"/>
                      <a:pt x="104" y="145"/>
                    </a:cubicBezTo>
                    <a:cubicBezTo>
                      <a:pt x="95" y="149"/>
                      <a:pt x="84" y="151"/>
                      <a:pt x="73" y="151"/>
                    </a:cubicBezTo>
                    <a:cubicBezTo>
                      <a:pt x="62" y="151"/>
                      <a:pt x="52" y="149"/>
                      <a:pt x="43" y="145"/>
                    </a:cubicBezTo>
                    <a:cubicBezTo>
                      <a:pt x="34" y="142"/>
                      <a:pt x="26" y="137"/>
                      <a:pt x="20" y="131"/>
                    </a:cubicBezTo>
                    <a:cubicBezTo>
                      <a:pt x="13" y="124"/>
                      <a:pt x="9" y="117"/>
                      <a:pt x="5" y="107"/>
                    </a:cubicBezTo>
                    <a:cubicBezTo>
                      <a:pt x="2" y="98"/>
                      <a:pt x="0" y="88"/>
                      <a:pt x="0" y="77"/>
                    </a:cubicBezTo>
                    <a:cubicBezTo>
                      <a:pt x="0" y="64"/>
                      <a:pt x="2" y="53"/>
                      <a:pt x="6" y="44"/>
                    </a:cubicBezTo>
                    <a:cubicBezTo>
                      <a:pt x="10" y="34"/>
                      <a:pt x="15" y="26"/>
                      <a:pt x="21" y="19"/>
                    </a:cubicBezTo>
                    <a:cubicBezTo>
                      <a:pt x="28" y="13"/>
                      <a:pt x="36" y="8"/>
                      <a:pt x="46" y="5"/>
                    </a:cubicBezTo>
                    <a:cubicBezTo>
                      <a:pt x="55" y="1"/>
                      <a:pt x="65" y="0"/>
                      <a:pt x="76" y="0"/>
                    </a:cubicBezTo>
                    <a:cubicBezTo>
                      <a:pt x="88" y="0"/>
                      <a:pt x="98" y="2"/>
                      <a:pt x="107" y="5"/>
                    </a:cubicBezTo>
                    <a:cubicBezTo>
                      <a:pt x="116" y="9"/>
                      <a:pt x="124" y="14"/>
                      <a:pt x="130" y="20"/>
                    </a:cubicBezTo>
                    <a:cubicBezTo>
                      <a:pt x="136" y="27"/>
                      <a:pt x="140" y="35"/>
                      <a:pt x="143" y="44"/>
                    </a:cubicBezTo>
                    <a:cubicBezTo>
                      <a:pt x="147" y="53"/>
                      <a:pt x="148" y="63"/>
                      <a:pt x="148" y="74"/>
                    </a:cubicBezTo>
                    <a:close/>
                    <a:moveTo>
                      <a:pt x="114" y="75"/>
                    </a:moveTo>
                    <a:cubicBezTo>
                      <a:pt x="114" y="59"/>
                      <a:pt x="111" y="47"/>
                      <a:pt x="104" y="39"/>
                    </a:cubicBezTo>
                    <a:cubicBezTo>
                      <a:pt x="97" y="31"/>
                      <a:pt x="87" y="26"/>
                      <a:pt x="75" y="26"/>
                    </a:cubicBezTo>
                    <a:cubicBezTo>
                      <a:pt x="69" y="26"/>
                      <a:pt x="63" y="27"/>
                      <a:pt x="58" y="29"/>
                    </a:cubicBezTo>
                    <a:cubicBezTo>
                      <a:pt x="54" y="31"/>
                      <a:pt x="49" y="34"/>
                      <a:pt x="46" y="38"/>
                    </a:cubicBezTo>
                    <a:cubicBezTo>
                      <a:pt x="42" y="42"/>
                      <a:pt x="39" y="48"/>
                      <a:pt x="37" y="54"/>
                    </a:cubicBezTo>
                    <a:cubicBezTo>
                      <a:pt x="35" y="60"/>
                      <a:pt x="34" y="67"/>
                      <a:pt x="34" y="76"/>
                    </a:cubicBezTo>
                    <a:cubicBezTo>
                      <a:pt x="34" y="84"/>
                      <a:pt x="35" y="91"/>
                      <a:pt x="37" y="97"/>
                    </a:cubicBezTo>
                    <a:cubicBezTo>
                      <a:pt x="39" y="103"/>
                      <a:pt x="42" y="108"/>
                      <a:pt x="45" y="112"/>
                    </a:cubicBezTo>
                    <a:cubicBezTo>
                      <a:pt x="49" y="116"/>
                      <a:pt x="53" y="119"/>
                      <a:pt x="58" y="121"/>
                    </a:cubicBezTo>
                    <a:cubicBezTo>
                      <a:pt x="63" y="123"/>
                      <a:pt x="69" y="124"/>
                      <a:pt x="75" y="124"/>
                    </a:cubicBezTo>
                    <a:cubicBezTo>
                      <a:pt x="88" y="124"/>
                      <a:pt x="98" y="120"/>
                      <a:pt x="104" y="112"/>
                    </a:cubicBezTo>
                    <a:cubicBezTo>
                      <a:pt x="111" y="103"/>
                      <a:pt x="114" y="91"/>
                      <a:pt x="114" y="75"/>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grpSp>
        <p:grpSp>
          <p:nvGrpSpPr>
            <p:cNvPr id="20" name="Group 96">
              <a:extLst>
                <a:ext uri="{FF2B5EF4-FFF2-40B4-BE49-F238E27FC236}">
                  <a16:creationId xmlns:a16="http://schemas.microsoft.com/office/drawing/2014/main" id="{C680BD16-35E5-427D-AFDB-711304368412}"/>
                </a:ext>
              </a:extLst>
            </p:cNvPr>
            <p:cNvGrpSpPr/>
            <p:nvPr/>
          </p:nvGrpSpPr>
          <p:grpSpPr bwMode="black">
            <a:xfrm>
              <a:off x="5454161" y="4709776"/>
              <a:ext cx="863040" cy="174483"/>
              <a:chOff x="5513886" y="4978012"/>
              <a:chExt cx="866327" cy="181218"/>
            </a:xfrm>
            <a:grpFill/>
            <a:effectLst/>
          </p:grpSpPr>
          <p:sp>
            <p:nvSpPr>
              <p:cNvPr id="187" name="Freeform 29">
                <a:extLst>
                  <a:ext uri="{FF2B5EF4-FFF2-40B4-BE49-F238E27FC236}">
                    <a16:creationId xmlns:a16="http://schemas.microsoft.com/office/drawing/2014/main" id="{C0B42505-7976-45A3-8703-B4947CDDC60D}"/>
                  </a:ext>
                </a:extLst>
              </p:cNvPr>
              <p:cNvSpPr>
                <a:spLocks/>
              </p:cNvSpPr>
              <p:nvPr/>
            </p:nvSpPr>
            <p:spPr bwMode="black">
              <a:xfrm>
                <a:off x="5513886" y="5034213"/>
                <a:ext cx="92520" cy="125017"/>
              </a:xfrm>
              <a:custGeom>
                <a:avLst/>
                <a:gdLst/>
                <a:ahLst/>
                <a:cxnLst>
                  <a:cxn ang="0">
                    <a:pos x="95" y="148"/>
                  </a:cxn>
                  <a:cxn ang="0">
                    <a:pos x="71" y="151"/>
                  </a:cxn>
                  <a:cxn ang="0">
                    <a:pos x="42" y="145"/>
                  </a:cxn>
                  <a:cxn ang="0">
                    <a:pos x="19" y="130"/>
                  </a:cxn>
                  <a:cxn ang="0">
                    <a:pos x="5" y="108"/>
                  </a:cxn>
                  <a:cxn ang="0">
                    <a:pos x="0" y="79"/>
                  </a:cxn>
                  <a:cxn ang="0">
                    <a:pos x="5" y="46"/>
                  </a:cxn>
                  <a:cxn ang="0">
                    <a:pos x="21" y="22"/>
                  </a:cxn>
                  <a:cxn ang="0">
                    <a:pos x="45" y="6"/>
                  </a:cxn>
                  <a:cxn ang="0">
                    <a:pos x="78" y="0"/>
                  </a:cxn>
                  <a:cxn ang="0">
                    <a:pos x="89" y="1"/>
                  </a:cxn>
                  <a:cxn ang="0">
                    <a:pos x="98" y="2"/>
                  </a:cxn>
                  <a:cxn ang="0">
                    <a:pos x="106" y="5"/>
                  </a:cxn>
                  <a:cxn ang="0">
                    <a:pos x="112" y="7"/>
                  </a:cxn>
                  <a:cxn ang="0">
                    <a:pos x="112" y="38"/>
                  </a:cxn>
                  <a:cxn ang="0">
                    <a:pos x="97" y="30"/>
                  </a:cxn>
                  <a:cxn ang="0">
                    <a:pos x="79" y="26"/>
                  </a:cxn>
                  <a:cxn ang="0">
                    <a:pos x="61" y="30"/>
                  </a:cxn>
                  <a:cxn ang="0">
                    <a:pos x="47" y="39"/>
                  </a:cxn>
                  <a:cxn ang="0">
                    <a:pos x="37" y="55"/>
                  </a:cxn>
                  <a:cxn ang="0">
                    <a:pos x="34" y="76"/>
                  </a:cxn>
                  <a:cxn ang="0">
                    <a:pos x="37" y="96"/>
                  </a:cxn>
                  <a:cxn ang="0">
                    <a:pos x="46" y="111"/>
                  </a:cxn>
                  <a:cxn ang="0">
                    <a:pos x="60" y="121"/>
                  </a:cxn>
                  <a:cxn ang="0">
                    <a:pos x="78" y="124"/>
                  </a:cxn>
                  <a:cxn ang="0">
                    <a:pos x="87" y="123"/>
                  </a:cxn>
                  <a:cxn ang="0">
                    <a:pos x="96" y="121"/>
                  </a:cxn>
                  <a:cxn ang="0">
                    <a:pos x="105" y="117"/>
                  </a:cxn>
                  <a:cxn ang="0">
                    <a:pos x="112" y="112"/>
                  </a:cxn>
                  <a:cxn ang="0">
                    <a:pos x="112" y="141"/>
                  </a:cxn>
                  <a:cxn ang="0">
                    <a:pos x="95" y="148"/>
                  </a:cxn>
                </a:cxnLst>
                <a:rect l="0" t="0" r="r" b="b"/>
                <a:pathLst>
                  <a:path w="112" h="151">
                    <a:moveTo>
                      <a:pt x="95" y="148"/>
                    </a:moveTo>
                    <a:cubicBezTo>
                      <a:pt x="88" y="150"/>
                      <a:pt x="80" y="151"/>
                      <a:pt x="71" y="151"/>
                    </a:cubicBezTo>
                    <a:cubicBezTo>
                      <a:pt x="60" y="151"/>
                      <a:pt x="51" y="149"/>
                      <a:pt x="42" y="145"/>
                    </a:cubicBezTo>
                    <a:cubicBezTo>
                      <a:pt x="33" y="142"/>
                      <a:pt x="25" y="137"/>
                      <a:pt x="19" y="130"/>
                    </a:cubicBezTo>
                    <a:cubicBezTo>
                      <a:pt x="13" y="124"/>
                      <a:pt x="8" y="116"/>
                      <a:pt x="5" y="108"/>
                    </a:cubicBezTo>
                    <a:cubicBezTo>
                      <a:pt x="2" y="99"/>
                      <a:pt x="0" y="89"/>
                      <a:pt x="0" y="79"/>
                    </a:cubicBezTo>
                    <a:cubicBezTo>
                      <a:pt x="0" y="67"/>
                      <a:pt x="2" y="56"/>
                      <a:pt x="5" y="46"/>
                    </a:cubicBezTo>
                    <a:cubicBezTo>
                      <a:pt x="9" y="37"/>
                      <a:pt x="14" y="28"/>
                      <a:pt x="21" y="22"/>
                    </a:cubicBezTo>
                    <a:cubicBezTo>
                      <a:pt x="28" y="15"/>
                      <a:pt x="36" y="9"/>
                      <a:pt x="45" y="6"/>
                    </a:cubicBezTo>
                    <a:cubicBezTo>
                      <a:pt x="55" y="2"/>
                      <a:pt x="66" y="0"/>
                      <a:pt x="78" y="0"/>
                    </a:cubicBezTo>
                    <a:cubicBezTo>
                      <a:pt x="81" y="0"/>
                      <a:pt x="85" y="0"/>
                      <a:pt x="89" y="1"/>
                    </a:cubicBezTo>
                    <a:cubicBezTo>
                      <a:pt x="92" y="1"/>
                      <a:pt x="95" y="2"/>
                      <a:pt x="98" y="2"/>
                    </a:cubicBezTo>
                    <a:cubicBezTo>
                      <a:pt x="101" y="3"/>
                      <a:pt x="104" y="4"/>
                      <a:pt x="106" y="5"/>
                    </a:cubicBezTo>
                    <a:cubicBezTo>
                      <a:pt x="109" y="5"/>
                      <a:pt x="111" y="6"/>
                      <a:pt x="112" y="7"/>
                    </a:cubicBezTo>
                    <a:cubicBezTo>
                      <a:pt x="112" y="38"/>
                      <a:pt x="112" y="38"/>
                      <a:pt x="112" y="38"/>
                    </a:cubicBezTo>
                    <a:cubicBezTo>
                      <a:pt x="107" y="34"/>
                      <a:pt x="102" y="32"/>
                      <a:pt x="97" y="30"/>
                    </a:cubicBezTo>
                    <a:cubicBezTo>
                      <a:pt x="91" y="27"/>
                      <a:pt x="85" y="26"/>
                      <a:pt x="79" y="26"/>
                    </a:cubicBezTo>
                    <a:cubicBezTo>
                      <a:pt x="73" y="26"/>
                      <a:pt x="67" y="27"/>
                      <a:pt x="61" y="30"/>
                    </a:cubicBezTo>
                    <a:cubicBezTo>
                      <a:pt x="56" y="32"/>
                      <a:pt x="51" y="35"/>
                      <a:pt x="47" y="39"/>
                    </a:cubicBezTo>
                    <a:cubicBezTo>
                      <a:pt x="43" y="44"/>
                      <a:pt x="39" y="49"/>
                      <a:pt x="37" y="55"/>
                    </a:cubicBezTo>
                    <a:cubicBezTo>
                      <a:pt x="35" y="61"/>
                      <a:pt x="34" y="68"/>
                      <a:pt x="34" y="76"/>
                    </a:cubicBezTo>
                    <a:cubicBezTo>
                      <a:pt x="34" y="84"/>
                      <a:pt x="35" y="90"/>
                      <a:pt x="37" y="96"/>
                    </a:cubicBezTo>
                    <a:cubicBezTo>
                      <a:pt x="39" y="102"/>
                      <a:pt x="42" y="107"/>
                      <a:pt x="46" y="111"/>
                    </a:cubicBezTo>
                    <a:cubicBezTo>
                      <a:pt x="49" y="115"/>
                      <a:pt x="54" y="119"/>
                      <a:pt x="60" y="121"/>
                    </a:cubicBezTo>
                    <a:cubicBezTo>
                      <a:pt x="65" y="123"/>
                      <a:pt x="71" y="124"/>
                      <a:pt x="78" y="124"/>
                    </a:cubicBezTo>
                    <a:cubicBezTo>
                      <a:pt x="81" y="124"/>
                      <a:pt x="84" y="124"/>
                      <a:pt x="87" y="123"/>
                    </a:cubicBezTo>
                    <a:cubicBezTo>
                      <a:pt x="90" y="123"/>
                      <a:pt x="93" y="122"/>
                      <a:pt x="96" y="121"/>
                    </a:cubicBezTo>
                    <a:cubicBezTo>
                      <a:pt x="99" y="119"/>
                      <a:pt x="102" y="118"/>
                      <a:pt x="105" y="117"/>
                    </a:cubicBezTo>
                    <a:cubicBezTo>
                      <a:pt x="107" y="115"/>
                      <a:pt x="110" y="114"/>
                      <a:pt x="112" y="112"/>
                    </a:cubicBezTo>
                    <a:cubicBezTo>
                      <a:pt x="112" y="141"/>
                      <a:pt x="112" y="141"/>
                      <a:pt x="112" y="141"/>
                    </a:cubicBezTo>
                    <a:cubicBezTo>
                      <a:pt x="107" y="144"/>
                      <a:pt x="101" y="146"/>
                      <a:pt x="95" y="148"/>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88" name="Freeform 30">
                <a:extLst>
                  <a:ext uri="{FF2B5EF4-FFF2-40B4-BE49-F238E27FC236}">
                    <a16:creationId xmlns:a16="http://schemas.microsoft.com/office/drawing/2014/main" id="{558EF59E-0278-4C4D-B0E0-BD128BE56743}"/>
                  </a:ext>
                </a:extLst>
              </p:cNvPr>
              <p:cNvSpPr>
                <a:spLocks/>
              </p:cNvSpPr>
              <p:nvPr/>
            </p:nvSpPr>
            <p:spPr bwMode="black">
              <a:xfrm>
                <a:off x="5629728" y="5036889"/>
                <a:ext cx="105901" cy="119283"/>
              </a:xfrm>
              <a:custGeom>
                <a:avLst/>
                <a:gdLst/>
                <a:ahLst/>
                <a:cxnLst>
                  <a:cxn ang="0">
                    <a:pos x="208" y="312"/>
                  </a:cxn>
                  <a:cxn ang="0">
                    <a:pos x="208" y="56"/>
                  </a:cxn>
                  <a:cxn ang="0">
                    <a:pos x="69" y="56"/>
                  </a:cxn>
                  <a:cxn ang="0">
                    <a:pos x="69" y="312"/>
                  </a:cxn>
                  <a:cxn ang="0">
                    <a:pos x="0" y="312"/>
                  </a:cxn>
                  <a:cxn ang="0">
                    <a:pos x="0" y="0"/>
                  </a:cxn>
                  <a:cxn ang="0">
                    <a:pos x="277" y="0"/>
                  </a:cxn>
                  <a:cxn ang="0">
                    <a:pos x="277" y="312"/>
                  </a:cxn>
                  <a:cxn ang="0">
                    <a:pos x="208" y="312"/>
                  </a:cxn>
                </a:cxnLst>
                <a:rect l="0" t="0" r="r" b="b"/>
                <a:pathLst>
                  <a:path w="277" h="312">
                    <a:moveTo>
                      <a:pt x="208" y="312"/>
                    </a:moveTo>
                    <a:lnTo>
                      <a:pt x="208" y="56"/>
                    </a:lnTo>
                    <a:lnTo>
                      <a:pt x="69" y="56"/>
                    </a:lnTo>
                    <a:lnTo>
                      <a:pt x="69" y="312"/>
                    </a:lnTo>
                    <a:lnTo>
                      <a:pt x="0" y="312"/>
                    </a:lnTo>
                    <a:lnTo>
                      <a:pt x="0" y="0"/>
                    </a:lnTo>
                    <a:lnTo>
                      <a:pt x="277" y="0"/>
                    </a:lnTo>
                    <a:lnTo>
                      <a:pt x="277" y="312"/>
                    </a:lnTo>
                    <a:lnTo>
                      <a:pt x="208" y="312"/>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89" name="Freeform 31">
                <a:extLst>
                  <a:ext uri="{FF2B5EF4-FFF2-40B4-BE49-F238E27FC236}">
                    <a16:creationId xmlns:a16="http://schemas.microsoft.com/office/drawing/2014/main" id="{253864B7-A24B-4D26-B4C8-E810A8708A55}"/>
                  </a:ext>
                </a:extLst>
              </p:cNvPr>
              <p:cNvSpPr>
                <a:spLocks noEditPoints="1"/>
              </p:cNvSpPr>
              <p:nvPr/>
            </p:nvSpPr>
            <p:spPr bwMode="black">
              <a:xfrm>
                <a:off x="5757421" y="5034213"/>
                <a:ext cx="100167" cy="125017"/>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8" y="32"/>
                  </a:cxn>
                  <a:cxn ang="0">
                    <a:pos x="121" y="56"/>
                  </a:cxn>
                  <a:cxn ang="0">
                    <a:pos x="121" y="147"/>
                  </a:cxn>
                  <a:cxn ang="0">
                    <a:pos x="89" y="147"/>
                  </a:cxn>
                  <a:cxn ang="0">
                    <a:pos x="58" y="81"/>
                  </a:cxn>
                  <a:cxn ang="0">
                    <a:pos x="45" y="84"/>
                  </a:cxn>
                  <a:cxn ang="0">
                    <a:pos x="37" y="89"/>
                  </a:cxn>
                  <a:cxn ang="0">
                    <a:pos x="33" y="96"/>
                  </a:cxn>
                  <a:cxn ang="0">
                    <a:pos x="32" y="105"/>
                  </a:cxn>
                  <a:cxn ang="0">
                    <a:pos x="34" y="113"/>
                  </a:cxn>
                  <a:cxn ang="0">
                    <a:pos x="38" y="119"/>
                  </a:cxn>
                  <a:cxn ang="0">
                    <a:pos x="46" y="123"/>
                  </a:cxn>
                  <a:cxn ang="0">
                    <a:pos x="56" y="125"/>
                  </a:cxn>
                  <a:cxn ang="0">
                    <a:pos x="70"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1" y="145"/>
                      <a:pt x="16" y="142"/>
                      <a:pt x="12" y="139"/>
                    </a:cubicBezTo>
                    <a:cubicBezTo>
                      <a:pt x="8" y="135"/>
                      <a:pt x="5" y="131"/>
                      <a:pt x="3" y="125"/>
                    </a:cubicBezTo>
                    <a:cubicBezTo>
                      <a:pt x="1" y="120"/>
                      <a:pt x="0" y="114"/>
                      <a:pt x="0" y="108"/>
                    </a:cubicBezTo>
                    <a:cubicBezTo>
                      <a:pt x="0" y="102"/>
                      <a:pt x="1" y="96"/>
                      <a:pt x="3" y="91"/>
                    </a:cubicBezTo>
                    <a:cubicBezTo>
                      <a:pt x="5" y="85"/>
                      <a:pt x="7" y="81"/>
                      <a:pt x="11" y="76"/>
                    </a:cubicBezTo>
                    <a:cubicBezTo>
                      <a:pt x="15" y="72"/>
                      <a:pt x="20" y="69"/>
                      <a:pt x="26" y="66"/>
                    </a:cubicBezTo>
                    <a:cubicBezTo>
                      <a:pt x="32" y="63"/>
                      <a:pt x="39" y="61"/>
                      <a:pt x="47" y="60"/>
                    </a:cubicBezTo>
                    <a:cubicBezTo>
                      <a:pt x="89" y="55"/>
                      <a:pt x="89" y="55"/>
                      <a:pt x="89" y="55"/>
                    </a:cubicBezTo>
                    <a:cubicBezTo>
                      <a:pt x="89" y="44"/>
                      <a:pt x="87" y="37"/>
                      <a:pt x="82" y="32"/>
                    </a:cubicBezTo>
                    <a:cubicBezTo>
                      <a:pt x="77" y="28"/>
                      <a:pt x="71" y="25"/>
                      <a:pt x="62" y="25"/>
                    </a:cubicBezTo>
                    <a:cubicBezTo>
                      <a:pt x="53" y="25"/>
                      <a:pt x="45" y="27"/>
                      <a:pt x="36" y="30"/>
                    </a:cubicBezTo>
                    <a:cubicBezTo>
                      <a:pt x="28" y="33"/>
                      <a:pt x="21" y="36"/>
                      <a:pt x="14" y="41"/>
                    </a:cubicBezTo>
                    <a:cubicBezTo>
                      <a:pt x="14" y="13"/>
                      <a:pt x="14" y="13"/>
                      <a:pt x="14" y="13"/>
                    </a:cubicBezTo>
                    <a:cubicBezTo>
                      <a:pt x="16" y="11"/>
                      <a:pt x="19" y="10"/>
                      <a:pt x="23" y="8"/>
                    </a:cubicBezTo>
                    <a:cubicBezTo>
                      <a:pt x="27"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8"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2" y="86"/>
                      <a:pt x="39" y="87"/>
                      <a:pt x="37" y="89"/>
                    </a:cubicBezTo>
                    <a:cubicBezTo>
                      <a:pt x="35" y="91"/>
                      <a:pt x="34" y="93"/>
                      <a:pt x="33" y="96"/>
                    </a:cubicBezTo>
                    <a:cubicBezTo>
                      <a:pt x="32" y="98"/>
                      <a:pt x="32" y="101"/>
                      <a:pt x="32" y="105"/>
                    </a:cubicBezTo>
                    <a:cubicBezTo>
                      <a:pt x="32" y="108"/>
                      <a:pt x="33" y="110"/>
                      <a:pt x="34" y="113"/>
                    </a:cubicBezTo>
                    <a:cubicBezTo>
                      <a:pt x="35" y="115"/>
                      <a:pt x="36" y="117"/>
                      <a:pt x="38" y="119"/>
                    </a:cubicBezTo>
                    <a:cubicBezTo>
                      <a:pt x="41" y="121"/>
                      <a:pt x="43" y="122"/>
                      <a:pt x="46" y="123"/>
                    </a:cubicBezTo>
                    <a:cubicBezTo>
                      <a:pt x="49" y="124"/>
                      <a:pt x="52" y="125"/>
                      <a:pt x="56" y="125"/>
                    </a:cubicBezTo>
                    <a:cubicBezTo>
                      <a:pt x="61" y="125"/>
                      <a:pt x="65" y="124"/>
                      <a:pt x="70" y="122"/>
                    </a:cubicBezTo>
                    <a:cubicBezTo>
                      <a:pt x="74"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90" name="Freeform 32">
                <a:extLst>
                  <a:ext uri="{FF2B5EF4-FFF2-40B4-BE49-F238E27FC236}">
                    <a16:creationId xmlns:a16="http://schemas.microsoft.com/office/drawing/2014/main" id="{42651149-4E05-4BBF-B0A9-D95704A99775}"/>
                  </a:ext>
                </a:extLst>
              </p:cNvPr>
              <p:cNvSpPr>
                <a:spLocks/>
              </p:cNvSpPr>
              <p:nvPr/>
            </p:nvSpPr>
            <p:spPr bwMode="black">
              <a:xfrm>
                <a:off x="5874027" y="5034213"/>
                <a:ext cx="92903" cy="125017"/>
              </a:xfrm>
              <a:custGeom>
                <a:avLst/>
                <a:gdLst/>
                <a:ahLst/>
                <a:cxnLst>
                  <a:cxn ang="0">
                    <a:pos x="95" y="148"/>
                  </a:cxn>
                  <a:cxn ang="0">
                    <a:pos x="72" y="151"/>
                  </a:cxn>
                  <a:cxn ang="0">
                    <a:pos x="42" y="145"/>
                  </a:cxn>
                  <a:cxn ang="0">
                    <a:pos x="20" y="130"/>
                  </a:cxn>
                  <a:cxn ang="0">
                    <a:pos x="5" y="108"/>
                  </a:cxn>
                  <a:cxn ang="0">
                    <a:pos x="0" y="79"/>
                  </a:cxn>
                  <a:cxn ang="0">
                    <a:pos x="6" y="46"/>
                  </a:cxn>
                  <a:cxn ang="0">
                    <a:pos x="21" y="22"/>
                  </a:cxn>
                  <a:cxn ang="0">
                    <a:pos x="46" y="6"/>
                  </a:cxn>
                  <a:cxn ang="0">
                    <a:pos x="78" y="0"/>
                  </a:cxn>
                  <a:cxn ang="0">
                    <a:pos x="89" y="1"/>
                  </a:cxn>
                  <a:cxn ang="0">
                    <a:pos x="99" y="2"/>
                  </a:cxn>
                  <a:cxn ang="0">
                    <a:pos x="107" y="5"/>
                  </a:cxn>
                  <a:cxn ang="0">
                    <a:pos x="112" y="7"/>
                  </a:cxn>
                  <a:cxn ang="0">
                    <a:pos x="112" y="38"/>
                  </a:cxn>
                  <a:cxn ang="0">
                    <a:pos x="97" y="30"/>
                  </a:cxn>
                  <a:cxn ang="0">
                    <a:pos x="79" y="26"/>
                  </a:cxn>
                  <a:cxn ang="0">
                    <a:pos x="61" y="30"/>
                  </a:cxn>
                  <a:cxn ang="0">
                    <a:pos x="47" y="39"/>
                  </a:cxn>
                  <a:cxn ang="0">
                    <a:pos x="37" y="55"/>
                  </a:cxn>
                  <a:cxn ang="0">
                    <a:pos x="34" y="76"/>
                  </a:cxn>
                  <a:cxn ang="0">
                    <a:pos x="37" y="96"/>
                  </a:cxn>
                  <a:cxn ang="0">
                    <a:pos x="46" y="111"/>
                  </a:cxn>
                  <a:cxn ang="0">
                    <a:pos x="60" y="121"/>
                  </a:cxn>
                  <a:cxn ang="0">
                    <a:pos x="79" y="124"/>
                  </a:cxn>
                  <a:cxn ang="0">
                    <a:pos x="87" y="123"/>
                  </a:cxn>
                  <a:cxn ang="0">
                    <a:pos x="96" y="121"/>
                  </a:cxn>
                  <a:cxn ang="0">
                    <a:pos x="105" y="117"/>
                  </a:cxn>
                  <a:cxn ang="0">
                    <a:pos x="112" y="112"/>
                  </a:cxn>
                  <a:cxn ang="0">
                    <a:pos x="112" y="141"/>
                  </a:cxn>
                  <a:cxn ang="0">
                    <a:pos x="95" y="148"/>
                  </a:cxn>
                </a:cxnLst>
                <a:rect l="0" t="0" r="r" b="b"/>
                <a:pathLst>
                  <a:path w="112" h="151">
                    <a:moveTo>
                      <a:pt x="95" y="148"/>
                    </a:moveTo>
                    <a:cubicBezTo>
                      <a:pt x="88" y="150"/>
                      <a:pt x="81" y="151"/>
                      <a:pt x="72" y="151"/>
                    </a:cubicBezTo>
                    <a:cubicBezTo>
                      <a:pt x="61" y="151"/>
                      <a:pt x="51" y="149"/>
                      <a:pt x="42" y="145"/>
                    </a:cubicBezTo>
                    <a:cubicBezTo>
                      <a:pt x="33" y="142"/>
                      <a:pt x="26" y="137"/>
                      <a:pt x="20" y="130"/>
                    </a:cubicBezTo>
                    <a:cubicBezTo>
                      <a:pt x="13" y="124"/>
                      <a:pt x="9" y="116"/>
                      <a:pt x="5" y="108"/>
                    </a:cubicBezTo>
                    <a:cubicBezTo>
                      <a:pt x="2" y="99"/>
                      <a:pt x="0" y="89"/>
                      <a:pt x="0" y="79"/>
                    </a:cubicBezTo>
                    <a:cubicBezTo>
                      <a:pt x="0" y="67"/>
                      <a:pt x="2" y="56"/>
                      <a:pt x="6" y="46"/>
                    </a:cubicBezTo>
                    <a:cubicBezTo>
                      <a:pt x="9" y="37"/>
                      <a:pt x="14" y="28"/>
                      <a:pt x="21" y="22"/>
                    </a:cubicBezTo>
                    <a:cubicBezTo>
                      <a:pt x="28" y="15"/>
                      <a:pt x="36" y="9"/>
                      <a:pt x="46" y="6"/>
                    </a:cubicBezTo>
                    <a:cubicBezTo>
                      <a:pt x="55" y="2"/>
                      <a:pt x="66" y="0"/>
                      <a:pt x="78" y="0"/>
                    </a:cubicBezTo>
                    <a:cubicBezTo>
                      <a:pt x="82" y="0"/>
                      <a:pt x="85" y="0"/>
                      <a:pt x="89" y="1"/>
                    </a:cubicBezTo>
                    <a:cubicBezTo>
                      <a:pt x="92" y="1"/>
                      <a:pt x="96" y="2"/>
                      <a:pt x="99" y="2"/>
                    </a:cubicBezTo>
                    <a:cubicBezTo>
                      <a:pt x="102" y="3"/>
                      <a:pt x="104" y="4"/>
                      <a:pt x="107" y="5"/>
                    </a:cubicBezTo>
                    <a:cubicBezTo>
                      <a:pt x="109" y="5"/>
                      <a:pt x="111" y="6"/>
                      <a:pt x="112" y="7"/>
                    </a:cubicBezTo>
                    <a:cubicBezTo>
                      <a:pt x="112" y="38"/>
                      <a:pt x="112" y="38"/>
                      <a:pt x="112" y="38"/>
                    </a:cubicBezTo>
                    <a:cubicBezTo>
                      <a:pt x="108" y="34"/>
                      <a:pt x="103" y="32"/>
                      <a:pt x="97" y="30"/>
                    </a:cubicBezTo>
                    <a:cubicBezTo>
                      <a:pt x="92" y="27"/>
                      <a:pt x="86" y="26"/>
                      <a:pt x="79" y="26"/>
                    </a:cubicBezTo>
                    <a:cubicBezTo>
                      <a:pt x="73" y="26"/>
                      <a:pt x="67" y="27"/>
                      <a:pt x="61" y="30"/>
                    </a:cubicBezTo>
                    <a:cubicBezTo>
                      <a:pt x="56" y="32"/>
                      <a:pt x="51" y="35"/>
                      <a:pt x="47" y="39"/>
                    </a:cubicBezTo>
                    <a:cubicBezTo>
                      <a:pt x="43" y="44"/>
                      <a:pt x="40" y="49"/>
                      <a:pt x="37" y="55"/>
                    </a:cubicBezTo>
                    <a:cubicBezTo>
                      <a:pt x="35" y="61"/>
                      <a:pt x="34" y="68"/>
                      <a:pt x="34" y="76"/>
                    </a:cubicBezTo>
                    <a:cubicBezTo>
                      <a:pt x="34" y="84"/>
                      <a:pt x="35" y="90"/>
                      <a:pt x="37" y="96"/>
                    </a:cubicBezTo>
                    <a:cubicBezTo>
                      <a:pt x="39" y="102"/>
                      <a:pt x="42" y="107"/>
                      <a:pt x="46" y="111"/>
                    </a:cubicBezTo>
                    <a:cubicBezTo>
                      <a:pt x="50" y="115"/>
                      <a:pt x="54" y="119"/>
                      <a:pt x="60" y="121"/>
                    </a:cubicBezTo>
                    <a:cubicBezTo>
                      <a:pt x="65" y="123"/>
                      <a:pt x="72" y="124"/>
                      <a:pt x="79" y="124"/>
                    </a:cubicBezTo>
                    <a:cubicBezTo>
                      <a:pt x="82" y="124"/>
                      <a:pt x="84" y="124"/>
                      <a:pt x="87" y="123"/>
                    </a:cubicBezTo>
                    <a:cubicBezTo>
                      <a:pt x="90" y="123"/>
                      <a:pt x="93" y="122"/>
                      <a:pt x="96" y="121"/>
                    </a:cubicBezTo>
                    <a:cubicBezTo>
                      <a:pt x="99" y="119"/>
                      <a:pt x="102" y="118"/>
                      <a:pt x="105" y="117"/>
                    </a:cubicBezTo>
                    <a:cubicBezTo>
                      <a:pt x="108" y="115"/>
                      <a:pt x="110" y="114"/>
                      <a:pt x="112" y="112"/>
                    </a:cubicBezTo>
                    <a:cubicBezTo>
                      <a:pt x="112" y="141"/>
                      <a:pt x="112" y="141"/>
                      <a:pt x="112" y="141"/>
                    </a:cubicBezTo>
                    <a:cubicBezTo>
                      <a:pt x="107" y="144"/>
                      <a:pt x="102" y="146"/>
                      <a:pt x="95" y="148"/>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91" name="Freeform 551">
                <a:extLst>
                  <a:ext uri="{FF2B5EF4-FFF2-40B4-BE49-F238E27FC236}">
                    <a16:creationId xmlns:a16="http://schemas.microsoft.com/office/drawing/2014/main" id="{359034C4-3166-4563-B1E3-9A1546054C6B}"/>
                  </a:ext>
                </a:extLst>
              </p:cNvPr>
              <p:cNvSpPr>
                <a:spLocks/>
              </p:cNvSpPr>
              <p:nvPr/>
            </p:nvSpPr>
            <p:spPr bwMode="black">
              <a:xfrm>
                <a:off x="5989869" y="5036889"/>
                <a:ext cx="110107" cy="119283"/>
              </a:xfrm>
              <a:custGeom>
                <a:avLst/>
                <a:gdLst/>
                <a:ahLst/>
                <a:cxnLst>
                  <a:cxn ang="0">
                    <a:pos x="102" y="144"/>
                  </a:cxn>
                  <a:cxn ang="0">
                    <a:pos x="102" y="42"/>
                  </a:cxn>
                  <a:cxn ang="0">
                    <a:pos x="99" y="47"/>
                  </a:cxn>
                  <a:cxn ang="0">
                    <a:pos x="95" y="53"/>
                  </a:cxn>
                  <a:cxn ang="0">
                    <a:pos x="28" y="144"/>
                  </a:cxn>
                  <a:cxn ang="0">
                    <a:pos x="0" y="144"/>
                  </a:cxn>
                  <a:cxn ang="0">
                    <a:pos x="0" y="0"/>
                  </a:cxn>
                  <a:cxn ang="0">
                    <a:pos x="31" y="0"/>
                  </a:cxn>
                  <a:cxn ang="0">
                    <a:pos x="31" y="100"/>
                  </a:cxn>
                  <a:cxn ang="0">
                    <a:pos x="34" y="95"/>
                  </a:cxn>
                  <a:cxn ang="0">
                    <a:pos x="37" y="90"/>
                  </a:cxn>
                  <a:cxn ang="0">
                    <a:pos x="103" y="0"/>
                  </a:cxn>
                  <a:cxn ang="0">
                    <a:pos x="133" y="0"/>
                  </a:cxn>
                  <a:cxn ang="0">
                    <a:pos x="133" y="144"/>
                  </a:cxn>
                  <a:cxn ang="0">
                    <a:pos x="102" y="144"/>
                  </a:cxn>
                </a:cxnLst>
                <a:rect l="0" t="0" r="r" b="b"/>
                <a:pathLst>
                  <a:path w="133" h="144">
                    <a:moveTo>
                      <a:pt x="102" y="144"/>
                    </a:moveTo>
                    <a:cubicBezTo>
                      <a:pt x="102" y="42"/>
                      <a:pt x="102" y="42"/>
                      <a:pt x="102" y="42"/>
                    </a:cubicBezTo>
                    <a:cubicBezTo>
                      <a:pt x="101" y="43"/>
                      <a:pt x="100" y="45"/>
                      <a:pt x="99" y="47"/>
                    </a:cubicBezTo>
                    <a:cubicBezTo>
                      <a:pt x="97" y="50"/>
                      <a:pt x="96" y="51"/>
                      <a:pt x="95" y="53"/>
                    </a:cubicBezTo>
                    <a:cubicBezTo>
                      <a:pt x="28" y="144"/>
                      <a:pt x="28" y="144"/>
                      <a:pt x="28" y="144"/>
                    </a:cubicBezTo>
                    <a:cubicBezTo>
                      <a:pt x="0" y="144"/>
                      <a:pt x="0" y="144"/>
                      <a:pt x="0" y="144"/>
                    </a:cubicBezTo>
                    <a:cubicBezTo>
                      <a:pt x="0" y="0"/>
                      <a:pt x="0" y="0"/>
                      <a:pt x="0" y="0"/>
                    </a:cubicBezTo>
                    <a:cubicBezTo>
                      <a:pt x="31" y="0"/>
                      <a:pt x="31" y="0"/>
                      <a:pt x="31" y="0"/>
                    </a:cubicBezTo>
                    <a:cubicBezTo>
                      <a:pt x="31" y="100"/>
                      <a:pt x="31" y="100"/>
                      <a:pt x="31" y="100"/>
                    </a:cubicBezTo>
                    <a:cubicBezTo>
                      <a:pt x="32" y="99"/>
                      <a:pt x="33" y="97"/>
                      <a:pt x="34" y="95"/>
                    </a:cubicBezTo>
                    <a:cubicBezTo>
                      <a:pt x="35" y="93"/>
                      <a:pt x="36" y="91"/>
                      <a:pt x="37" y="90"/>
                    </a:cubicBezTo>
                    <a:cubicBezTo>
                      <a:pt x="103" y="0"/>
                      <a:pt x="103" y="0"/>
                      <a:pt x="103" y="0"/>
                    </a:cubicBezTo>
                    <a:cubicBezTo>
                      <a:pt x="133" y="0"/>
                      <a:pt x="133" y="0"/>
                      <a:pt x="133" y="0"/>
                    </a:cubicBezTo>
                    <a:cubicBezTo>
                      <a:pt x="133" y="144"/>
                      <a:pt x="133" y="144"/>
                      <a:pt x="133" y="144"/>
                    </a:cubicBezTo>
                    <a:lnTo>
                      <a:pt x="102" y="144"/>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92" name="Freeform 552">
                <a:extLst>
                  <a:ext uri="{FF2B5EF4-FFF2-40B4-BE49-F238E27FC236}">
                    <a16:creationId xmlns:a16="http://schemas.microsoft.com/office/drawing/2014/main" id="{812124DE-44A2-4C93-8D0E-972064AD4186}"/>
                  </a:ext>
                </a:extLst>
              </p:cNvPr>
              <p:cNvSpPr>
                <a:spLocks noEditPoints="1"/>
              </p:cNvSpPr>
              <p:nvPr/>
            </p:nvSpPr>
            <p:spPr bwMode="black">
              <a:xfrm>
                <a:off x="6124826" y="4978012"/>
                <a:ext cx="118518" cy="181218"/>
              </a:xfrm>
              <a:custGeom>
                <a:avLst/>
                <a:gdLst/>
                <a:ahLst/>
                <a:cxnLst>
                  <a:cxn ang="0">
                    <a:pos x="143" y="143"/>
                  </a:cxn>
                  <a:cxn ang="0">
                    <a:pos x="142" y="161"/>
                  </a:cxn>
                  <a:cxn ang="0">
                    <a:pos x="136" y="179"/>
                  </a:cxn>
                  <a:cxn ang="0">
                    <a:pos x="127" y="195"/>
                  </a:cxn>
                  <a:cxn ang="0">
                    <a:pos x="113" y="207"/>
                  </a:cxn>
                  <a:cxn ang="0">
                    <a:pos x="94" y="216"/>
                  </a:cxn>
                  <a:cxn ang="0">
                    <a:pos x="71" y="219"/>
                  </a:cxn>
                  <a:cxn ang="0">
                    <a:pos x="40" y="212"/>
                  </a:cxn>
                  <a:cxn ang="0">
                    <a:pos x="17" y="194"/>
                  </a:cxn>
                  <a:cxn ang="0">
                    <a:pos x="4" y="165"/>
                  </a:cxn>
                  <a:cxn ang="0">
                    <a:pos x="0" y="127"/>
                  </a:cxn>
                  <a:cxn ang="0">
                    <a:pos x="3" y="88"/>
                  </a:cxn>
                  <a:cxn ang="0">
                    <a:pos x="11" y="58"/>
                  </a:cxn>
                  <a:cxn ang="0">
                    <a:pos x="24" y="36"/>
                  </a:cxn>
                  <a:cxn ang="0">
                    <a:pos x="42" y="22"/>
                  </a:cxn>
                  <a:cxn ang="0">
                    <a:pos x="58" y="16"/>
                  </a:cxn>
                  <a:cxn ang="0">
                    <a:pos x="76" y="12"/>
                  </a:cxn>
                  <a:cxn ang="0">
                    <a:pos x="94" y="10"/>
                  </a:cxn>
                  <a:cxn ang="0">
                    <a:pos x="108" y="7"/>
                  </a:cxn>
                  <a:cxn ang="0">
                    <a:pos x="119" y="4"/>
                  </a:cxn>
                  <a:cxn ang="0">
                    <a:pos x="128" y="0"/>
                  </a:cxn>
                  <a:cxn ang="0">
                    <a:pos x="128" y="28"/>
                  </a:cxn>
                  <a:cxn ang="0">
                    <a:pos x="120" y="32"/>
                  </a:cxn>
                  <a:cxn ang="0">
                    <a:pos x="111" y="35"/>
                  </a:cxn>
                  <a:cxn ang="0">
                    <a:pos x="97" y="37"/>
                  </a:cxn>
                  <a:cxn ang="0">
                    <a:pos x="82" y="39"/>
                  </a:cxn>
                  <a:cxn ang="0">
                    <a:pos x="68" y="41"/>
                  </a:cxn>
                  <a:cxn ang="0">
                    <a:pos x="56" y="45"/>
                  </a:cxn>
                  <a:cxn ang="0">
                    <a:pos x="48" y="52"/>
                  </a:cxn>
                  <a:cxn ang="0">
                    <a:pos x="41" y="62"/>
                  </a:cxn>
                  <a:cxn ang="0">
                    <a:pos x="37" y="76"/>
                  </a:cxn>
                  <a:cxn ang="0">
                    <a:pos x="34" y="96"/>
                  </a:cxn>
                  <a:cxn ang="0">
                    <a:pos x="35" y="96"/>
                  </a:cxn>
                  <a:cxn ang="0">
                    <a:pos x="43" y="86"/>
                  </a:cxn>
                  <a:cxn ang="0">
                    <a:pos x="54" y="79"/>
                  </a:cxn>
                  <a:cxn ang="0">
                    <a:pos x="67" y="73"/>
                  </a:cxn>
                  <a:cxn ang="0">
                    <a:pos x="82" y="71"/>
                  </a:cxn>
                  <a:cxn ang="0">
                    <a:pos x="110" y="77"/>
                  </a:cxn>
                  <a:cxn ang="0">
                    <a:pos x="129" y="93"/>
                  </a:cxn>
                  <a:cxn ang="0">
                    <a:pos x="140" y="115"/>
                  </a:cxn>
                  <a:cxn ang="0">
                    <a:pos x="143" y="143"/>
                  </a:cxn>
                  <a:cxn ang="0">
                    <a:pos x="110" y="144"/>
                  </a:cxn>
                  <a:cxn ang="0">
                    <a:pos x="100" y="109"/>
                  </a:cxn>
                  <a:cxn ang="0">
                    <a:pos x="73" y="97"/>
                  </a:cxn>
                  <a:cxn ang="0">
                    <a:pos x="60" y="98"/>
                  </a:cxn>
                  <a:cxn ang="0">
                    <a:pos x="50" y="103"/>
                  </a:cxn>
                  <a:cxn ang="0">
                    <a:pos x="41" y="111"/>
                  </a:cxn>
                  <a:cxn ang="0">
                    <a:pos x="34" y="120"/>
                  </a:cxn>
                  <a:cxn ang="0">
                    <a:pos x="34" y="124"/>
                  </a:cxn>
                  <a:cxn ang="0">
                    <a:pos x="34" y="128"/>
                  </a:cxn>
                  <a:cxn ang="0">
                    <a:pos x="34" y="133"/>
                  </a:cxn>
                  <a:cxn ang="0">
                    <a:pos x="34" y="138"/>
                  </a:cxn>
                  <a:cxn ang="0">
                    <a:pos x="36" y="159"/>
                  </a:cxn>
                  <a:cxn ang="0">
                    <a:pos x="43" y="176"/>
                  </a:cxn>
                  <a:cxn ang="0">
                    <a:pos x="55" y="188"/>
                  </a:cxn>
                  <a:cxn ang="0">
                    <a:pos x="72" y="192"/>
                  </a:cxn>
                  <a:cxn ang="0">
                    <a:pos x="89" y="189"/>
                  </a:cxn>
                  <a:cxn ang="0">
                    <a:pos x="100" y="178"/>
                  </a:cxn>
                  <a:cxn ang="0">
                    <a:pos x="107" y="163"/>
                  </a:cxn>
                  <a:cxn ang="0">
                    <a:pos x="110" y="144"/>
                  </a:cxn>
                </a:cxnLst>
                <a:rect l="0" t="0" r="r" b="b"/>
                <a:pathLst>
                  <a:path w="143" h="219">
                    <a:moveTo>
                      <a:pt x="143" y="143"/>
                    </a:moveTo>
                    <a:cubicBezTo>
                      <a:pt x="143" y="149"/>
                      <a:pt x="143" y="155"/>
                      <a:pt x="142" y="161"/>
                    </a:cubicBezTo>
                    <a:cubicBezTo>
                      <a:pt x="140" y="167"/>
                      <a:pt x="139" y="173"/>
                      <a:pt x="136" y="179"/>
                    </a:cubicBezTo>
                    <a:cubicBezTo>
                      <a:pt x="134" y="184"/>
                      <a:pt x="130" y="190"/>
                      <a:pt x="127" y="195"/>
                    </a:cubicBezTo>
                    <a:cubicBezTo>
                      <a:pt x="123" y="199"/>
                      <a:pt x="118" y="204"/>
                      <a:pt x="113" y="207"/>
                    </a:cubicBezTo>
                    <a:cubicBezTo>
                      <a:pt x="107" y="211"/>
                      <a:pt x="101" y="214"/>
                      <a:pt x="94" y="216"/>
                    </a:cubicBezTo>
                    <a:cubicBezTo>
                      <a:pt x="88" y="218"/>
                      <a:pt x="80" y="219"/>
                      <a:pt x="71" y="219"/>
                    </a:cubicBezTo>
                    <a:cubicBezTo>
                      <a:pt x="59" y="219"/>
                      <a:pt x="48" y="217"/>
                      <a:pt x="40" y="212"/>
                    </a:cubicBezTo>
                    <a:cubicBezTo>
                      <a:pt x="31" y="208"/>
                      <a:pt x="23" y="202"/>
                      <a:pt x="17" y="194"/>
                    </a:cubicBezTo>
                    <a:cubicBezTo>
                      <a:pt x="11" y="186"/>
                      <a:pt x="7" y="176"/>
                      <a:pt x="4" y="165"/>
                    </a:cubicBezTo>
                    <a:cubicBezTo>
                      <a:pt x="1" y="154"/>
                      <a:pt x="0" y="141"/>
                      <a:pt x="0" y="127"/>
                    </a:cubicBezTo>
                    <a:cubicBezTo>
                      <a:pt x="0" y="113"/>
                      <a:pt x="1" y="100"/>
                      <a:pt x="3" y="88"/>
                    </a:cubicBezTo>
                    <a:cubicBezTo>
                      <a:pt x="5" y="77"/>
                      <a:pt x="7" y="67"/>
                      <a:pt x="11" y="58"/>
                    </a:cubicBezTo>
                    <a:cubicBezTo>
                      <a:pt x="14" y="49"/>
                      <a:pt x="19" y="42"/>
                      <a:pt x="24" y="36"/>
                    </a:cubicBezTo>
                    <a:cubicBezTo>
                      <a:pt x="29" y="30"/>
                      <a:pt x="35" y="25"/>
                      <a:pt x="42" y="22"/>
                    </a:cubicBezTo>
                    <a:cubicBezTo>
                      <a:pt x="47" y="20"/>
                      <a:pt x="52" y="18"/>
                      <a:pt x="58" y="16"/>
                    </a:cubicBezTo>
                    <a:cubicBezTo>
                      <a:pt x="64" y="15"/>
                      <a:pt x="70" y="13"/>
                      <a:pt x="76" y="12"/>
                    </a:cubicBezTo>
                    <a:cubicBezTo>
                      <a:pt x="82" y="11"/>
                      <a:pt x="88" y="10"/>
                      <a:pt x="94" y="10"/>
                    </a:cubicBezTo>
                    <a:cubicBezTo>
                      <a:pt x="99" y="9"/>
                      <a:pt x="104" y="8"/>
                      <a:pt x="108" y="7"/>
                    </a:cubicBezTo>
                    <a:cubicBezTo>
                      <a:pt x="112" y="6"/>
                      <a:pt x="115" y="5"/>
                      <a:pt x="119" y="4"/>
                    </a:cubicBezTo>
                    <a:cubicBezTo>
                      <a:pt x="123" y="3"/>
                      <a:pt x="126" y="2"/>
                      <a:pt x="128" y="0"/>
                    </a:cubicBezTo>
                    <a:cubicBezTo>
                      <a:pt x="128" y="28"/>
                      <a:pt x="128" y="28"/>
                      <a:pt x="128" y="28"/>
                    </a:cubicBezTo>
                    <a:cubicBezTo>
                      <a:pt x="126" y="29"/>
                      <a:pt x="123" y="31"/>
                      <a:pt x="120" y="32"/>
                    </a:cubicBezTo>
                    <a:cubicBezTo>
                      <a:pt x="117" y="33"/>
                      <a:pt x="114" y="34"/>
                      <a:pt x="111" y="35"/>
                    </a:cubicBezTo>
                    <a:cubicBezTo>
                      <a:pt x="107" y="36"/>
                      <a:pt x="103" y="36"/>
                      <a:pt x="97" y="37"/>
                    </a:cubicBezTo>
                    <a:cubicBezTo>
                      <a:pt x="92" y="37"/>
                      <a:pt x="87" y="38"/>
                      <a:pt x="82" y="39"/>
                    </a:cubicBezTo>
                    <a:cubicBezTo>
                      <a:pt x="77" y="39"/>
                      <a:pt x="72" y="40"/>
                      <a:pt x="68" y="41"/>
                    </a:cubicBezTo>
                    <a:cubicBezTo>
                      <a:pt x="63" y="42"/>
                      <a:pt x="59" y="44"/>
                      <a:pt x="56" y="45"/>
                    </a:cubicBezTo>
                    <a:cubicBezTo>
                      <a:pt x="53" y="47"/>
                      <a:pt x="50" y="49"/>
                      <a:pt x="48" y="52"/>
                    </a:cubicBezTo>
                    <a:cubicBezTo>
                      <a:pt x="45" y="55"/>
                      <a:pt x="43" y="58"/>
                      <a:pt x="41" y="62"/>
                    </a:cubicBezTo>
                    <a:cubicBezTo>
                      <a:pt x="40" y="66"/>
                      <a:pt x="38" y="70"/>
                      <a:pt x="37" y="76"/>
                    </a:cubicBezTo>
                    <a:cubicBezTo>
                      <a:pt x="36" y="81"/>
                      <a:pt x="35" y="88"/>
                      <a:pt x="34" y="96"/>
                    </a:cubicBezTo>
                    <a:cubicBezTo>
                      <a:pt x="35" y="96"/>
                      <a:pt x="35" y="96"/>
                      <a:pt x="35" y="96"/>
                    </a:cubicBezTo>
                    <a:cubicBezTo>
                      <a:pt x="37" y="92"/>
                      <a:pt x="40" y="89"/>
                      <a:pt x="43" y="86"/>
                    </a:cubicBezTo>
                    <a:cubicBezTo>
                      <a:pt x="46" y="83"/>
                      <a:pt x="50" y="81"/>
                      <a:pt x="54" y="79"/>
                    </a:cubicBezTo>
                    <a:cubicBezTo>
                      <a:pt x="58" y="76"/>
                      <a:pt x="62" y="75"/>
                      <a:pt x="67" y="73"/>
                    </a:cubicBezTo>
                    <a:cubicBezTo>
                      <a:pt x="72" y="72"/>
                      <a:pt x="77" y="71"/>
                      <a:pt x="82" y="71"/>
                    </a:cubicBezTo>
                    <a:cubicBezTo>
                      <a:pt x="93" y="71"/>
                      <a:pt x="102" y="73"/>
                      <a:pt x="110" y="77"/>
                    </a:cubicBezTo>
                    <a:cubicBezTo>
                      <a:pt x="118" y="81"/>
                      <a:pt x="124" y="86"/>
                      <a:pt x="129" y="93"/>
                    </a:cubicBezTo>
                    <a:cubicBezTo>
                      <a:pt x="134" y="99"/>
                      <a:pt x="138" y="107"/>
                      <a:pt x="140" y="115"/>
                    </a:cubicBezTo>
                    <a:cubicBezTo>
                      <a:pt x="142" y="124"/>
                      <a:pt x="143" y="133"/>
                      <a:pt x="143" y="143"/>
                    </a:cubicBezTo>
                    <a:close/>
                    <a:moveTo>
                      <a:pt x="110" y="144"/>
                    </a:moveTo>
                    <a:cubicBezTo>
                      <a:pt x="110" y="129"/>
                      <a:pt x="107" y="117"/>
                      <a:pt x="100" y="109"/>
                    </a:cubicBezTo>
                    <a:cubicBezTo>
                      <a:pt x="94" y="101"/>
                      <a:pt x="85" y="97"/>
                      <a:pt x="73" y="97"/>
                    </a:cubicBezTo>
                    <a:cubicBezTo>
                      <a:pt x="68" y="97"/>
                      <a:pt x="64" y="97"/>
                      <a:pt x="60" y="98"/>
                    </a:cubicBezTo>
                    <a:cubicBezTo>
                      <a:pt x="57" y="100"/>
                      <a:pt x="53" y="101"/>
                      <a:pt x="50" y="103"/>
                    </a:cubicBezTo>
                    <a:cubicBezTo>
                      <a:pt x="46" y="105"/>
                      <a:pt x="43" y="108"/>
                      <a:pt x="41" y="111"/>
                    </a:cubicBezTo>
                    <a:cubicBezTo>
                      <a:pt x="38" y="113"/>
                      <a:pt x="36" y="117"/>
                      <a:pt x="34" y="120"/>
                    </a:cubicBezTo>
                    <a:cubicBezTo>
                      <a:pt x="34" y="121"/>
                      <a:pt x="34" y="122"/>
                      <a:pt x="34" y="124"/>
                    </a:cubicBezTo>
                    <a:cubicBezTo>
                      <a:pt x="34" y="125"/>
                      <a:pt x="34" y="127"/>
                      <a:pt x="34" y="128"/>
                    </a:cubicBezTo>
                    <a:cubicBezTo>
                      <a:pt x="34" y="130"/>
                      <a:pt x="34" y="132"/>
                      <a:pt x="34" y="133"/>
                    </a:cubicBezTo>
                    <a:cubicBezTo>
                      <a:pt x="34" y="135"/>
                      <a:pt x="34" y="137"/>
                      <a:pt x="34" y="138"/>
                    </a:cubicBezTo>
                    <a:cubicBezTo>
                      <a:pt x="34" y="146"/>
                      <a:pt x="35" y="153"/>
                      <a:pt x="36" y="159"/>
                    </a:cubicBezTo>
                    <a:cubicBezTo>
                      <a:pt x="38" y="166"/>
                      <a:pt x="40" y="171"/>
                      <a:pt x="43" y="176"/>
                    </a:cubicBezTo>
                    <a:cubicBezTo>
                      <a:pt x="46" y="181"/>
                      <a:pt x="50" y="185"/>
                      <a:pt x="55" y="188"/>
                    </a:cubicBezTo>
                    <a:cubicBezTo>
                      <a:pt x="60" y="191"/>
                      <a:pt x="66" y="192"/>
                      <a:pt x="72" y="192"/>
                    </a:cubicBezTo>
                    <a:cubicBezTo>
                      <a:pt x="79" y="192"/>
                      <a:pt x="84" y="191"/>
                      <a:pt x="89" y="189"/>
                    </a:cubicBezTo>
                    <a:cubicBezTo>
                      <a:pt x="93" y="186"/>
                      <a:pt x="97" y="183"/>
                      <a:pt x="100" y="178"/>
                    </a:cubicBezTo>
                    <a:cubicBezTo>
                      <a:pt x="103" y="174"/>
                      <a:pt x="106" y="169"/>
                      <a:pt x="107" y="163"/>
                    </a:cubicBezTo>
                    <a:cubicBezTo>
                      <a:pt x="109" y="157"/>
                      <a:pt x="110" y="151"/>
                      <a:pt x="110" y="144"/>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93" name="Freeform 553">
                <a:extLst>
                  <a:ext uri="{FF2B5EF4-FFF2-40B4-BE49-F238E27FC236}">
                    <a16:creationId xmlns:a16="http://schemas.microsoft.com/office/drawing/2014/main" id="{A4D40B03-E6AC-4187-8AC2-07545618CDB5}"/>
                  </a:ext>
                </a:extLst>
              </p:cNvPr>
              <p:cNvSpPr>
                <a:spLocks noEditPoints="1"/>
              </p:cNvSpPr>
              <p:nvPr/>
            </p:nvSpPr>
            <p:spPr bwMode="black">
              <a:xfrm>
                <a:off x="6257490" y="5034213"/>
                <a:ext cx="122723" cy="125017"/>
              </a:xfrm>
              <a:custGeom>
                <a:avLst/>
                <a:gdLst/>
                <a:ahLst/>
                <a:cxnLst>
                  <a:cxn ang="0">
                    <a:pos x="148" y="74"/>
                  </a:cxn>
                  <a:cxn ang="0">
                    <a:pos x="143" y="106"/>
                  </a:cxn>
                  <a:cxn ang="0">
                    <a:pos x="128" y="130"/>
                  </a:cxn>
                  <a:cxn ang="0">
                    <a:pos x="104" y="145"/>
                  </a:cxn>
                  <a:cxn ang="0">
                    <a:pos x="73" y="151"/>
                  </a:cxn>
                  <a:cxn ang="0">
                    <a:pos x="43" y="145"/>
                  </a:cxn>
                  <a:cxn ang="0">
                    <a:pos x="20" y="131"/>
                  </a:cxn>
                  <a:cxn ang="0">
                    <a:pos x="5" y="107"/>
                  </a:cxn>
                  <a:cxn ang="0">
                    <a:pos x="0" y="77"/>
                  </a:cxn>
                  <a:cxn ang="0">
                    <a:pos x="6" y="44"/>
                  </a:cxn>
                  <a:cxn ang="0">
                    <a:pos x="22" y="19"/>
                  </a:cxn>
                  <a:cxn ang="0">
                    <a:pos x="46" y="5"/>
                  </a:cxn>
                  <a:cxn ang="0">
                    <a:pos x="77" y="0"/>
                  </a:cxn>
                  <a:cxn ang="0">
                    <a:pos x="107" y="5"/>
                  </a:cxn>
                  <a:cxn ang="0">
                    <a:pos x="130" y="20"/>
                  </a:cxn>
                  <a:cxn ang="0">
                    <a:pos x="144" y="44"/>
                  </a:cxn>
                  <a:cxn ang="0">
                    <a:pos x="148" y="74"/>
                  </a:cxn>
                  <a:cxn ang="0">
                    <a:pos x="115" y="75"/>
                  </a:cxn>
                  <a:cxn ang="0">
                    <a:pos x="104" y="39"/>
                  </a:cxn>
                  <a:cxn ang="0">
                    <a:pos x="75" y="26"/>
                  </a:cxn>
                  <a:cxn ang="0">
                    <a:pos x="59" y="29"/>
                  </a:cxn>
                  <a:cxn ang="0">
                    <a:pos x="46" y="38"/>
                  </a:cxn>
                  <a:cxn ang="0">
                    <a:pos x="37" y="54"/>
                  </a:cxn>
                  <a:cxn ang="0">
                    <a:pos x="34" y="76"/>
                  </a:cxn>
                  <a:cxn ang="0">
                    <a:pos x="37" y="97"/>
                  </a:cxn>
                  <a:cxn ang="0">
                    <a:pos x="46" y="112"/>
                  </a:cxn>
                  <a:cxn ang="0">
                    <a:pos x="59" y="121"/>
                  </a:cxn>
                  <a:cxn ang="0">
                    <a:pos x="75" y="124"/>
                  </a:cxn>
                  <a:cxn ang="0">
                    <a:pos x="104" y="112"/>
                  </a:cxn>
                  <a:cxn ang="0">
                    <a:pos x="115" y="75"/>
                  </a:cxn>
                </a:cxnLst>
                <a:rect l="0" t="0" r="r" b="b"/>
                <a:pathLst>
                  <a:path w="148" h="151">
                    <a:moveTo>
                      <a:pt x="148" y="74"/>
                    </a:moveTo>
                    <a:cubicBezTo>
                      <a:pt x="148" y="86"/>
                      <a:pt x="146" y="96"/>
                      <a:pt x="143" y="106"/>
                    </a:cubicBezTo>
                    <a:cubicBezTo>
                      <a:pt x="139" y="115"/>
                      <a:pt x="134" y="124"/>
                      <a:pt x="128" y="130"/>
                    </a:cubicBezTo>
                    <a:cubicBezTo>
                      <a:pt x="121" y="137"/>
                      <a:pt x="113" y="142"/>
                      <a:pt x="104" y="145"/>
                    </a:cubicBezTo>
                    <a:cubicBezTo>
                      <a:pt x="95" y="149"/>
                      <a:pt x="84" y="151"/>
                      <a:pt x="73" y="151"/>
                    </a:cubicBezTo>
                    <a:cubicBezTo>
                      <a:pt x="62" y="151"/>
                      <a:pt x="52" y="149"/>
                      <a:pt x="43" y="145"/>
                    </a:cubicBezTo>
                    <a:cubicBezTo>
                      <a:pt x="34" y="142"/>
                      <a:pt x="26" y="137"/>
                      <a:pt x="20" y="131"/>
                    </a:cubicBezTo>
                    <a:cubicBezTo>
                      <a:pt x="14" y="124"/>
                      <a:pt x="9" y="117"/>
                      <a:pt x="5" y="107"/>
                    </a:cubicBezTo>
                    <a:cubicBezTo>
                      <a:pt x="2" y="98"/>
                      <a:pt x="0" y="88"/>
                      <a:pt x="0" y="77"/>
                    </a:cubicBezTo>
                    <a:cubicBezTo>
                      <a:pt x="0" y="64"/>
                      <a:pt x="2" y="53"/>
                      <a:pt x="6" y="44"/>
                    </a:cubicBezTo>
                    <a:cubicBezTo>
                      <a:pt x="10" y="34"/>
                      <a:pt x="15" y="26"/>
                      <a:pt x="22" y="19"/>
                    </a:cubicBezTo>
                    <a:cubicBezTo>
                      <a:pt x="28" y="13"/>
                      <a:pt x="36" y="8"/>
                      <a:pt x="46" y="5"/>
                    </a:cubicBezTo>
                    <a:cubicBezTo>
                      <a:pt x="55" y="1"/>
                      <a:pt x="65" y="0"/>
                      <a:pt x="77" y="0"/>
                    </a:cubicBezTo>
                    <a:cubicBezTo>
                      <a:pt x="88" y="0"/>
                      <a:pt x="98" y="2"/>
                      <a:pt x="107" y="5"/>
                    </a:cubicBezTo>
                    <a:cubicBezTo>
                      <a:pt x="116" y="9"/>
                      <a:pt x="124" y="14"/>
                      <a:pt x="130" y="20"/>
                    </a:cubicBezTo>
                    <a:cubicBezTo>
                      <a:pt x="136" y="27"/>
                      <a:pt x="141" y="35"/>
                      <a:pt x="144" y="44"/>
                    </a:cubicBezTo>
                    <a:cubicBezTo>
                      <a:pt x="147" y="53"/>
                      <a:pt x="148" y="63"/>
                      <a:pt x="148" y="74"/>
                    </a:cubicBezTo>
                    <a:close/>
                    <a:moveTo>
                      <a:pt x="115" y="75"/>
                    </a:moveTo>
                    <a:cubicBezTo>
                      <a:pt x="115" y="59"/>
                      <a:pt x="111" y="47"/>
                      <a:pt x="104" y="39"/>
                    </a:cubicBezTo>
                    <a:cubicBezTo>
                      <a:pt x="97" y="31"/>
                      <a:pt x="87" y="26"/>
                      <a:pt x="75" y="26"/>
                    </a:cubicBezTo>
                    <a:cubicBezTo>
                      <a:pt x="69" y="26"/>
                      <a:pt x="64" y="27"/>
                      <a:pt x="59" y="29"/>
                    </a:cubicBezTo>
                    <a:cubicBezTo>
                      <a:pt x="54" y="31"/>
                      <a:pt x="49" y="34"/>
                      <a:pt x="46" y="38"/>
                    </a:cubicBezTo>
                    <a:cubicBezTo>
                      <a:pt x="42" y="42"/>
                      <a:pt x="39" y="48"/>
                      <a:pt x="37" y="54"/>
                    </a:cubicBezTo>
                    <a:cubicBezTo>
                      <a:pt x="35" y="60"/>
                      <a:pt x="34" y="67"/>
                      <a:pt x="34" y="76"/>
                    </a:cubicBezTo>
                    <a:cubicBezTo>
                      <a:pt x="34" y="84"/>
                      <a:pt x="35" y="91"/>
                      <a:pt x="37" y="97"/>
                    </a:cubicBezTo>
                    <a:cubicBezTo>
                      <a:pt x="39" y="103"/>
                      <a:pt x="42" y="108"/>
                      <a:pt x="46" y="112"/>
                    </a:cubicBezTo>
                    <a:cubicBezTo>
                      <a:pt x="49" y="116"/>
                      <a:pt x="54" y="119"/>
                      <a:pt x="59" y="121"/>
                    </a:cubicBezTo>
                    <a:cubicBezTo>
                      <a:pt x="64" y="123"/>
                      <a:pt x="69" y="124"/>
                      <a:pt x="75" y="124"/>
                    </a:cubicBezTo>
                    <a:cubicBezTo>
                      <a:pt x="88" y="124"/>
                      <a:pt x="98" y="120"/>
                      <a:pt x="104" y="112"/>
                    </a:cubicBezTo>
                    <a:cubicBezTo>
                      <a:pt x="111" y="103"/>
                      <a:pt x="115" y="91"/>
                      <a:pt x="115" y="75"/>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grpSp>
        <p:grpSp>
          <p:nvGrpSpPr>
            <p:cNvPr id="21" name="Group 97">
              <a:extLst>
                <a:ext uri="{FF2B5EF4-FFF2-40B4-BE49-F238E27FC236}">
                  <a16:creationId xmlns:a16="http://schemas.microsoft.com/office/drawing/2014/main" id="{45732C5A-0923-4D81-AC53-100FB3430796}"/>
                </a:ext>
              </a:extLst>
            </p:cNvPr>
            <p:cNvGrpSpPr/>
            <p:nvPr/>
          </p:nvGrpSpPr>
          <p:grpSpPr bwMode="black">
            <a:xfrm>
              <a:off x="6825959" y="4717656"/>
              <a:ext cx="575838" cy="158661"/>
              <a:chOff x="4664767" y="4986232"/>
              <a:chExt cx="578026" cy="164783"/>
            </a:xfrm>
            <a:grpFill/>
            <a:effectLst/>
          </p:grpSpPr>
          <p:sp>
            <p:nvSpPr>
              <p:cNvPr id="182" name="Freeform 22">
                <a:extLst>
                  <a:ext uri="{FF2B5EF4-FFF2-40B4-BE49-F238E27FC236}">
                    <a16:creationId xmlns:a16="http://schemas.microsoft.com/office/drawing/2014/main" id="{27241C74-57FF-4F3B-81B0-FC20B2F91A68}"/>
                  </a:ext>
                </a:extLst>
              </p:cNvPr>
              <p:cNvSpPr>
                <a:spLocks noEditPoints="1"/>
              </p:cNvSpPr>
              <p:nvPr/>
            </p:nvSpPr>
            <p:spPr bwMode="black">
              <a:xfrm>
                <a:off x="4664767" y="4995244"/>
                <a:ext cx="129380" cy="152875"/>
              </a:xfrm>
              <a:custGeom>
                <a:avLst/>
                <a:gdLst/>
                <a:ahLst/>
                <a:cxnLst>
                  <a:cxn ang="0">
                    <a:pos x="170" y="98"/>
                  </a:cxn>
                  <a:cxn ang="0">
                    <a:pos x="163" y="140"/>
                  </a:cxn>
                  <a:cxn ang="0">
                    <a:pos x="140" y="173"/>
                  </a:cxn>
                  <a:cxn ang="0">
                    <a:pos x="106" y="194"/>
                  </a:cxn>
                  <a:cxn ang="0">
                    <a:pos x="61" y="201"/>
                  </a:cxn>
                  <a:cxn ang="0">
                    <a:pos x="0" y="201"/>
                  </a:cxn>
                  <a:cxn ang="0">
                    <a:pos x="0" y="0"/>
                  </a:cxn>
                  <a:cxn ang="0">
                    <a:pos x="62" y="0"/>
                  </a:cxn>
                  <a:cxn ang="0">
                    <a:pos x="143" y="25"/>
                  </a:cxn>
                  <a:cxn ang="0">
                    <a:pos x="170" y="98"/>
                  </a:cxn>
                  <a:cxn ang="0">
                    <a:pos x="135" y="99"/>
                  </a:cxn>
                  <a:cxn ang="0">
                    <a:pos x="130" y="69"/>
                  </a:cxn>
                  <a:cxn ang="0">
                    <a:pos x="116" y="47"/>
                  </a:cxn>
                  <a:cxn ang="0">
                    <a:pos x="93" y="33"/>
                  </a:cxn>
                  <a:cxn ang="0">
                    <a:pos x="61" y="29"/>
                  </a:cxn>
                  <a:cxn ang="0">
                    <a:pos x="34" y="29"/>
                  </a:cxn>
                  <a:cxn ang="0">
                    <a:pos x="34" y="172"/>
                  </a:cxn>
                  <a:cxn ang="0">
                    <a:pos x="61" y="172"/>
                  </a:cxn>
                  <a:cxn ang="0">
                    <a:pos x="93" y="167"/>
                  </a:cxn>
                  <a:cxn ang="0">
                    <a:pos x="116" y="152"/>
                  </a:cxn>
                  <a:cxn ang="0">
                    <a:pos x="130" y="129"/>
                  </a:cxn>
                  <a:cxn ang="0">
                    <a:pos x="135" y="99"/>
                  </a:cxn>
                </a:cxnLst>
                <a:rect l="0" t="0" r="r" b="b"/>
                <a:pathLst>
                  <a:path w="170" h="201">
                    <a:moveTo>
                      <a:pt x="170" y="98"/>
                    </a:moveTo>
                    <a:cubicBezTo>
                      <a:pt x="170" y="113"/>
                      <a:pt x="168" y="128"/>
                      <a:pt x="163" y="140"/>
                    </a:cubicBezTo>
                    <a:cubicBezTo>
                      <a:pt x="157" y="153"/>
                      <a:pt x="150" y="164"/>
                      <a:pt x="140" y="173"/>
                    </a:cubicBezTo>
                    <a:cubicBezTo>
                      <a:pt x="131" y="182"/>
                      <a:pt x="119" y="189"/>
                      <a:pt x="106" y="194"/>
                    </a:cubicBezTo>
                    <a:cubicBezTo>
                      <a:pt x="92" y="199"/>
                      <a:pt x="77" y="201"/>
                      <a:pt x="61" y="201"/>
                    </a:cubicBezTo>
                    <a:cubicBezTo>
                      <a:pt x="0" y="201"/>
                      <a:pt x="0" y="201"/>
                      <a:pt x="0" y="201"/>
                    </a:cubicBezTo>
                    <a:cubicBezTo>
                      <a:pt x="0" y="0"/>
                      <a:pt x="0" y="0"/>
                      <a:pt x="0" y="0"/>
                    </a:cubicBezTo>
                    <a:cubicBezTo>
                      <a:pt x="62" y="0"/>
                      <a:pt x="62" y="0"/>
                      <a:pt x="62" y="0"/>
                    </a:cubicBezTo>
                    <a:cubicBezTo>
                      <a:pt x="98" y="0"/>
                      <a:pt x="125" y="8"/>
                      <a:pt x="143" y="25"/>
                    </a:cubicBezTo>
                    <a:cubicBezTo>
                      <a:pt x="161" y="41"/>
                      <a:pt x="170" y="66"/>
                      <a:pt x="170" y="98"/>
                    </a:cubicBezTo>
                    <a:close/>
                    <a:moveTo>
                      <a:pt x="135" y="99"/>
                    </a:moveTo>
                    <a:cubicBezTo>
                      <a:pt x="135" y="87"/>
                      <a:pt x="133" y="77"/>
                      <a:pt x="130" y="69"/>
                    </a:cubicBezTo>
                    <a:cubicBezTo>
                      <a:pt x="127" y="60"/>
                      <a:pt x="122" y="53"/>
                      <a:pt x="116" y="47"/>
                    </a:cubicBezTo>
                    <a:cubicBezTo>
                      <a:pt x="110" y="41"/>
                      <a:pt x="102" y="36"/>
                      <a:pt x="93" y="33"/>
                    </a:cubicBezTo>
                    <a:cubicBezTo>
                      <a:pt x="84" y="30"/>
                      <a:pt x="73" y="29"/>
                      <a:pt x="61" y="29"/>
                    </a:cubicBezTo>
                    <a:cubicBezTo>
                      <a:pt x="34" y="29"/>
                      <a:pt x="34" y="29"/>
                      <a:pt x="34" y="29"/>
                    </a:cubicBezTo>
                    <a:cubicBezTo>
                      <a:pt x="34" y="172"/>
                      <a:pt x="34" y="172"/>
                      <a:pt x="34" y="172"/>
                    </a:cubicBezTo>
                    <a:cubicBezTo>
                      <a:pt x="61" y="172"/>
                      <a:pt x="61" y="172"/>
                      <a:pt x="61" y="172"/>
                    </a:cubicBezTo>
                    <a:cubicBezTo>
                      <a:pt x="73" y="172"/>
                      <a:pt x="83" y="171"/>
                      <a:pt x="93" y="167"/>
                    </a:cubicBezTo>
                    <a:cubicBezTo>
                      <a:pt x="102" y="164"/>
                      <a:pt x="110" y="159"/>
                      <a:pt x="116" y="152"/>
                    </a:cubicBezTo>
                    <a:cubicBezTo>
                      <a:pt x="122" y="146"/>
                      <a:pt x="127" y="138"/>
                      <a:pt x="130" y="129"/>
                    </a:cubicBezTo>
                    <a:cubicBezTo>
                      <a:pt x="133" y="120"/>
                      <a:pt x="135" y="110"/>
                      <a:pt x="135" y="99"/>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83" name="Freeform 23">
                <a:extLst>
                  <a:ext uri="{FF2B5EF4-FFF2-40B4-BE49-F238E27FC236}">
                    <a16:creationId xmlns:a16="http://schemas.microsoft.com/office/drawing/2014/main" id="{47ED6ECA-F317-4472-9F7C-DE70E875A87A}"/>
                  </a:ext>
                </a:extLst>
              </p:cNvPr>
              <p:cNvSpPr>
                <a:spLocks noEditPoints="1"/>
              </p:cNvSpPr>
              <p:nvPr/>
            </p:nvSpPr>
            <p:spPr bwMode="black">
              <a:xfrm>
                <a:off x="4806377" y="5036439"/>
                <a:ext cx="91081" cy="114576"/>
              </a:xfrm>
              <a:custGeom>
                <a:avLst/>
                <a:gdLst/>
                <a:ahLst/>
                <a:cxnLst>
                  <a:cxn ang="0">
                    <a:pos x="88" y="147"/>
                  </a:cxn>
                  <a:cxn ang="0">
                    <a:pos x="88" y="127"/>
                  </a:cxn>
                  <a:cxn ang="0">
                    <a:pos x="88" y="127"/>
                  </a:cxn>
                  <a:cxn ang="0">
                    <a:pos x="70" y="145"/>
                  </a:cxn>
                  <a:cxn ang="0">
                    <a:pos x="45" y="151"/>
                  </a:cxn>
                  <a:cxn ang="0">
                    <a:pos x="26" y="148"/>
                  </a:cxn>
                  <a:cxn ang="0">
                    <a:pos x="11" y="139"/>
                  </a:cxn>
                  <a:cxn ang="0">
                    <a:pos x="3" y="125"/>
                  </a:cxn>
                  <a:cxn ang="0">
                    <a:pos x="0" y="108"/>
                  </a:cxn>
                  <a:cxn ang="0">
                    <a:pos x="2" y="91"/>
                  </a:cxn>
                  <a:cxn ang="0">
                    <a:pos x="11" y="76"/>
                  </a:cxn>
                  <a:cxn ang="0">
                    <a:pos x="25" y="66"/>
                  </a:cxn>
                  <a:cxn ang="0">
                    <a:pos x="47" y="60"/>
                  </a:cxn>
                  <a:cxn ang="0">
                    <a:pos x="89" y="55"/>
                  </a:cxn>
                  <a:cxn ang="0">
                    <a:pos x="81" y="32"/>
                  </a:cxn>
                  <a:cxn ang="0">
                    <a:pos x="61" y="25"/>
                  </a:cxn>
                  <a:cxn ang="0">
                    <a:pos x="36" y="30"/>
                  </a:cxn>
                  <a:cxn ang="0">
                    <a:pos x="14" y="41"/>
                  </a:cxn>
                  <a:cxn ang="0">
                    <a:pos x="14" y="13"/>
                  </a:cxn>
                  <a:cxn ang="0">
                    <a:pos x="22" y="8"/>
                  </a:cxn>
                  <a:cxn ang="0">
                    <a:pos x="35" y="4"/>
                  </a:cxn>
                  <a:cxn ang="0">
                    <a:pos x="50" y="1"/>
                  </a:cxn>
                  <a:cxn ang="0">
                    <a:pos x="65" y="0"/>
                  </a:cxn>
                  <a:cxn ang="0">
                    <a:pos x="89" y="4"/>
                  </a:cxn>
                  <a:cxn ang="0">
                    <a:pos x="107" y="15"/>
                  </a:cxn>
                  <a:cxn ang="0">
                    <a:pos x="117" y="32"/>
                  </a:cxn>
                  <a:cxn ang="0">
                    <a:pos x="120" y="56"/>
                  </a:cxn>
                  <a:cxn ang="0">
                    <a:pos x="120" y="147"/>
                  </a:cxn>
                  <a:cxn ang="0">
                    <a:pos x="88" y="147"/>
                  </a:cxn>
                  <a:cxn ang="0">
                    <a:pos x="58" y="81"/>
                  </a:cxn>
                  <a:cxn ang="0">
                    <a:pos x="44" y="84"/>
                  </a:cxn>
                  <a:cxn ang="0">
                    <a:pos x="37" y="89"/>
                  </a:cxn>
                  <a:cxn ang="0">
                    <a:pos x="33" y="96"/>
                  </a:cxn>
                  <a:cxn ang="0">
                    <a:pos x="31" y="105"/>
                  </a:cxn>
                  <a:cxn ang="0">
                    <a:pos x="33" y="113"/>
                  </a:cxn>
                  <a:cxn ang="0">
                    <a:pos x="38" y="119"/>
                  </a:cxn>
                  <a:cxn ang="0">
                    <a:pos x="45" y="123"/>
                  </a:cxn>
                  <a:cxn ang="0">
                    <a:pos x="55" y="125"/>
                  </a:cxn>
                  <a:cxn ang="0">
                    <a:pos x="69" y="122"/>
                  </a:cxn>
                  <a:cxn ang="0">
                    <a:pos x="79" y="115"/>
                  </a:cxn>
                  <a:cxn ang="0">
                    <a:pos x="86" y="104"/>
                  </a:cxn>
                  <a:cxn ang="0">
                    <a:pos x="89" y="90"/>
                  </a:cxn>
                  <a:cxn ang="0">
                    <a:pos x="89" y="77"/>
                  </a:cxn>
                  <a:cxn ang="0">
                    <a:pos x="58" y="81"/>
                  </a:cxn>
                </a:cxnLst>
                <a:rect l="0" t="0" r="r" b="b"/>
                <a:pathLst>
                  <a:path w="120" h="151">
                    <a:moveTo>
                      <a:pt x="88" y="147"/>
                    </a:moveTo>
                    <a:cubicBezTo>
                      <a:pt x="88" y="127"/>
                      <a:pt x="88" y="127"/>
                      <a:pt x="88" y="127"/>
                    </a:cubicBezTo>
                    <a:cubicBezTo>
                      <a:pt x="88" y="127"/>
                      <a:pt x="88" y="127"/>
                      <a:pt x="88" y="127"/>
                    </a:cubicBezTo>
                    <a:cubicBezTo>
                      <a:pt x="83" y="135"/>
                      <a:pt x="77" y="141"/>
                      <a:pt x="70" y="145"/>
                    </a:cubicBezTo>
                    <a:cubicBezTo>
                      <a:pt x="63" y="149"/>
                      <a:pt x="55" y="151"/>
                      <a:pt x="45" y="151"/>
                    </a:cubicBezTo>
                    <a:cubicBezTo>
                      <a:pt x="38" y="151"/>
                      <a:pt x="31" y="150"/>
                      <a:pt x="26" y="148"/>
                    </a:cubicBezTo>
                    <a:cubicBezTo>
                      <a:pt x="20" y="145"/>
                      <a:pt x="15" y="142"/>
                      <a:pt x="11" y="139"/>
                    </a:cubicBezTo>
                    <a:cubicBezTo>
                      <a:pt x="8" y="135"/>
                      <a:pt x="5" y="131"/>
                      <a:pt x="3" y="125"/>
                    </a:cubicBezTo>
                    <a:cubicBezTo>
                      <a:pt x="1" y="120"/>
                      <a:pt x="0" y="114"/>
                      <a:pt x="0" y="108"/>
                    </a:cubicBezTo>
                    <a:cubicBezTo>
                      <a:pt x="0" y="102"/>
                      <a:pt x="0" y="96"/>
                      <a:pt x="2" y="91"/>
                    </a:cubicBezTo>
                    <a:cubicBezTo>
                      <a:pt x="4" y="85"/>
                      <a:pt x="7" y="81"/>
                      <a:pt x="11" y="76"/>
                    </a:cubicBezTo>
                    <a:cubicBezTo>
                      <a:pt x="14" y="72"/>
                      <a:pt x="19" y="69"/>
                      <a:pt x="25" y="66"/>
                    </a:cubicBezTo>
                    <a:cubicBezTo>
                      <a:pt x="31" y="63"/>
                      <a:pt x="38" y="61"/>
                      <a:pt x="47" y="60"/>
                    </a:cubicBezTo>
                    <a:cubicBezTo>
                      <a:pt x="89" y="55"/>
                      <a:pt x="89" y="55"/>
                      <a:pt x="89" y="55"/>
                    </a:cubicBezTo>
                    <a:cubicBezTo>
                      <a:pt x="89" y="44"/>
                      <a:pt x="86" y="37"/>
                      <a:pt x="81" y="32"/>
                    </a:cubicBezTo>
                    <a:cubicBezTo>
                      <a:pt x="77" y="28"/>
                      <a:pt x="70" y="25"/>
                      <a:pt x="61" y="25"/>
                    </a:cubicBezTo>
                    <a:cubicBezTo>
                      <a:pt x="53" y="25"/>
                      <a:pt x="44" y="27"/>
                      <a:pt x="36" y="30"/>
                    </a:cubicBezTo>
                    <a:cubicBezTo>
                      <a:pt x="27" y="33"/>
                      <a:pt x="20" y="36"/>
                      <a:pt x="14" y="41"/>
                    </a:cubicBezTo>
                    <a:cubicBezTo>
                      <a:pt x="14" y="13"/>
                      <a:pt x="14" y="13"/>
                      <a:pt x="14" y="13"/>
                    </a:cubicBezTo>
                    <a:cubicBezTo>
                      <a:pt x="16" y="11"/>
                      <a:pt x="19" y="10"/>
                      <a:pt x="22" y="8"/>
                    </a:cubicBezTo>
                    <a:cubicBezTo>
                      <a:pt x="26" y="7"/>
                      <a:pt x="30" y="6"/>
                      <a:pt x="35" y="4"/>
                    </a:cubicBezTo>
                    <a:cubicBezTo>
                      <a:pt x="40" y="3"/>
                      <a:pt x="45" y="2"/>
                      <a:pt x="50" y="1"/>
                    </a:cubicBezTo>
                    <a:cubicBezTo>
                      <a:pt x="55" y="0"/>
                      <a:pt x="60" y="0"/>
                      <a:pt x="65" y="0"/>
                    </a:cubicBezTo>
                    <a:cubicBezTo>
                      <a:pt x="74" y="0"/>
                      <a:pt x="83" y="1"/>
                      <a:pt x="89" y="4"/>
                    </a:cubicBezTo>
                    <a:cubicBezTo>
                      <a:pt x="96" y="6"/>
                      <a:pt x="102" y="10"/>
                      <a:pt x="107" y="15"/>
                    </a:cubicBezTo>
                    <a:cubicBezTo>
                      <a:pt x="111" y="19"/>
                      <a:pt x="115" y="25"/>
                      <a:pt x="117" y="32"/>
                    </a:cubicBezTo>
                    <a:cubicBezTo>
                      <a:pt x="119" y="39"/>
                      <a:pt x="120" y="47"/>
                      <a:pt x="120" y="56"/>
                    </a:cubicBezTo>
                    <a:cubicBezTo>
                      <a:pt x="120" y="147"/>
                      <a:pt x="120" y="147"/>
                      <a:pt x="120" y="147"/>
                    </a:cubicBezTo>
                    <a:lnTo>
                      <a:pt x="88" y="147"/>
                    </a:lnTo>
                    <a:close/>
                    <a:moveTo>
                      <a:pt x="58" y="81"/>
                    </a:moveTo>
                    <a:cubicBezTo>
                      <a:pt x="52" y="82"/>
                      <a:pt x="48" y="83"/>
                      <a:pt x="44" y="84"/>
                    </a:cubicBezTo>
                    <a:cubicBezTo>
                      <a:pt x="41" y="86"/>
                      <a:pt x="38" y="87"/>
                      <a:pt x="37" y="89"/>
                    </a:cubicBezTo>
                    <a:cubicBezTo>
                      <a:pt x="35" y="91"/>
                      <a:pt x="33" y="93"/>
                      <a:pt x="33" y="96"/>
                    </a:cubicBezTo>
                    <a:cubicBezTo>
                      <a:pt x="32" y="98"/>
                      <a:pt x="31" y="101"/>
                      <a:pt x="31" y="105"/>
                    </a:cubicBezTo>
                    <a:cubicBezTo>
                      <a:pt x="31" y="108"/>
                      <a:pt x="32" y="110"/>
                      <a:pt x="33" y="113"/>
                    </a:cubicBezTo>
                    <a:cubicBezTo>
                      <a:pt x="34" y="115"/>
                      <a:pt x="36" y="117"/>
                      <a:pt x="38" y="119"/>
                    </a:cubicBezTo>
                    <a:cubicBezTo>
                      <a:pt x="40" y="121"/>
                      <a:pt x="42" y="122"/>
                      <a:pt x="45" y="123"/>
                    </a:cubicBezTo>
                    <a:cubicBezTo>
                      <a:pt x="48" y="124"/>
                      <a:pt x="52" y="125"/>
                      <a:pt x="55" y="125"/>
                    </a:cubicBezTo>
                    <a:cubicBezTo>
                      <a:pt x="60" y="125"/>
                      <a:pt x="65" y="124"/>
                      <a:pt x="69" y="122"/>
                    </a:cubicBezTo>
                    <a:cubicBezTo>
                      <a:pt x="73" y="120"/>
                      <a:pt x="77" y="118"/>
                      <a:pt x="79" y="115"/>
                    </a:cubicBezTo>
                    <a:cubicBezTo>
                      <a:pt x="82" y="112"/>
                      <a:pt x="85" y="108"/>
                      <a:pt x="86"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84" name="Freeform 24">
                <a:extLst>
                  <a:ext uri="{FF2B5EF4-FFF2-40B4-BE49-F238E27FC236}">
                    <a16:creationId xmlns:a16="http://schemas.microsoft.com/office/drawing/2014/main" id="{CAC16BBF-2E0C-4932-A9A8-6F53F5648109}"/>
                  </a:ext>
                </a:extLst>
              </p:cNvPr>
              <p:cNvSpPr>
                <a:spLocks/>
              </p:cNvSpPr>
              <p:nvPr/>
            </p:nvSpPr>
            <p:spPr bwMode="black">
              <a:xfrm>
                <a:off x="4921274" y="5036439"/>
                <a:ext cx="97196" cy="111679"/>
              </a:xfrm>
              <a:custGeom>
                <a:avLst/>
                <a:gdLst/>
                <a:ahLst/>
                <a:cxnLst>
                  <a:cxn ang="0">
                    <a:pos x="96" y="147"/>
                  </a:cxn>
                  <a:cxn ang="0">
                    <a:pos x="96" y="66"/>
                  </a:cxn>
                  <a:cxn ang="0">
                    <a:pos x="89" y="36"/>
                  </a:cxn>
                  <a:cxn ang="0">
                    <a:pos x="67" y="26"/>
                  </a:cxn>
                  <a:cxn ang="0">
                    <a:pos x="53" y="29"/>
                  </a:cxn>
                  <a:cxn ang="0">
                    <a:pos x="43" y="37"/>
                  </a:cxn>
                  <a:cxn ang="0">
                    <a:pos x="35" y="50"/>
                  </a:cxn>
                  <a:cxn ang="0">
                    <a:pos x="33" y="65"/>
                  </a:cxn>
                  <a:cxn ang="0">
                    <a:pos x="33" y="147"/>
                  </a:cxn>
                  <a:cxn ang="0">
                    <a:pos x="0" y="147"/>
                  </a:cxn>
                  <a:cxn ang="0">
                    <a:pos x="0" y="3"/>
                  </a:cxn>
                  <a:cxn ang="0">
                    <a:pos x="33" y="3"/>
                  </a:cxn>
                  <a:cxn ang="0">
                    <a:pos x="33" y="26"/>
                  </a:cxn>
                  <a:cxn ang="0">
                    <a:pos x="33" y="26"/>
                  </a:cxn>
                  <a:cxn ang="0">
                    <a:pos x="54" y="6"/>
                  </a:cxn>
                  <a:cxn ang="0">
                    <a:pos x="80" y="0"/>
                  </a:cxn>
                  <a:cxn ang="0">
                    <a:pos x="115" y="14"/>
                  </a:cxn>
                  <a:cxn ang="0">
                    <a:pos x="128" y="59"/>
                  </a:cxn>
                  <a:cxn ang="0">
                    <a:pos x="128" y="147"/>
                  </a:cxn>
                  <a:cxn ang="0">
                    <a:pos x="96" y="147"/>
                  </a:cxn>
                </a:cxnLst>
                <a:rect l="0" t="0" r="r" b="b"/>
                <a:pathLst>
                  <a:path w="128" h="147">
                    <a:moveTo>
                      <a:pt x="96" y="147"/>
                    </a:moveTo>
                    <a:cubicBezTo>
                      <a:pt x="96" y="66"/>
                      <a:pt x="96" y="66"/>
                      <a:pt x="96" y="66"/>
                    </a:cubicBezTo>
                    <a:cubicBezTo>
                      <a:pt x="96" y="53"/>
                      <a:pt x="93" y="43"/>
                      <a:pt x="89" y="36"/>
                    </a:cubicBezTo>
                    <a:cubicBezTo>
                      <a:pt x="84" y="30"/>
                      <a:pt x="77" y="26"/>
                      <a:pt x="67" y="26"/>
                    </a:cubicBezTo>
                    <a:cubicBezTo>
                      <a:pt x="62" y="26"/>
                      <a:pt x="58" y="27"/>
                      <a:pt x="53" y="29"/>
                    </a:cubicBezTo>
                    <a:cubicBezTo>
                      <a:pt x="49" y="31"/>
                      <a:pt x="46" y="34"/>
                      <a:pt x="43" y="37"/>
                    </a:cubicBezTo>
                    <a:cubicBezTo>
                      <a:pt x="40" y="41"/>
                      <a:pt x="37" y="45"/>
                      <a:pt x="35" y="50"/>
                    </a:cubicBezTo>
                    <a:cubicBezTo>
                      <a:pt x="34" y="54"/>
                      <a:pt x="33" y="60"/>
                      <a:pt x="33" y="65"/>
                    </a:cubicBezTo>
                    <a:cubicBezTo>
                      <a:pt x="33" y="147"/>
                      <a:pt x="33" y="147"/>
                      <a:pt x="33" y="147"/>
                    </a:cubicBezTo>
                    <a:cubicBezTo>
                      <a:pt x="0" y="147"/>
                      <a:pt x="0" y="147"/>
                      <a:pt x="0" y="147"/>
                    </a:cubicBezTo>
                    <a:cubicBezTo>
                      <a:pt x="0" y="3"/>
                      <a:pt x="0" y="3"/>
                      <a:pt x="0" y="3"/>
                    </a:cubicBezTo>
                    <a:cubicBezTo>
                      <a:pt x="33" y="3"/>
                      <a:pt x="33" y="3"/>
                      <a:pt x="33" y="3"/>
                    </a:cubicBezTo>
                    <a:cubicBezTo>
                      <a:pt x="33" y="26"/>
                      <a:pt x="33" y="26"/>
                      <a:pt x="33" y="26"/>
                    </a:cubicBezTo>
                    <a:cubicBezTo>
                      <a:pt x="33" y="26"/>
                      <a:pt x="33" y="26"/>
                      <a:pt x="33" y="26"/>
                    </a:cubicBezTo>
                    <a:cubicBezTo>
                      <a:pt x="39" y="17"/>
                      <a:pt x="46" y="10"/>
                      <a:pt x="54" y="6"/>
                    </a:cubicBezTo>
                    <a:cubicBezTo>
                      <a:pt x="62" y="2"/>
                      <a:pt x="70" y="0"/>
                      <a:pt x="80" y="0"/>
                    </a:cubicBezTo>
                    <a:cubicBezTo>
                      <a:pt x="95" y="0"/>
                      <a:pt x="107" y="5"/>
                      <a:pt x="115" y="14"/>
                    </a:cubicBezTo>
                    <a:cubicBezTo>
                      <a:pt x="124" y="24"/>
                      <a:pt x="128" y="39"/>
                      <a:pt x="128" y="59"/>
                    </a:cubicBezTo>
                    <a:cubicBezTo>
                      <a:pt x="128" y="147"/>
                      <a:pt x="128" y="147"/>
                      <a:pt x="128" y="147"/>
                    </a:cubicBezTo>
                    <a:lnTo>
                      <a:pt x="96" y="147"/>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85" name="Freeform 25">
                <a:extLst>
                  <a:ext uri="{FF2B5EF4-FFF2-40B4-BE49-F238E27FC236}">
                    <a16:creationId xmlns:a16="http://schemas.microsoft.com/office/drawing/2014/main" id="{6648229A-609B-4624-B202-9E57E727594D}"/>
                  </a:ext>
                </a:extLst>
              </p:cNvPr>
              <p:cNvSpPr>
                <a:spLocks/>
              </p:cNvSpPr>
              <p:nvPr/>
            </p:nvSpPr>
            <p:spPr bwMode="black">
              <a:xfrm>
                <a:off x="5045183" y="4986232"/>
                <a:ext cx="100093" cy="161886"/>
              </a:xfrm>
              <a:custGeom>
                <a:avLst/>
                <a:gdLst/>
                <a:ahLst/>
                <a:cxnLst>
                  <a:cxn ang="0">
                    <a:pos x="210" y="503"/>
                  </a:cxn>
                  <a:cxn ang="0">
                    <a:pos x="78" y="340"/>
                  </a:cxn>
                  <a:cxn ang="0">
                    <a:pos x="75" y="340"/>
                  </a:cxn>
                  <a:cxn ang="0">
                    <a:pos x="75" y="503"/>
                  </a:cxn>
                  <a:cxn ang="0">
                    <a:pos x="0" y="503"/>
                  </a:cxn>
                  <a:cxn ang="0">
                    <a:pos x="0" y="0"/>
                  </a:cxn>
                  <a:cxn ang="0">
                    <a:pos x="75" y="0"/>
                  </a:cxn>
                  <a:cxn ang="0">
                    <a:pos x="75" y="319"/>
                  </a:cxn>
                  <a:cxn ang="0">
                    <a:pos x="78" y="319"/>
                  </a:cxn>
                  <a:cxn ang="0">
                    <a:pos x="203" y="163"/>
                  </a:cxn>
                  <a:cxn ang="0">
                    <a:pos x="300" y="163"/>
                  </a:cxn>
                  <a:cxn ang="0">
                    <a:pos x="156" y="326"/>
                  </a:cxn>
                  <a:cxn ang="0">
                    <a:pos x="311" y="503"/>
                  </a:cxn>
                  <a:cxn ang="0">
                    <a:pos x="210" y="503"/>
                  </a:cxn>
                </a:cxnLst>
                <a:rect l="0" t="0" r="r" b="b"/>
                <a:pathLst>
                  <a:path w="311" h="503">
                    <a:moveTo>
                      <a:pt x="210" y="503"/>
                    </a:moveTo>
                    <a:lnTo>
                      <a:pt x="78" y="340"/>
                    </a:lnTo>
                    <a:lnTo>
                      <a:pt x="75" y="340"/>
                    </a:lnTo>
                    <a:lnTo>
                      <a:pt x="75" y="503"/>
                    </a:lnTo>
                    <a:lnTo>
                      <a:pt x="0" y="503"/>
                    </a:lnTo>
                    <a:lnTo>
                      <a:pt x="0" y="0"/>
                    </a:lnTo>
                    <a:lnTo>
                      <a:pt x="75" y="0"/>
                    </a:lnTo>
                    <a:lnTo>
                      <a:pt x="75" y="319"/>
                    </a:lnTo>
                    <a:lnTo>
                      <a:pt x="78" y="319"/>
                    </a:lnTo>
                    <a:lnTo>
                      <a:pt x="203" y="163"/>
                    </a:lnTo>
                    <a:lnTo>
                      <a:pt x="300" y="163"/>
                    </a:lnTo>
                    <a:lnTo>
                      <a:pt x="156" y="326"/>
                    </a:lnTo>
                    <a:lnTo>
                      <a:pt x="311" y="503"/>
                    </a:lnTo>
                    <a:lnTo>
                      <a:pt x="210" y="503"/>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86" name="Freeform 26">
                <a:extLst>
                  <a:ext uri="{FF2B5EF4-FFF2-40B4-BE49-F238E27FC236}">
                    <a16:creationId xmlns:a16="http://schemas.microsoft.com/office/drawing/2014/main" id="{14DF7DD6-E172-4461-918D-FF951A533489}"/>
                  </a:ext>
                </a:extLst>
              </p:cNvPr>
              <p:cNvSpPr>
                <a:spLocks noEditPoints="1"/>
              </p:cNvSpPr>
              <p:nvPr/>
            </p:nvSpPr>
            <p:spPr bwMode="black">
              <a:xfrm>
                <a:off x="5142379" y="5036439"/>
                <a:ext cx="100414" cy="114576"/>
              </a:xfrm>
              <a:custGeom>
                <a:avLst/>
                <a:gdLst/>
                <a:ahLst/>
                <a:cxnLst>
                  <a:cxn ang="0">
                    <a:pos x="34" y="85"/>
                  </a:cxn>
                  <a:cxn ang="0">
                    <a:pos x="46" y="115"/>
                  </a:cxn>
                  <a:cxn ang="0">
                    <a:pos x="77" y="125"/>
                  </a:cxn>
                  <a:cxn ang="0">
                    <a:pos x="100" y="121"/>
                  </a:cxn>
                  <a:cxn ang="0">
                    <a:pos x="120" y="111"/>
                  </a:cxn>
                  <a:cxn ang="0">
                    <a:pos x="120" y="139"/>
                  </a:cxn>
                  <a:cxn ang="0">
                    <a:pos x="112" y="143"/>
                  </a:cxn>
                  <a:cxn ang="0">
                    <a:pos x="101" y="146"/>
                  </a:cxn>
                  <a:cxn ang="0">
                    <a:pos x="86" y="149"/>
                  </a:cxn>
                  <a:cxn ang="0">
                    <a:pos x="69" y="151"/>
                  </a:cxn>
                  <a:cxn ang="0">
                    <a:pos x="40" y="146"/>
                  </a:cxn>
                  <a:cxn ang="0">
                    <a:pos x="19" y="132"/>
                  </a:cxn>
                  <a:cxn ang="0">
                    <a:pos x="5" y="108"/>
                  </a:cxn>
                  <a:cxn ang="0">
                    <a:pos x="0" y="77"/>
                  </a:cxn>
                  <a:cxn ang="0">
                    <a:pos x="7" y="42"/>
                  </a:cxn>
                  <a:cxn ang="0">
                    <a:pos x="22" y="18"/>
                  </a:cxn>
                  <a:cxn ang="0">
                    <a:pos x="44" y="4"/>
                  </a:cxn>
                  <a:cxn ang="0">
                    <a:pos x="69" y="0"/>
                  </a:cxn>
                  <a:cxn ang="0">
                    <a:pos x="96" y="5"/>
                  </a:cxn>
                  <a:cxn ang="0">
                    <a:pos x="116" y="19"/>
                  </a:cxn>
                  <a:cxn ang="0">
                    <a:pos x="128" y="41"/>
                  </a:cxn>
                  <a:cxn ang="0">
                    <a:pos x="132" y="69"/>
                  </a:cxn>
                  <a:cxn ang="0">
                    <a:pos x="132" y="85"/>
                  </a:cxn>
                  <a:cxn ang="0">
                    <a:pos x="34" y="85"/>
                  </a:cxn>
                  <a:cxn ang="0">
                    <a:pos x="98" y="46"/>
                  </a:cxn>
                  <a:cxn ang="0">
                    <a:pos x="92" y="35"/>
                  </a:cxn>
                  <a:cxn ang="0">
                    <a:pos x="83" y="28"/>
                  </a:cxn>
                  <a:cxn ang="0">
                    <a:pos x="69" y="25"/>
                  </a:cxn>
                  <a:cxn ang="0">
                    <a:pos x="56" y="28"/>
                  </a:cxn>
                  <a:cxn ang="0">
                    <a:pos x="46" y="35"/>
                  </a:cxn>
                  <a:cxn ang="0">
                    <a:pos x="38" y="46"/>
                  </a:cxn>
                  <a:cxn ang="0">
                    <a:pos x="34" y="60"/>
                  </a:cxn>
                  <a:cxn ang="0">
                    <a:pos x="99" y="60"/>
                  </a:cxn>
                  <a:cxn ang="0">
                    <a:pos x="98" y="46"/>
                  </a:cxn>
                </a:cxnLst>
                <a:rect l="0" t="0" r="r" b="b"/>
                <a:pathLst>
                  <a:path w="132" h="151">
                    <a:moveTo>
                      <a:pt x="34" y="85"/>
                    </a:moveTo>
                    <a:cubicBezTo>
                      <a:pt x="34" y="98"/>
                      <a:pt x="38" y="108"/>
                      <a:pt x="46" y="115"/>
                    </a:cubicBezTo>
                    <a:cubicBezTo>
                      <a:pt x="53" y="122"/>
                      <a:pt x="63" y="125"/>
                      <a:pt x="77" y="125"/>
                    </a:cubicBezTo>
                    <a:cubicBezTo>
                      <a:pt x="85" y="125"/>
                      <a:pt x="93" y="124"/>
                      <a:pt x="100" y="121"/>
                    </a:cubicBezTo>
                    <a:cubicBezTo>
                      <a:pt x="108" y="119"/>
                      <a:pt x="115" y="115"/>
                      <a:pt x="120" y="111"/>
                    </a:cubicBezTo>
                    <a:cubicBezTo>
                      <a:pt x="120" y="139"/>
                      <a:pt x="120" y="139"/>
                      <a:pt x="120" y="139"/>
                    </a:cubicBezTo>
                    <a:cubicBezTo>
                      <a:pt x="118" y="140"/>
                      <a:pt x="116" y="141"/>
                      <a:pt x="112" y="143"/>
                    </a:cubicBezTo>
                    <a:cubicBezTo>
                      <a:pt x="109" y="144"/>
                      <a:pt x="106" y="145"/>
                      <a:pt x="101" y="146"/>
                    </a:cubicBezTo>
                    <a:cubicBezTo>
                      <a:pt x="97" y="148"/>
                      <a:pt x="92" y="149"/>
                      <a:pt x="86" y="149"/>
                    </a:cubicBezTo>
                    <a:cubicBezTo>
                      <a:pt x="81" y="150"/>
                      <a:pt x="75" y="151"/>
                      <a:pt x="69" y="151"/>
                    </a:cubicBezTo>
                    <a:cubicBezTo>
                      <a:pt x="58" y="151"/>
                      <a:pt x="49" y="149"/>
                      <a:pt x="40" y="146"/>
                    </a:cubicBezTo>
                    <a:cubicBezTo>
                      <a:pt x="32" y="143"/>
                      <a:pt x="25" y="138"/>
                      <a:pt x="19" y="132"/>
                    </a:cubicBezTo>
                    <a:cubicBezTo>
                      <a:pt x="13" y="125"/>
                      <a:pt x="8" y="118"/>
                      <a:pt x="5" y="108"/>
                    </a:cubicBezTo>
                    <a:cubicBezTo>
                      <a:pt x="2" y="99"/>
                      <a:pt x="0" y="89"/>
                      <a:pt x="0" y="77"/>
                    </a:cubicBezTo>
                    <a:cubicBezTo>
                      <a:pt x="0" y="63"/>
                      <a:pt x="2" y="52"/>
                      <a:pt x="7" y="42"/>
                    </a:cubicBezTo>
                    <a:cubicBezTo>
                      <a:pt x="11" y="33"/>
                      <a:pt x="16" y="25"/>
                      <a:pt x="22" y="18"/>
                    </a:cubicBezTo>
                    <a:cubicBezTo>
                      <a:pt x="29" y="12"/>
                      <a:pt x="36" y="7"/>
                      <a:pt x="44" y="4"/>
                    </a:cubicBezTo>
                    <a:cubicBezTo>
                      <a:pt x="53" y="1"/>
                      <a:pt x="61" y="0"/>
                      <a:pt x="69" y="0"/>
                    </a:cubicBezTo>
                    <a:cubicBezTo>
                      <a:pt x="79" y="0"/>
                      <a:pt x="88" y="2"/>
                      <a:pt x="96" y="5"/>
                    </a:cubicBezTo>
                    <a:cubicBezTo>
                      <a:pt x="104" y="8"/>
                      <a:pt x="111" y="13"/>
                      <a:pt x="116" y="19"/>
                    </a:cubicBezTo>
                    <a:cubicBezTo>
                      <a:pt x="121" y="25"/>
                      <a:pt x="125" y="32"/>
                      <a:pt x="128" y="41"/>
                    </a:cubicBezTo>
                    <a:cubicBezTo>
                      <a:pt x="130" y="49"/>
                      <a:pt x="132" y="59"/>
                      <a:pt x="132" y="69"/>
                    </a:cubicBezTo>
                    <a:cubicBezTo>
                      <a:pt x="132" y="85"/>
                      <a:pt x="132" y="85"/>
                      <a:pt x="132" y="85"/>
                    </a:cubicBezTo>
                    <a:lnTo>
                      <a:pt x="34" y="85"/>
                    </a:lnTo>
                    <a:close/>
                    <a:moveTo>
                      <a:pt x="98" y="46"/>
                    </a:moveTo>
                    <a:cubicBezTo>
                      <a:pt x="96" y="42"/>
                      <a:pt x="95" y="38"/>
                      <a:pt x="92" y="35"/>
                    </a:cubicBezTo>
                    <a:cubicBezTo>
                      <a:pt x="90" y="32"/>
                      <a:pt x="87" y="30"/>
                      <a:pt x="83" y="28"/>
                    </a:cubicBezTo>
                    <a:cubicBezTo>
                      <a:pt x="79" y="26"/>
                      <a:pt x="74" y="25"/>
                      <a:pt x="69" y="25"/>
                    </a:cubicBezTo>
                    <a:cubicBezTo>
                      <a:pt x="64" y="25"/>
                      <a:pt x="60" y="26"/>
                      <a:pt x="56" y="28"/>
                    </a:cubicBezTo>
                    <a:cubicBezTo>
                      <a:pt x="52" y="29"/>
                      <a:pt x="49" y="32"/>
                      <a:pt x="46" y="35"/>
                    </a:cubicBezTo>
                    <a:cubicBezTo>
                      <a:pt x="43" y="38"/>
                      <a:pt x="40" y="42"/>
                      <a:pt x="38" y="46"/>
                    </a:cubicBezTo>
                    <a:cubicBezTo>
                      <a:pt x="36" y="50"/>
                      <a:pt x="35" y="55"/>
                      <a:pt x="34" y="60"/>
                    </a:cubicBezTo>
                    <a:cubicBezTo>
                      <a:pt x="99" y="60"/>
                      <a:pt x="99" y="60"/>
                      <a:pt x="99" y="60"/>
                    </a:cubicBezTo>
                    <a:cubicBezTo>
                      <a:pt x="99" y="55"/>
                      <a:pt x="99" y="51"/>
                      <a:pt x="98" y="46"/>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grpSp>
        <p:grpSp>
          <p:nvGrpSpPr>
            <p:cNvPr id="22" name="Group 98">
              <a:extLst>
                <a:ext uri="{FF2B5EF4-FFF2-40B4-BE49-F238E27FC236}">
                  <a16:creationId xmlns:a16="http://schemas.microsoft.com/office/drawing/2014/main" id="{DD9C3725-D93C-44FB-9EC3-562DE63BAAFC}"/>
                </a:ext>
              </a:extLst>
            </p:cNvPr>
            <p:cNvGrpSpPr/>
            <p:nvPr/>
          </p:nvGrpSpPr>
          <p:grpSpPr bwMode="black">
            <a:xfrm>
              <a:off x="8833845" y="5267927"/>
              <a:ext cx="995957" cy="189522"/>
              <a:chOff x="1502088" y="4970205"/>
              <a:chExt cx="999744" cy="196837"/>
            </a:xfrm>
            <a:grpFill/>
            <a:effectLst/>
          </p:grpSpPr>
          <p:sp>
            <p:nvSpPr>
              <p:cNvPr id="177" name="Freeform 19">
                <a:extLst>
                  <a:ext uri="{FF2B5EF4-FFF2-40B4-BE49-F238E27FC236}">
                    <a16:creationId xmlns:a16="http://schemas.microsoft.com/office/drawing/2014/main" id="{7E0094CF-4B87-4360-BBEC-D30FCF955273}"/>
                  </a:ext>
                </a:extLst>
              </p:cNvPr>
              <p:cNvSpPr>
                <a:spLocks noEditPoints="1"/>
              </p:cNvSpPr>
              <p:nvPr/>
            </p:nvSpPr>
            <p:spPr bwMode="black">
              <a:xfrm>
                <a:off x="1502088" y="4971731"/>
                <a:ext cx="187376" cy="193785"/>
              </a:xfrm>
              <a:custGeom>
                <a:avLst/>
                <a:gdLst/>
                <a:ahLst/>
                <a:cxnLst>
                  <a:cxn ang="0">
                    <a:pos x="42" y="55"/>
                  </a:cxn>
                  <a:cxn ang="0">
                    <a:pos x="23" y="52"/>
                  </a:cxn>
                  <a:cxn ang="0">
                    <a:pos x="20" y="42"/>
                  </a:cxn>
                  <a:cxn ang="0">
                    <a:pos x="101" y="42"/>
                  </a:cxn>
                  <a:cxn ang="0">
                    <a:pos x="108" y="40"/>
                  </a:cxn>
                  <a:cxn ang="0">
                    <a:pos x="122" y="39"/>
                  </a:cxn>
                  <a:cxn ang="0">
                    <a:pos x="132" y="49"/>
                  </a:cxn>
                  <a:cxn ang="0">
                    <a:pos x="129" y="54"/>
                  </a:cxn>
                  <a:cxn ang="0">
                    <a:pos x="13" y="168"/>
                  </a:cxn>
                  <a:cxn ang="0">
                    <a:pos x="11" y="162"/>
                  </a:cxn>
                  <a:cxn ang="0">
                    <a:pos x="108" y="49"/>
                  </a:cxn>
                  <a:cxn ang="0">
                    <a:pos x="47" y="54"/>
                  </a:cxn>
                  <a:cxn ang="0">
                    <a:pos x="59" y="172"/>
                  </a:cxn>
                  <a:cxn ang="0">
                    <a:pos x="61" y="165"/>
                  </a:cxn>
                  <a:cxn ang="0">
                    <a:pos x="97" y="169"/>
                  </a:cxn>
                  <a:cxn ang="0">
                    <a:pos x="179" y="167"/>
                  </a:cxn>
                  <a:cxn ang="0">
                    <a:pos x="187" y="165"/>
                  </a:cxn>
                  <a:cxn ang="0">
                    <a:pos x="206" y="168"/>
                  </a:cxn>
                  <a:cxn ang="0">
                    <a:pos x="204" y="175"/>
                  </a:cxn>
                  <a:cxn ang="0">
                    <a:pos x="194" y="212"/>
                  </a:cxn>
                  <a:cxn ang="0">
                    <a:pos x="200" y="239"/>
                  </a:cxn>
                  <a:cxn ang="0">
                    <a:pos x="202" y="247"/>
                  </a:cxn>
                  <a:cxn ang="0">
                    <a:pos x="96" y="249"/>
                  </a:cxn>
                  <a:cxn ang="0">
                    <a:pos x="80" y="252"/>
                  </a:cxn>
                  <a:cxn ang="0">
                    <a:pos x="71" y="177"/>
                  </a:cxn>
                  <a:cxn ang="0">
                    <a:pos x="161" y="241"/>
                  </a:cxn>
                  <a:cxn ang="0">
                    <a:pos x="172" y="239"/>
                  </a:cxn>
                  <a:cxn ang="0">
                    <a:pos x="182" y="176"/>
                  </a:cxn>
                  <a:cxn ang="0">
                    <a:pos x="98" y="177"/>
                  </a:cxn>
                  <a:cxn ang="0">
                    <a:pos x="95" y="181"/>
                  </a:cxn>
                  <a:cxn ang="0">
                    <a:pos x="96" y="242"/>
                  </a:cxn>
                  <a:cxn ang="0">
                    <a:pos x="157" y="8"/>
                  </a:cxn>
                  <a:cxn ang="0">
                    <a:pos x="164" y="0"/>
                  </a:cxn>
                  <a:cxn ang="0">
                    <a:pos x="199" y="10"/>
                  </a:cxn>
                  <a:cxn ang="0">
                    <a:pos x="203" y="19"/>
                  </a:cxn>
                  <a:cxn ang="0">
                    <a:pos x="202" y="102"/>
                  </a:cxn>
                  <a:cxn ang="0">
                    <a:pos x="225" y="101"/>
                  </a:cxn>
                  <a:cxn ang="0">
                    <a:pos x="233" y="95"/>
                  </a:cxn>
                  <a:cxn ang="0">
                    <a:pos x="256" y="99"/>
                  </a:cxn>
                  <a:cxn ang="0">
                    <a:pos x="258" y="108"/>
                  </a:cxn>
                  <a:cxn ang="0">
                    <a:pos x="202" y="110"/>
                  </a:cxn>
                  <a:cxn ang="0">
                    <a:pos x="197" y="142"/>
                  </a:cxn>
                  <a:cxn ang="0">
                    <a:pos x="186" y="151"/>
                  </a:cxn>
                  <a:cxn ang="0">
                    <a:pos x="184" y="26"/>
                  </a:cxn>
                </a:cxnLst>
                <a:rect l="0" t="0" r="r" b="b"/>
                <a:pathLst>
                  <a:path w="260" h="269">
                    <a:moveTo>
                      <a:pt x="47" y="54"/>
                    </a:moveTo>
                    <a:cubicBezTo>
                      <a:pt x="45" y="54"/>
                      <a:pt x="44" y="55"/>
                      <a:pt x="42" y="55"/>
                    </a:cubicBezTo>
                    <a:cubicBezTo>
                      <a:pt x="40" y="57"/>
                      <a:pt x="38" y="57"/>
                      <a:pt x="36" y="57"/>
                    </a:cubicBezTo>
                    <a:cubicBezTo>
                      <a:pt x="33" y="57"/>
                      <a:pt x="29" y="55"/>
                      <a:pt x="23" y="52"/>
                    </a:cubicBezTo>
                    <a:cubicBezTo>
                      <a:pt x="15" y="48"/>
                      <a:pt x="11" y="45"/>
                      <a:pt x="11" y="43"/>
                    </a:cubicBezTo>
                    <a:cubicBezTo>
                      <a:pt x="11" y="41"/>
                      <a:pt x="14" y="41"/>
                      <a:pt x="20" y="42"/>
                    </a:cubicBezTo>
                    <a:cubicBezTo>
                      <a:pt x="32" y="43"/>
                      <a:pt x="45" y="44"/>
                      <a:pt x="58" y="43"/>
                    </a:cubicBezTo>
                    <a:cubicBezTo>
                      <a:pt x="68" y="43"/>
                      <a:pt x="82" y="43"/>
                      <a:pt x="101" y="42"/>
                    </a:cubicBezTo>
                    <a:cubicBezTo>
                      <a:pt x="103" y="42"/>
                      <a:pt x="104" y="42"/>
                      <a:pt x="105" y="41"/>
                    </a:cubicBezTo>
                    <a:cubicBezTo>
                      <a:pt x="106" y="41"/>
                      <a:pt x="107" y="41"/>
                      <a:pt x="108" y="40"/>
                    </a:cubicBezTo>
                    <a:cubicBezTo>
                      <a:pt x="110" y="40"/>
                      <a:pt x="111" y="39"/>
                      <a:pt x="113" y="39"/>
                    </a:cubicBezTo>
                    <a:cubicBezTo>
                      <a:pt x="115" y="39"/>
                      <a:pt x="118" y="39"/>
                      <a:pt x="122" y="39"/>
                    </a:cubicBezTo>
                    <a:cubicBezTo>
                      <a:pt x="130" y="40"/>
                      <a:pt x="135" y="41"/>
                      <a:pt x="136" y="43"/>
                    </a:cubicBezTo>
                    <a:cubicBezTo>
                      <a:pt x="136" y="44"/>
                      <a:pt x="135" y="46"/>
                      <a:pt x="132" y="49"/>
                    </a:cubicBezTo>
                    <a:cubicBezTo>
                      <a:pt x="131" y="51"/>
                      <a:pt x="131" y="51"/>
                      <a:pt x="130" y="52"/>
                    </a:cubicBezTo>
                    <a:cubicBezTo>
                      <a:pt x="129" y="53"/>
                      <a:pt x="129" y="54"/>
                      <a:pt x="129" y="54"/>
                    </a:cubicBezTo>
                    <a:cubicBezTo>
                      <a:pt x="114" y="79"/>
                      <a:pt x="98" y="100"/>
                      <a:pt x="81" y="118"/>
                    </a:cubicBezTo>
                    <a:cubicBezTo>
                      <a:pt x="62" y="137"/>
                      <a:pt x="39" y="154"/>
                      <a:pt x="13" y="168"/>
                    </a:cubicBezTo>
                    <a:cubicBezTo>
                      <a:pt x="5" y="172"/>
                      <a:pt x="1" y="174"/>
                      <a:pt x="0" y="172"/>
                    </a:cubicBezTo>
                    <a:cubicBezTo>
                      <a:pt x="0" y="171"/>
                      <a:pt x="3" y="168"/>
                      <a:pt x="11" y="162"/>
                    </a:cubicBezTo>
                    <a:cubicBezTo>
                      <a:pt x="35" y="146"/>
                      <a:pt x="54" y="128"/>
                      <a:pt x="70" y="110"/>
                    </a:cubicBezTo>
                    <a:cubicBezTo>
                      <a:pt x="86" y="91"/>
                      <a:pt x="99" y="71"/>
                      <a:pt x="108" y="49"/>
                    </a:cubicBezTo>
                    <a:cubicBezTo>
                      <a:pt x="53" y="52"/>
                      <a:pt x="53" y="52"/>
                      <a:pt x="53" y="52"/>
                    </a:cubicBezTo>
                    <a:cubicBezTo>
                      <a:pt x="51" y="52"/>
                      <a:pt x="49" y="53"/>
                      <a:pt x="47" y="54"/>
                    </a:cubicBezTo>
                    <a:close/>
                    <a:moveTo>
                      <a:pt x="71" y="177"/>
                    </a:moveTo>
                    <a:cubicBezTo>
                      <a:pt x="69" y="176"/>
                      <a:pt x="65" y="174"/>
                      <a:pt x="59" y="172"/>
                    </a:cubicBezTo>
                    <a:cubicBezTo>
                      <a:pt x="55" y="171"/>
                      <a:pt x="53" y="169"/>
                      <a:pt x="53" y="168"/>
                    </a:cubicBezTo>
                    <a:cubicBezTo>
                      <a:pt x="52" y="167"/>
                      <a:pt x="55" y="166"/>
                      <a:pt x="61" y="165"/>
                    </a:cubicBezTo>
                    <a:cubicBezTo>
                      <a:pt x="67" y="165"/>
                      <a:pt x="74" y="165"/>
                      <a:pt x="82" y="166"/>
                    </a:cubicBezTo>
                    <a:cubicBezTo>
                      <a:pt x="89" y="167"/>
                      <a:pt x="94" y="168"/>
                      <a:pt x="97" y="169"/>
                    </a:cubicBezTo>
                    <a:cubicBezTo>
                      <a:pt x="176" y="168"/>
                      <a:pt x="176" y="168"/>
                      <a:pt x="176" y="168"/>
                    </a:cubicBezTo>
                    <a:cubicBezTo>
                      <a:pt x="177" y="167"/>
                      <a:pt x="178" y="167"/>
                      <a:pt x="179" y="167"/>
                    </a:cubicBezTo>
                    <a:cubicBezTo>
                      <a:pt x="180" y="167"/>
                      <a:pt x="181" y="166"/>
                      <a:pt x="182" y="166"/>
                    </a:cubicBezTo>
                    <a:cubicBezTo>
                      <a:pt x="184" y="165"/>
                      <a:pt x="186" y="165"/>
                      <a:pt x="187" y="165"/>
                    </a:cubicBezTo>
                    <a:cubicBezTo>
                      <a:pt x="190" y="164"/>
                      <a:pt x="192" y="165"/>
                      <a:pt x="196" y="165"/>
                    </a:cubicBezTo>
                    <a:cubicBezTo>
                      <a:pt x="202" y="166"/>
                      <a:pt x="205" y="167"/>
                      <a:pt x="206" y="168"/>
                    </a:cubicBezTo>
                    <a:cubicBezTo>
                      <a:pt x="207" y="169"/>
                      <a:pt x="206" y="171"/>
                      <a:pt x="205" y="173"/>
                    </a:cubicBezTo>
                    <a:cubicBezTo>
                      <a:pt x="204" y="174"/>
                      <a:pt x="204" y="175"/>
                      <a:pt x="204" y="175"/>
                    </a:cubicBezTo>
                    <a:cubicBezTo>
                      <a:pt x="203" y="176"/>
                      <a:pt x="203" y="176"/>
                      <a:pt x="203" y="177"/>
                    </a:cubicBezTo>
                    <a:cubicBezTo>
                      <a:pt x="200" y="187"/>
                      <a:pt x="197" y="199"/>
                      <a:pt x="194" y="212"/>
                    </a:cubicBezTo>
                    <a:cubicBezTo>
                      <a:pt x="192" y="224"/>
                      <a:pt x="190" y="232"/>
                      <a:pt x="189" y="237"/>
                    </a:cubicBezTo>
                    <a:cubicBezTo>
                      <a:pt x="194" y="237"/>
                      <a:pt x="197" y="238"/>
                      <a:pt x="200" y="239"/>
                    </a:cubicBezTo>
                    <a:cubicBezTo>
                      <a:pt x="202" y="241"/>
                      <a:pt x="203" y="242"/>
                      <a:pt x="204" y="243"/>
                    </a:cubicBezTo>
                    <a:cubicBezTo>
                      <a:pt x="204" y="245"/>
                      <a:pt x="203" y="246"/>
                      <a:pt x="202" y="247"/>
                    </a:cubicBezTo>
                    <a:cubicBezTo>
                      <a:pt x="200" y="249"/>
                      <a:pt x="198" y="249"/>
                      <a:pt x="195" y="249"/>
                    </a:cubicBezTo>
                    <a:cubicBezTo>
                      <a:pt x="96" y="249"/>
                      <a:pt x="96" y="249"/>
                      <a:pt x="96" y="249"/>
                    </a:cubicBezTo>
                    <a:cubicBezTo>
                      <a:pt x="94" y="261"/>
                      <a:pt x="91" y="267"/>
                      <a:pt x="87" y="268"/>
                    </a:cubicBezTo>
                    <a:cubicBezTo>
                      <a:pt x="83" y="269"/>
                      <a:pt x="80" y="263"/>
                      <a:pt x="80" y="252"/>
                    </a:cubicBezTo>
                    <a:cubicBezTo>
                      <a:pt x="77" y="185"/>
                      <a:pt x="77" y="185"/>
                      <a:pt x="77" y="185"/>
                    </a:cubicBezTo>
                    <a:cubicBezTo>
                      <a:pt x="76" y="182"/>
                      <a:pt x="74" y="179"/>
                      <a:pt x="71" y="177"/>
                    </a:cubicBezTo>
                    <a:close/>
                    <a:moveTo>
                      <a:pt x="96" y="242"/>
                    </a:moveTo>
                    <a:cubicBezTo>
                      <a:pt x="161" y="241"/>
                      <a:pt x="161" y="241"/>
                      <a:pt x="161" y="241"/>
                    </a:cubicBezTo>
                    <a:cubicBezTo>
                      <a:pt x="164" y="241"/>
                      <a:pt x="166" y="240"/>
                      <a:pt x="168" y="240"/>
                    </a:cubicBezTo>
                    <a:cubicBezTo>
                      <a:pt x="169" y="240"/>
                      <a:pt x="170" y="240"/>
                      <a:pt x="172" y="239"/>
                    </a:cubicBezTo>
                    <a:cubicBezTo>
                      <a:pt x="179" y="237"/>
                      <a:pt x="179" y="237"/>
                      <a:pt x="179" y="237"/>
                    </a:cubicBezTo>
                    <a:cubicBezTo>
                      <a:pt x="182" y="176"/>
                      <a:pt x="182" y="176"/>
                      <a:pt x="182" y="176"/>
                    </a:cubicBezTo>
                    <a:cubicBezTo>
                      <a:pt x="99" y="177"/>
                      <a:pt x="99" y="177"/>
                      <a:pt x="99" y="177"/>
                    </a:cubicBezTo>
                    <a:cubicBezTo>
                      <a:pt x="98" y="177"/>
                      <a:pt x="98" y="177"/>
                      <a:pt x="98" y="177"/>
                    </a:cubicBezTo>
                    <a:cubicBezTo>
                      <a:pt x="97" y="178"/>
                      <a:pt x="96" y="179"/>
                      <a:pt x="96" y="179"/>
                    </a:cubicBezTo>
                    <a:cubicBezTo>
                      <a:pt x="95" y="179"/>
                      <a:pt x="95" y="180"/>
                      <a:pt x="95" y="181"/>
                    </a:cubicBezTo>
                    <a:cubicBezTo>
                      <a:pt x="95" y="194"/>
                      <a:pt x="95" y="194"/>
                      <a:pt x="95" y="194"/>
                    </a:cubicBezTo>
                    <a:lnTo>
                      <a:pt x="96" y="242"/>
                    </a:lnTo>
                    <a:close/>
                    <a:moveTo>
                      <a:pt x="176" y="17"/>
                    </a:moveTo>
                    <a:cubicBezTo>
                      <a:pt x="172" y="14"/>
                      <a:pt x="166" y="11"/>
                      <a:pt x="157" y="8"/>
                    </a:cubicBezTo>
                    <a:cubicBezTo>
                      <a:pt x="152" y="6"/>
                      <a:pt x="151" y="4"/>
                      <a:pt x="152" y="3"/>
                    </a:cubicBezTo>
                    <a:cubicBezTo>
                      <a:pt x="154" y="2"/>
                      <a:pt x="157" y="1"/>
                      <a:pt x="164" y="0"/>
                    </a:cubicBezTo>
                    <a:cubicBezTo>
                      <a:pt x="174" y="2"/>
                      <a:pt x="182" y="4"/>
                      <a:pt x="188" y="5"/>
                    </a:cubicBezTo>
                    <a:cubicBezTo>
                      <a:pt x="193" y="7"/>
                      <a:pt x="197" y="8"/>
                      <a:pt x="199" y="10"/>
                    </a:cubicBezTo>
                    <a:cubicBezTo>
                      <a:pt x="202" y="11"/>
                      <a:pt x="203" y="12"/>
                      <a:pt x="203" y="14"/>
                    </a:cubicBezTo>
                    <a:cubicBezTo>
                      <a:pt x="204" y="15"/>
                      <a:pt x="204" y="17"/>
                      <a:pt x="203" y="19"/>
                    </a:cubicBezTo>
                    <a:cubicBezTo>
                      <a:pt x="203" y="24"/>
                      <a:pt x="203" y="24"/>
                      <a:pt x="203" y="24"/>
                    </a:cubicBezTo>
                    <a:cubicBezTo>
                      <a:pt x="202" y="102"/>
                      <a:pt x="202" y="102"/>
                      <a:pt x="202" y="102"/>
                    </a:cubicBezTo>
                    <a:cubicBezTo>
                      <a:pt x="220" y="102"/>
                      <a:pt x="220" y="102"/>
                      <a:pt x="220" y="102"/>
                    </a:cubicBezTo>
                    <a:cubicBezTo>
                      <a:pt x="222" y="102"/>
                      <a:pt x="223" y="101"/>
                      <a:pt x="225" y="101"/>
                    </a:cubicBezTo>
                    <a:cubicBezTo>
                      <a:pt x="226" y="100"/>
                      <a:pt x="227" y="99"/>
                      <a:pt x="228" y="99"/>
                    </a:cubicBezTo>
                    <a:cubicBezTo>
                      <a:pt x="230" y="97"/>
                      <a:pt x="232" y="96"/>
                      <a:pt x="233" y="95"/>
                    </a:cubicBezTo>
                    <a:cubicBezTo>
                      <a:pt x="236" y="95"/>
                      <a:pt x="240" y="95"/>
                      <a:pt x="245" y="95"/>
                    </a:cubicBezTo>
                    <a:cubicBezTo>
                      <a:pt x="250" y="96"/>
                      <a:pt x="253" y="97"/>
                      <a:pt x="256" y="99"/>
                    </a:cubicBezTo>
                    <a:cubicBezTo>
                      <a:pt x="258" y="100"/>
                      <a:pt x="260" y="102"/>
                      <a:pt x="260" y="104"/>
                    </a:cubicBezTo>
                    <a:cubicBezTo>
                      <a:pt x="260" y="105"/>
                      <a:pt x="259" y="107"/>
                      <a:pt x="258" y="108"/>
                    </a:cubicBezTo>
                    <a:cubicBezTo>
                      <a:pt x="256" y="109"/>
                      <a:pt x="253" y="110"/>
                      <a:pt x="250" y="110"/>
                    </a:cubicBezTo>
                    <a:cubicBezTo>
                      <a:pt x="202" y="110"/>
                      <a:pt x="202" y="110"/>
                      <a:pt x="202" y="110"/>
                    </a:cubicBezTo>
                    <a:cubicBezTo>
                      <a:pt x="202" y="120"/>
                      <a:pt x="202" y="120"/>
                      <a:pt x="202" y="120"/>
                    </a:cubicBezTo>
                    <a:cubicBezTo>
                      <a:pt x="201" y="129"/>
                      <a:pt x="199" y="136"/>
                      <a:pt x="197" y="142"/>
                    </a:cubicBezTo>
                    <a:cubicBezTo>
                      <a:pt x="195" y="148"/>
                      <a:pt x="193" y="151"/>
                      <a:pt x="191" y="153"/>
                    </a:cubicBezTo>
                    <a:cubicBezTo>
                      <a:pt x="189" y="155"/>
                      <a:pt x="187" y="154"/>
                      <a:pt x="186" y="151"/>
                    </a:cubicBezTo>
                    <a:cubicBezTo>
                      <a:pt x="185" y="147"/>
                      <a:pt x="184" y="141"/>
                      <a:pt x="184" y="133"/>
                    </a:cubicBezTo>
                    <a:cubicBezTo>
                      <a:pt x="184" y="26"/>
                      <a:pt x="184" y="26"/>
                      <a:pt x="184" y="26"/>
                    </a:cubicBezTo>
                    <a:cubicBezTo>
                      <a:pt x="184" y="23"/>
                      <a:pt x="181" y="20"/>
                      <a:pt x="176" y="17"/>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78" name="Freeform 20">
                <a:extLst>
                  <a:ext uri="{FF2B5EF4-FFF2-40B4-BE49-F238E27FC236}">
                    <a16:creationId xmlns:a16="http://schemas.microsoft.com/office/drawing/2014/main" id="{F8A4CB57-9C37-4C56-A79B-1698035587FF}"/>
                  </a:ext>
                </a:extLst>
              </p:cNvPr>
              <p:cNvSpPr>
                <a:spLocks noEditPoints="1"/>
              </p:cNvSpPr>
              <p:nvPr/>
            </p:nvSpPr>
            <p:spPr bwMode="black">
              <a:xfrm>
                <a:off x="1695262" y="4970205"/>
                <a:ext cx="195921" cy="195311"/>
              </a:xfrm>
              <a:custGeom>
                <a:avLst/>
                <a:gdLst/>
                <a:ahLst/>
                <a:cxnLst>
                  <a:cxn ang="0">
                    <a:pos x="86" y="53"/>
                  </a:cxn>
                  <a:cxn ang="0">
                    <a:pos x="75" y="43"/>
                  </a:cxn>
                  <a:cxn ang="0">
                    <a:pos x="71" y="35"/>
                  </a:cxn>
                  <a:cxn ang="0">
                    <a:pos x="85" y="37"/>
                  </a:cxn>
                  <a:cxn ang="0">
                    <a:pos x="111" y="52"/>
                  </a:cxn>
                  <a:cxn ang="0">
                    <a:pos x="111" y="63"/>
                  </a:cxn>
                  <a:cxn ang="0">
                    <a:pos x="104" y="75"/>
                  </a:cxn>
                  <a:cxn ang="0">
                    <a:pos x="96" y="90"/>
                  </a:cxn>
                  <a:cxn ang="0">
                    <a:pos x="91" y="100"/>
                  </a:cxn>
                  <a:cxn ang="0">
                    <a:pos x="104" y="116"/>
                  </a:cxn>
                  <a:cxn ang="0">
                    <a:pos x="122" y="132"/>
                  </a:cxn>
                  <a:cxn ang="0">
                    <a:pos x="130" y="138"/>
                  </a:cxn>
                  <a:cxn ang="0">
                    <a:pos x="138" y="144"/>
                  </a:cxn>
                  <a:cxn ang="0">
                    <a:pos x="147" y="159"/>
                  </a:cxn>
                  <a:cxn ang="0">
                    <a:pos x="150" y="171"/>
                  </a:cxn>
                  <a:cxn ang="0">
                    <a:pos x="149" y="179"/>
                  </a:cxn>
                  <a:cxn ang="0">
                    <a:pos x="144" y="181"/>
                  </a:cxn>
                  <a:cxn ang="0">
                    <a:pos x="139" y="178"/>
                  </a:cxn>
                  <a:cxn ang="0">
                    <a:pos x="118" y="150"/>
                  </a:cxn>
                  <a:cxn ang="0">
                    <a:pos x="86" y="108"/>
                  </a:cxn>
                  <a:cxn ang="0">
                    <a:pos x="50" y="151"/>
                  </a:cxn>
                  <a:cxn ang="0">
                    <a:pos x="10" y="185"/>
                  </a:cxn>
                  <a:cxn ang="0">
                    <a:pos x="1" y="189"/>
                  </a:cxn>
                  <a:cxn ang="0">
                    <a:pos x="6" y="182"/>
                  </a:cxn>
                  <a:cxn ang="0">
                    <a:pos x="51" y="131"/>
                  </a:cxn>
                  <a:cxn ang="0">
                    <a:pos x="89" y="61"/>
                  </a:cxn>
                  <a:cxn ang="0">
                    <a:pos x="89" y="59"/>
                  </a:cxn>
                  <a:cxn ang="0">
                    <a:pos x="86" y="53"/>
                  </a:cxn>
                  <a:cxn ang="0">
                    <a:pos x="190" y="20"/>
                  </a:cxn>
                  <a:cxn ang="0">
                    <a:pos x="171" y="8"/>
                  </a:cxn>
                  <a:cxn ang="0">
                    <a:pos x="164" y="3"/>
                  </a:cxn>
                  <a:cxn ang="0">
                    <a:pos x="174" y="0"/>
                  </a:cxn>
                  <a:cxn ang="0">
                    <a:pos x="191" y="4"/>
                  </a:cxn>
                  <a:cxn ang="0">
                    <a:pos x="206" y="8"/>
                  </a:cxn>
                  <a:cxn ang="0">
                    <a:pos x="215" y="14"/>
                  </a:cxn>
                  <a:cxn ang="0">
                    <a:pos x="215" y="21"/>
                  </a:cxn>
                  <a:cxn ang="0">
                    <a:pos x="215" y="25"/>
                  </a:cxn>
                  <a:cxn ang="0">
                    <a:pos x="215" y="138"/>
                  </a:cxn>
                  <a:cxn ang="0">
                    <a:pos x="219" y="138"/>
                  </a:cxn>
                  <a:cxn ang="0">
                    <a:pos x="226" y="138"/>
                  </a:cxn>
                  <a:cxn ang="0">
                    <a:pos x="232" y="136"/>
                  </a:cxn>
                  <a:cxn ang="0">
                    <a:pos x="236" y="134"/>
                  </a:cxn>
                  <a:cxn ang="0">
                    <a:pos x="243" y="131"/>
                  </a:cxn>
                  <a:cxn ang="0">
                    <a:pos x="260" y="131"/>
                  </a:cxn>
                  <a:cxn ang="0">
                    <a:pos x="269" y="133"/>
                  </a:cxn>
                  <a:cxn ang="0">
                    <a:pos x="272" y="138"/>
                  </a:cxn>
                  <a:cxn ang="0">
                    <a:pos x="270" y="144"/>
                  </a:cxn>
                  <a:cxn ang="0">
                    <a:pos x="264" y="146"/>
                  </a:cxn>
                  <a:cxn ang="0">
                    <a:pos x="215" y="147"/>
                  </a:cxn>
                  <a:cxn ang="0">
                    <a:pos x="215" y="209"/>
                  </a:cxn>
                  <a:cxn ang="0">
                    <a:pos x="213" y="242"/>
                  </a:cxn>
                  <a:cxn ang="0">
                    <a:pos x="209" y="261"/>
                  </a:cxn>
                  <a:cxn ang="0">
                    <a:pos x="201" y="271"/>
                  </a:cxn>
                  <a:cxn ang="0">
                    <a:pos x="197" y="258"/>
                  </a:cxn>
                  <a:cxn ang="0">
                    <a:pos x="197" y="29"/>
                  </a:cxn>
                  <a:cxn ang="0">
                    <a:pos x="190" y="20"/>
                  </a:cxn>
                </a:cxnLst>
                <a:rect l="0" t="0" r="r" b="b"/>
                <a:pathLst>
                  <a:path w="272" h="271">
                    <a:moveTo>
                      <a:pt x="86" y="53"/>
                    </a:moveTo>
                    <a:cubicBezTo>
                      <a:pt x="84" y="50"/>
                      <a:pt x="80" y="47"/>
                      <a:pt x="75" y="43"/>
                    </a:cubicBezTo>
                    <a:cubicBezTo>
                      <a:pt x="70" y="39"/>
                      <a:pt x="68" y="36"/>
                      <a:pt x="71" y="35"/>
                    </a:cubicBezTo>
                    <a:cubicBezTo>
                      <a:pt x="73" y="34"/>
                      <a:pt x="78" y="35"/>
                      <a:pt x="85" y="37"/>
                    </a:cubicBezTo>
                    <a:cubicBezTo>
                      <a:pt x="100" y="43"/>
                      <a:pt x="108" y="48"/>
                      <a:pt x="111" y="52"/>
                    </a:cubicBezTo>
                    <a:cubicBezTo>
                      <a:pt x="113" y="54"/>
                      <a:pt x="113" y="58"/>
                      <a:pt x="111" y="63"/>
                    </a:cubicBezTo>
                    <a:cubicBezTo>
                      <a:pt x="109" y="66"/>
                      <a:pt x="107" y="70"/>
                      <a:pt x="104" y="75"/>
                    </a:cubicBezTo>
                    <a:cubicBezTo>
                      <a:pt x="103" y="78"/>
                      <a:pt x="100" y="84"/>
                      <a:pt x="96" y="90"/>
                    </a:cubicBezTo>
                    <a:cubicBezTo>
                      <a:pt x="91" y="100"/>
                      <a:pt x="91" y="100"/>
                      <a:pt x="91" y="100"/>
                    </a:cubicBezTo>
                    <a:cubicBezTo>
                      <a:pt x="94" y="105"/>
                      <a:pt x="98" y="111"/>
                      <a:pt x="104" y="116"/>
                    </a:cubicBezTo>
                    <a:cubicBezTo>
                      <a:pt x="108" y="120"/>
                      <a:pt x="114" y="126"/>
                      <a:pt x="122" y="132"/>
                    </a:cubicBezTo>
                    <a:cubicBezTo>
                      <a:pt x="130" y="138"/>
                      <a:pt x="130" y="138"/>
                      <a:pt x="130" y="138"/>
                    </a:cubicBezTo>
                    <a:cubicBezTo>
                      <a:pt x="133" y="140"/>
                      <a:pt x="136" y="142"/>
                      <a:pt x="138" y="144"/>
                    </a:cubicBezTo>
                    <a:cubicBezTo>
                      <a:pt x="140" y="147"/>
                      <a:pt x="143" y="152"/>
                      <a:pt x="147" y="159"/>
                    </a:cubicBezTo>
                    <a:cubicBezTo>
                      <a:pt x="149" y="163"/>
                      <a:pt x="150" y="167"/>
                      <a:pt x="150" y="171"/>
                    </a:cubicBezTo>
                    <a:cubicBezTo>
                      <a:pt x="151" y="174"/>
                      <a:pt x="150" y="177"/>
                      <a:pt x="149" y="179"/>
                    </a:cubicBezTo>
                    <a:cubicBezTo>
                      <a:pt x="148" y="180"/>
                      <a:pt x="146" y="181"/>
                      <a:pt x="144" y="181"/>
                    </a:cubicBezTo>
                    <a:cubicBezTo>
                      <a:pt x="143" y="181"/>
                      <a:pt x="141" y="180"/>
                      <a:pt x="139" y="178"/>
                    </a:cubicBezTo>
                    <a:cubicBezTo>
                      <a:pt x="118" y="150"/>
                      <a:pt x="118" y="150"/>
                      <a:pt x="118" y="150"/>
                    </a:cubicBezTo>
                    <a:cubicBezTo>
                      <a:pt x="86" y="108"/>
                      <a:pt x="86" y="108"/>
                      <a:pt x="86" y="108"/>
                    </a:cubicBezTo>
                    <a:cubicBezTo>
                      <a:pt x="76" y="123"/>
                      <a:pt x="64" y="137"/>
                      <a:pt x="50" y="151"/>
                    </a:cubicBezTo>
                    <a:cubicBezTo>
                      <a:pt x="37" y="164"/>
                      <a:pt x="24" y="176"/>
                      <a:pt x="10" y="185"/>
                    </a:cubicBezTo>
                    <a:cubicBezTo>
                      <a:pt x="5" y="188"/>
                      <a:pt x="2" y="190"/>
                      <a:pt x="1" y="189"/>
                    </a:cubicBezTo>
                    <a:cubicBezTo>
                      <a:pt x="0" y="188"/>
                      <a:pt x="2" y="185"/>
                      <a:pt x="6" y="182"/>
                    </a:cubicBezTo>
                    <a:cubicBezTo>
                      <a:pt x="22" y="167"/>
                      <a:pt x="37" y="151"/>
                      <a:pt x="51" y="131"/>
                    </a:cubicBezTo>
                    <a:cubicBezTo>
                      <a:pt x="69" y="107"/>
                      <a:pt x="81" y="83"/>
                      <a:pt x="89" y="61"/>
                    </a:cubicBezTo>
                    <a:cubicBezTo>
                      <a:pt x="89" y="59"/>
                      <a:pt x="89" y="59"/>
                      <a:pt x="89" y="59"/>
                    </a:cubicBezTo>
                    <a:cubicBezTo>
                      <a:pt x="89" y="57"/>
                      <a:pt x="87" y="55"/>
                      <a:pt x="86" y="53"/>
                    </a:cubicBezTo>
                    <a:close/>
                    <a:moveTo>
                      <a:pt x="190" y="20"/>
                    </a:moveTo>
                    <a:cubicBezTo>
                      <a:pt x="186" y="17"/>
                      <a:pt x="180" y="13"/>
                      <a:pt x="171" y="8"/>
                    </a:cubicBezTo>
                    <a:cubicBezTo>
                      <a:pt x="166" y="6"/>
                      <a:pt x="164" y="4"/>
                      <a:pt x="164" y="3"/>
                    </a:cubicBezTo>
                    <a:cubicBezTo>
                      <a:pt x="164" y="1"/>
                      <a:pt x="168" y="0"/>
                      <a:pt x="174" y="0"/>
                    </a:cubicBezTo>
                    <a:cubicBezTo>
                      <a:pt x="179" y="1"/>
                      <a:pt x="185" y="2"/>
                      <a:pt x="191" y="4"/>
                    </a:cubicBezTo>
                    <a:cubicBezTo>
                      <a:pt x="195" y="5"/>
                      <a:pt x="200" y="6"/>
                      <a:pt x="206" y="8"/>
                    </a:cubicBezTo>
                    <a:cubicBezTo>
                      <a:pt x="211" y="10"/>
                      <a:pt x="213" y="12"/>
                      <a:pt x="215" y="14"/>
                    </a:cubicBezTo>
                    <a:cubicBezTo>
                      <a:pt x="215" y="16"/>
                      <a:pt x="216" y="18"/>
                      <a:pt x="215" y="21"/>
                    </a:cubicBezTo>
                    <a:cubicBezTo>
                      <a:pt x="215" y="25"/>
                      <a:pt x="215" y="25"/>
                      <a:pt x="215" y="25"/>
                    </a:cubicBezTo>
                    <a:cubicBezTo>
                      <a:pt x="215" y="138"/>
                      <a:pt x="215" y="138"/>
                      <a:pt x="215" y="138"/>
                    </a:cubicBezTo>
                    <a:cubicBezTo>
                      <a:pt x="219" y="138"/>
                      <a:pt x="219" y="138"/>
                      <a:pt x="219" y="138"/>
                    </a:cubicBezTo>
                    <a:cubicBezTo>
                      <a:pt x="226" y="138"/>
                      <a:pt x="226" y="138"/>
                      <a:pt x="226" y="138"/>
                    </a:cubicBezTo>
                    <a:cubicBezTo>
                      <a:pt x="228" y="137"/>
                      <a:pt x="230" y="137"/>
                      <a:pt x="232" y="136"/>
                    </a:cubicBezTo>
                    <a:cubicBezTo>
                      <a:pt x="233" y="136"/>
                      <a:pt x="234" y="135"/>
                      <a:pt x="236" y="134"/>
                    </a:cubicBezTo>
                    <a:cubicBezTo>
                      <a:pt x="238" y="132"/>
                      <a:pt x="241" y="132"/>
                      <a:pt x="243" y="131"/>
                    </a:cubicBezTo>
                    <a:cubicBezTo>
                      <a:pt x="247" y="130"/>
                      <a:pt x="253" y="130"/>
                      <a:pt x="260" y="131"/>
                    </a:cubicBezTo>
                    <a:cubicBezTo>
                      <a:pt x="264" y="131"/>
                      <a:pt x="267" y="132"/>
                      <a:pt x="269" y="133"/>
                    </a:cubicBezTo>
                    <a:cubicBezTo>
                      <a:pt x="271" y="135"/>
                      <a:pt x="272" y="136"/>
                      <a:pt x="272" y="138"/>
                    </a:cubicBezTo>
                    <a:cubicBezTo>
                      <a:pt x="272" y="140"/>
                      <a:pt x="271" y="142"/>
                      <a:pt x="270" y="144"/>
                    </a:cubicBezTo>
                    <a:cubicBezTo>
                      <a:pt x="268" y="145"/>
                      <a:pt x="266" y="146"/>
                      <a:pt x="264" y="146"/>
                    </a:cubicBezTo>
                    <a:cubicBezTo>
                      <a:pt x="215" y="147"/>
                      <a:pt x="215" y="147"/>
                      <a:pt x="215" y="147"/>
                    </a:cubicBezTo>
                    <a:cubicBezTo>
                      <a:pt x="215" y="209"/>
                      <a:pt x="215" y="209"/>
                      <a:pt x="215" y="209"/>
                    </a:cubicBezTo>
                    <a:cubicBezTo>
                      <a:pt x="214" y="222"/>
                      <a:pt x="214" y="233"/>
                      <a:pt x="213" y="242"/>
                    </a:cubicBezTo>
                    <a:cubicBezTo>
                      <a:pt x="212" y="248"/>
                      <a:pt x="211" y="255"/>
                      <a:pt x="209" y="261"/>
                    </a:cubicBezTo>
                    <a:cubicBezTo>
                      <a:pt x="206" y="267"/>
                      <a:pt x="204" y="270"/>
                      <a:pt x="201" y="271"/>
                    </a:cubicBezTo>
                    <a:cubicBezTo>
                      <a:pt x="199" y="271"/>
                      <a:pt x="197" y="267"/>
                      <a:pt x="197" y="258"/>
                    </a:cubicBezTo>
                    <a:cubicBezTo>
                      <a:pt x="197" y="29"/>
                      <a:pt x="197" y="29"/>
                      <a:pt x="197" y="29"/>
                    </a:cubicBezTo>
                    <a:cubicBezTo>
                      <a:pt x="197" y="26"/>
                      <a:pt x="195" y="23"/>
                      <a:pt x="190" y="20"/>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79" name="Freeform 21">
                <a:extLst>
                  <a:ext uri="{FF2B5EF4-FFF2-40B4-BE49-F238E27FC236}">
                    <a16:creationId xmlns:a16="http://schemas.microsoft.com/office/drawing/2014/main" id="{BA0DA987-E06B-43C3-BA2D-F96538400287}"/>
                  </a:ext>
                </a:extLst>
              </p:cNvPr>
              <p:cNvSpPr>
                <a:spLocks noEditPoints="1"/>
              </p:cNvSpPr>
              <p:nvPr/>
            </p:nvSpPr>
            <p:spPr bwMode="black">
              <a:xfrm>
                <a:off x="1909188" y="4970205"/>
                <a:ext cx="186765" cy="196837"/>
              </a:xfrm>
              <a:custGeom>
                <a:avLst/>
                <a:gdLst/>
                <a:ahLst/>
                <a:cxnLst>
                  <a:cxn ang="0">
                    <a:pos x="125" y="47"/>
                  </a:cxn>
                  <a:cxn ang="0">
                    <a:pos x="145" y="44"/>
                  </a:cxn>
                  <a:cxn ang="0">
                    <a:pos x="161" y="51"/>
                  </a:cxn>
                  <a:cxn ang="0">
                    <a:pos x="149" y="58"/>
                  </a:cxn>
                  <a:cxn ang="0">
                    <a:pos x="84" y="60"/>
                  </a:cxn>
                  <a:cxn ang="0">
                    <a:pos x="89" y="73"/>
                  </a:cxn>
                  <a:cxn ang="0">
                    <a:pos x="89" y="77"/>
                  </a:cxn>
                  <a:cxn ang="0">
                    <a:pos x="134" y="119"/>
                  </a:cxn>
                  <a:cxn ang="0">
                    <a:pos x="83" y="156"/>
                  </a:cxn>
                  <a:cxn ang="0">
                    <a:pos x="29" y="119"/>
                  </a:cxn>
                  <a:cxn ang="0">
                    <a:pos x="75" y="76"/>
                  </a:cxn>
                  <a:cxn ang="0">
                    <a:pos x="74" y="61"/>
                  </a:cxn>
                  <a:cxn ang="0">
                    <a:pos x="38" y="64"/>
                  </a:cxn>
                  <a:cxn ang="0">
                    <a:pos x="32" y="66"/>
                  </a:cxn>
                  <a:cxn ang="0">
                    <a:pos x="7" y="58"/>
                  </a:cxn>
                  <a:cxn ang="0">
                    <a:pos x="10" y="51"/>
                  </a:cxn>
                  <a:cxn ang="0">
                    <a:pos x="109" y="52"/>
                  </a:cxn>
                  <a:cxn ang="0">
                    <a:pos x="121" y="49"/>
                  </a:cxn>
                  <a:cxn ang="0">
                    <a:pos x="44" y="17"/>
                  </a:cxn>
                  <a:cxn ang="0">
                    <a:pos x="50" y="12"/>
                  </a:cxn>
                  <a:cxn ang="0">
                    <a:pos x="102" y="14"/>
                  </a:cxn>
                  <a:cxn ang="0">
                    <a:pos x="114" y="21"/>
                  </a:cxn>
                  <a:cxn ang="0">
                    <a:pos x="99" y="28"/>
                  </a:cxn>
                  <a:cxn ang="0">
                    <a:pos x="56" y="25"/>
                  </a:cxn>
                  <a:cxn ang="0">
                    <a:pos x="45" y="114"/>
                  </a:cxn>
                  <a:cxn ang="0">
                    <a:pos x="82" y="144"/>
                  </a:cxn>
                  <a:cxn ang="0">
                    <a:pos x="118" y="114"/>
                  </a:cxn>
                  <a:cxn ang="0">
                    <a:pos x="82" y="85"/>
                  </a:cxn>
                  <a:cxn ang="0">
                    <a:pos x="80" y="182"/>
                  </a:cxn>
                  <a:cxn ang="0">
                    <a:pos x="58" y="172"/>
                  </a:cxn>
                  <a:cxn ang="0">
                    <a:pos x="98" y="173"/>
                  </a:cxn>
                  <a:cxn ang="0">
                    <a:pos x="102" y="182"/>
                  </a:cxn>
                  <a:cxn ang="0">
                    <a:pos x="182" y="197"/>
                  </a:cxn>
                  <a:cxn ang="0">
                    <a:pos x="178" y="169"/>
                  </a:cxn>
                  <a:cxn ang="0">
                    <a:pos x="159" y="159"/>
                  </a:cxn>
                  <a:cxn ang="0">
                    <a:pos x="197" y="161"/>
                  </a:cxn>
                  <a:cxn ang="0">
                    <a:pos x="199" y="172"/>
                  </a:cxn>
                  <a:cxn ang="0">
                    <a:pos x="199" y="230"/>
                  </a:cxn>
                  <a:cxn ang="0">
                    <a:pos x="188" y="270"/>
                  </a:cxn>
                  <a:cxn ang="0">
                    <a:pos x="101" y="254"/>
                  </a:cxn>
                  <a:cxn ang="0">
                    <a:pos x="85" y="261"/>
                  </a:cxn>
                  <a:cxn ang="0">
                    <a:pos x="85" y="189"/>
                  </a:cxn>
                  <a:cxn ang="0">
                    <a:pos x="102" y="246"/>
                  </a:cxn>
                  <a:cxn ang="0">
                    <a:pos x="182" y="205"/>
                  </a:cxn>
                  <a:cxn ang="0">
                    <a:pos x="102" y="246"/>
                  </a:cxn>
                  <a:cxn ang="0">
                    <a:pos x="161" y="8"/>
                  </a:cxn>
                  <a:cxn ang="0">
                    <a:pos x="165" y="0"/>
                  </a:cxn>
                  <a:cxn ang="0">
                    <a:pos x="184" y="4"/>
                  </a:cxn>
                  <a:cxn ang="0">
                    <a:pos x="201" y="12"/>
                  </a:cxn>
                  <a:cxn ang="0">
                    <a:pos x="201" y="23"/>
                  </a:cxn>
                  <a:cxn ang="0">
                    <a:pos x="213" y="103"/>
                  </a:cxn>
                  <a:cxn ang="0">
                    <a:pos x="222" y="99"/>
                  </a:cxn>
                  <a:cxn ang="0">
                    <a:pos x="248" y="95"/>
                  </a:cxn>
                  <a:cxn ang="0">
                    <a:pos x="259" y="103"/>
                  </a:cxn>
                  <a:cxn ang="0">
                    <a:pos x="251" y="110"/>
                  </a:cxn>
                  <a:cxn ang="0">
                    <a:pos x="199" y="127"/>
                  </a:cxn>
                  <a:cxn ang="0">
                    <a:pos x="187" y="151"/>
                  </a:cxn>
                  <a:cxn ang="0">
                    <a:pos x="183" y="26"/>
                  </a:cxn>
                </a:cxnLst>
                <a:rect l="0" t="0" r="r" b="b"/>
                <a:pathLst>
                  <a:path w="259" h="273">
                    <a:moveTo>
                      <a:pt x="121" y="49"/>
                    </a:moveTo>
                    <a:cubicBezTo>
                      <a:pt x="122" y="49"/>
                      <a:pt x="123" y="48"/>
                      <a:pt x="125" y="47"/>
                    </a:cubicBezTo>
                    <a:cubicBezTo>
                      <a:pt x="127" y="46"/>
                      <a:pt x="129" y="45"/>
                      <a:pt x="131" y="45"/>
                    </a:cubicBezTo>
                    <a:cubicBezTo>
                      <a:pt x="134" y="44"/>
                      <a:pt x="139" y="44"/>
                      <a:pt x="145" y="44"/>
                    </a:cubicBezTo>
                    <a:cubicBezTo>
                      <a:pt x="150" y="44"/>
                      <a:pt x="154" y="44"/>
                      <a:pt x="156" y="46"/>
                    </a:cubicBezTo>
                    <a:cubicBezTo>
                      <a:pt x="159" y="47"/>
                      <a:pt x="161" y="49"/>
                      <a:pt x="161" y="51"/>
                    </a:cubicBezTo>
                    <a:cubicBezTo>
                      <a:pt x="161" y="52"/>
                      <a:pt x="160" y="54"/>
                      <a:pt x="158" y="55"/>
                    </a:cubicBezTo>
                    <a:cubicBezTo>
                      <a:pt x="155" y="57"/>
                      <a:pt x="152" y="58"/>
                      <a:pt x="149" y="58"/>
                    </a:cubicBezTo>
                    <a:cubicBezTo>
                      <a:pt x="137" y="58"/>
                      <a:pt x="125" y="58"/>
                      <a:pt x="113" y="59"/>
                    </a:cubicBezTo>
                    <a:cubicBezTo>
                      <a:pt x="102" y="59"/>
                      <a:pt x="92" y="60"/>
                      <a:pt x="84" y="60"/>
                    </a:cubicBezTo>
                    <a:cubicBezTo>
                      <a:pt x="87" y="63"/>
                      <a:pt x="89" y="65"/>
                      <a:pt x="90" y="68"/>
                    </a:cubicBezTo>
                    <a:cubicBezTo>
                      <a:pt x="90" y="69"/>
                      <a:pt x="90" y="71"/>
                      <a:pt x="89" y="73"/>
                    </a:cubicBezTo>
                    <a:cubicBezTo>
                      <a:pt x="89" y="73"/>
                      <a:pt x="89" y="74"/>
                      <a:pt x="89" y="75"/>
                    </a:cubicBezTo>
                    <a:cubicBezTo>
                      <a:pt x="89" y="75"/>
                      <a:pt x="89" y="76"/>
                      <a:pt x="89" y="77"/>
                    </a:cubicBezTo>
                    <a:cubicBezTo>
                      <a:pt x="105" y="78"/>
                      <a:pt x="117" y="84"/>
                      <a:pt x="125" y="92"/>
                    </a:cubicBezTo>
                    <a:cubicBezTo>
                      <a:pt x="132" y="100"/>
                      <a:pt x="135" y="109"/>
                      <a:pt x="134" y="119"/>
                    </a:cubicBezTo>
                    <a:cubicBezTo>
                      <a:pt x="133" y="129"/>
                      <a:pt x="128" y="137"/>
                      <a:pt x="119" y="144"/>
                    </a:cubicBezTo>
                    <a:cubicBezTo>
                      <a:pt x="110" y="152"/>
                      <a:pt x="98" y="156"/>
                      <a:pt x="83" y="156"/>
                    </a:cubicBezTo>
                    <a:cubicBezTo>
                      <a:pt x="67" y="156"/>
                      <a:pt x="55" y="152"/>
                      <a:pt x="44" y="144"/>
                    </a:cubicBezTo>
                    <a:cubicBezTo>
                      <a:pt x="35" y="137"/>
                      <a:pt x="30" y="129"/>
                      <a:pt x="29" y="119"/>
                    </a:cubicBezTo>
                    <a:cubicBezTo>
                      <a:pt x="28" y="109"/>
                      <a:pt x="31" y="100"/>
                      <a:pt x="38" y="92"/>
                    </a:cubicBezTo>
                    <a:cubicBezTo>
                      <a:pt x="47" y="83"/>
                      <a:pt x="59" y="78"/>
                      <a:pt x="75" y="76"/>
                    </a:cubicBezTo>
                    <a:cubicBezTo>
                      <a:pt x="78" y="74"/>
                      <a:pt x="79" y="72"/>
                      <a:pt x="78" y="69"/>
                    </a:cubicBezTo>
                    <a:cubicBezTo>
                      <a:pt x="78" y="67"/>
                      <a:pt x="76" y="64"/>
                      <a:pt x="74" y="61"/>
                    </a:cubicBezTo>
                    <a:cubicBezTo>
                      <a:pt x="68" y="61"/>
                      <a:pt x="63" y="61"/>
                      <a:pt x="58" y="62"/>
                    </a:cubicBezTo>
                    <a:cubicBezTo>
                      <a:pt x="52" y="62"/>
                      <a:pt x="45" y="63"/>
                      <a:pt x="38" y="64"/>
                    </a:cubicBezTo>
                    <a:cubicBezTo>
                      <a:pt x="37" y="64"/>
                      <a:pt x="35" y="64"/>
                      <a:pt x="34" y="65"/>
                    </a:cubicBezTo>
                    <a:cubicBezTo>
                      <a:pt x="34" y="65"/>
                      <a:pt x="33" y="65"/>
                      <a:pt x="32" y="66"/>
                    </a:cubicBezTo>
                    <a:cubicBezTo>
                      <a:pt x="30" y="67"/>
                      <a:pt x="27" y="67"/>
                      <a:pt x="25" y="67"/>
                    </a:cubicBezTo>
                    <a:cubicBezTo>
                      <a:pt x="21" y="66"/>
                      <a:pt x="15" y="63"/>
                      <a:pt x="7" y="58"/>
                    </a:cubicBezTo>
                    <a:cubicBezTo>
                      <a:pt x="2" y="55"/>
                      <a:pt x="0" y="53"/>
                      <a:pt x="0" y="52"/>
                    </a:cubicBezTo>
                    <a:cubicBezTo>
                      <a:pt x="1" y="50"/>
                      <a:pt x="4" y="50"/>
                      <a:pt x="10" y="51"/>
                    </a:cubicBezTo>
                    <a:cubicBezTo>
                      <a:pt x="23" y="53"/>
                      <a:pt x="36" y="54"/>
                      <a:pt x="51" y="54"/>
                    </a:cubicBezTo>
                    <a:cubicBezTo>
                      <a:pt x="65" y="54"/>
                      <a:pt x="85" y="54"/>
                      <a:pt x="109" y="52"/>
                    </a:cubicBezTo>
                    <a:cubicBezTo>
                      <a:pt x="113" y="51"/>
                      <a:pt x="113" y="51"/>
                      <a:pt x="113" y="51"/>
                    </a:cubicBezTo>
                    <a:cubicBezTo>
                      <a:pt x="116" y="51"/>
                      <a:pt x="118" y="50"/>
                      <a:pt x="121" y="49"/>
                    </a:cubicBezTo>
                    <a:close/>
                    <a:moveTo>
                      <a:pt x="56" y="25"/>
                    </a:moveTo>
                    <a:cubicBezTo>
                      <a:pt x="52" y="23"/>
                      <a:pt x="48" y="20"/>
                      <a:pt x="44" y="17"/>
                    </a:cubicBezTo>
                    <a:cubicBezTo>
                      <a:pt x="42" y="15"/>
                      <a:pt x="40" y="13"/>
                      <a:pt x="41" y="12"/>
                    </a:cubicBezTo>
                    <a:cubicBezTo>
                      <a:pt x="41" y="11"/>
                      <a:pt x="45" y="11"/>
                      <a:pt x="50" y="12"/>
                    </a:cubicBezTo>
                    <a:cubicBezTo>
                      <a:pt x="57" y="13"/>
                      <a:pt x="63" y="14"/>
                      <a:pt x="68" y="14"/>
                    </a:cubicBezTo>
                    <a:cubicBezTo>
                      <a:pt x="76" y="14"/>
                      <a:pt x="87" y="14"/>
                      <a:pt x="102" y="14"/>
                    </a:cubicBezTo>
                    <a:cubicBezTo>
                      <a:pt x="106" y="14"/>
                      <a:pt x="109" y="15"/>
                      <a:pt x="112" y="17"/>
                    </a:cubicBezTo>
                    <a:cubicBezTo>
                      <a:pt x="114" y="18"/>
                      <a:pt x="115" y="19"/>
                      <a:pt x="114" y="21"/>
                    </a:cubicBezTo>
                    <a:cubicBezTo>
                      <a:pt x="114" y="23"/>
                      <a:pt x="113" y="24"/>
                      <a:pt x="110" y="26"/>
                    </a:cubicBezTo>
                    <a:cubicBezTo>
                      <a:pt x="108" y="27"/>
                      <a:pt x="104" y="28"/>
                      <a:pt x="99" y="28"/>
                    </a:cubicBezTo>
                    <a:cubicBezTo>
                      <a:pt x="65" y="29"/>
                      <a:pt x="65" y="29"/>
                      <a:pt x="65" y="29"/>
                    </a:cubicBezTo>
                    <a:cubicBezTo>
                      <a:pt x="63" y="29"/>
                      <a:pt x="60" y="27"/>
                      <a:pt x="56" y="25"/>
                    </a:cubicBezTo>
                    <a:close/>
                    <a:moveTo>
                      <a:pt x="55" y="94"/>
                    </a:moveTo>
                    <a:cubicBezTo>
                      <a:pt x="48" y="99"/>
                      <a:pt x="45" y="106"/>
                      <a:pt x="45" y="114"/>
                    </a:cubicBezTo>
                    <a:cubicBezTo>
                      <a:pt x="45" y="122"/>
                      <a:pt x="48" y="129"/>
                      <a:pt x="55" y="135"/>
                    </a:cubicBezTo>
                    <a:cubicBezTo>
                      <a:pt x="61" y="141"/>
                      <a:pt x="70" y="144"/>
                      <a:pt x="82" y="144"/>
                    </a:cubicBezTo>
                    <a:cubicBezTo>
                      <a:pt x="93" y="144"/>
                      <a:pt x="103" y="141"/>
                      <a:pt x="109" y="135"/>
                    </a:cubicBezTo>
                    <a:cubicBezTo>
                      <a:pt x="115" y="129"/>
                      <a:pt x="118" y="122"/>
                      <a:pt x="118" y="114"/>
                    </a:cubicBezTo>
                    <a:cubicBezTo>
                      <a:pt x="118" y="106"/>
                      <a:pt x="115" y="99"/>
                      <a:pt x="109" y="94"/>
                    </a:cubicBezTo>
                    <a:cubicBezTo>
                      <a:pt x="103" y="88"/>
                      <a:pt x="93" y="85"/>
                      <a:pt x="82" y="85"/>
                    </a:cubicBezTo>
                    <a:cubicBezTo>
                      <a:pt x="70" y="85"/>
                      <a:pt x="61" y="88"/>
                      <a:pt x="55" y="94"/>
                    </a:cubicBezTo>
                    <a:close/>
                    <a:moveTo>
                      <a:pt x="80" y="182"/>
                    </a:moveTo>
                    <a:cubicBezTo>
                      <a:pt x="77" y="180"/>
                      <a:pt x="73" y="178"/>
                      <a:pt x="66" y="176"/>
                    </a:cubicBezTo>
                    <a:cubicBezTo>
                      <a:pt x="61" y="175"/>
                      <a:pt x="58" y="173"/>
                      <a:pt x="58" y="172"/>
                    </a:cubicBezTo>
                    <a:cubicBezTo>
                      <a:pt x="58" y="170"/>
                      <a:pt x="61" y="169"/>
                      <a:pt x="67" y="168"/>
                    </a:cubicBezTo>
                    <a:cubicBezTo>
                      <a:pt x="83" y="169"/>
                      <a:pt x="94" y="170"/>
                      <a:pt x="98" y="173"/>
                    </a:cubicBezTo>
                    <a:cubicBezTo>
                      <a:pt x="101" y="175"/>
                      <a:pt x="102" y="177"/>
                      <a:pt x="102" y="180"/>
                    </a:cubicBezTo>
                    <a:cubicBezTo>
                      <a:pt x="102" y="182"/>
                      <a:pt x="102" y="182"/>
                      <a:pt x="102" y="182"/>
                    </a:cubicBezTo>
                    <a:cubicBezTo>
                      <a:pt x="102" y="198"/>
                      <a:pt x="102" y="198"/>
                      <a:pt x="102" y="198"/>
                    </a:cubicBezTo>
                    <a:cubicBezTo>
                      <a:pt x="182" y="197"/>
                      <a:pt x="182" y="197"/>
                      <a:pt x="182" y="197"/>
                    </a:cubicBezTo>
                    <a:cubicBezTo>
                      <a:pt x="182" y="175"/>
                      <a:pt x="182" y="175"/>
                      <a:pt x="182" y="175"/>
                    </a:cubicBezTo>
                    <a:cubicBezTo>
                      <a:pt x="182" y="173"/>
                      <a:pt x="181" y="171"/>
                      <a:pt x="178" y="169"/>
                    </a:cubicBezTo>
                    <a:cubicBezTo>
                      <a:pt x="175" y="167"/>
                      <a:pt x="172" y="166"/>
                      <a:pt x="167" y="164"/>
                    </a:cubicBezTo>
                    <a:cubicBezTo>
                      <a:pt x="161" y="162"/>
                      <a:pt x="159" y="161"/>
                      <a:pt x="159" y="159"/>
                    </a:cubicBezTo>
                    <a:cubicBezTo>
                      <a:pt x="159" y="157"/>
                      <a:pt x="162" y="156"/>
                      <a:pt x="170" y="156"/>
                    </a:cubicBezTo>
                    <a:cubicBezTo>
                      <a:pt x="184" y="157"/>
                      <a:pt x="193" y="159"/>
                      <a:pt x="197" y="161"/>
                    </a:cubicBezTo>
                    <a:cubicBezTo>
                      <a:pt x="199" y="163"/>
                      <a:pt x="200" y="165"/>
                      <a:pt x="200" y="169"/>
                    </a:cubicBezTo>
                    <a:cubicBezTo>
                      <a:pt x="199" y="172"/>
                      <a:pt x="199" y="172"/>
                      <a:pt x="199" y="172"/>
                    </a:cubicBezTo>
                    <a:cubicBezTo>
                      <a:pt x="199" y="180"/>
                      <a:pt x="199" y="180"/>
                      <a:pt x="199" y="180"/>
                    </a:cubicBezTo>
                    <a:cubicBezTo>
                      <a:pt x="199" y="204"/>
                      <a:pt x="199" y="221"/>
                      <a:pt x="199" y="230"/>
                    </a:cubicBezTo>
                    <a:cubicBezTo>
                      <a:pt x="198" y="244"/>
                      <a:pt x="197" y="254"/>
                      <a:pt x="196" y="260"/>
                    </a:cubicBezTo>
                    <a:cubicBezTo>
                      <a:pt x="193" y="266"/>
                      <a:pt x="190" y="269"/>
                      <a:pt x="188" y="270"/>
                    </a:cubicBezTo>
                    <a:cubicBezTo>
                      <a:pt x="184" y="270"/>
                      <a:pt x="183" y="264"/>
                      <a:pt x="182" y="253"/>
                    </a:cubicBezTo>
                    <a:cubicBezTo>
                      <a:pt x="101" y="254"/>
                      <a:pt x="101" y="254"/>
                      <a:pt x="101" y="254"/>
                    </a:cubicBezTo>
                    <a:cubicBezTo>
                      <a:pt x="98" y="263"/>
                      <a:pt x="95" y="268"/>
                      <a:pt x="92" y="270"/>
                    </a:cubicBezTo>
                    <a:cubicBezTo>
                      <a:pt x="88" y="273"/>
                      <a:pt x="86" y="269"/>
                      <a:pt x="85" y="261"/>
                    </a:cubicBezTo>
                    <a:cubicBezTo>
                      <a:pt x="85" y="190"/>
                      <a:pt x="85" y="190"/>
                      <a:pt x="85" y="190"/>
                    </a:cubicBezTo>
                    <a:cubicBezTo>
                      <a:pt x="85" y="189"/>
                      <a:pt x="85" y="189"/>
                      <a:pt x="85" y="189"/>
                    </a:cubicBezTo>
                    <a:cubicBezTo>
                      <a:pt x="85" y="186"/>
                      <a:pt x="83" y="184"/>
                      <a:pt x="80" y="182"/>
                    </a:cubicBezTo>
                    <a:close/>
                    <a:moveTo>
                      <a:pt x="102" y="246"/>
                    </a:moveTo>
                    <a:cubicBezTo>
                      <a:pt x="182" y="245"/>
                      <a:pt x="182" y="245"/>
                      <a:pt x="182" y="245"/>
                    </a:cubicBezTo>
                    <a:cubicBezTo>
                      <a:pt x="182" y="205"/>
                      <a:pt x="182" y="205"/>
                      <a:pt x="182" y="205"/>
                    </a:cubicBezTo>
                    <a:cubicBezTo>
                      <a:pt x="102" y="206"/>
                      <a:pt x="102" y="206"/>
                      <a:pt x="102" y="206"/>
                    </a:cubicBezTo>
                    <a:lnTo>
                      <a:pt x="102" y="246"/>
                    </a:lnTo>
                    <a:close/>
                    <a:moveTo>
                      <a:pt x="177" y="17"/>
                    </a:moveTo>
                    <a:cubicBezTo>
                      <a:pt x="173" y="14"/>
                      <a:pt x="168" y="11"/>
                      <a:pt x="161" y="8"/>
                    </a:cubicBezTo>
                    <a:cubicBezTo>
                      <a:pt x="156" y="6"/>
                      <a:pt x="154" y="5"/>
                      <a:pt x="155" y="3"/>
                    </a:cubicBezTo>
                    <a:cubicBezTo>
                      <a:pt x="155" y="1"/>
                      <a:pt x="158" y="0"/>
                      <a:pt x="165" y="0"/>
                    </a:cubicBezTo>
                    <a:cubicBezTo>
                      <a:pt x="168" y="0"/>
                      <a:pt x="171" y="1"/>
                      <a:pt x="175" y="2"/>
                    </a:cubicBezTo>
                    <a:cubicBezTo>
                      <a:pt x="177" y="2"/>
                      <a:pt x="180" y="3"/>
                      <a:pt x="184" y="4"/>
                    </a:cubicBezTo>
                    <a:cubicBezTo>
                      <a:pt x="192" y="6"/>
                      <a:pt x="192" y="6"/>
                      <a:pt x="192" y="6"/>
                    </a:cubicBezTo>
                    <a:cubicBezTo>
                      <a:pt x="197" y="8"/>
                      <a:pt x="200" y="10"/>
                      <a:pt x="201" y="12"/>
                    </a:cubicBezTo>
                    <a:cubicBezTo>
                      <a:pt x="202" y="13"/>
                      <a:pt x="202" y="15"/>
                      <a:pt x="201" y="17"/>
                    </a:cubicBezTo>
                    <a:cubicBezTo>
                      <a:pt x="201" y="23"/>
                      <a:pt x="201" y="23"/>
                      <a:pt x="201" y="23"/>
                    </a:cubicBezTo>
                    <a:cubicBezTo>
                      <a:pt x="201" y="104"/>
                      <a:pt x="201" y="104"/>
                      <a:pt x="201" y="104"/>
                    </a:cubicBezTo>
                    <a:cubicBezTo>
                      <a:pt x="213" y="103"/>
                      <a:pt x="213" y="103"/>
                      <a:pt x="213" y="103"/>
                    </a:cubicBezTo>
                    <a:cubicBezTo>
                      <a:pt x="215" y="103"/>
                      <a:pt x="217" y="102"/>
                      <a:pt x="219" y="101"/>
                    </a:cubicBezTo>
                    <a:cubicBezTo>
                      <a:pt x="220" y="101"/>
                      <a:pt x="221" y="100"/>
                      <a:pt x="222" y="99"/>
                    </a:cubicBezTo>
                    <a:cubicBezTo>
                      <a:pt x="225" y="97"/>
                      <a:pt x="227" y="96"/>
                      <a:pt x="230" y="95"/>
                    </a:cubicBezTo>
                    <a:cubicBezTo>
                      <a:pt x="234" y="95"/>
                      <a:pt x="240" y="95"/>
                      <a:pt x="248" y="95"/>
                    </a:cubicBezTo>
                    <a:cubicBezTo>
                      <a:pt x="251" y="95"/>
                      <a:pt x="254" y="96"/>
                      <a:pt x="256" y="97"/>
                    </a:cubicBezTo>
                    <a:cubicBezTo>
                      <a:pt x="258" y="99"/>
                      <a:pt x="259" y="101"/>
                      <a:pt x="259" y="103"/>
                    </a:cubicBezTo>
                    <a:cubicBezTo>
                      <a:pt x="259" y="105"/>
                      <a:pt x="258" y="106"/>
                      <a:pt x="256" y="108"/>
                    </a:cubicBezTo>
                    <a:cubicBezTo>
                      <a:pt x="255" y="109"/>
                      <a:pt x="253" y="110"/>
                      <a:pt x="251" y="110"/>
                    </a:cubicBezTo>
                    <a:cubicBezTo>
                      <a:pt x="201" y="111"/>
                      <a:pt x="201" y="111"/>
                      <a:pt x="201" y="111"/>
                    </a:cubicBezTo>
                    <a:cubicBezTo>
                      <a:pt x="200" y="116"/>
                      <a:pt x="200" y="121"/>
                      <a:pt x="199" y="127"/>
                    </a:cubicBezTo>
                    <a:cubicBezTo>
                      <a:pt x="198" y="132"/>
                      <a:pt x="197" y="137"/>
                      <a:pt x="196" y="141"/>
                    </a:cubicBezTo>
                    <a:cubicBezTo>
                      <a:pt x="193" y="147"/>
                      <a:pt x="190" y="150"/>
                      <a:pt x="187" y="151"/>
                    </a:cubicBezTo>
                    <a:cubicBezTo>
                      <a:pt x="185" y="151"/>
                      <a:pt x="183" y="147"/>
                      <a:pt x="183" y="138"/>
                    </a:cubicBezTo>
                    <a:cubicBezTo>
                      <a:pt x="183" y="26"/>
                      <a:pt x="183" y="26"/>
                      <a:pt x="183" y="26"/>
                    </a:cubicBezTo>
                    <a:cubicBezTo>
                      <a:pt x="183" y="24"/>
                      <a:pt x="181" y="21"/>
                      <a:pt x="177" y="17"/>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80" name="Freeform 22">
                <a:extLst>
                  <a:ext uri="{FF2B5EF4-FFF2-40B4-BE49-F238E27FC236}">
                    <a16:creationId xmlns:a16="http://schemas.microsoft.com/office/drawing/2014/main" id="{E14600E3-EBA1-4B3D-96B2-EDE16E3E0B0D}"/>
                  </a:ext>
                </a:extLst>
              </p:cNvPr>
              <p:cNvSpPr>
                <a:spLocks/>
              </p:cNvSpPr>
              <p:nvPr/>
            </p:nvSpPr>
            <p:spPr bwMode="black">
              <a:xfrm>
                <a:off x="2113958" y="4971120"/>
                <a:ext cx="152891" cy="193785"/>
              </a:xfrm>
              <a:custGeom>
                <a:avLst/>
                <a:gdLst/>
                <a:ahLst/>
                <a:cxnLst>
                  <a:cxn ang="0">
                    <a:pos x="24" y="65"/>
                  </a:cxn>
                  <a:cxn ang="0">
                    <a:pos x="7" y="61"/>
                  </a:cxn>
                  <a:cxn ang="0">
                    <a:pos x="0" y="57"/>
                  </a:cxn>
                  <a:cxn ang="0">
                    <a:pos x="10" y="53"/>
                  </a:cxn>
                  <a:cxn ang="0">
                    <a:pos x="30" y="53"/>
                  </a:cxn>
                  <a:cxn ang="0">
                    <a:pos x="45" y="55"/>
                  </a:cxn>
                  <a:cxn ang="0">
                    <a:pos x="52" y="57"/>
                  </a:cxn>
                  <a:cxn ang="0">
                    <a:pos x="52" y="63"/>
                  </a:cxn>
                  <a:cxn ang="0">
                    <a:pos x="52" y="69"/>
                  </a:cxn>
                  <a:cxn ang="0">
                    <a:pos x="51" y="156"/>
                  </a:cxn>
                  <a:cxn ang="0">
                    <a:pos x="53" y="164"/>
                  </a:cxn>
                  <a:cxn ang="0">
                    <a:pos x="65" y="165"/>
                  </a:cxn>
                  <a:cxn ang="0">
                    <a:pos x="131" y="155"/>
                  </a:cxn>
                  <a:cxn ang="0">
                    <a:pos x="193" y="137"/>
                  </a:cxn>
                  <a:cxn ang="0">
                    <a:pos x="193" y="25"/>
                  </a:cxn>
                  <a:cxn ang="0">
                    <a:pos x="184" y="17"/>
                  </a:cxn>
                  <a:cxn ang="0">
                    <a:pos x="164" y="8"/>
                  </a:cxn>
                  <a:cxn ang="0">
                    <a:pos x="158" y="3"/>
                  </a:cxn>
                  <a:cxn ang="0">
                    <a:pos x="166" y="0"/>
                  </a:cxn>
                  <a:cxn ang="0">
                    <a:pos x="188" y="3"/>
                  </a:cxn>
                  <a:cxn ang="0">
                    <a:pos x="205" y="9"/>
                  </a:cxn>
                  <a:cxn ang="0">
                    <a:pos x="211" y="13"/>
                  </a:cxn>
                  <a:cxn ang="0">
                    <a:pos x="212" y="18"/>
                  </a:cxn>
                  <a:cxn ang="0">
                    <a:pos x="212" y="23"/>
                  </a:cxn>
                  <a:cxn ang="0">
                    <a:pos x="210" y="198"/>
                  </a:cxn>
                  <a:cxn ang="0">
                    <a:pos x="209" y="237"/>
                  </a:cxn>
                  <a:cxn ang="0">
                    <a:pos x="205" y="261"/>
                  </a:cxn>
                  <a:cxn ang="0">
                    <a:pos x="197" y="269"/>
                  </a:cxn>
                  <a:cxn ang="0">
                    <a:pos x="193" y="257"/>
                  </a:cxn>
                  <a:cxn ang="0">
                    <a:pos x="193" y="143"/>
                  </a:cxn>
                  <a:cxn ang="0">
                    <a:pos x="130" y="166"/>
                  </a:cxn>
                  <a:cxn ang="0">
                    <a:pos x="49" y="185"/>
                  </a:cxn>
                  <a:cxn ang="0">
                    <a:pos x="38" y="180"/>
                  </a:cxn>
                  <a:cxn ang="0">
                    <a:pos x="34" y="167"/>
                  </a:cxn>
                  <a:cxn ang="0">
                    <a:pos x="33" y="73"/>
                  </a:cxn>
                  <a:cxn ang="0">
                    <a:pos x="24" y="65"/>
                  </a:cxn>
                </a:cxnLst>
                <a:rect l="0" t="0" r="r" b="b"/>
                <a:pathLst>
                  <a:path w="212" h="269">
                    <a:moveTo>
                      <a:pt x="24" y="65"/>
                    </a:moveTo>
                    <a:cubicBezTo>
                      <a:pt x="20" y="64"/>
                      <a:pt x="15" y="62"/>
                      <a:pt x="7" y="61"/>
                    </a:cubicBezTo>
                    <a:cubicBezTo>
                      <a:pt x="3" y="60"/>
                      <a:pt x="0" y="59"/>
                      <a:pt x="0" y="57"/>
                    </a:cubicBezTo>
                    <a:cubicBezTo>
                      <a:pt x="0" y="55"/>
                      <a:pt x="3" y="54"/>
                      <a:pt x="10" y="53"/>
                    </a:cubicBezTo>
                    <a:cubicBezTo>
                      <a:pt x="18" y="53"/>
                      <a:pt x="24" y="53"/>
                      <a:pt x="30" y="53"/>
                    </a:cubicBezTo>
                    <a:cubicBezTo>
                      <a:pt x="35" y="53"/>
                      <a:pt x="40" y="54"/>
                      <a:pt x="45" y="55"/>
                    </a:cubicBezTo>
                    <a:cubicBezTo>
                      <a:pt x="49" y="55"/>
                      <a:pt x="51" y="56"/>
                      <a:pt x="52" y="57"/>
                    </a:cubicBezTo>
                    <a:cubicBezTo>
                      <a:pt x="52" y="58"/>
                      <a:pt x="52" y="60"/>
                      <a:pt x="52" y="63"/>
                    </a:cubicBezTo>
                    <a:cubicBezTo>
                      <a:pt x="52" y="69"/>
                      <a:pt x="52" y="69"/>
                      <a:pt x="52" y="69"/>
                    </a:cubicBezTo>
                    <a:cubicBezTo>
                      <a:pt x="51" y="156"/>
                      <a:pt x="51" y="156"/>
                      <a:pt x="51" y="156"/>
                    </a:cubicBezTo>
                    <a:cubicBezTo>
                      <a:pt x="51" y="160"/>
                      <a:pt x="52" y="163"/>
                      <a:pt x="53" y="164"/>
                    </a:cubicBezTo>
                    <a:cubicBezTo>
                      <a:pt x="54" y="165"/>
                      <a:pt x="59" y="165"/>
                      <a:pt x="65" y="165"/>
                    </a:cubicBezTo>
                    <a:cubicBezTo>
                      <a:pt x="84" y="164"/>
                      <a:pt x="106" y="160"/>
                      <a:pt x="131" y="155"/>
                    </a:cubicBezTo>
                    <a:cubicBezTo>
                      <a:pt x="160" y="150"/>
                      <a:pt x="180" y="143"/>
                      <a:pt x="193" y="137"/>
                    </a:cubicBezTo>
                    <a:cubicBezTo>
                      <a:pt x="193" y="25"/>
                      <a:pt x="193" y="25"/>
                      <a:pt x="193" y="25"/>
                    </a:cubicBezTo>
                    <a:cubicBezTo>
                      <a:pt x="193" y="24"/>
                      <a:pt x="190" y="21"/>
                      <a:pt x="184" y="17"/>
                    </a:cubicBezTo>
                    <a:cubicBezTo>
                      <a:pt x="177" y="13"/>
                      <a:pt x="171" y="10"/>
                      <a:pt x="164" y="8"/>
                    </a:cubicBezTo>
                    <a:cubicBezTo>
                      <a:pt x="160" y="6"/>
                      <a:pt x="158" y="5"/>
                      <a:pt x="158" y="3"/>
                    </a:cubicBezTo>
                    <a:cubicBezTo>
                      <a:pt x="158" y="1"/>
                      <a:pt x="161" y="0"/>
                      <a:pt x="166" y="0"/>
                    </a:cubicBezTo>
                    <a:cubicBezTo>
                      <a:pt x="171" y="0"/>
                      <a:pt x="179" y="1"/>
                      <a:pt x="188" y="3"/>
                    </a:cubicBezTo>
                    <a:cubicBezTo>
                      <a:pt x="197" y="6"/>
                      <a:pt x="203" y="7"/>
                      <a:pt x="205" y="9"/>
                    </a:cubicBezTo>
                    <a:cubicBezTo>
                      <a:pt x="209" y="10"/>
                      <a:pt x="211" y="12"/>
                      <a:pt x="211" y="13"/>
                    </a:cubicBezTo>
                    <a:cubicBezTo>
                      <a:pt x="212" y="14"/>
                      <a:pt x="212" y="16"/>
                      <a:pt x="212" y="18"/>
                    </a:cubicBezTo>
                    <a:cubicBezTo>
                      <a:pt x="212" y="23"/>
                      <a:pt x="212" y="23"/>
                      <a:pt x="212" y="23"/>
                    </a:cubicBezTo>
                    <a:cubicBezTo>
                      <a:pt x="210" y="198"/>
                      <a:pt x="210" y="198"/>
                      <a:pt x="210" y="198"/>
                    </a:cubicBezTo>
                    <a:cubicBezTo>
                      <a:pt x="210" y="215"/>
                      <a:pt x="209" y="228"/>
                      <a:pt x="209" y="237"/>
                    </a:cubicBezTo>
                    <a:cubicBezTo>
                      <a:pt x="208" y="247"/>
                      <a:pt x="206" y="255"/>
                      <a:pt x="205" y="261"/>
                    </a:cubicBezTo>
                    <a:cubicBezTo>
                      <a:pt x="202" y="267"/>
                      <a:pt x="199" y="269"/>
                      <a:pt x="197" y="269"/>
                    </a:cubicBezTo>
                    <a:cubicBezTo>
                      <a:pt x="194" y="268"/>
                      <a:pt x="193" y="264"/>
                      <a:pt x="193" y="257"/>
                    </a:cubicBezTo>
                    <a:cubicBezTo>
                      <a:pt x="193" y="143"/>
                      <a:pt x="193" y="143"/>
                      <a:pt x="193" y="143"/>
                    </a:cubicBezTo>
                    <a:cubicBezTo>
                      <a:pt x="180" y="150"/>
                      <a:pt x="159" y="158"/>
                      <a:pt x="130" y="166"/>
                    </a:cubicBezTo>
                    <a:cubicBezTo>
                      <a:pt x="101" y="175"/>
                      <a:pt x="74" y="181"/>
                      <a:pt x="49" y="185"/>
                    </a:cubicBezTo>
                    <a:cubicBezTo>
                      <a:pt x="44" y="186"/>
                      <a:pt x="41" y="184"/>
                      <a:pt x="38" y="180"/>
                    </a:cubicBezTo>
                    <a:cubicBezTo>
                      <a:pt x="35" y="177"/>
                      <a:pt x="34" y="172"/>
                      <a:pt x="34" y="167"/>
                    </a:cubicBezTo>
                    <a:cubicBezTo>
                      <a:pt x="33" y="73"/>
                      <a:pt x="33" y="73"/>
                      <a:pt x="33" y="73"/>
                    </a:cubicBezTo>
                    <a:cubicBezTo>
                      <a:pt x="33" y="70"/>
                      <a:pt x="30" y="68"/>
                      <a:pt x="24" y="65"/>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81" name="Freeform 23">
                <a:extLst>
                  <a:ext uri="{FF2B5EF4-FFF2-40B4-BE49-F238E27FC236}">
                    <a16:creationId xmlns:a16="http://schemas.microsoft.com/office/drawing/2014/main" id="{A9162BDB-EA78-40D2-84F1-BDCBE39ACA89}"/>
                  </a:ext>
                </a:extLst>
              </p:cNvPr>
              <p:cNvSpPr>
                <a:spLocks/>
              </p:cNvSpPr>
              <p:nvPr/>
            </p:nvSpPr>
            <p:spPr bwMode="black">
              <a:xfrm>
                <a:off x="2314456" y="4970205"/>
                <a:ext cx="187376" cy="194701"/>
              </a:xfrm>
              <a:custGeom>
                <a:avLst/>
                <a:gdLst/>
                <a:ahLst/>
                <a:cxnLst>
                  <a:cxn ang="0">
                    <a:pos x="21" y="66"/>
                  </a:cxn>
                  <a:cxn ang="0">
                    <a:pos x="7" y="60"/>
                  </a:cxn>
                  <a:cxn ang="0">
                    <a:pos x="4" y="59"/>
                  </a:cxn>
                  <a:cxn ang="0">
                    <a:pos x="0" y="56"/>
                  </a:cxn>
                  <a:cxn ang="0">
                    <a:pos x="9" y="53"/>
                  </a:cxn>
                  <a:cxn ang="0">
                    <a:pos x="32" y="54"/>
                  </a:cxn>
                  <a:cxn ang="0">
                    <a:pos x="51" y="58"/>
                  </a:cxn>
                  <a:cxn ang="0">
                    <a:pos x="75" y="58"/>
                  </a:cxn>
                  <a:cxn ang="0">
                    <a:pos x="95" y="56"/>
                  </a:cxn>
                  <a:cxn ang="0">
                    <a:pos x="102" y="54"/>
                  </a:cxn>
                  <a:cxn ang="0">
                    <a:pos x="106" y="52"/>
                  </a:cxn>
                  <a:cxn ang="0">
                    <a:pos x="115" y="48"/>
                  </a:cxn>
                  <a:cxn ang="0">
                    <a:pos x="134" y="48"/>
                  </a:cxn>
                  <a:cxn ang="0">
                    <a:pos x="145" y="54"/>
                  </a:cxn>
                  <a:cxn ang="0">
                    <a:pos x="136" y="62"/>
                  </a:cxn>
                  <a:cxn ang="0">
                    <a:pos x="90" y="64"/>
                  </a:cxn>
                  <a:cxn ang="0">
                    <a:pos x="53" y="65"/>
                  </a:cxn>
                  <a:cxn ang="0">
                    <a:pos x="51" y="65"/>
                  </a:cxn>
                  <a:cxn ang="0">
                    <a:pos x="48" y="65"/>
                  </a:cxn>
                  <a:cxn ang="0">
                    <a:pos x="47" y="69"/>
                  </a:cxn>
                  <a:cxn ang="0">
                    <a:pos x="46" y="120"/>
                  </a:cxn>
                  <a:cxn ang="0">
                    <a:pos x="47" y="164"/>
                  </a:cxn>
                  <a:cxn ang="0">
                    <a:pos x="50" y="172"/>
                  </a:cxn>
                  <a:cxn ang="0">
                    <a:pos x="60" y="173"/>
                  </a:cxn>
                  <a:cxn ang="0">
                    <a:pos x="123" y="160"/>
                  </a:cxn>
                  <a:cxn ang="0">
                    <a:pos x="183" y="139"/>
                  </a:cxn>
                  <a:cxn ang="0">
                    <a:pos x="183" y="25"/>
                  </a:cxn>
                  <a:cxn ang="0">
                    <a:pos x="175" y="17"/>
                  </a:cxn>
                  <a:cxn ang="0">
                    <a:pos x="156" y="8"/>
                  </a:cxn>
                  <a:cxn ang="0">
                    <a:pos x="149" y="4"/>
                  </a:cxn>
                  <a:cxn ang="0">
                    <a:pos x="159" y="0"/>
                  </a:cxn>
                  <a:cxn ang="0">
                    <a:pos x="179" y="3"/>
                  </a:cxn>
                  <a:cxn ang="0">
                    <a:pos x="197" y="8"/>
                  </a:cxn>
                  <a:cxn ang="0">
                    <a:pos x="202" y="12"/>
                  </a:cxn>
                  <a:cxn ang="0">
                    <a:pos x="202" y="17"/>
                  </a:cxn>
                  <a:cxn ang="0">
                    <a:pos x="201" y="22"/>
                  </a:cxn>
                  <a:cxn ang="0">
                    <a:pos x="201" y="134"/>
                  </a:cxn>
                  <a:cxn ang="0">
                    <a:pos x="213" y="134"/>
                  </a:cxn>
                  <a:cxn ang="0">
                    <a:pos x="223" y="132"/>
                  </a:cxn>
                  <a:cxn ang="0">
                    <a:pos x="228" y="129"/>
                  </a:cxn>
                  <a:cxn ang="0">
                    <a:pos x="234" y="127"/>
                  </a:cxn>
                  <a:cxn ang="0">
                    <a:pos x="248" y="126"/>
                  </a:cxn>
                  <a:cxn ang="0">
                    <a:pos x="257" y="128"/>
                  </a:cxn>
                  <a:cxn ang="0">
                    <a:pos x="260" y="133"/>
                  </a:cxn>
                  <a:cxn ang="0">
                    <a:pos x="258" y="138"/>
                  </a:cxn>
                  <a:cxn ang="0">
                    <a:pos x="251" y="141"/>
                  </a:cxn>
                  <a:cxn ang="0">
                    <a:pos x="201" y="142"/>
                  </a:cxn>
                  <a:cxn ang="0">
                    <a:pos x="201" y="193"/>
                  </a:cxn>
                  <a:cxn ang="0">
                    <a:pos x="199" y="242"/>
                  </a:cxn>
                  <a:cxn ang="0">
                    <a:pos x="194" y="264"/>
                  </a:cxn>
                  <a:cxn ang="0">
                    <a:pos x="187" y="269"/>
                  </a:cxn>
                  <a:cxn ang="0">
                    <a:pos x="183" y="257"/>
                  </a:cxn>
                  <a:cxn ang="0">
                    <a:pos x="183" y="145"/>
                  </a:cxn>
                  <a:cxn ang="0">
                    <a:pos x="114" y="173"/>
                  </a:cxn>
                  <a:cxn ang="0">
                    <a:pos x="43" y="189"/>
                  </a:cxn>
                  <a:cxn ang="0">
                    <a:pos x="34" y="182"/>
                  </a:cxn>
                  <a:cxn ang="0">
                    <a:pos x="29" y="166"/>
                  </a:cxn>
                  <a:cxn ang="0">
                    <a:pos x="28" y="74"/>
                  </a:cxn>
                  <a:cxn ang="0">
                    <a:pos x="21" y="66"/>
                  </a:cxn>
                </a:cxnLst>
                <a:rect l="0" t="0" r="r" b="b"/>
                <a:pathLst>
                  <a:path w="260" h="270">
                    <a:moveTo>
                      <a:pt x="21" y="66"/>
                    </a:moveTo>
                    <a:cubicBezTo>
                      <a:pt x="19" y="65"/>
                      <a:pt x="14" y="63"/>
                      <a:pt x="7" y="60"/>
                    </a:cubicBezTo>
                    <a:cubicBezTo>
                      <a:pt x="4" y="59"/>
                      <a:pt x="4" y="59"/>
                      <a:pt x="4" y="59"/>
                    </a:cubicBezTo>
                    <a:cubicBezTo>
                      <a:pt x="1" y="59"/>
                      <a:pt x="0" y="58"/>
                      <a:pt x="0" y="56"/>
                    </a:cubicBezTo>
                    <a:cubicBezTo>
                      <a:pt x="1" y="55"/>
                      <a:pt x="4" y="54"/>
                      <a:pt x="9" y="53"/>
                    </a:cubicBezTo>
                    <a:cubicBezTo>
                      <a:pt x="16" y="53"/>
                      <a:pt x="24" y="53"/>
                      <a:pt x="32" y="54"/>
                    </a:cubicBezTo>
                    <a:cubicBezTo>
                      <a:pt x="39" y="55"/>
                      <a:pt x="46" y="57"/>
                      <a:pt x="51" y="58"/>
                    </a:cubicBezTo>
                    <a:cubicBezTo>
                      <a:pt x="59" y="58"/>
                      <a:pt x="67" y="58"/>
                      <a:pt x="75" y="58"/>
                    </a:cubicBezTo>
                    <a:cubicBezTo>
                      <a:pt x="83" y="57"/>
                      <a:pt x="90" y="57"/>
                      <a:pt x="95" y="56"/>
                    </a:cubicBezTo>
                    <a:cubicBezTo>
                      <a:pt x="97" y="56"/>
                      <a:pt x="100" y="55"/>
                      <a:pt x="102" y="54"/>
                    </a:cubicBezTo>
                    <a:cubicBezTo>
                      <a:pt x="103" y="54"/>
                      <a:pt x="105" y="53"/>
                      <a:pt x="106" y="52"/>
                    </a:cubicBezTo>
                    <a:cubicBezTo>
                      <a:pt x="109" y="50"/>
                      <a:pt x="112" y="49"/>
                      <a:pt x="115" y="48"/>
                    </a:cubicBezTo>
                    <a:cubicBezTo>
                      <a:pt x="119" y="47"/>
                      <a:pt x="126" y="47"/>
                      <a:pt x="134" y="48"/>
                    </a:cubicBezTo>
                    <a:cubicBezTo>
                      <a:pt x="141" y="48"/>
                      <a:pt x="144" y="50"/>
                      <a:pt x="145" y="54"/>
                    </a:cubicBezTo>
                    <a:cubicBezTo>
                      <a:pt x="145" y="59"/>
                      <a:pt x="142" y="61"/>
                      <a:pt x="136" y="62"/>
                    </a:cubicBezTo>
                    <a:cubicBezTo>
                      <a:pt x="115" y="63"/>
                      <a:pt x="100" y="64"/>
                      <a:pt x="90" y="64"/>
                    </a:cubicBezTo>
                    <a:cubicBezTo>
                      <a:pt x="74" y="65"/>
                      <a:pt x="62" y="65"/>
                      <a:pt x="53" y="65"/>
                    </a:cubicBezTo>
                    <a:cubicBezTo>
                      <a:pt x="51" y="65"/>
                      <a:pt x="51" y="65"/>
                      <a:pt x="51" y="65"/>
                    </a:cubicBezTo>
                    <a:cubicBezTo>
                      <a:pt x="49" y="65"/>
                      <a:pt x="48" y="65"/>
                      <a:pt x="48" y="65"/>
                    </a:cubicBezTo>
                    <a:cubicBezTo>
                      <a:pt x="48" y="66"/>
                      <a:pt x="47" y="67"/>
                      <a:pt x="47" y="69"/>
                    </a:cubicBezTo>
                    <a:cubicBezTo>
                      <a:pt x="47" y="84"/>
                      <a:pt x="47" y="101"/>
                      <a:pt x="46" y="120"/>
                    </a:cubicBezTo>
                    <a:cubicBezTo>
                      <a:pt x="46" y="146"/>
                      <a:pt x="46" y="160"/>
                      <a:pt x="47" y="164"/>
                    </a:cubicBezTo>
                    <a:cubicBezTo>
                      <a:pt x="47" y="168"/>
                      <a:pt x="48" y="171"/>
                      <a:pt x="50" y="172"/>
                    </a:cubicBezTo>
                    <a:cubicBezTo>
                      <a:pt x="51" y="173"/>
                      <a:pt x="55" y="173"/>
                      <a:pt x="60" y="173"/>
                    </a:cubicBezTo>
                    <a:cubicBezTo>
                      <a:pt x="82" y="169"/>
                      <a:pt x="103" y="165"/>
                      <a:pt x="123" y="160"/>
                    </a:cubicBezTo>
                    <a:cubicBezTo>
                      <a:pt x="149" y="153"/>
                      <a:pt x="169" y="147"/>
                      <a:pt x="183" y="139"/>
                    </a:cubicBezTo>
                    <a:cubicBezTo>
                      <a:pt x="183" y="25"/>
                      <a:pt x="183" y="25"/>
                      <a:pt x="183" y="25"/>
                    </a:cubicBezTo>
                    <a:cubicBezTo>
                      <a:pt x="183" y="23"/>
                      <a:pt x="180" y="20"/>
                      <a:pt x="175" y="17"/>
                    </a:cubicBezTo>
                    <a:cubicBezTo>
                      <a:pt x="171" y="15"/>
                      <a:pt x="164" y="12"/>
                      <a:pt x="156" y="8"/>
                    </a:cubicBezTo>
                    <a:cubicBezTo>
                      <a:pt x="151" y="7"/>
                      <a:pt x="149" y="5"/>
                      <a:pt x="149" y="4"/>
                    </a:cubicBezTo>
                    <a:cubicBezTo>
                      <a:pt x="149" y="2"/>
                      <a:pt x="152" y="1"/>
                      <a:pt x="159" y="0"/>
                    </a:cubicBezTo>
                    <a:cubicBezTo>
                      <a:pt x="166" y="0"/>
                      <a:pt x="172" y="1"/>
                      <a:pt x="179" y="3"/>
                    </a:cubicBezTo>
                    <a:cubicBezTo>
                      <a:pt x="184" y="4"/>
                      <a:pt x="190" y="6"/>
                      <a:pt x="197" y="8"/>
                    </a:cubicBezTo>
                    <a:cubicBezTo>
                      <a:pt x="200" y="9"/>
                      <a:pt x="201" y="10"/>
                      <a:pt x="202" y="12"/>
                    </a:cubicBezTo>
                    <a:cubicBezTo>
                      <a:pt x="202" y="13"/>
                      <a:pt x="202" y="14"/>
                      <a:pt x="202" y="17"/>
                    </a:cubicBezTo>
                    <a:cubicBezTo>
                      <a:pt x="201" y="22"/>
                      <a:pt x="201" y="22"/>
                      <a:pt x="201" y="22"/>
                    </a:cubicBezTo>
                    <a:cubicBezTo>
                      <a:pt x="201" y="134"/>
                      <a:pt x="201" y="134"/>
                      <a:pt x="201" y="134"/>
                    </a:cubicBezTo>
                    <a:cubicBezTo>
                      <a:pt x="213" y="134"/>
                      <a:pt x="213" y="134"/>
                      <a:pt x="213" y="134"/>
                    </a:cubicBezTo>
                    <a:cubicBezTo>
                      <a:pt x="217" y="134"/>
                      <a:pt x="220" y="133"/>
                      <a:pt x="223" y="132"/>
                    </a:cubicBezTo>
                    <a:cubicBezTo>
                      <a:pt x="224" y="131"/>
                      <a:pt x="226" y="131"/>
                      <a:pt x="228" y="129"/>
                    </a:cubicBezTo>
                    <a:cubicBezTo>
                      <a:pt x="230" y="128"/>
                      <a:pt x="232" y="127"/>
                      <a:pt x="234" y="127"/>
                    </a:cubicBezTo>
                    <a:cubicBezTo>
                      <a:pt x="237" y="126"/>
                      <a:pt x="242" y="126"/>
                      <a:pt x="248" y="126"/>
                    </a:cubicBezTo>
                    <a:cubicBezTo>
                      <a:pt x="252" y="126"/>
                      <a:pt x="254" y="127"/>
                      <a:pt x="257" y="128"/>
                    </a:cubicBezTo>
                    <a:cubicBezTo>
                      <a:pt x="259" y="130"/>
                      <a:pt x="260" y="132"/>
                      <a:pt x="260" y="133"/>
                    </a:cubicBezTo>
                    <a:cubicBezTo>
                      <a:pt x="260" y="135"/>
                      <a:pt x="260" y="137"/>
                      <a:pt x="258" y="138"/>
                    </a:cubicBezTo>
                    <a:cubicBezTo>
                      <a:pt x="256" y="140"/>
                      <a:pt x="254" y="141"/>
                      <a:pt x="251" y="141"/>
                    </a:cubicBezTo>
                    <a:cubicBezTo>
                      <a:pt x="201" y="142"/>
                      <a:pt x="201" y="142"/>
                      <a:pt x="201" y="142"/>
                    </a:cubicBezTo>
                    <a:cubicBezTo>
                      <a:pt x="201" y="193"/>
                      <a:pt x="201" y="193"/>
                      <a:pt x="201" y="193"/>
                    </a:cubicBezTo>
                    <a:cubicBezTo>
                      <a:pt x="201" y="217"/>
                      <a:pt x="200" y="233"/>
                      <a:pt x="199" y="242"/>
                    </a:cubicBezTo>
                    <a:cubicBezTo>
                      <a:pt x="198" y="250"/>
                      <a:pt x="197" y="258"/>
                      <a:pt x="194" y="264"/>
                    </a:cubicBezTo>
                    <a:cubicBezTo>
                      <a:pt x="191" y="269"/>
                      <a:pt x="189" y="270"/>
                      <a:pt x="187" y="269"/>
                    </a:cubicBezTo>
                    <a:cubicBezTo>
                      <a:pt x="185" y="268"/>
                      <a:pt x="184" y="264"/>
                      <a:pt x="183" y="257"/>
                    </a:cubicBezTo>
                    <a:cubicBezTo>
                      <a:pt x="183" y="145"/>
                      <a:pt x="183" y="145"/>
                      <a:pt x="183" y="145"/>
                    </a:cubicBezTo>
                    <a:cubicBezTo>
                      <a:pt x="166" y="155"/>
                      <a:pt x="142" y="164"/>
                      <a:pt x="114" y="173"/>
                    </a:cubicBezTo>
                    <a:cubicBezTo>
                      <a:pt x="83" y="183"/>
                      <a:pt x="59" y="188"/>
                      <a:pt x="43" y="189"/>
                    </a:cubicBezTo>
                    <a:cubicBezTo>
                      <a:pt x="40" y="189"/>
                      <a:pt x="37" y="187"/>
                      <a:pt x="34" y="182"/>
                    </a:cubicBezTo>
                    <a:cubicBezTo>
                      <a:pt x="31" y="177"/>
                      <a:pt x="29" y="172"/>
                      <a:pt x="29" y="166"/>
                    </a:cubicBezTo>
                    <a:cubicBezTo>
                      <a:pt x="28" y="74"/>
                      <a:pt x="28" y="74"/>
                      <a:pt x="28" y="74"/>
                    </a:cubicBezTo>
                    <a:cubicBezTo>
                      <a:pt x="27" y="71"/>
                      <a:pt x="25" y="68"/>
                      <a:pt x="21" y="66"/>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grpSp>
        <p:grpSp>
          <p:nvGrpSpPr>
            <p:cNvPr id="23" name="Group 99">
              <a:extLst>
                <a:ext uri="{FF2B5EF4-FFF2-40B4-BE49-F238E27FC236}">
                  <a16:creationId xmlns:a16="http://schemas.microsoft.com/office/drawing/2014/main" id="{2B57A4E6-E660-4771-9E6D-CFFC5A2993A1}"/>
                </a:ext>
              </a:extLst>
            </p:cNvPr>
            <p:cNvGrpSpPr/>
            <p:nvPr/>
          </p:nvGrpSpPr>
          <p:grpSpPr bwMode="black">
            <a:xfrm>
              <a:off x="6458681" y="3621984"/>
              <a:ext cx="757653" cy="292132"/>
              <a:chOff x="6651306" y="4916921"/>
              <a:chExt cx="760536" cy="303406"/>
            </a:xfrm>
            <a:grpFill/>
            <a:effectLst/>
          </p:grpSpPr>
          <p:sp>
            <p:nvSpPr>
              <p:cNvPr id="172" name="Freeform 18">
                <a:extLst>
                  <a:ext uri="{FF2B5EF4-FFF2-40B4-BE49-F238E27FC236}">
                    <a16:creationId xmlns:a16="http://schemas.microsoft.com/office/drawing/2014/main" id="{94B13A32-2BEF-4357-8373-A25529700D2A}"/>
                  </a:ext>
                </a:extLst>
              </p:cNvPr>
              <p:cNvSpPr>
                <a:spLocks/>
              </p:cNvSpPr>
              <p:nvPr/>
            </p:nvSpPr>
            <p:spPr bwMode="black">
              <a:xfrm>
                <a:off x="7311516" y="4916921"/>
                <a:ext cx="48005" cy="50163"/>
              </a:xfrm>
              <a:custGeom>
                <a:avLst/>
                <a:gdLst/>
                <a:ahLst/>
                <a:cxnLst>
                  <a:cxn ang="0">
                    <a:pos x="30" y="0"/>
                  </a:cxn>
                  <a:cxn ang="0">
                    <a:pos x="92" y="28"/>
                  </a:cxn>
                  <a:cxn ang="0">
                    <a:pos x="59" y="96"/>
                  </a:cxn>
                  <a:cxn ang="0">
                    <a:pos x="0" y="63"/>
                  </a:cxn>
                  <a:cxn ang="0">
                    <a:pos x="30" y="0"/>
                  </a:cxn>
                </a:cxnLst>
                <a:rect l="0" t="0" r="r" b="b"/>
                <a:pathLst>
                  <a:path w="92" h="96">
                    <a:moveTo>
                      <a:pt x="30" y="0"/>
                    </a:moveTo>
                    <a:cubicBezTo>
                      <a:pt x="51" y="9"/>
                      <a:pt x="71" y="19"/>
                      <a:pt x="92" y="28"/>
                    </a:cubicBezTo>
                    <a:cubicBezTo>
                      <a:pt x="81" y="51"/>
                      <a:pt x="70" y="73"/>
                      <a:pt x="59" y="96"/>
                    </a:cubicBezTo>
                    <a:cubicBezTo>
                      <a:pt x="39" y="85"/>
                      <a:pt x="19" y="74"/>
                      <a:pt x="0" y="63"/>
                    </a:cubicBezTo>
                    <a:cubicBezTo>
                      <a:pt x="10" y="42"/>
                      <a:pt x="20" y="21"/>
                      <a:pt x="30" y="0"/>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73" name="Freeform 19">
                <a:extLst>
                  <a:ext uri="{FF2B5EF4-FFF2-40B4-BE49-F238E27FC236}">
                    <a16:creationId xmlns:a16="http://schemas.microsoft.com/office/drawing/2014/main" id="{34612A08-F978-4A70-8D1E-392A46803F7B}"/>
                  </a:ext>
                </a:extLst>
              </p:cNvPr>
              <p:cNvSpPr>
                <a:spLocks/>
              </p:cNvSpPr>
              <p:nvPr/>
            </p:nvSpPr>
            <p:spPr bwMode="black">
              <a:xfrm>
                <a:off x="6871106" y="4935800"/>
                <a:ext cx="540736" cy="284527"/>
              </a:xfrm>
              <a:custGeom>
                <a:avLst/>
                <a:gdLst/>
                <a:ahLst/>
                <a:cxnLst>
                  <a:cxn ang="0">
                    <a:pos x="741" y="202"/>
                  </a:cxn>
                  <a:cxn ang="0">
                    <a:pos x="762" y="204"/>
                  </a:cxn>
                  <a:cxn ang="0">
                    <a:pos x="837" y="294"/>
                  </a:cxn>
                  <a:cxn ang="0">
                    <a:pos x="898" y="284"/>
                  </a:cxn>
                  <a:cxn ang="0">
                    <a:pos x="946" y="202"/>
                  </a:cxn>
                  <a:cxn ang="0">
                    <a:pos x="944" y="280"/>
                  </a:cxn>
                  <a:cxn ang="0">
                    <a:pos x="998" y="294"/>
                  </a:cxn>
                  <a:cxn ang="0">
                    <a:pos x="998" y="284"/>
                  </a:cxn>
                  <a:cxn ang="0">
                    <a:pos x="985" y="232"/>
                  </a:cxn>
                  <a:cxn ang="0">
                    <a:pos x="1017" y="184"/>
                  </a:cxn>
                  <a:cxn ang="0">
                    <a:pos x="1021" y="186"/>
                  </a:cxn>
                  <a:cxn ang="0">
                    <a:pos x="1034" y="382"/>
                  </a:cxn>
                  <a:cxn ang="0">
                    <a:pos x="931" y="361"/>
                  </a:cxn>
                  <a:cxn ang="0">
                    <a:pos x="766" y="374"/>
                  </a:cxn>
                  <a:cxn ang="0">
                    <a:pos x="741" y="336"/>
                  </a:cxn>
                  <a:cxn ang="0">
                    <a:pos x="695" y="376"/>
                  </a:cxn>
                  <a:cxn ang="0">
                    <a:pos x="453" y="273"/>
                  </a:cxn>
                  <a:cxn ang="0">
                    <a:pos x="451" y="273"/>
                  </a:cxn>
                  <a:cxn ang="0">
                    <a:pos x="282" y="382"/>
                  </a:cxn>
                  <a:cxn ang="0">
                    <a:pos x="121" y="524"/>
                  </a:cxn>
                  <a:cxn ang="0">
                    <a:pos x="0" y="457"/>
                  </a:cxn>
                  <a:cxn ang="0">
                    <a:pos x="4" y="449"/>
                  </a:cxn>
                  <a:cxn ang="0">
                    <a:pos x="9" y="436"/>
                  </a:cxn>
                  <a:cxn ang="0">
                    <a:pos x="111" y="467"/>
                  </a:cxn>
                  <a:cxn ang="0">
                    <a:pos x="253" y="349"/>
                  </a:cxn>
                  <a:cxn ang="0">
                    <a:pos x="219" y="261"/>
                  </a:cxn>
                  <a:cxn ang="0">
                    <a:pos x="236" y="175"/>
                  </a:cxn>
                  <a:cxn ang="0">
                    <a:pos x="240" y="177"/>
                  </a:cxn>
                  <a:cxn ang="0">
                    <a:pos x="282" y="294"/>
                  </a:cxn>
                  <a:cxn ang="0">
                    <a:pos x="418" y="275"/>
                  </a:cxn>
                  <a:cxn ang="0">
                    <a:pos x="422" y="253"/>
                  </a:cxn>
                  <a:cxn ang="0">
                    <a:pos x="387" y="217"/>
                  </a:cxn>
                  <a:cxn ang="0">
                    <a:pos x="332" y="104"/>
                  </a:cxn>
                  <a:cxn ang="0">
                    <a:pos x="526" y="0"/>
                  </a:cxn>
                  <a:cxn ang="0">
                    <a:pos x="526" y="79"/>
                  </a:cxn>
                  <a:cxn ang="0">
                    <a:pos x="395" y="129"/>
                  </a:cxn>
                  <a:cxn ang="0">
                    <a:pos x="397" y="144"/>
                  </a:cxn>
                  <a:cxn ang="0">
                    <a:pos x="578" y="294"/>
                  </a:cxn>
                  <a:cxn ang="0">
                    <a:pos x="629" y="294"/>
                  </a:cxn>
                  <a:cxn ang="0">
                    <a:pos x="741" y="202"/>
                  </a:cxn>
                </a:cxnLst>
                <a:rect l="0" t="0" r="r" b="b"/>
                <a:pathLst>
                  <a:path w="1035" h="544">
                    <a:moveTo>
                      <a:pt x="741" y="202"/>
                    </a:moveTo>
                    <a:cubicBezTo>
                      <a:pt x="748" y="202"/>
                      <a:pt x="755" y="203"/>
                      <a:pt x="762" y="204"/>
                    </a:cubicBezTo>
                    <a:cubicBezTo>
                      <a:pt x="760" y="276"/>
                      <a:pt x="761" y="294"/>
                      <a:pt x="837" y="294"/>
                    </a:cubicBezTo>
                    <a:cubicBezTo>
                      <a:pt x="861" y="294"/>
                      <a:pt x="884" y="294"/>
                      <a:pt x="898" y="284"/>
                    </a:cubicBezTo>
                    <a:cubicBezTo>
                      <a:pt x="926" y="265"/>
                      <a:pt x="909" y="227"/>
                      <a:pt x="946" y="202"/>
                    </a:cubicBezTo>
                    <a:cubicBezTo>
                      <a:pt x="946" y="228"/>
                      <a:pt x="945" y="254"/>
                      <a:pt x="944" y="280"/>
                    </a:cubicBezTo>
                    <a:cubicBezTo>
                      <a:pt x="962" y="285"/>
                      <a:pt x="980" y="289"/>
                      <a:pt x="998" y="294"/>
                    </a:cubicBezTo>
                    <a:cubicBezTo>
                      <a:pt x="998" y="291"/>
                      <a:pt x="998" y="287"/>
                      <a:pt x="998" y="284"/>
                    </a:cubicBezTo>
                    <a:cubicBezTo>
                      <a:pt x="991" y="268"/>
                      <a:pt x="985" y="256"/>
                      <a:pt x="985" y="232"/>
                    </a:cubicBezTo>
                    <a:cubicBezTo>
                      <a:pt x="995" y="216"/>
                      <a:pt x="1006" y="200"/>
                      <a:pt x="1017" y="184"/>
                    </a:cubicBezTo>
                    <a:cubicBezTo>
                      <a:pt x="1018" y="185"/>
                      <a:pt x="1020" y="186"/>
                      <a:pt x="1021" y="186"/>
                    </a:cubicBezTo>
                    <a:cubicBezTo>
                      <a:pt x="1035" y="238"/>
                      <a:pt x="1035" y="312"/>
                      <a:pt x="1034" y="382"/>
                    </a:cubicBezTo>
                    <a:cubicBezTo>
                      <a:pt x="990" y="383"/>
                      <a:pt x="959" y="375"/>
                      <a:pt x="931" y="361"/>
                    </a:cubicBezTo>
                    <a:cubicBezTo>
                      <a:pt x="906" y="377"/>
                      <a:pt x="805" y="402"/>
                      <a:pt x="766" y="374"/>
                    </a:cubicBezTo>
                    <a:cubicBezTo>
                      <a:pt x="757" y="362"/>
                      <a:pt x="749" y="349"/>
                      <a:pt x="741" y="336"/>
                    </a:cubicBezTo>
                    <a:cubicBezTo>
                      <a:pt x="725" y="350"/>
                      <a:pt x="716" y="368"/>
                      <a:pt x="695" y="376"/>
                    </a:cubicBezTo>
                    <a:cubicBezTo>
                      <a:pt x="587" y="420"/>
                      <a:pt x="479" y="331"/>
                      <a:pt x="453" y="273"/>
                    </a:cubicBezTo>
                    <a:cubicBezTo>
                      <a:pt x="452" y="273"/>
                      <a:pt x="451" y="273"/>
                      <a:pt x="451" y="273"/>
                    </a:cubicBezTo>
                    <a:cubicBezTo>
                      <a:pt x="452" y="366"/>
                      <a:pt x="376" y="384"/>
                      <a:pt x="282" y="382"/>
                    </a:cubicBezTo>
                    <a:cubicBezTo>
                      <a:pt x="283" y="443"/>
                      <a:pt x="193" y="544"/>
                      <a:pt x="121" y="524"/>
                    </a:cubicBezTo>
                    <a:cubicBezTo>
                      <a:pt x="72" y="511"/>
                      <a:pt x="42" y="475"/>
                      <a:pt x="0" y="457"/>
                    </a:cubicBezTo>
                    <a:cubicBezTo>
                      <a:pt x="1" y="454"/>
                      <a:pt x="2" y="452"/>
                      <a:pt x="4" y="449"/>
                    </a:cubicBezTo>
                    <a:cubicBezTo>
                      <a:pt x="5" y="445"/>
                      <a:pt x="7" y="440"/>
                      <a:pt x="9" y="436"/>
                    </a:cubicBezTo>
                    <a:cubicBezTo>
                      <a:pt x="40" y="445"/>
                      <a:pt x="61" y="477"/>
                      <a:pt x="111" y="467"/>
                    </a:cubicBezTo>
                    <a:cubicBezTo>
                      <a:pt x="152" y="458"/>
                      <a:pt x="242" y="385"/>
                      <a:pt x="253" y="349"/>
                    </a:cubicBezTo>
                    <a:cubicBezTo>
                      <a:pt x="265" y="309"/>
                      <a:pt x="232" y="280"/>
                      <a:pt x="219" y="261"/>
                    </a:cubicBezTo>
                    <a:cubicBezTo>
                      <a:pt x="224" y="232"/>
                      <a:pt x="230" y="204"/>
                      <a:pt x="236" y="175"/>
                    </a:cubicBezTo>
                    <a:cubicBezTo>
                      <a:pt x="237" y="175"/>
                      <a:pt x="238" y="176"/>
                      <a:pt x="240" y="177"/>
                    </a:cubicBezTo>
                    <a:cubicBezTo>
                      <a:pt x="257" y="214"/>
                      <a:pt x="281" y="234"/>
                      <a:pt x="282" y="294"/>
                    </a:cubicBezTo>
                    <a:cubicBezTo>
                      <a:pt x="336" y="295"/>
                      <a:pt x="387" y="295"/>
                      <a:pt x="418" y="275"/>
                    </a:cubicBezTo>
                    <a:cubicBezTo>
                      <a:pt x="419" y="268"/>
                      <a:pt x="421" y="261"/>
                      <a:pt x="422" y="253"/>
                    </a:cubicBezTo>
                    <a:cubicBezTo>
                      <a:pt x="415" y="237"/>
                      <a:pt x="403" y="225"/>
                      <a:pt x="387" y="217"/>
                    </a:cubicBezTo>
                    <a:cubicBezTo>
                      <a:pt x="356" y="238"/>
                      <a:pt x="307" y="157"/>
                      <a:pt x="332" y="104"/>
                    </a:cubicBezTo>
                    <a:cubicBezTo>
                      <a:pt x="352" y="60"/>
                      <a:pt x="472" y="14"/>
                      <a:pt x="526" y="0"/>
                    </a:cubicBezTo>
                    <a:cubicBezTo>
                      <a:pt x="526" y="26"/>
                      <a:pt x="526" y="53"/>
                      <a:pt x="526" y="79"/>
                    </a:cubicBezTo>
                    <a:cubicBezTo>
                      <a:pt x="489" y="84"/>
                      <a:pt x="418" y="105"/>
                      <a:pt x="395" y="129"/>
                    </a:cubicBezTo>
                    <a:cubicBezTo>
                      <a:pt x="396" y="134"/>
                      <a:pt x="396" y="139"/>
                      <a:pt x="397" y="144"/>
                    </a:cubicBezTo>
                    <a:cubicBezTo>
                      <a:pt x="407" y="164"/>
                      <a:pt x="552" y="288"/>
                      <a:pt x="578" y="294"/>
                    </a:cubicBezTo>
                    <a:cubicBezTo>
                      <a:pt x="595" y="294"/>
                      <a:pt x="612" y="294"/>
                      <a:pt x="629" y="294"/>
                    </a:cubicBezTo>
                    <a:cubicBezTo>
                      <a:pt x="702" y="294"/>
                      <a:pt x="742" y="274"/>
                      <a:pt x="741" y="202"/>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74" name="Freeform 20">
                <a:extLst>
                  <a:ext uri="{FF2B5EF4-FFF2-40B4-BE49-F238E27FC236}">
                    <a16:creationId xmlns:a16="http://schemas.microsoft.com/office/drawing/2014/main" id="{17ACE2FC-A16A-4A7D-AD78-DF82EDED5D48}"/>
                  </a:ext>
                </a:extLst>
              </p:cNvPr>
              <p:cNvSpPr>
                <a:spLocks/>
              </p:cNvSpPr>
              <p:nvPr/>
            </p:nvSpPr>
            <p:spPr bwMode="black">
              <a:xfrm>
                <a:off x="7305313" y="4957645"/>
                <a:ext cx="87111" cy="63378"/>
              </a:xfrm>
              <a:custGeom>
                <a:avLst/>
                <a:gdLst/>
                <a:ahLst/>
                <a:cxnLst>
                  <a:cxn ang="0">
                    <a:pos x="107" y="0"/>
                  </a:cxn>
                  <a:cxn ang="0">
                    <a:pos x="167" y="33"/>
                  </a:cxn>
                  <a:cxn ang="0">
                    <a:pos x="131" y="96"/>
                  </a:cxn>
                  <a:cxn ang="0">
                    <a:pos x="83" y="73"/>
                  </a:cxn>
                  <a:cxn ang="0">
                    <a:pos x="56" y="121"/>
                  </a:cxn>
                  <a:cxn ang="0">
                    <a:pos x="0" y="91"/>
                  </a:cxn>
                  <a:cxn ang="0">
                    <a:pos x="35" y="25"/>
                  </a:cxn>
                  <a:cxn ang="0">
                    <a:pos x="84" y="46"/>
                  </a:cxn>
                  <a:cxn ang="0">
                    <a:pos x="107" y="0"/>
                  </a:cxn>
                </a:cxnLst>
                <a:rect l="0" t="0" r="r" b="b"/>
                <a:pathLst>
                  <a:path w="167" h="121">
                    <a:moveTo>
                      <a:pt x="107" y="0"/>
                    </a:moveTo>
                    <a:cubicBezTo>
                      <a:pt x="127" y="11"/>
                      <a:pt x="147" y="22"/>
                      <a:pt x="167" y="33"/>
                    </a:cubicBezTo>
                    <a:cubicBezTo>
                      <a:pt x="155" y="54"/>
                      <a:pt x="143" y="75"/>
                      <a:pt x="131" y="96"/>
                    </a:cubicBezTo>
                    <a:cubicBezTo>
                      <a:pt x="116" y="89"/>
                      <a:pt x="98" y="72"/>
                      <a:pt x="83" y="73"/>
                    </a:cubicBezTo>
                    <a:cubicBezTo>
                      <a:pt x="74" y="89"/>
                      <a:pt x="65" y="105"/>
                      <a:pt x="56" y="121"/>
                    </a:cubicBezTo>
                    <a:cubicBezTo>
                      <a:pt x="37" y="111"/>
                      <a:pt x="19" y="101"/>
                      <a:pt x="0" y="91"/>
                    </a:cubicBezTo>
                    <a:cubicBezTo>
                      <a:pt x="4" y="71"/>
                      <a:pt x="21" y="38"/>
                      <a:pt x="35" y="25"/>
                    </a:cubicBezTo>
                    <a:cubicBezTo>
                      <a:pt x="49" y="32"/>
                      <a:pt x="70" y="48"/>
                      <a:pt x="84" y="46"/>
                    </a:cubicBezTo>
                    <a:cubicBezTo>
                      <a:pt x="92" y="31"/>
                      <a:pt x="100" y="16"/>
                      <a:pt x="107" y="0"/>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75" name="Freeform 21">
                <a:extLst>
                  <a:ext uri="{FF2B5EF4-FFF2-40B4-BE49-F238E27FC236}">
                    <a16:creationId xmlns:a16="http://schemas.microsoft.com/office/drawing/2014/main" id="{3E24C41E-6103-4C1F-AF51-D637D0469564}"/>
                  </a:ext>
                </a:extLst>
              </p:cNvPr>
              <p:cNvSpPr>
                <a:spLocks/>
              </p:cNvSpPr>
              <p:nvPr/>
            </p:nvSpPr>
            <p:spPr bwMode="black">
              <a:xfrm>
                <a:off x="6651306" y="5016168"/>
                <a:ext cx="223576" cy="145365"/>
              </a:xfrm>
              <a:custGeom>
                <a:avLst/>
                <a:gdLst/>
                <a:ahLst/>
                <a:cxnLst>
                  <a:cxn ang="0">
                    <a:pos x="421" y="228"/>
                  </a:cxn>
                  <a:cxn ang="0">
                    <a:pos x="202" y="226"/>
                  </a:cxn>
                  <a:cxn ang="0">
                    <a:pos x="121" y="161"/>
                  </a:cxn>
                  <a:cxn ang="0">
                    <a:pos x="18" y="278"/>
                  </a:cxn>
                  <a:cxn ang="0">
                    <a:pos x="0" y="268"/>
                  </a:cxn>
                  <a:cxn ang="0">
                    <a:pos x="138" y="75"/>
                  </a:cxn>
                  <a:cxn ang="0">
                    <a:pos x="219" y="140"/>
                  </a:cxn>
                  <a:cxn ang="0">
                    <a:pos x="388" y="140"/>
                  </a:cxn>
                  <a:cxn ang="0">
                    <a:pos x="353" y="75"/>
                  </a:cxn>
                  <a:cxn ang="0">
                    <a:pos x="378" y="0"/>
                  </a:cxn>
                  <a:cxn ang="0">
                    <a:pos x="382" y="2"/>
                  </a:cxn>
                  <a:cxn ang="0">
                    <a:pos x="409" y="44"/>
                  </a:cxn>
                  <a:cxn ang="0">
                    <a:pos x="421" y="228"/>
                  </a:cxn>
                </a:cxnLst>
                <a:rect l="0" t="0" r="r" b="b"/>
                <a:pathLst>
                  <a:path w="428" h="278">
                    <a:moveTo>
                      <a:pt x="421" y="228"/>
                    </a:moveTo>
                    <a:cubicBezTo>
                      <a:pt x="348" y="227"/>
                      <a:pt x="275" y="227"/>
                      <a:pt x="202" y="226"/>
                    </a:cubicBezTo>
                    <a:cubicBezTo>
                      <a:pt x="165" y="214"/>
                      <a:pt x="154" y="175"/>
                      <a:pt x="121" y="161"/>
                    </a:cubicBezTo>
                    <a:cubicBezTo>
                      <a:pt x="69" y="148"/>
                      <a:pt x="40" y="248"/>
                      <a:pt x="18" y="278"/>
                    </a:cubicBezTo>
                    <a:cubicBezTo>
                      <a:pt x="12" y="275"/>
                      <a:pt x="6" y="272"/>
                      <a:pt x="0" y="268"/>
                    </a:cubicBezTo>
                    <a:cubicBezTo>
                      <a:pt x="10" y="215"/>
                      <a:pt x="80" y="75"/>
                      <a:pt x="138" y="75"/>
                    </a:cubicBezTo>
                    <a:cubicBezTo>
                      <a:pt x="169" y="90"/>
                      <a:pt x="187" y="130"/>
                      <a:pt x="219" y="140"/>
                    </a:cubicBezTo>
                    <a:cubicBezTo>
                      <a:pt x="275" y="140"/>
                      <a:pt x="332" y="140"/>
                      <a:pt x="388" y="140"/>
                    </a:cubicBezTo>
                    <a:cubicBezTo>
                      <a:pt x="384" y="109"/>
                      <a:pt x="367" y="95"/>
                      <a:pt x="353" y="75"/>
                    </a:cubicBezTo>
                    <a:cubicBezTo>
                      <a:pt x="362" y="50"/>
                      <a:pt x="370" y="25"/>
                      <a:pt x="378" y="0"/>
                    </a:cubicBezTo>
                    <a:cubicBezTo>
                      <a:pt x="380" y="0"/>
                      <a:pt x="381" y="1"/>
                      <a:pt x="382" y="2"/>
                    </a:cubicBezTo>
                    <a:cubicBezTo>
                      <a:pt x="391" y="16"/>
                      <a:pt x="400" y="30"/>
                      <a:pt x="409" y="44"/>
                    </a:cubicBezTo>
                    <a:cubicBezTo>
                      <a:pt x="428" y="89"/>
                      <a:pt x="421" y="166"/>
                      <a:pt x="421" y="228"/>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76" name="Freeform 22">
                <a:extLst>
                  <a:ext uri="{FF2B5EF4-FFF2-40B4-BE49-F238E27FC236}">
                    <a16:creationId xmlns:a16="http://schemas.microsoft.com/office/drawing/2014/main" id="{0EFBC063-34FA-4D2C-97BF-230B5562768F}"/>
                  </a:ext>
                </a:extLst>
              </p:cNvPr>
              <p:cNvSpPr>
                <a:spLocks/>
              </p:cNvSpPr>
              <p:nvPr/>
            </p:nvSpPr>
            <p:spPr bwMode="black">
              <a:xfrm>
                <a:off x="6780759" y="5149667"/>
                <a:ext cx="87111" cy="65266"/>
              </a:xfrm>
              <a:custGeom>
                <a:avLst/>
                <a:gdLst/>
                <a:ahLst/>
                <a:cxnLst>
                  <a:cxn ang="0">
                    <a:pos x="107" y="0"/>
                  </a:cxn>
                  <a:cxn ang="0">
                    <a:pos x="167" y="33"/>
                  </a:cxn>
                  <a:cxn ang="0">
                    <a:pos x="130" y="96"/>
                  </a:cxn>
                  <a:cxn ang="0">
                    <a:pos x="84" y="71"/>
                  </a:cxn>
                  <a:cxn ang="0">
                    <a:pos x="58" y="125"/>
                  </a:cxn>
                  <a:cxn ang="0">
                    <a:pos x="0" y="90"/>
                  </a:cxn>
                  <a:cxn ang="0">
                    <a:pos x="34" y="29"/>
                  </a:cxn>
                  <a:cxn ang="0">
                    <a:pos x="82" y="52"/>
                  </a:cxn>
                  <a:cxn ang="0">
                    <a:pos x="107" y="0"/>
                  </a:cxn>
                </a:cxnLst>
                <a:rect l="0" t="0" r="r" b="b"/>
                <a:pathLst>
                  <a:path w="167" h="125">
                    <a:moveTo>
                      <a:pt x="107" y="0"/>
                    </a:moveTo>
                    <a:cubicBezTo>
                      <a:pt x="127" y="11"/>
                      <a:pt x="147" y="22"/>
                      <a:pt x="167" y="33"/>
                    </a:cubicBezTo>
                    <a:cubicBezTo>
                      <a:pt x="155" y="54"/>
                      <a:pt x="143" y="75"/>
                      <a:pt x="130" y="96"/>
                    </a:cubicBezTo>
                    <a:cubicBezTo>
                      <a:pt x="115" y="88"/>
                      <a:pt x="100" y="79"/>
                      <a:pt x="84" y="71"/>
                    </a:cubicBezTo>
                    <a:cubicBezTo>
                      <a:pt x="75" y="89"/>
                      <a:pt x="66" y="107"/>
                      <a:pt x="58" y="125"/>
                    </a:cubicBezTo>
                    <a:cubicBezTo>
                      <a:pt x="38" y="113"/>
                      <a:pt x="19" y="102"/>
                      <a:pt x="0" y="90"/>
                    </a:cubicBezTo>
                    <a:cubicBezTo>
                      <a:pt x="11" y="70"/>
                      <a:pt x="23" y="49"/>
                      <a:pt x="34" y="29"/>
                    </a:cubicBezTo>
                    <a:cubicBezTo>
                      <a:pt x="50" y="36"/>
                      <a:pt x="66" y="44"/>
                      <a:pt x="82" y="52"/>
                    </a:cubicBezTo>
                    <a:cubicBezTo>
                      <a:pt x="91" y="35"/>
                      <a:pt x="99" y="17"/>
                      <a:pt x="107" y="0"/>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grpSp>
        <p:grpSp>
          <p:nvGrpSpPr>
            <p:cNvPr id="24" name="Group 100">
              <a:extLst>
                <a:ext uri="{FF2B5EF4-FFF2-40B4-BE49-F238E27FC236}">
                  <a16:creationId xmlns:a16="http://schemas.microsoft.com/office/drawing/2014/main" id="{8C075C05-2129-4235-B032-6A4B48E0A180}"/>
                </a:ext>
              </a:extLst>
            </p:cNvPr>
            <p:cNvGrpSpPr/>
            <p:nvPr/>
          </p:nvGrpSpPr>
          <p:grpSpPr bwMode="black">
            <a:xfrm>
              <a:off x="3754836" y="4680693"/>
              <a:ext cx="1190590" cy="232649"/>
              <a:chOff x="3393928" y="4967561"/>
              <a:chExt cx="999744" cy="202126"/>
            </a:xfrm>
            <a:grpFill/>
            <a:effectLst/>
          </p:grpSpPr>
          <p:sp>
            <p:nvSpPr>
              <p:cNvPr id="163" name="Freeform 27">
                <a:extLst>
                  <a:ext uri="{FF2B5EF4-FFF2-40B4-BE49-F238E27FC236}">
                    <a16:creationId xmlns:a16="http://schemas.microsoft.com/office/drawing/2014/main" id="{8F2CF371-335F-4254-8F92-F9767A34976F}"/>
                  </a:ext>
                </a:extLst>
              </p:cNvPr>
              <p:cNvSpPr>
                <a:spLocks/>
              </p:cNvSpPr>
              <p:nvPr/>
            </p:nvSpPr>
            <p:spPr bwMode="black">
              <a:xfrm>
                <a:off x="3393928" y="4976579"/>
                <a:ext cx="160146" cy="147396"/>
              </a:xfrm>
              <a:custGeom>
                <a:avLst/>
                <a:gdLst/>
                <a:ahLst/>
                <a:cxnLst>
                  <a:cxn ang="0">
                    <a:pos x="185" y="201"/>
                  </a:cxn>
                  <a:cxn ang="0">
                    <a:pos x="185" y="73"/>
                  </a:cxn>
                  <a:cxn ang="0">
                    <a:pos x="185" y="59"/>
                  </a:cxn>
                  <a:cxn ang="0">
                    <a:pos x="186" y="47"/>
                  </a:cxn>
                  <a:cxn ang="0">
                    <a:pos x="186" y="37"/>
                  </a:cxn>
                  <a:cxn ang="0">
                    <a:pos x="187" y="30"/>
                  </a:cxn>
                  <a:cxn ang="0">
                    <a:pos x="186" y="30"/>
                  </a:cxn>
                  <a:cxn ang="0">
                    <a:pos x="185" y="35"/>
                  </a:cxn>
                  <a:cxn ang="0">
                    <a:pos x="184" y="41"/>
                  </a:cxn>
                  <a:cxn ang="0">
                    <a:pos x="182" y="47"/>
                  </a:cxn>
                  <a:cxn ang="0">
                    <a:pos x="180" y="52"/>
                  </a:cxn>
                  <a:cxn ang="0">
                    <a:pos x="119" y="201"/>
                  </a:cxn>
                  <a:cxn ang="0">
                    <a:pos x="98" y="201"/>
                  </a:cxn>
                  <a:cxn ang="0">
                    <a:pos x="36" y="54"/>
                  </a:cxn>
                  <a:cxn ang="0">
                    <a:pos x="35" y="49"/>
                  </a:cxn>
                  <a:cxn ang="0">
                    <a:pos x="33" y="42"/>
                  </a:cxn>
                  <a:cxn ang="0">
                    <a:pos x="32" y="35"/>
                  </a:cxn>
                  <a:cxn ang="0">
                    <a:pos x="30" y="30"/>
                  </a:cxn>
                  <a:cxn ang="0">
                    <a:pos x="30" y="30"/>
                  </a:cxn>
                  <a:cxn ang="0">
                    <a:pos x="30" y="38"/>
                  </a:cxn>
                  <a:cxn ang="0">
                    <a:pos x="31" y="50"/>
                  </a:cxn>
                  <a:cxn ang="0">
                    <a:pos x="31" y="63"/>
                  </a:cxn>
                  <a:cxn ang="0">
                    <a:pos x="31" y="77"/>
                  </a:cxn>
                  <a:cxn ang="0">
                    <a:pos x="31" y="201"/>
                  </a:cxn>
                  <a:cxn ang="0">
                    <a:pos x="0" y="201"/>
                  </a:cxn>
                  <a:cxn ang="0">
                    <a:pos x="0" y="0"/>
                  </a:cxn>
                  <a:cxn ang="0">
                    <a:pos x="48" y="0"/>
                  </a:cxn>
                  <a:cxn ang="0">
                    <a:pos x="99" y="127"/>
                  </a:cxn>
                  <a:cxn ang="0">
                    <a:pos x="101" y="134"/>
                  </a:cxn>
                  <a:cxn ang="0">
                    <a:pos x="104" y="141"/>
                  </a:cxn>
                  <a:cxn ang="0">
                    <a:pos x="107" y="149"/>
                  </a:cxn>
                  <a:cxn ang="0">
                    <a:pos x="108" y="155"/>
                  </a:cxn>
                  <a:cxn ang="0">
                    <a:pos x="109" y="155"/>
                  </a:cxn>
                  <a:cxn ang="0">
                    <a:pos x="111" y="149"/>
                  </a:cxn>
                  <a:cxn ang="0">
                    <a:pos x="114" y="141"/>
                  </a:cxn>
                  <a:cxn ang="0">
                    <a:pos x="117" y="133"/>
                  </a:cxn>
                  <a:cxn ang="0">
                    <a:pos x="120" y="127"/>
                  </a:cxn>
                  <a:cxn ang="0">
                    <a:pos x="172" y="0"/>
                  </a:cxn>
                  <a:cxn ang="0">
                    <a:pos x="218" y="0"/>
                  </a:cxn>
                  <a:cxn ang="0">
                    <a:pos x="218" y="201"/>
                  </a:cxn>
                  <a:cxn ang="0">
                    <a:pos x="185" y="201"/>
                  </a:cxn>
                </a:cxnLst>
                <a:rect l="0" t="0" r="r" b="b"/>
                <a:pathLst>
                  <a:path w="218" h="201">
                    <a:moveTo>
                      <a:pt x="185" y="201"/>
                    </a:moveTo>
                    <a:cubicBezTo>
                      <a:pt x="185" y="73"/>
                      <a:pt x="185" y="73"/>
                      <a:pt x="185" y="73"/>
                    </a:cubicBezTo>
                    <a:cubicBezTo>
                      <a:pt x="185" y="68"/>
                      <a:pt x="185" y="64"/>
                      <a:pt x="185" y="59"/>
                    </a:cubicBezTo>
                    <a:cubicBezTo>
                      <a:pt x="185" y="55"/>
                      <a:pt x="185" y="51"/>
                      <a:pt x="186" y="47"/>
                    </a:cubicBezTo>
                    <a:cubicBezTo>
                      <a:pt x="186" y="43"/>
                      <a:pt x="186" y="39"/>
                      <a:pt x="186" y="37"/>
                    </a:cubicBezTo>
                    <a:cubicBezTo>
                      <a:pt x="186" y="34"/>
                      <a:pt x="186" y="31"/>
                      <a:pt x="187" y="30"/>
                    </a:cubicBezTo>
                    <a:cubicBezTo>
                      <a:pt x="186" y="30"/>
                      <a:pt x="186" y="30"/>
                      <a:pt x="186" y="30"/>
                    </a:cubicBezTo>
                    <a:cubicBezTo>
                      <a:pt x="186" y="31"/>
                      <a:pt x="185" y="33"/>
                      <a:pt x="185" y="35"/>
                    </a:cubicBezTo>
                    <a:cubicBezTo>
                      <a:pt x="185" y="37"/>
                      <a:pt x="184" y="39"/>
                      <a:pt x="184" y="41"/>
                    </a:cubicBezTo>
                    <a:cubicBezTo>
                      <a:pt x="183" y="43"/>
                      <a:pt x="183" y="45"/>
                      <a:pt x="182" y="47"/>
                    </a:cubicBezTo>
                    <a:cubicBezTo>
                      <a:pt x="181" y="49"/>
                      <a:pt x="181" y="51"/>
                      <a:pt x="180" y="52"/>
                    </a:cubicBezTo>
                    <a:cubicBezTo>
                      <a:pt x="119" y="201"/>
                      <a:pt x="119" y="201"/>
                      <a:pt x="119" y="201"/>
                    </a:cubicBezTo>
                    <a:cubicBezTo>
                      <a:pt x="98" y="201"/>
                      <a:pt x="98" y="201"/>
                      <a:pt x="98" y="201"/>
                    </a:cubicBezTo>
                    <a:cubicBezTo>
                      <a:pt x="36" y="54"/>
                      <a:pt x="36" y="54"/>
                      <a:pt x="36" y="54"/>
                    </a:cubicBezTo>
                    <a:cubicBezTo>
                      <a:pt x="36" y="52"/>
                      <a:pt x="35" y="51"/>
                      <a:pt x="35" y="49"/>
                    </a:cubicBezTo>
                    <a:cubicBezTo>
                      <a:pt x="34" y="47"/>
                      <a:pt x="34" y="44"/>
                      <a:pt x="33" y="42"/>
                    </a:cubicBezTo>
                    <a:cubicBezTo>
                      <a:pt x="33" y="40"/>
                      <a:pt x="32" y="37"/>
                      <a:pt x="32" y="35"/>
                    </a:cubicBezTo>
                    <a:cubicBezTo>
                      <a:pt x="31" y="33"/>
                      <a:pt x="31" y="31"/>
                      <a:pt x="30" y="30"/>
                    </a:cubicBezTo>
                    <a:cubicBezTo>
                      <a:pt x="30" y="30"/>
                      <a:pt x="30" y="30"/>
                      <a:pt x="30" y="30"/>
                    </a:cubicBezTo>
                    <a:cubicBezTo>
                      <a:pt x="30" y="31"/>
                      <a:pt x="30" y="34"/>
                      <a:pt x="30" y="38"/>
                    </a:cubicBezTo>
                    <a:cubicBezTo>
                      <a:pt x="30" y="41"/>
                      <a:pt x="30" y="45"/>
                      <a:pt x="31" y="50"/>
                    </a:cubicBezTo>
                    <a:cubicBezTo>
                      <a:pt x="31" y="54"/>
                      <a:pt x="31" y="59"/>
                      <a:pt x="31" y="63"/>
                    </a:cubicBezTo>
                    <a:cubicBezTo>
                      <a:pt x="31" y="68"/>
                      <a:pt x="31" y="73"/>
                      <a:pt x="31" y="77"/>
                    </a:cubicBezTo>
                    <a:cubicBezTo>
                      <a:pt x="31" y="201"/>
                      <a:pt x="31" y="201"/>
                      <a:pt x="31" y="201"/>
                    </a:cubicBezTo>
                    <a:cubicBezTo>
                      <a:pt x="0" y="201"/>
                      <a:pt x="0" y="201"/>
                      <a:pt x="0" y="201"/>
                    </a:cubicBezTo>
                    <a:cubicBezTo>
                      <a:pt x="0" y="0"/>
                      <a:pt x="0" y="0"/>
                      <a:pt x="0" y="0"/>
                    </a:cubicBezTo>
                    <a:cubicBezTo>
                      <a:pt x="48" y="0"/>
                      <a:pt x="48" y="0"/>
                      <a:pt x="48" y="0"/>
                    </a:cubicBezTo>
                    <a:cubicBezTo>
                      <a:pt x="99" y="127"/>
                      <a:pt x="99" y="127"/>
                      <a:pt x="99" y="127"/>
                    </a:cubicBezTo>
                    <a:cubicBezTo>
                      <a:pt x="100" y="129"/>
                      <a:pt x="101" y="131"/>
                      <a:pt x="101" y="134"/>
                    </a:cubicBezTo>
                    <a:cubicBezTo>
                      <a:pt x="102" y="136"/>
                      <a:pt x="103" y="139"/>
                      <a:pt x="104" y="141"/>
                    </a:cubicBezTo>
                    <a:cubicBezTo>
                      <a:pt x="105" y="144"/>
                      <a:pt x="106" y="147"/>
                      <a:pt x="107" y="149"/>
                    </a:cubicBezTo>
                    <a:cubicBezTo>
                      <a:pt x="107" y="151"/>
                      <a:pt x="108" y="153"/>
                      <a:pt x="108" y="155"/>
                    </a:cubicBezTo>
                    <a:cubicBezTo>
                      <a:pt x="109" y="155"/>
                      <a:pt x="109" y="155"/>
                      <a:pt x="109" y="155"/>
                    </a:cubicBezTo>
                    <a:cubicBezTo>
                      <a:pt x="109" y="153"/>
                      <a:pt x="110" y="151"/>
                      <a:pt x="111" y="149"/>
                    </a:cubicBezTo>
                    <a:cubicBezTo>
                      <a:pt x="112" y="146"/>
                      <a:pt x="113" y="144"/>
                      <a:pt x="114" y="141"/>
                    </a:cubicBezTo>
                    <a:cubicBezTo>
                      <a:pt x="115" y="139"/>
                      <a:pt x="116" y="136"/>
                      <a:pt x="117" y="133"/>
                    </a:cubicBezTo>
                    <a:cubicBezTo>
                      <a:pt x="118" y="131"/>
                      <a:pt x="119" y="129"/>
                      <a:pt x="120" y="127"/>
                    </a:cubicBezTo>
                    <a:cubicBezTo>
                      <a:pt x="172" y="0"/>
                      <a:pt x="172" y="0"/>
                      <a:pt x="172" y="0"/>
                    </a:cubicBezTo>
                    <a:cubicBezTo>
                      <a:pt x="218" y="0"/>
                      <a:pt x="218" y="0"/>
                      <a:pt x="218" y="0"/>
                    </a:cubicBezTo>
                    <a:cubicBezTo>
                      <a:pt x="218" y="201"/>
                      <a:pt x="218" y="201"/>
                      <a:pt x="218" y="201"/>
                    </a:cubicBezTo>
                    <a:lnTo>
                      <a:pt x="185" y="201"/>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64" name="Freeform 28">
                <a:extLst>
                  <a:ext uri="{FF2B5EF4-FFF2-40B4-BE49-F238E27FC236}">
                    <a16:creationId xmlns:a16="http://schemas.microsoft.com/office/drawing/2014/main" id="{1C0762BE-21C4-41F4-98A3-24358962E230}"/>
                  </a:ext>
                </a:extLst>
              </p:cNvPr>
              <p:cNvSpPr>
                <a:spLocks/>
              </p:cNvSpPr>
              <p:nvPr/>
            </p:nvSpPr>
            <p:spPr bwMode="black">
              <a:xfrm>
                <a:off x="3582060" y="5018248"/>
                <a:ext cx="93911" cy="108837"/>
              </a:xfrm>
              <a:custGeom>
                <a:avLst/>
                <a:gdLst/>
                <a:ahLst/>
                <a:cxnLst>
                  <a:cxn ang="0">
                    <a:pos x="95" y="144"/>
                  </a:cxn>
                  <a:cxn ang="0">
                    <a:pos x="95" y="123"/>
                  </a:cxn>
                  <a:cxn ang="0">
                    <a:pos x="95" y="123"/>
                  </a:cxn>
                  <a:cxn ang="0">
                    <a:pos x="87" y="132"/>
                  </a:cxn>
                  <a:cxn ang="0">
                    <a:pos x="78" y="140"/>
                  </a:cxn>
                  <a:cxn ang="0">
                    <a:pos x="65" y="146"/>
                  </a:cxn>
                  <a:cxn ang="0">
                    <a:pos x="51" y="148"/>
                  </a:cxn>
                  <a:cxn ang="0">
                    <a:pos x="13" y="133"/>
                  </a:cxn>
                  <a:cxn ang="0">
                    <a:pos x="0" y="88"/>
                  </a:cxn>
                  <a:cxn ang="0">
                    <a:pos x="0" y="0"/>
                  </a:cxn>
                  <a:cxn ang="0">
                    <a:pos x="33" y="0"/>
                  </a:cxn>
                  <a:cxn ang="0">
                    <a:pos x="33" y="84"/>
                  </a:cxn>
                  <a:cxn ang="0">
                    <a:pos x="35" y="101"/>
                  </a:cxn>
                  <a:cxn ang="0">
                    <a:pos x="41" y="113"/>
                  </a:cxn>
                  <a:cxn ang="0">
                    <a:pos x="50" y="119"/>
                  </a:cxn>
                  <a:cxn ang="0">
                    <a:pos x="62" y="121"/>
                  </a:cxn>
                  <a:cxn ang="0">
                    <a:pos x="75" y="119"/>
                  </a:cxn>
                  <a:cxn ang="0">
                    <a:pos x="86" y="111"/>
                  </a:cxn>
                  <a:cxn ang="0">
                    <a:pos x="93" y="100"/>
                  </a:cxn>
                  <a:cxn ang="0">
                    <a:pos x="95" y="84"/>
                  </a:cxn>
                  <a:cxn ang="0">
                    <a:pos x="95" y="0"/>
                  </a:cxn>
                  <a:cxn ang="0">
                    <a:pos x="128" y="0"/>
                  </a:cxn>
                  <a:cxn ang="0">
                    <a:pos x="128" y="144"/>
                  </a:cxn>
                  <a:cxn ang="0">
                    <a:pos x="95" y="144"/>
                  </a:cxn>
                </a:cxnLst>
                <a:rect l="0" t="0" r="r" b="b"/>
                <a:pathLst>
                  <a:path w="128" h="148">
                    <a:moveTo>
                      <a:pt x="95" y="144"/>
                    </a:moveTo>
                    <a:cubicBezTo>
                      <a:pt x="95" y="123"/>
                      <a:pt x="95" y="123"/>
                      <a:pt x="95" y="123"/>
                    </a:cubicBezTo>
                    <a:cubicBezTo>
                      <a:pt x="95" y="123"/>
                      <a:pt x="95" y="123"/>
                      <a:pt x="95" y="123"/>
                    </a:cubicBezTo>
                    <a:cubicBezTo>
                      <a:pt x="93" y="126"/>
                      <a:pt x="90" y="129"/>
                      <a:pt x="87" y="132"/>
                    </a:cubicBezTo>
                    <a:cubicBezTo>
                      <a:pt x="85" y="135"/>
                      <a:pt x="81" y="138"/>
                      <a:pt x="78" y="140"/>
                    </a:cubicBezTo>
                    <a:cubicBezTo>
                      <a:pt x="74" y="143"/>
                      <a:pt x="70" y="144"/>
                      <a:pt x="65" y="146"/>
                    </a:cubicBezTo>
                    <a:cubicBezTo>
                      <a:pt x="61" y="147"/>
                      <a:pt x="56" y="148"/>
                      <a:pt x="51" y="148"/>
                    </a:cubicBezTo>
                    <a:cubicBezTo>
                      <a:pt x="35" y="148"/>
                      <a:pt x="22" y="143"/>
                      <a:pt x="13" y="133"/>
                    </a:cubicBezTo>
                    <a:cubicBezTo>
                      <a:pt x="4" y="123"/>
                      <a:pt x="0" y="108"/>
                      <a:pt x="0" y="88"/>
                    </a:cubicBezTo>
                    <a:cubicBezTo>
                      <a:pt x="0" y="0"/>
                      <a:pt x="0" y="0"/>
                      <a:pt x="0" y="0"/>
                    </a:cubicBezTo>
                    <a:cubicBezTo>
                      <a:pt x="33" y="0"/>
                      <a:pt x="33" y="0"/>
                      <a:pt x="33" y="0"/>
                    </a:cubicBezTo>
                    <a:cubicBezTo>
                      <a:pt x="33" y="84"/>
                      <a:pt x="33" y="84"/>
                      <a:pt x="33" y="84"/>
                    </a:cubicBezTo>
                    <a:cubicBezTo>
                      <a:pt x="33" y="90"/>
                      <a:pt x="33" y="96"/>
                      <a:pt x="35" y="101"/>
                    </a:cubicBezTo>
                    <a:cubicBezTo>
                      <a:pt x="36" y="106"/>
                      <a:pt x="38" y="110"/>
                      <a:pt x="41" y="113"/>
                    </a:cubicBezTo>
                    <a:cubicBezTo>
                      <a:pt x="44" y="116"/>
                      <a:pt x="47" y="118"/>
                      <a:pt x="50" y="119"/>
                    </a:cubicBezTo>
                    <a:cubicBezTo>
                      <a:pt x="54" y="120"/>
                      <a:pt x="58" y="121"/>
                      <a:pt x="62" y="121"/>
                    </a:cubicBezTo>
                    <a:cubicBezTo>
                      <a:pt x="67" y="121"/>
                      <a:pt x="71" y="120"/>
                      <a:pt x="75" y="119"/>
                    </a:cubicBezTo>
                    <a:cubicBezTo>
                      <a:pt x="79" y="117"/>
                      <a:pt x="83" y="115"/>
                      <a:pt x="86" y="111"/>
                    </a:cubicBezTo>
                    <a:cubicBezTo>
                      <a:pt x="88" y="108"/>
                      <a:pt x="91" y="104"/>
                      <a:pt x="93" y="100"/>
                    </a:cubicBezTo>
                    <a:cubicBezTo>
                      <a:pt x="94" y="95"/>
                      <a:pt x="95" y="89"/>
                      <a:pt x="95" y="84"/>
                    </a:cubicBezTo>
                    <a:cubicBezTo>
                      <a:pt x="95" y="0"/>
                      <a:pt x="95" y="0"/>
                      <a:pt x="95" y="0"/>
                    </a:cubicBezTo>
                    <a:cubicBezTo>
                      <a:pt x="128" y="0"/>
                      <a:pt x="128" y="0"/>
                      <a:pt x="128" y="0"/>
                    </a:cubicBezTo>
                    <a:cubicBezTo>
                      <a:pt x="128" y="144"/>
                      <a:pt x="128" y="144"/>
                      <a:pt x="128" y="144"/>
                    </a:cubicBezTo>
                    <a:lnTo>
                      <a:pt x="95" y="144"/>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65" name="Rectangle 29">
                <a:extLst>
                  <a:ext uri="{FF2B5EF4-FFF2-40B4-BE49-F238E27FC236}">
                    <a16:creationId xmlns:a16="http://schemas.microsoft.com/office/drawing/2014/main" id="{E1521524-1CFA-4D3E-A1B8-0F4748DA3205}"/>
                  </a:ext>
                </a:extLst>
              </p:cNvPr>
              <p:cNvSpPr>
                <a:spLocks noChangeArrowheads="1"/>
              </p:cNvSpPr>
              <p:nvPr/>
            </p:nvSpPr>
            <p:spPr bwMode="black">
              <a:xfrm>
                <a:off x="3703957" y="4967561"/>
                <a:ext cx="23633" cy="156414"/>
              </a:xfrm>
              <a:prstGeom prst="rect">
                <a:avLst/>
              </a:pr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66" name="Freeform 30">
                <a:extLst>
                  <a:ext uri="{FF2B5EF4-FFF2-40B4-BE49-F238E27FC236}">
                    <a16:creationId xmlns:a16="http://schemas.microsoft.com/office/drawing/2014/main" id="{6B5B65E5-F620-40D0-AB43-A3DAD0F164C3}"/>
                  </a:ext>
                </a:extLst>
              </p:cNvPr>
              <p:cNvSpPr>
                <a:spLocks/>
              </p:cNvSpPr>
              <p:nvPr/>
            </p:nvSpPr>
            <p:spPr bwMode="black">
              <a:xfrm>
                <a:off x="3744382" y="4986841"/>
                <a:ext cx="67479" cy="182846"/>
              </a:xfrm>
              <a:custGeom>
                <a:avLst/>
                <a:gdLst/>
                <a:ahLst/>
                <a:cxnLst>
                  <a:cxn ang="0">
                    <a:pos x="92" y="222"/>
                  </a:cxn>
                  <a:cxn ang="0">
                    <a:pos x="89" y="232"/>
                  </a:cxn>
                  <a:cxn ang="0">
                    <a:pos x="82" y="241"/>
                  </a:cxn>
                  <a:cxn ang="0">
                    <a:pos x="69" y="247"/>
                  </a:cxn>
                  <a:cxn ang="0">
                    <a:pos x="50" y="249"/>
                  </a:cxn>
                  <a:cxn ang="0">
                    <a:pos x="46" y="249"/>
                  </a:cxn>
                  <a:cxn ang="0">
                    <a:pos x="41" y="248"/>
                  </a:cxn>
                  <a:cxn ang="0">
                    <a:pos x="41" y="233"/>
                  </a:cxn>
                  <a:cxn ang="0">
                    <a:pos x="46" y="234"/>
                  </a:cxn>
                  <a:cxn ang="0">
                    <a:pos x="50" y="234"/>
                  </a:cxn>
                  <a:cxn ang="0">
                    <a:pos x="58" y="233"/>
                  </a:cxn>
                  <a:cxn ang="0">
                    <a:pos x="64" y="230"/>
                  </a:cxn>
                  <a:cxn ang="0">
                    <a:pos x="67" y="226"/>
                  </a:cxn>
                  <a:cxn ang="0">
                    <a:pos x="68" y="222"/>
                  </a:cxn>
                  <a:cxn ang="0">
                    <a:pos x="67" y="219"/>
                  </a:cxn>
                  <a:cxn ang="0">
                    <a:pos x="64" y="215"/>
                  </a:cxn>
                  <a:cxn ang="0">
                    <a:pos x="59" y="213"/>
                  </a:cxn>
                  <a:cxn ang="0">
                    <a:pos x="52" y="212"/>
                  </a:cxn>
                  <a:cxn ang="0">
                    <a:pos x="49" y="212"/>
                  </a:cxn>
                  <a:cxn ang="0">
                    <a:pos x="47" y="212"/>
                  </a:cxn>
                  <a:cxn ang="0">
                    <a:pos x="47" y="187"/>
                  </a:cxn>
                  <a:cxn ang="0">
                    <a:pos x="29" y="172"/>
                  </a:cxn>
                  <a:cxn ang="0">
                    <a:pos x="24" y="145"/>
                  </a:cxn>
                  <a:cxn ang="0">
                    <a:pos x="24" y="69"/>
                  </a:cxn>
                  <a:cxn ang="0">
                    <a:pos x="0" y="69"/>
                  </a:cxn>
                  <a:cxn ang="0">
                    <a:pos x="0" y="43"/>
                  </a:cxn>
                  <a:cxn ang="0">
                    <a:pos x="24" y="43"/>
                  </a:cxn>
                  <a:cxn ang="0">
                    <a:pos x="24" y="10"/>
                  </a:cxn>
                  <a:cxn ang="0">
                    <a:pos x="56" y="0"/>
                  </a:cxn>
                  <a:cxn ang="0">
                    <a:pos x="56" y="43"/>
                  </a:cxn>
                  <a:cxn ang="0">
                    <a:pos x="91" y="43"/>
                  </a:cxn>
                  <a:cxn ang="0">
                    <a:pos x="91" y="69"/>
                  </a:cxn>
                  <a:cxn ang="0">
                    <a:pos x="56" y="69"/>
                  </a:cxn>
                  <a:cxn ang="0">
                    <a:pos x="56" y="139"/>
                  </a:cxn>
                  <a:cxn ang="0">
                    <a:pos x="61" y="158"/>
                  </a:cxn>
                  <a:cxn ang="0">
                    <a:pos x="77" y="164"/>
                  </a:cxn>
                  <a:cxn ang="0">
                    <a:pos x="84" y="163"/>
                  </a:cxn>
                  <a:cxn ang="0">
                    <a:pos x="91" y="160"/>
                  </a:cxn>
                  <a:cxn ang="0">
                    <a:pos x="91" y="186"/>
                  </a:cxn>
                  <a:cxn ang="0">
                    <a:pos x="86" y="188"/>
                  </a:cxn>
                  <a:cxn ang="0">
                    <a:pos x="80" y="189"/>
                  </a:cxn>
                  <a:cxn ang="0">
                    <a:pos x="73" y="190"/>
                  </a:cxn>
                  <a:cxn ang="0">
                    <a:pos x="66" y="191"/>
                  </a:cxn>
                  <a:cxn ang="0">
                    <a:pos x="66" y="200"/>
                  </a:cxn>
                  <a:cxn ang="0">
                    <a:pos x="78" y="202"/>
                  </a:cxn>
                  <a:cxn ang="0">
                    <a:pos x="86" y="207"/>
                  </a:cxn>
                  <a:cxn ang="0">
                    <a:pos x="90" y="214"/>
                  </a:cxn>
                  <a:cxn ang="0">
                    <a:pos x="92" y="222"/>
                  </a:cxn>
                </a:cxnLst>
                <a:rect l="0" t="0" r="r" b="b"/>
                <a:pathLst>
                  <a:path w="92" h="249">
                    <a:moveTo>
                      <a:pt x="92" y="222"/>
                    </a:moveTo>
                    <a:cubicBezTo>
                      <a:pt x="92" y="226"/>
                      <a:pt x="91" y="229"/>
                      <a:pt x="89" y="232"/>
                    </a:cubicBezTo>
                    <a:cubicBezTo>
                      <a:pt x="88" y="236"/>
                      <a:pt x="85" y="239"/>
                      <a:pt x="82" y="241"/>
                    </a:cubicBezTo>
                    <a:cubicBezTo>
                      <a:pt x="79" y="243"/>
                      <a:pt x="74" y="245"/>
                      <a:pt x="69" y="247"/>
                    </a:cubicBezTo>
                    <a:cubicBezTo>
                      <a:pt x="64" y="248"/>
                      <a:pt x="58" y="249"/>
                      <a:pt x="50" y="249"/>
                    </a:cubicBezTo>
                    <a:cubicBezTo>
                      <a:pt x="49" y="249"/>
                      <a:pt x="47" y="249"/>
                      <a:pt x="46" y="249"/>
                    </a:cubicBezTo>
                    <a:cubicBezTo>
                      <a:pt x="44" y="249"/>
                      <a:pt x="42" y="249"/>
                      <a:pt x="41" y="248"/>
                    </a:cubicBezTo>
                    <a:cubicBezTo>
                      <a:pt x="41" y="233"/>
                      <a:pt x="41" y="233"/>
                      <a:pt x="41" y="233"/>
                    </a:cubicBezTo>
                    <a:cubicBezTo>
                      <a:pt x="42" y="234"/>
                      <a:pt x="44" y="234"/>
                      <a:pt x="46" y="234"/>
                    </a:cubicBezTo>
                    <a:cubicBezTo>
                      <a:pt x="47" y="234"/>
                      <a:pt x="49" y="234"/>
                      <a:pt x="50" y="234"/>
                    </a:cubicBezTo>
                    <a:cubicBezTo>
                      <a:pt x="53" y="234"/>
                      <a:pt x="56" y="233"/>
                      <a:pt x="58" y="233"/>
                    </a:cubicBezTo>
                    <a:cubicBezTo>
                      <a:pt x="61" y="232"/>
                      <a:pt x="63" y="231"/>
                      <a:pt x="64" y="230"/>
                    </a:cubicBezTo>
                    <a:cubicBezTo>
                      <a:pt x="65" y="229"/>
                      <a:pt x="66" y="228"/>
                      <a:pt x="67" y="226"/>
                    </a:cubicBezTo>
                    <a:cubicBezTo>
                      <a:pt x="68" y="225"/>
                      <a:pt x="68" y="223"/>
                      <a:pt x="68" y="222"/>
                    </a:cubicBezTo>
                    <a:cubicBezTo>
                      <a:pt x="68" y="221"/>
                      <a:pt x="68" y="220"/>
                      <a:pt x="67" y="219"/>
                    </a:cubicBezTo>
                    <a:cubicBezTo>
                      <a:pt x="67" y="217"/>
                      <a:pt x="66" y="216"/>
                      <a:pt x="64" y="215"/>
                    </a:cubicBezTo>
                    <a:cubicBezTo>
                      <a:pt x="63" y="214"/>
                      <a:pt x="61" y="214"/>
                      <a:pt x="59" y="213"/>
                    </a:cubicBezTo>
                    <a:cubicBezTo>
                      <a:pt x="57" y="212"/>
                      <a:pt x="55" y="212"/>
                      <a:pt x="52" y="212"/>
                    </a:cubicBezTo>
                    <a:cubicBezTo>
                      <a:pt x="51" y="212"/>
                      <a:pt x="50" y="212"/>
                      <a:pt x="49" y="212"/>
                    </a:cubicBezTo>
                    <a:cubicBezTo>
                      <a:pt x="48" y="212"/>
                      <a:pt x="47" y="212"/>
                      <a:pt x="47" y="212"/>
                    </a:cubicBezTo>
                    <a:cubicBezTo>
                      <a:pt x="47" y="187"/>
                      <a:pt x="47" y="187"/>
                      <a:pt x="47" y="187"/>
                    </a:cubicBezTo>
                    <a:cubicBezTo>
                      <a:pt x="39" y="184"/>
                      <a:pt x="33" y="179"/>
                      <a:pt x="29" y="172"/>
                    </a:cubicBezTo>
                    <a:cubicBezTo>
                      <a:pt x="26" y="165"/>
                      <a:pt x="24" y="156"/>
                      <a:pt x="24" y="145"/>
                    </a:cubicBezTo>
                    <a:cubicBezTo>
                      <a:pt x="24" y="69"/>
                      <a:pt x="24" y="69"/>
                      <a:pt x="24" y="69"/>
                    </a:cubicBezTo>
                    <a:cubicBezTo>
                      <a:pt x="0" y="69"/>
                      <a:pt x="0" y="69"/>
                      <a:pt x="0" y="69"/>
                    </a:cubicBezTo>
                    <a:cubicBezTo>
                      <a:pt x="0" y="43"/>
                      <a:pt x="0" y="43"/>
                      <a:pt x="0" y="43"/>
                    </a:cubicBezTo>
                    <a:cubicBezTo>
                      <a:pt x="24" y="43"/>
                      <a:pt x="24" y="43"/>
                      <a:pt x="24" y="43"/>
                    </a:cubicBezTo>
                    <a:cubicBezTo>
                      <a:pt x="24" y="10"/>
                      <a:pt x="24" y="10"/>
                      <a:pt x="24" y="10"/>
                    </a:cubicBezTo>
                    <a:cubicBezTo>
                      <a:pt x="56" y="0"/>
                      <a:pt x="56" y="0"/>
                      <a:pt x="56" y="0"/>
                    </a:cubicBezTo>
                    <a:cubicBezTo>
                      <a:pt x="56" y="43"/>
                      <a:pt x="56" y="43"/>
                      <a:pt x="56" y="43"/>
                    </a:cubicBezTo>
                    <a:cubicBezTo>
                      <a:pt x="91" y="43"/>
                      <a:pt x="91" y="43"/>
                      <a:pt x="91" y="43"/>
                    </a:cubicBezTo>
                    <a:cubicBezTo>
                      <a:pt x="91" y="69"/>
                      <a:pt x="91" y="69"/>
                      <a:pt x="91" y="69"/>
                    </a:cubicBezTo>
                    <a:cubicBezTo>
                      <a:pt x="56" y="69"/>
                      <a:pt x="56" y="69"/>
                      <a:pt x="56" y="69"/>
                    </a:cubicBezTo>
                    <a:cubicBezTo>
                      <a:pt x="56" y="139"/>
                      <a:pt x="56" y="139"/>
                      <a:pt x="56" y="139"/>
                    </a:cubicBezTo>
                    <a:cubicBezTo>
                      <a:pt x="56" y="148"/>
                      <a:pt x="58" y="155"/>
                      <a:pt x="61" y="158"/>
                    </a:cubicBezTo>
                    <a:cubicBezTo>
                      <a:pt x="64" y="162"/>
                      <a:pt x="70" y="164"/>
                      <a:pt x="77" y="164"/>
                    </a:cubicBezTo>
                    <a:cubicBezTo>
                      <a:pt x="79" y="164"/>
                      <a:pt x="81" y="164"/>
                      <a:pt x="84" y="163"/>
                    </a:cubicBezTo>
                    <a:cubicBezTo>
                      <a:pt x="87" y="162"/>
                      <a:pt x="89" y="161"/>
                      <a:pt x="91" y="160"/>
                    </a:cubicBezTo>
                    <a:cubicBezTo>
                      <a:pt x="91" y="186"/>
                      <a:pt x="91" y="186"/>
                      <a:pt x="91" y="186"/>
                    </a:cubicBezTo>
                    <a:cubicBezTo>
                      <a:pt x="90" y="186"/>
                      <a:pt x="88" y="187"/>
                      <a:pt x="86" y="188"/>
                    </a:cubicBezTo>
                    <a:cubicBezTo>
                      <a:pt x="85" y="188"/>
                      <a:pt x="83" y="189"/>
                      <a:pt x="80" y="189"/>
                    </a:cubicBezTo>
                    <a:cubicBezTo>
                      <a:pt x="78" y="189"/>
                      <a:pt x="76" y="190"/>
                      <a:pt x="73" y="190"/>
                    </a:cubicBezTo>
                    <a:cubicBezTo>
                      <a:pt x="71" y="191"/>
                      <a:pt x="69" y="191"/>
                      <a:pt x="66" y="191"/>
                    </a:cubicBezTo>
                    <a:cubicBezTo>
                      <a:pt x="66" y="200"/>
                      <a:pt x="66" y="200"/>
                      <a:pt x="66" y="200"/>
                    </a:cubicBezTo>
                    <a:cubicBezTo>
                      <a:pt x="71" y="200"/>
                      <a:pt x="74" y="201"/>
                      <a:pt x="78" y="202"/>
                    </a:cubicBezTo>
                    <a:cubicBezTo>
                      <a:pt x="81" y="203"/>
                      <a:pt x="83" y="205"/>
                      <a:pt x="86" y="207"/>
                    </a:cubicBezTo>
                    <a:cubicBezTo>
                      <a:pt x="88" y="209"/>
                      <a:pt x="89" y="211"/>
                      <a:pt x="90" y="214"/>
                    </a:cubicBezTo>
                    <a:cubicBezTo>
                      <a:pt x="91" y="216"/>
                      <a:pt x="92" y="219"/>
                      <a:pt x="92" y="222"/>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67" name="Freeform 31">
                <a:extLst>
                  <a:ext uri="{FF2B5EF4-FFF2-40B4-BE49-F238E27FC236}">
                    <a16:creationId xmlns:a16="http://schemas.microsoft.com/office/drawing/2014/main" id="{F8006013-CF80-4A0E-B3CA-9341C7BC3A61}"/>
                  </a:ext>
                </a:extLst>
              </p:cNvPr>
              <p:cNvSpPr>
                <a:spLocks/>
              </p:cNvSpPr>
              <p:nvPr/>
            </p:nvSpPr>
            <p:spPr bwMode="black">
              <a:xfrm>
                <a:off x="3825855" y="5018248"/>
                <a:ext cx="93911" cy="108837"/>
              </a:xfrm>
              <a:custGeom>
                <a:avLst/>
                <a:gdLst/>
                <a:ahLst/>
                <a:cxnLst>
                  <a:cxn ang="0">
                    <a:pos x="96" y="144"/>
                  </a:cxn>
                  <a:cxn ang="0">
                    <a:pos x="96" y="123"/>
                  </a:cxn>
                  <a:cxn ang="0">
                    <a:pos x="95" y="123"/>
                  </a:cxn>
                  <a:cxn ang="0">
                    <a:pos x="88" y="132"/>
                  </a:cxn>
                  <a:cxn ang="0">
                    <a:pos x="78" y="140"/>
                  </a:cxn>
                  <a:cxn ang="0">
                    <a:pos x="66" y="146"/>
                  </a:cxn>
                  <a:cxn ang="0">
                    <a:pos x="52" y="148"/>
                  </a:cxn>
                  <a:cxn ang="0">
                    <a:pos x="13" y="133"/>
                  </a:cxn>
                  <a:cxn ang="0">
                    <a:pos x="0" y="88"/>
                  </a:cxn>
                  <a:cxn ang="0">
                    <a:pos x="0" y="0"/>
                  </a:cxn>
                  <a:cxn ang="0">
                    <a:pos x="33" y="0"/>
                  </a:cxn>
                  <a:cxn ang="0">
                    <a:pos x="33" y="84"/>
                  </a:cxn>
                  <a:cxn ang="0">
                    <a:pos x="35" y="101"/>
                  </a:cxn>
                  <a:cxn ang="0">
                    <a:pos x="41" y="113"/>
                  </a:cxn>
                  <a:cxn ang="0">
                    <a:pos x="51" y="119"/>
                  </a:cxn>
                  <a:cxn ang="0">
                    <a:pos x="63" y="121"/>
                  </a:cxn>
                  <a:cxn ang="0">
                    <a:pos x="76" y="119"/>
                  </a:cxn>
                  <a:cxn ang="0">
                    <a:pos x="86" y="111"/>
                  </a:cxn>
                  <a:cxn ang="0">
                    <a:pos x="93" y="100"/>
                  </a:cxn>
                  <a:cxn ang="0">
                    <a:pos x="96" y="84"/>
                  </a:cxn>
                  <a:cxn ang="0">
                    <a:pos x="96" y="0"/>
                  </a:cxn>
                  <a:cxn ang="0">
                    <a:pos x="128" y="0"/>
                  </a:cxn>
                  <a:cxn ang="0">
                    <a:pos x="128" y="144"/>
                  </a:cxn>
                  <a:cxn ang="0">
                    <a:pos x="96" y="144"/>
                  </a:cxn>
                </a:cxnLst>
                <a:rect l="0" t="0" r="r" b="b"/>
                <a:pathLst>
                  <a:path w="128" h="148">
                    <a:moveTo>
                      <a:pt x="96" y="144"/>
                    </a:moveTo>
                    <a:cubicBezTo>
                      <a:pt x="96" y="123"/>
                      <a:pt x="96" y="123"/>
                      <a:pt x="96" y="123"/>
                    </a:cubicBezTo>
                    <a:cubicBezTo>
                      <a:pt x="95" y="123"/>
                      <a:pt x="95" y="123"/>
                      <a:pt x="95" y="123"/>
                    </a:cubicBezTo>
                    <a:cubicBezTo>
                      <a:pt x="93" y="126"/>
                      <a:pt x="91" y="129"/>
                      <a:pt x="88" y="132"/>
                    </a:cubicBezTo>
                    <a:cubicBezTo>
                      <a:pt x="85" y="135"/>
                      <a:pt x="82" y="138"/>
                      <a:pt x="78" y="140"/>
                    </a:cubicBezTo>
                    <a:cubicBezTo>
                      <a:pt x="74" y="143"/>
                      <a:pt x="70" y="144"/>
                      <a:pt x="66" y="146"/>
                    </a:cubicBezTo>
                    <a:cubicBezTo>
                      <a:pt x="62" y="147"/>
                      <a:pt x="57" y="148"/>
                      <a:pt x="52" y="148"/>
                    </a:cubicBezTo>
                    <a:cubicBezTo>
                      <a:pt x="35" y="148"/>
                      <a:pt x="22" y="143"/>
                      <a:pt x="13" y="133"/>
                    </a:cubicBezTo>
                    <a:cubicBezTo>
                      <a:pt x="5" y="123"/>
                      <a:pt x="0" y="108"/>
                      <a:pt x="0" y="88"/>
                    </a:cubicBezTo>
                    <a:cubicBezTo>
                      <a:pt x="0" y="0"/>
                      <a:pt x="0" y="0"/>
                      <a:pt x="0" y="0"/>
                    </a:cubicBezTo>
                    <a:cubicBezTo>
                      <a:pt x="33" y="0"/>
                      <a:pt x="33" y="0"/>
                      <a:pt x="33" y="0"/>
                    </a:cubicBezTo>
                    <a:cubicBezTo>
                      <a:pt x="33" y="84"/>
                      <a:pt x="33" y="84"/>
                      <a:pt x="33" y="84"/>
                    </a:cubicBezTo>
                    <a:cubicBezTo>
                      <a:pt x="33" y="90"/>
                      <a:pt x="34" y="96"/>
                      <a:pt x="35" y="101"/>
                    </a:cubicBezTo>
                    <a:cubicBezTo>
                      <a:pt x="37" y="106"/>
                      <a:pt x="39" y="110"/>
                      <a:pt x="41" y="113"/>
                    </a:cubicBezTo>
                    <a:cubicBezTo>
                      <a:pt x="44" y="116"/>
                      <a:pt x="47" y="118"/>
                      <a:pt x="51" y="119"/>
                    </a:cubicBezTo>
                    <a:cubicBezTo>
                      <a:pt x="55" y="120"/>
                      <a:pt x="59" y="121"/>
                      <a:pt x="63" y="121"/>
                    </a:cubicBezTo>
                    <a:cubicBezTo>
                      <a:pt x="67" y="121"/>
                      <a:pt x="72" y="120"/>
                      <a:pt x="76" y="119"/>
                    </a:cubicBezTo>
                    <a:cubicBezTo>
                      <a:pt x="80" y="117"/>
                      <a:pt x="83" y="115"/>
                      <a:pt x="86" y="111"/>
                    </a:cubicBezTo>
                    <a:cubicBezTo>
                      <a:pt x="89" y="108"/>
                      <a:pt x="91" y="104"/>
                      <a:pt x="93" y="100"/>
                    </a:cubicBezTo>
                    <a:cubicBezTo>
                      <a:pt x="95" y="95"/>
                      <a:pt x="96" y="89"/>
                      <a:pt x="96" y="84"/>
                    </a:cubicBezTo>
                    <a:cubicBezTo>
                      <a:pt x="96" y="0"/>
                      <a:pt x="96" y="0"/>
                      <a:pt x="96" y="0"/>
                    </a:cubicBezTo>
                    <a:cubicBezTo>
                      <a:pt x="128" y="0"/>
                      <a:pt x="128" y="0"/>
                      <a:pt x="128" y="0"/>
                    </a:cubicBezTo>
                    <a:cubicBezTo>
                      <a:pt x="128" y="144"/>
                      <a:pt x="128" y="144"/>
                      <a:pt x="128" y="144"/>
                    </a:cubicBezTo>
                    <a:lnTo>
                      <a:pt x="96" y="144"/>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68" name="Freeform 32">
                <a:extLst>
                  <a:ext uri="{FF2B5EF4-FFF2-40B4-BE49-F238E27FC236}">
                    <a16:creationId xmlns:a16="http://schemas.microsoft.com/office/drawing/2014/main" id="{0E562CBD-16FC-456C-BE1D-B5F92E4E0A33}"/>
                  </a:ext>
                </a:extLst>
              </p:cNvPr>
              <p:cNvSpPr>
                <a:spLocks/>
              </p:cNvSpPr>
              <p:nvPr/>
            </p:nvSpPr>
            <p:spPr bwMode="black">
              <a:xfrm>
                <a:off x="3947752" y="5016071"/>
                <a:ext cx="157969" cy="107904"/>
              </a:xfrm>
              <a:custGeom>
                <a:avLst/>
                <a:gdLst/>
                <a:ahLst/>
                <a:cxnLst>
                  <a:cxn ang="0">
                    <a:pos x="182" y="147"/>
                  </a:cxn>
                  <a:cxn ang="0">
                    <a:pos x="182" y="66"/>
                  </a:cxn>
                  <a:cxn ang="0">
                    <a:pos x="180" y="46"/>
                  </a:cxn>
                  <a:cxn ang="0">
                    <a:pos x="175" y="34"/>
                  </a:cxn>
                  <a:cxn ang="0">
                    <a:pos x="166" y="28"/>
                  </a:cxn>
                  <a:cxn ang="0">
                    <a:pos x="154" y="26"/>
                  </a:cxn>
                  <a:cxn ang="0">
                    <a:pos x="142" y="30"/>
                  </a:cxn>
                  <a:cxn ang="0">
                    <a:pos x="132" y="38"/>
                  </a:cxn>
                  <a:cxn ang="0">
                    <a:pos x="126" y="51"/>
                  </a:cxn>
                  <a:cxn ang="0">
                    <a:pos x="123" y="66"/>
                  </a:cxn>
                  <a:cxn ang="0">
                    <a:pos x="123" y="147"/>
                  </a:cxn>
                  <a:cxn ang="0">
                    <a:pos x="91" y="147"/>
                  </a:cxn>
                  <a:cxn ang="0">
                    <a:pos x="91" y="63"/>
                  </a:cxn>
                  <a:cxn ang="0">
                    <a:pos x="89" y="46"/>
                  </a:cxn>
                  <a:cxn ang="0">
                    <a:pos x="83" y="35"/>
                  </a:cxn>
                  <a:cxn ang="0">
                    <a:pos x="74" y="28"/>
                  </a:cxn>
                  <a:cxn ang="0">
                    <a:pos x="63" y="26"/>
                  </a:cxn>
                  <a:cxn ang="0">
                    <a:pos x="51" y="29"/>
                  </a:cxn>
                  <a:cxn ang="0">
                    <a:pos x="41" y="37"/>
                  </a:cxn>
                  <a:cxn ang="0">
                    <a:pos x="35" y="50"/>
                  </a:cxn>
                  <a:cxn ang="0">
                    <a:pos x="33" y="66"/>
                  </a:cxn>
                  <a:cxn ang="0">
                    <a:pos x="33" y="147"/>
                  </a:cxn>
                  <a:cxn ang="0">
                    <a:pos x="0" y="147"/>
                  </a:cxn>
                  <a:cxn ang="0">
                    <a:pos x="0" y="3"/>
                  </a:cxn>
                  <a:cxn ang="0">
                    <a:pos x="33" y="3"/>
                  </a:cxn>
                  <a:cxn ang="0">
                    <a:pos x="33" y="26"/>
                  </a:cxn>
                  <a:cxn ang="0">
                    <a:pos x="33" y="26"/>
                  </a:cxn>
                  <a:cxn ang="0">
                    <a:pos x="52" y="6"/>
                  </a:cxn>
                  <a:cxn ang="0">
                    <a:pos x="79" y="0"/>
                  </a:cxn>
                  <a:cxn ang="0">
                    <a:pos x="92" y="2"/>
                  </a:cxn>
                  <a:cxn ang="0">
                    <a:pos x="104" y="7"/>
                  </a:cxn>
                  <a:cxn ang="0">
                    <a:pos x="113" y="16"/>
                  </a:cxn>
                  <a:cxn ang="0">
                    <a:pos x="120" y="28"/>
                  </a:cxn>
                  <a:cxn ang="0">
                    <a:pos x="140" y="7"/>
                  </a:cxn>
                  <a:cxn ang="0">
                    <a:pos x="168" y="0"/>
                  </a:cxn>
                  <a:cxn ang="0">
                    <a:pos x="203" y="14"/>
                  </a:cxn>
                  <a:cxn ang="0">
                    <a:pos x="215" y="58"/>
                  </a:cxn>
                  <a:cxn ang="0">
                    <a:pos x="215" y="147"/>
                  </a:cxn>
                  <a:cxn ang="0">
                    <a:pos x="182" y="147"/>
                  </a:cxn>
                </a:cxnLst>
                <a:rect l="0" t="0" r="r" b="b"/>
                <a:pathLst>
                  <a:path w="215" h="147">
                    <a:moveTo>
                      <a:pt x="182" y="147"/>
                    </a:moveTo>
                    <a:cubicBezTo>
                      <a:pt x="182" y="66"/>
                      <a:pt x="182" y="66"/>
                      <a:pt x="182" y="66"/>
                    </a:cubicBezTo>
                    <a:cubicBezTo>
                      <a:pt x="182" y="58"/>
                      <a:pt x="182" y="52"/>
                      <a:pt x="180" y="46"/>
                    </a:cubicBezTo>
                    <a:cubicBezTo>
                      <a:pt x="179" y="41"/>
                      <a:pt x="177" y="37"/>
                      <a:pt x="175" y="34"/>
                    </a:cubicBezTo>
                    <a:cubicBezTo>
                      <a:pt x="172" y="31"/>
                      <a:pt x="169" y="29"/>
                      <a:pt x="166" y="28"/>
                    </a:cubicBezTo>
                    <a:cubicBezTo>
                      <a:pt x="162" y="27"/>
                      <a:pt x="158" y="26"/>
                      <a:pt x="154" y="26"/>
                    </a:cubicBezTo>
                    <a:cubicBezTo>
                      <a:pt x="149" y="26"/>
                      <a:pt x="145" y="27"/>
                      <a:pt x="142" y="30"/>
                    </a:cubicBezTo>
                    <a:cubicBezTo>
                      <a:pt x="138" y="32"/>
                      <a:pt x="135" y="35"/>
                      <a:pt x="132" y="38"/>
                    </a:cubicBezTo>
                    <a:cubicBezTo>
                      <a:pt x="129" y="42"/>
                      <a:pt x="127" y="46"/>
                      <a:pt x="126" y="51"/>
                    </a:cubicBezTo>
                    <a:cubicBezTo>
                      <a:pt x="124" y="56"/>
                      <a:pt x="123" y="61"/>
                      <a:pt x="123" y="66"/>
                    </a:cubicBezTo>
                    <a:cubicBezTo>
                      <a:pt x="123" y="147"/>
                      <a:pt x="123" y="147"/>
                      <a:pt x="123" y="147"/>
                    </a:cubicBezTo>
                    <a:cubicBezTo>
                      <a:pt x="91" y="147"/>
                      <a:pt x="91" y="147"/>
                      <a:pt x="91" y="147"/>
                    </a:cubicBezTo>
                    <a:cubicBezTo>
                      <a:pt x="91" y="63"/>
                      <a:pt x="91" y="63"/>
                      <a:pt x="91" y="63"/>
                    </a:cubicBezTo>
                    <a:cubicBezTo>
                      <a:pt x="91" y="56"/>
                      <a:pt x="90" y="51"/>
                      <a:pt x="89" y="46"/>
                    </a:cubicBezTo>
                    <a:cubicBezTo>
                      <a:pt x="88" y="41"/>
                      <a:pt x="86" y="38"/>
                      <a:pt x="83" y="35"/>
                    </a:cubicBezTo>
                    <a:cubicBezTo>
                      <a:pt x="81" y="32"/>
                      <a:pt x="78" y="30"/>
                      <a:pt x="74" y="28"/>
                    </a:cubicBezTo>
                    <a:cubicBezTo>
                      <a:pt x="71" y="27"/>
                      <a:pt x="67" y="26"/>
                      <a:pt x="63" y="26"/>
                    </a:cubicBezTo>
                    <a:cubicBezTo>
                      <a:pt x="59" y="26"/>
                      <a:pt x="55" y="27"/>
                      <a:pt x="51" y="29"/>
                    </a:cubicBezTo>
                    <a:cubicBezTo>
                      <a:pt x="47" y="31"/>
                      <a:pt x="44" y="34"/>
                      <a:pt x="41" y="37"/>
                    </a:cubicBezTo>
                    <a:cubicBezTo>
                      <a:pt x="39" y="41"/>
                      <a:pt x="36" y="45"/>
                      <a:pt x="35" y="50"/>
                    </a:cubicBezTo>
                    <a:cubicBezTo>
                      <a:pt x="33" y="55"/>
                      <a:pt x="33" y="60"/>
                      <a:pt x="33" y="66"/>
                    </a:cubicBezTo>
                    <a:cubicBezTo>
                      <a:pt x="33" y="147"/>
                      <a:pt x="33" y="147"/>
                      <a:pt x="33" y="147"/>
                    </a:cubicBezTo>
                    <a:cubicBezTo>
                      <a:pt x="0" y="147"/>
                      <a:pt x="0" y="147"/>
                      <a:pt x="0" y="147"/>
                    </a:cubicBezTo>
                    <a:cubicBezTo>
                      <a:pt x="0" y="3"/>
                      <a:pt x="0" y="3"/>
                      <a:pt x="0" y="3"/>
                    </a:cubicBezTo>
                    <a:cubicBezTo>
                      <a:pt x="33" y="3"/>
                      <a:pt x="33" y="3"/>
                      <a:pt x="33" y="3"/>
                    </a:cubicBezTo>
                    <a:cubicBezTo>
                      <a:pt x="33" y="26"/>
                      <a:pt x="33" y="26"/>
                      <a:pt x="33" y="26"/>
                    </a:cubicBezTo>
                    <a:cubicBezTo>
                      <a:pt x="33" y="26"/>
                      <a:pt x="33" y="26"/>
                      <a:pt x="33" y="26"/>
                    </a:cubicBezTo>
                    <a:cubicBezTo>
                      <a:pt x="38" y="17"/>
                      <a:pt x="45" y="11"/>
                      <a:pt x="52" y="6"/>
                    </a:cubicBezTo>
                    <a:cubicBezTo>
                      <a:pt x="60" y="2"/>
                      <a:pt x="69" y="0"/>
                      <a:pt x="79" y="0"/>
                    </a:cubicBezTo>
                    <a:cubicBezTo>
                      <a:pt x="84" y="0"/>
                      <a:pt x="88" y="1"/>
                      <a:pt x="92" y="2"/>
                    </a:cubicBezTo>
                    <a:cubicBezTo>
                      <a:pt x="97" y="3"/>
                      <a:pt x="101" y="5"/>
                      <a:pt x="104" y="7"/>
                    </a:cubicBezTo>
                    <a:cubicBezTo>
                      <a:pt x="108" y="10"/>
                      <a:pt x="111" y="13"/>
                      <a:pt x="113" y="16"/>
                    </a:cubicBezTo>
                    <a:cubicBezTo>
                      <a:pt x="116" y="20"/>
                      <a:pt x="118" y="24"/>
                      <a:pt x="120" y="28"/>
                    </a:cubicBezTo>
                    <a:cubicBezTo>
                      <a:pt x="125" y="18"/>
                      <a:pt x="132" y="11"/>
                      <a:pt x="140" y="7"/>
                    </a:cubicBezTo>
                    <a:cubicBezTo>
                      <a:pt x="148" y="2"/>
                      <a:pt x="157" y="0"/>
                      <a:pt x="168" y="0"/>
                    </a:cubicBezTo>
                    <a:cubicBezTo>
                      <a:pt x="183" y="0"/>
                      <a:pt x="195" y="4"/>
                      <a:pt x="203" y="14"/>
                    </a:cubicBezTo>
                    <a:cubicBezTo>
                      <a:pt x="211" y="23"/>
                      <a:pt x="215" y="38"/>
                      <a:pt x="215" y="58"/>
                    </a:cubicBezTo>
                    <a:cubicBezTo>
                      <a:pt x="215" y="147"/>
                      <a:pt x="215" y="147"/>
                      <a:pt x="215" y="147"/>
                    </a:cubicBezTo>
                    <a:lnTo>
                      <a:pt x="182" y="147"/>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69" name="Freeform 33">
                <a:extLst>
                  <a:ext uri="{FF2B5EF4-FFF2-40B4-BE49-F238E27FC236}">
                    <a16:creationId xmlns:a16="http://schemas.microsoft.com/office/drawing/2014/main" id="{D98A2571-179C-4553-9A06-DC5DC92C86E2}"/>
                  </a:ext>
                </a:extLst>
              </p:cNvPr>
              <p:cNvSpPr>
                <a:spLocks noEditPoints="1"/>
              </p:cNvSpPr>
              <p:nvPr/>
            </p:nvSpPr>
            <p:spPr bwMode="black">
              <a:xfrm>
                <a:off x="4123446" y="5016071"/>
                <a:ext cx="96087" cy="111014"/>
              </a:xfrm>
              <a:custGeom>
                <a:avLst/>
                <a:gdLst/>
                <a:ahLst/>
                <a:cxnLst>
                  <a:cxn ang="0">
                    <a:pos x="33" y="85"/>
                  </a:cxn>
                  <a:cxn ang="0">
                    <a:pos x="45" y="115"/>
                  </a:cxn>
                  <a:cxn ang="0">
                    <a:pos x="76" y="125"/>
                  </a:cxn>
                  <a:cxn ang="0">
                    <a:pos x="100" y="121"/>
                  </a:cxn>
                  <a:cxn ang="0">
                    <a:pos x="120" y="111"/>
                  </a:cxn>
                  <a:cxn ang="0">
                    <a:pos x="120" y="139"/>
                  </a:cxn>
                  <a:cxn ang="0">
                    <a:pos x="112" y="143"/>
                  </a:cxn>
                  <a:cxn ang="0">
                    <a:pos x="101" y="146"/>
                  </a:cxn>
                  <a:cxn ang="0">
                    <a:pos x="86" y="149"/>
                  </a:cxn>
                  <a:cxn ang="0">
                    <a:pos x="69" y="151"/>
                  </a:cxn>
                  <a:cxn ang="0">
                    <a:pos x="40" y="146"/>
                  </a:cxn>
                  <a:cxn ang="0">
                    <a:pos x="18" y="132"/>
                  </a:cxn>
                  <a:cxn ang="0">
                    <a:pos x="5" y="108"/>
                  </a:cxn>
                  <a:cxn ang="0">
                    <a:pos x="0" y="77"/>
                  </a:cxn>
                  <a:cxn ang="0">
                    <a:pos x="6" y="42"/>
                  </a:cxn>
                  <a:cxn ang="0">
                    <a:pos x="22" y="18"/>
                  </a:cxn>
                  <a:cxn ang="0">
                    <a:pos x="44" y="4"/>
                  </a:cxn>
                  <a:cxn ang="0">
                    <a:pos x="68" y="0"/>
                  </a:cxn>
                  <a:cxn ang="0">
                    <a:pos x="96" y="5"/>
                  </a:cxn>
                  <a:cxn ang="0">
                    <a:pos x="115" y="19"/>
                  </a:cxn>
                  <a:cxn ang="0">
                    <a:pos x="127" y="41"/>
                  </a:cxn>
                  <a:cxn ang="0">
                    <a:pos x="131" y="69"/>
                  </a:cxn>
                  <a:cxn ang="0">
                    <a:pos x="131" y="85"/>
                  </a:cxn>
                  <a:cxn ang="0">
                    <a:pos x="33" y="85"/>
                  </a:cxn>
                  <a:cxn ang="0">
                    <a:pos x="97" y="46"/>
                  </a:cxn>
                  <a:cxn ang="0">
                    <a:pos x="92" y="35"/>
                  </a:cxn>
                  <a:cxn ang="0">
                    <a:pos x="82" y="28"/>
                  </a:cxn>
                  <a:cxn ang="0">
                    <a:pos x="68" y="25"/>
                  </a:cxn>
                  <a:cxn ang="0">
                    <a:pos x="56" y="28"/>
                  </a:cxn>
                  <a:cxn ang="0">
                    <a:pos x="45" y="35"/>
                  </a:cxn>
                  <a:cxn ang="0">
                    <a:pos x="38" y="46"/>
                  </a:cxn>
                  <a:cxn ang="0">
                    <a:pos x="33" y="60"/>
                  </a:cxn>
                  <a:cxn ang="0">
                    <a:pos x="99" y="60"/>
                  </a:cxn>
                  <a:cxn ang="0">
                    <a:pos x="97" y="46"/>
                  </a:cxn>
                </a:cxnLst>
                <a:rect l="0" t="0" r="r" b="b"/>
                <a:pathLst>
                  <a:path w="131" h="151">
                    <a:moveTo>
                      <a:pt x="33" y="85"/>
                    </a:moveTo>
                    <a:cubicBezTo>
                      <a:pt x="34" y="98"/>
                      <a:pt x="38" y="108"/>
                      <a:pt x="45" y="115"/>
                    </a:cubicBezTo>
                    <a:cubicBezTo>
                      <a:pt x="53" y="122"/>
                      <a:pt x="63" y="125"/>
                      <a:pt x="76" y="125"/>
                    </a:cubicBezTo>
                    <a:cubicBezTo>
                      <a:pt x="84" y="125"/>
                      <a:pt x="92" y="124"/>
                      <a:pt x="100" y="121"/>
                    </a:cubicBezTo>
                    <a:cubicBezTo>
                      <a:pt x="107" y="119"/>
                      <a:pt x="114" y="115"/>
                      <a:pt x="120" y="111"/>
                    </a:cubicBezTo>
                    <a:cubicBezTo>
                      <a:pt x="120" y="139"/>
                      <a:pt x="120" y="139"/>
                      <a:pt x="120" y="139"/>
                    </a:cubicBezTo>
                    <a:cubicBezTo>
                      <a:pt x="118" y="140"/>
                      <a:pt x="115" y="141"/>
                      <a:pt x="112" y="143"/>
                    </a:cubicBezTo>
                    <a:cubicBezTo>
                      <a:pt x="109" y="144"/>
                      <a:pt x="105" y="145"/>
                      <a:pt x="101" y="146"/>
                    </a:cubicBezTo>
                    <a:cubicBezTo>
                      <a:pt x="96" y="148"/>
                      <a:pt x="91" y="149"/>
                      <a:pt x="86" y="149"/>
                    </a:cubicBezTo>
                    <a:cubicBezTo>
                      <a:pt x="81" y="150"/>
                      <a:pt x="75" y="151"/>
                      <a:pt x="69" y="151"/>
                    </a:cubicBezTo>
                    <a:cubicBezTo>
                      <a:pt x="58" y="151"/>
                      <a:pt x="48" y="149"/>
                      <a:pt x="40" y="146"/>
                    </a:cubicBezTo>
                    <a:cubicBezTo>
                      <a:pt x="31" y="143"/>
                      <a:pt x="24" y="138"/>
                      <a:pt x="18" y="132"/>
                    </a:cubicBezTo>
                    <a:cubicBezTo>
                      <a:pt x="12" y="125"/>
                      <a:pt x="8" y="118"/>
                      <a:pt x="5" y="108"/>
                    </a:cubicBezTo>
                    <a:cubicBezTo>
                      <a:pt x="1" y="99"/>
                      <a:pt x="0" y="89"/>
                      <a:pt x="0" y="77"/>
                    </a:cubicBezTo>
                    <a:cubicBezTo>
                      <a:pt x="0" y="63"/>
                      <a:pt x="2" y="52"/>
                      <a:pt x="6" y="42"/>
                    </a:cubicBezTo>
                    <a:cubicBezTo>
                      <a:pt x="10" y="33"/>
                      <a:pt x="15" y="25"/>
                      <a:pt x="22" y="18"/>
                    </a:cubicBezTo>
                    <a:cubicBezTo>
                      <a:pt x="29" y="12"/>
                      <a:pt x="36" y="7"/>
                      <a:pt x="44" y="4"/>
                    </a:cubicBezTo>
                    <a:cubicBezTo>
                      <a:pt x="52" y="1"/>
                      <a:pt x="60" y="0"/>
                      <a:pt x="68" y="0"/>
                    </a:cubicBezTo>
                    <a:cubicBezTo>
                      <a:pt x="79" y="0"/>
                      <a:pt x="88" y="2"/>
                      <a:pt x="96" y="5"/>
                    </a:cubicBezTo>
                    <a:cubicBezTo>
                      <a:pt x="104" y="8"/>
                      <a:pt x="110" y="13"/>
                      <a:pt x="115" y="19"/>
                    </a:cubicBezTo>
                    <a:cubicBezTo>
                      <a:pt x="121" y="25"/>
                      <a:pt x="125" y="32"/>
                      <a:pt x="127" y="41"/>
                    </a:cubicBezTo>
                    <a:cubicBezTo>
                      <a:pt x="130" y="49"/>
                      <a:pt x="131" y="59"/>
                      <a:pt x="131" y="69"/>
                    </a:cubicBezTo>
                    <a:cubicBezTo>
                      <a:pt x="131" y="85"/>
                      <a:pt x="131" y="85"/>
                      <a:pt x="131" y="85"/>
                    </a:cubicBezTo>
                    <a:lnTo>
                      <a:pt x="33" y="85"/>
                    </a:lnTo>
                    <a:close/>
                    <a:moveTo>
                      <a:pt x="97" y="46"/>
                    </a:moveTo>
                    <a:cubicBezTo>
                      <a:pt x="96" y="42"/>
                      <a:pt x="94" y="38"/>
                      <a:pt x="92" y="35"/>
                    </a:cubicBezTo>
                    <a:cubicBezTo>
                      <a:pt x="89" y="32"/>
                      <a:pt x="86" y="30"/>
                      <a:pt x="82" y="28"/>
                    </a:cubicBezTo>
                    <a:cubicBezTo>
                      <a:pt x="78" y="26"/>
                      <a:pt x="74" y="25"/>
                      <a:pt x="68" y="25"/>
                    </a:cubicBezTo>
                    <a:cubicBezTo>
                      <a:pt x="64" y="25"/>
                      <a:pt x="60" y="26"/>
                      <a:pt x="56" y="28"/>
                    </a:cubicBezTo>
                    <a:cubicBezTo>
                      <a:pt x="52" y="29"/>
                      <a:pt x="48" y="32"/>
                      <a:pt x="45" y="35"/>
                    </a:cubicBezTo>
                    <a:cubicBezTo>
                      <a:pt x="42" y="38"/>
                      <a:pt x="40" y="42"/>
                      <a:pt x="38" y="46"/>
                    </a:cubicBezTo>
                    <a:cubicBezTo>
                      <a:pt x="36" y="50"/>
                      <a:pt x="34" y="55"/>
                      <a:pt x="33" y="60"/>
                    </a:cubicBezTo>
                    <a:cubicBezTo>
                      <a:pt x="99" y="60"/>
                      <a:pt x="99" y="60"/>
                      <a:pt x="99" y="60"/>
                    </a:cubicBezTo>
                    <a:cubicBezTo>
                      <a:pt x="99" y="55"/>
                      <a:pt x="98" y="51"/>
                      <a:pt x="97" y="46"/>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70" name="Freeform 34">
                <a:extLst>
                  <a:ext uri="{FF2B5EF4-FFF2-40B4-BE49-F238E27FC236}">
                    <a16:creationId xmlns:a16="http://schemas.microsoft.com/office/drawing/2014/main" id="{C53F9FAB-E9B7-4586-9570-C534BB51641A}"/>
                  </a:ext>
                </a:extLst>
              </p:cNvPr>
              <p:cNvSpPr>
                <a:spLocks/>
              </p:cNvSpPr>
              <p:nvPr/>
            </p:nvSpPr>
            <p:spPr bwMode="black">
              <a:xfrm>
                <a:off x="4231349" y="5016071"/>
                <a:ext cx="69656" cy="111014"/>
              </a:xfrm>
              <a:custGeom>
                <a:avLst/>
                <a:gdLst/>
                <a:ahLst/>
                <a:cxnLst>
                  <a:cxn ang="0">
                    <a:pos x="95" y="106"/>
                  </a:cxn>
                  <a:cxn ang="0">
                    <a:pos x="91" y="123"/>
                  </a:cxn>
                  <a:cxn ang="0">
                    <a:pos x="80" y="138"/>
                  </a:cxn>
                  <a:cxn ang="0">
                    <a:pos x="62" y="147"/>
                  </a:cxn>
                  <a:cxn ang="0">
                    <a:pos x="37" y="151"/>
                  </a:cxn>
                  <a:cxn ang="0">
                    <a:pos x="28" y="150"/>
                  </a:cxn>
                  <a:cxn ang="0">
                    <a:pos x="18" y="148"/>
                  </a:cxn>
                  <a:cxn ang="0">
                    <a:pos x="8" y="146"/>
                  </a:cxn>
                  <a:cxn ang="0">
                    <a:pos x="0" y="143"/>
                  </a:cxn>
                  <a:cxn ang="0">
                    <a:pos x="0" y="112"/>
                  </a:cxn>
                  <a:cxn ang="0">
                    <a:pos x="9" y="118"/>
                  </a:cxn>
                  <a:cxn ang="0">
                    <a:pos x="20" y="122"/>
                  </a:cxn>
                  <a:cxn ang="0">
                    <a:pos x="30" y="124"/>
                  </a:cxn>
                  <a:cxn ang="0">
                    <a:pos x="39" y="125"/>
                  </a:cxn>
                  <a:cxn ang="0">
                    <a:pos x="56" y="121"/>
                  </a:cxn>
                  <a:cxn ang="0">
                    <a:pos x="62" y="110"/>
                  </a:cxn>
                  <a:cxn ang="0">
                    <a:pos x="61" y="103"/>
                  </a:cxn>
                  <a:cxn ang="0">
                    <a:pos x="57" y="98"/>
                  </a:cxn>
                  <a:cxn ang="0">
                    <a:pos x="48" y="93"/>
                  </a:cxn>
                  <a:cxn ang="0">
                    <a:pos x="34" y="86"/>
                  </a:cxn>
                  <a:cxn ang="0">
                    <a:pos x="20" y="79"/>
                  </a:cxn>
                  <a:cxn ang="0">
                    <a:pos x="9" y="70"/>
                  </a:cxn>
                  <a:cxn ang="0">
                    <a:pos x="2" y="59"/>
                  </a:cxn>
                  <a:cxn ang="0">
                    <a:pos x="0" y="44"/>
                  </a:cxn>
                  <a:cxn ang="0">
                    <a:pos x="4" y="26"/>
                  </a:cxn>
                  <a:cxn ang="0">
                    <a:pos x="15" y="12"/>
                  </a:cxn>
                  <a:cxn ang="0">
                    <a:pos x="32" y="3"/>
                  </a:cxn>
                  <a:cxn ang="0">
                    <a:pos x="55" y="0"/>
                  </a:cxn>
                  <a:cxn ang="0">
                    <a:pos x="64" y="0"/>
                  </a:cxn>
                  <a:cxn ang="0">
                    <a:pos x="73" y="2"/>
                  </a:cxn>
                  <a:cxn ang="0">
                    <a:pos x="81" y="4"/>
                  </a:cxn>
                  <a:cxn ang="0">
                    <a:pos x="87" y="6"/>
                  </a:cxn>
                  <a:cxn ang="0">
                    <a:pos x="87" y="35"/>
                  </a:cxn>
                  <a:cxn ang="0">
                    <a:pos x="80" y="31"/>
                  </a:cxn>
                  <a:cxn ang="0">
                    <a:pos x="71" y="28"/>
                  </a:cxn>
                  <a:cxn ang="0">
                    <a:pos x="62" y="26"/>
                  </a:cxn>
                  <a:cxn ang="0">
                    <a:pos x="54" y="25"/>
                  </a:cxn>
                  <a:cxn ang="0">
                    <a:pos x="38" y="30"/>
                  </a:cxn>
                  <a:cxn ang="0">
                    <a:pos x="33" y="41"/>
                  </a:cxn>
                  <a:cxn ang="0">
                    <a:pos x="34" y="48"/>
                  </a:cxn>
                  <a:cxn ang="0">
                    <a:pos x="38" y="53"/>
                  </a:cxn>
                  <a:cxn ang="0">
                    <a:pos x="46" y="58"/>
                  </a:cxn>
                  <a:cxn ang="0">
                    <a:pos x="58" y="63"/>
                  </a:cxn>
                  <a:cxn ang="0">
                    <a:pos x="73" y="70"/>
                  </a:cxn>
                  <a:cxn ang="0">
                    <a:pos x="84" y="79"/>
                  </a:cxn>
                  <a:cxn ang="0">
                    <a:pos x="92" y="91"/>
                  </a:cxn>
                  <a:cxn ang="0">
                    <a:pos x="95" y="106"/>
                  </a:cxn>
                </a:cxnLst>
                <a:rect l="0" t="0" r="r" b="b"/>
                <a:pathLst>
                  <a:path w="95" h="151">
                    <a:moveTo>
                      <a:pt x="95" y="106"/>
                    </a:moveTo>
                    <a:cubicBezTo>
                      <a:pt x="95" y="112"/>
                      <a:pt x="93" y="118"/>
                      <a:pt x="91" y="123"/>
                    </a:cubicBezTo>
                    <a:cubicBezTo>
                      <a:pt x="89" y="129"/>
                      <a:pt x="85" y="134"/>
                      <a:pt x="80" y="138"/>
                    </a:cubicBezTo>
                    <a:cubicBezTo>
                      <a:pt x="75" y="142"/>
                      <a:pt x="70" y="145"/>
                      <a:pt x="62" y="147"/>
                    </a:cubicBezTo>
                    <a:cubicBezTo>
                      <a:pt x="55" y="150"/>
                      <a:pt x="47" y="151"/>
                      <a:pt x="37" y="151"/>
                    </a:cubicBezTo>
                    <a:cubicBezTo>
                      <a:pt x="35" y="151"/>
                      <a:pt x="32" y="150"/>
                      <a:pt x="28" y="150"/>
                    </a:cubicBezTo>
                    <a:cubicBezTo>
                      <a:pt x="25" y="150"/>
                      <a:pt x="22" y="149"/>
                      <a:pt x="18" y="148"/>
                    </a:cubicBezTo>
                    <a:cubicBezTo>
                      <a:pt x="15" y="148"/>
                      <a:pt x="11" y="147"/>
                      <a:pt x="8" y="146"/>
                    </a:cubicBezTo>
                    <a:cubicBezTo>
                      <a:pt x="5" y="145"/>
                      <a:pt x="2" y="144"/>
                      <a:pt x="0" y="143"/>
                    </a:cubicBezTo>
                    <a:cubicBezTo>
                      <a:pt x="0" y="112"/>
                      <a:pt x="0" y="112"/>
                      <a:pt x="0" y="112"/>
                    </a:cubicBezTo>
                    <a:cubicBezTo>
                      <a:pt x="3" y="114"/>
                      <a:pt x="6" y="116"/>
                      <a:pt x="9" y="118"/>
                    </a:cubicBezTo>
                    <a:cubicBezTo>
                      <a:pt x="13" y="119"/>
                      <a:pt x="16" y="121"/>
                      <a:pt x="20" y="122"/>
                    </a:cubicBezTo>
                    <a:cubicBezTo>
                      <a:pt x="23" y="123"/>
                      <a:pt x="26" y="124"/>
                      <a:pt x="30" y="124"/>
                    </a:cubicBezTo>
                    <a:cubicBezTo>
                      <a:pt x="33" y="125"/>
                      <a:pt x="36" y="125"/>
                      <a:pt x="39" y="125"/>
                    </a:cubicBezTo>
                    <a:cubicBezTo>
                      <a:pt x="47" y="125"/>
                      <a:pt x="53" y="124"/>
                      <a:pt x="56" y="121"/>
                    </a:cubicBezTo>
                    <a:cubicBezTo>
                      <a:pt x="60" y="118"/>
                      <a:pt x="62" y="115"/>
                      <a:pt x="62" y="110"/>
                    </a:cubicBezTo>
                    <a:cubicBezTo>
                      <a:pt x="62" y="107"/>
                      <a:pt x="62" y="105"/>
                      <a:pt x="61" y="103"/>
                    </a:cubicBezTo>
                    <a:cubicBezTo>
                      <a:pt x="60" y="102"/>
                      <a:pt x="59" y="100"/>
                      <a:pt x="57" y="98"/>
                    </a:cubicBezTo>
                    <a:cubicBezTo>
                      <a:pt x="55" y="96"/>
                      <a:pt x="52" y="95"/>
                      <a:pt x="48" y="93"/>
                    </a:cubicBezTo>
                    <a:cubicBezTo>
                      <a:pt x="45" y="91"/>
                      <a:pt x="40" y="89"/>
                      <a:pt x="34" y="86"/>
                    </a:cubicBezTo>
                    <a:cubicBezTo>
                      <a:pt x="29" y="84"/>
                      <a:pt x="24" y="82"/>
                      <a:pt x="20" y="79"/>
                    </a:cubicBezTo>
                    <a:cubicBezTo>
                      <a:pt x="16" y="77"/>
                      <a:pt x="12" y="74"/>
                      <a:pt x="9" y="70"/>
                    </a:cubicBezTo>
                    <a:cubicBezTo>
                      <a:pt x="6" y="67"/>
                      <a:pt x="4" y="63"/>
                      <a:pt x="2" y="59"/>
                    </a:cubicBezTo>
                    <a:cubicBezTo>
                      <a:pt x="1" y="55"/>
                      <a:pt x="0" y="50"/>
                      <a:pt x="0" y="44"/>
                    </a:cubicBezTo>
                    <a:cubicBezTo>
                      <a:pt x="0" y="37"/>
                      <a:pt x="1" y="32"/>
                      <a:pt x="4" y="26"/>
                    </a:cubicBezTo>
                    <a:cubicBezTo>
                      <a:pt x="6" y="21"/>
                      <a:pt x="10" y="16"/>
                      <a:pt x="15" y="12"/>
                    </a:cubicBezTo>
                    <a:cubicBezTo>
                      <a:pt x="19" y="9"/>
                      <a:pt x="25" y="5"/>
                      <a:pt x="32" y="3"/>
                    </a:cubicBezTo>
                    <a:cubicBezTo>
                      <a:pt x="39" y="1"/>
                      <a:pt x="46" y="0"/>
                      <a:pt x="55" y="0"/>
                    </a:cubicBezTo>
                    <a:cubicBezTo>
                      <a:pt x="58" y="0"/>
                      <a:pt x="61" y="0"/>
                      <a:pt x="64" y="0"/>
                    </a:cubicBezTo>
                    <a:cubicBezTo>
                      <a:pt x="67" y="1"/>
                      <a:pt x="70" y="1"/>
                      <a:pt x="73" y="2"/>
                    </a:cubicBezTo>
                    <a:cubicBezTo>
                      <a:pt x="75" y="2"/>
                      <a:pt x="78" y="3"/>
                      <a:pt x="81" y="4"/>
                    </a:cubicBezTo>
                    <a:cubicBezTo>
                      <a:pt x="83" y="4"/>
                      <a:pt x="85" y="5"/>
                      <a:pt x="87" y="6"/>
                    </a:cubicBezTo>
                    <a:cubicBezTo>
                      <a:pt x="87" y="35"/>
                      <a:pt x="87" y="35"/>
                      <a:pt x="87" y="35"/>
                    </a:cubicBezTo>
                    <a:cubicBezTo>
                      <a:pt x="85" y="34"/>
                      <a:pt x="82" y="32"/>
                      <a:pt x="80" y="31"/>
                    </a:cubicBezTo>
                    <a:cubicBezTo>
                      <a:pt x="77" y="30"/>
                      <a:pt x="74" y="29"/>
                      <a:pt x="71" y="28"/>
                    </a:cubicBezTo>
                    <a:cubicBezTo>
                      <a:pt x="68" y="27"/>
                      <a:pt x="65" y="26"/>
                      <a:pt x="62" y="26"/>
                    </a:cubicBezTo>
                    <a:cubicBezTo>
                      <a:pt x="59" y="26"/>
                      <a:pt x="56" y="25"/>
                      <a:pt x="54" y="25"/>
                    </a:cubicBezTo>
                    <a:cubicBezTo>
                      <a:pt x="47" y="25"/>
                      <a:pt x="42" y="27"/>
                      <a:pt x="38" y="30"/>
                    </a:cubicBezTo>
                    <a:cubicBezTo>
                      <a:pt x="35" y="33"/>
                      <a:pt x="33" y="36"/>
                      <a:pt x="33" y="41"/>
                    </a:cubicBezTo>
                    <a:cubicBezTo>
                      <a:pt x="33" y="44"/>
                      <a:pt x="33" y="46"/>
                      <a:pt x="34" y="48"/>
                    </a:cubicBezTo>
                    <a:cubicBezTo>
                      <a:pt x="35" y="50"/>
                      <a:pt x="36" y="52"/>
                      <a:pt x="38" y="53"/>
                    </a:cubicBezTo>
                    <a:cubicBezTo>
                      <a:pt x="40" y="55"/>
                      <a:pt x="43" y="57"/>
                      <a:pt x="46" y="58"/>
                    </a:cubicBezTo>
                    <a:cubicBezTo>
                      <a:pt x="49" y="60"/>
                      <a:pt x="53" y="62"/>
                      <a:pt x="58" y="63"/>
                    </a:cubicBezTo>
                    <a:cubicBezTo>
                      <a:pt x="63" y="66"/>
                      <a:pt x="68" y="68"/>
                      <a:pt x="73" y="70"/>
                    </a:cubicBezTo>
                    <a:cubicBezTo>
                      <a:pt x="77" y="73"/>
                      <a:pt x="81" y="76"/>
                      <a:pt x="84" y="79"/>
                    </a:cubicBezTo>
                    <a:cubicBezTo>
                      <a:pt x="88" y="83"/>
                      <a:pt x="90" y="86"/>
                      <a:pt x="92" y="91"/>
                    </a:cubicBezTo>
                    <a:cubicBezTo>
                      <a:pt x="94" y="95"/>
                      <a:pt x="95" y="100"/>
                      <a:pt x="95" y="106"/>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71" name="Freeform 35">
                <a:extLst>
                  <a:ext uri="{FF2B5EF4-FFF2-40B4-BE49-F238E27FC236}">
                    <a16:creationId xmlns:a16="http://schemas.microsoft.com/office/drawing/2014/main" id="{124CC6B3-F16A-4E86-9BDC-CAE1BDA3D446}"/>
                  </a:ext>
                </a:extLst>
              </p:cNvPr>
              <p:cNvSpPr>
                <a:spLocks/>
              </p:cNvSpPr>
              <p:nvPr/>
            </p:nvSpPr>
            <p:spPr bwMode="black">
              <a:xfrm>
                <a:off x="4311267" y="5016071"/>
                <a:ext cx="82405" cy="111014"/>
              </a:xfrm>
              <a:custGeom>
                <a:avLst/>
                <a:gdLst/>
                <a:ahLst/>
                <a:cxnLst>
                  <a:cxn ang="0">
                    <a:pos x="95" y="148"/>
                  </a:cxn>
                  <a:cxn ang="0">
                    <a:pos x="72" y="151"/>
                  </a:cxn>
                  <a:cxn ang="0">
                    <a:pos x="42" y="145"/>
                  </a:cxn>
                  <a:cxn ang="0">
                    <a:pos x="20" y="130"/>
                  </a:cxn>
                  <a:cxn ang="0">
                    <a:pos x="5" y="108"/>
                  </a:cxn>
                  <a:cxn ang="0">
                    <a:pos x="0" y="79"/>
                  </a:cxn>
                  <a:cxn ang="0">
                    <a:pos x="6" y="46"/>
                  </a:cxn>
                  <a:cxn ang="0">
                    <a:pos x="21" y="22"/>
                  </a:cxn>
                  <a:cxn ang="0">
                    <a:pos x="46" y="6"/>
                  </a:cxn>
                  <a:cxn ang="0">
                    <a:pos x="78" y="0"/>
                  </a:cxn>
                  <a:cxn ang="0">
                    <a:pos x="89" y="1"/>
                  </a:cxn>
                  <a:cxn ang="0">
                    <a:pos x="98" y="2"/>
                  </a:cxn>
                  <a:cxn ang="0">
                    <a:pos x="107" y="5"/>
                  </a:cxn>
                  <a:cxn ang="0">
                    <a:pos x="112" y="7"/>
                  </a:cxn>
                  <a:cxn ang="0">
                    <a:pos x="112" y="38"/>
                  </a:cxn>
                  <a:cxn ang="0">
                    <a:pos x="97" y="30"/>
                  </a:cxn>
                  <a:cxn ang="0">
                    <a:pos x="79" y="26"/>
                  </a:cxn>
                  <a:cxn ang="0">
                    <a:pos x="61" y="30"/>
                  </a:cxn>
                  <a:cxn ang="0">
                    <a:pos x="47" y="39"/>
                  </a:cxn>
                  <a:cxn ang="0">
                    <a:pos x="37" y="55"/>
                  </a:cxn>
                  <a:cxn ang="0">
                    <a:pos x="34" y="76"/>
                  </a:cxn>
                  <a:cxn ang="0">
                    <a:pos x="37" y="96"/>
                  </a:cxn>
                  <a:cxn ang="0">
                    <a:pos x="46" y="111"/>
                  </a:cxn>
                  <a:cxn ang="0">
                    <a:pos x="60" y="121"/>
                  </a:cxn>
                  <a:cxn ang="0">
                    <a:pos x="79" y="124"/>
                  </a:cxn>
                  <a:cxn ang="0">
                    <a:pos x="87" y="123"/>
                  </a:cxn>
                  <a:cxn ang="0">
                    <a:pos x="96" y="121"/>
                  </a:cxn>
                  <a:cxn ang="0">
                    <a:pos x="105" y="117"/>
                  </a:cxn>
                  <a:cxn ang="0">
                    <a:pos x="112" y="112"/>
                  </a:cxn>
                  <a:cxn ang="0">
                    <a:pos x="112" y="141"/>
                  </a:cxn>
                  <a:cxn ang="0">
                    <a:pos x="95" y="148"/>
                  </a:cxn>
                </a:cxnLst>
                <a:rect l="0" t="0" r="r" b="b"/>
                <a:pathLst>
                  <a:path w="112" h="151">
                    <a:moveTo>
                      <a:pt x="95" y="148"/>
                    </a:moveTo>
                    <a:cubicBezTo>
                      <a:pt x="88" y="150"/>
                      <a:pt x="80" y="151"/>
                      <a:pt x="72" y="151"/>
                    </a:cubicBezTo>
                    <a:cubicBezTo>
                      <a:pt x="61" y="151"/>
                      <a:pt x="51" y="149"/>
                      <a:pt x="42" y="145"/>
                    </a:cubicBezTo>
                    <a:cubicBezTo>
                      <a:pt x="33" y="142"/>
                      <a:pt x="26" y="137"/>
                      <a:pt x="20" y="130"/>
                    </a:cubicBezTo>
                    <a:cubicBezTo>
                      <a:pt x="13" y="124"/>
                      <a:pt x="9" y="116"/>
                      <a:pt x="5" y="108"/>
                    </a:cubicBezTo>
                    <a:cubicBezTo>
                      <a:pt x="2" y="99"/>
                      <a:pt x="0" y="89"/>
                      <a:pt x="0" y="79"/>
                    </a:cubicBezTo>
                    <a:cubicBezTo>
                      <a:pt x="0" y="67"/>
                      <a:pt x="2" y="56"/>
                      <a:pt x="6" y="46"/>
                    </a:cubicBezTo>
                    <a:cubicBezTo>
                      <a:pt x="9" y="37"/>
                      <a:pt x="14" y="28"/>
                      <a:pt x="21" y="22"/>
                    </a:cubicBezTo>
                    <a:cubicBezTo>
                      <a:pt x="28" y="15"/>
                      <a:pt x="36" y="9"/>
                      <a:pt x="46" y="6"/>
                    </a:cubicBezTo>
                    <a:cubicBezTo>
                      <a:pt x="55" y="2"/>
                      <a:pt x="66" y="0"/>
                      <a:pt x="78" y="0"/>
                    </a:cubicBezTo>
                    <a:cubicBezTo>
                      <a:pt x="82" y="0"/>
                      <a:pt x="85" y="0"/>
                      <a:pt x="89" y="1"/>
                    </a:cubicBezTo>
                    <a:cubicBezTo>
                      <a:pt x="92" y="1"/>
                      <a:pt x="95" y="2"/>
                      <a:pt x="98" y="2"/>
                    </a:cubicBezTo>
                    <a:cubicBezTo>
                      <a:pt x="101" y="3"/>
                      <a:pt x="104" y="4"/>
                      <a:pt x="107" y="5"/>
                    </a:cubicBezTo>
                    <a:cubicBezTo>
                      <a:pt x="109" y="5"/>
                      <a:pt x="111" y="6"/>
                      <a:pt x="112" y="7"/>
                    </a:cubicBezTo>
                    <a:cubicBezTo>
                      <a:pt x="112" y="38"/>
                      <a:pt x="112" y="38"/>
                      <a:pt x="112" y="38"/>
                    </a:cubicBezTo>
                    <a:cubicBezTo>
                      <a:pt x="108" y="34"/>
                      <a:pt x="103" y="32"/>
                      <a:pt x="97" y="30"/>
                    </a:cubicBezTo>
                    <a:cubicBezTo>
                      <a:pt x="92" y="27"/>
                      <a:pt x="86" y="26"/>
                      <a:pt x="79" y="26"/>
                    </a:cubicBezTo>
                    <a:cubicBezTo>
                      <a:pt x="73" y="26"/>
                      <a:pt x="67" y="27"/>
                      <a:pt x="61" y="30"/>
                    </a:cubicBezTo>
                    <a:cubicBezTo>
                      <a:pt x="56" y="32"/>
                      <a:pt x="51" y="35"/>
                      <a:pt x="47" y="39"/>
                    </a:cubicBezTo>
                    <a:cubicBezTo>
                      <a:pt x="43" y="44"/>
                      <a:pt x="40" y="49"/>
                      <a:pt x="37" y="55"/>
                    </a:cubicBezTo>
                    <a:cubicBezTo>
                      <a:pt x="35" y="61"/>
                      <a:pt x="34" y="68"/>
                      <a:pt x="34" y="76"/>
                    </a:cubicBezTo>
                    <a:cubicBezTo>
                      <a:pt x="34" y="84"/>
                      <a:pt x="35" y="90"/>
                      <a:pt x="37" y="96"/>
                    </a:cubicBezTo>
                    <a:cubicBezTo>
                      <a:pt x="39" y="102"/>
                      <a:pt x="42" y="107"/>
                      <a:pt x="46" y="111"/>
                    </a:cubicBezTo>
                    <a:cubicBezTo>
                      <a:pt x="50" y="115"/>
                      <a:pt x="54" y="119"/>
                      <a:pt x="60" y="121"/>
                    </a:cubicBezTo>
                    <a:cubicBezTo>
                      <a:pt x="65" y="123"/>
                      <a:pt x="72" y="124"/>
                      <a:pt x="79" y="124"/>
                    </a:cubicBezTo>
                    <a:cubicBezTo>
                      <a:pt x="81" y="124"/>
                      <a:pt x="84" y="124"/>
                      <a:pt x="87" y="123"/>
                    </a:cubicBezTo>
                    <a:cubicBezTo>
                      <a:pt x="90" y="123"/>
                      <a:pt x="93" y="122"/>
                      <a:pt x="96" y="121"/>
                    </a:cubicBezTo>
                    <a:cubicBezTo>
                      <a:pt x="99" y="119"/>
                      <a:pt x="102" y="118"/>
                      <a:pt x="105" y="117"/>
                    </a:cubicBezTo>
                    <a:cubicBezTo>
                      <a:pt x="108" y="115"/>
                      <a:pt x="110" y="114"/>
                      <a:pt x="112" y="112"/>
                    </a:cubicBezTo>
                    <a:cubicBezTo>
                      <a:pt x="112" y="141"/>
                      <a:pt x="112" y="141"/>
                      <a:pt x="112" y="141"/>
                    </a:cubicBezTo>
                    <a:cubicBezTo>
                      <a:pt x="107" y="144"/>
                      <a:pt x="102" y="146"/>
                      <a:pt x="95" y="148"/>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grpSp>
        <p:grpSp>
          <p:nvGrpSpPr>
            <p:cNvPr id="25" name="Group 101">
              <a:extLst>
                <a:ext uri="{FF2B5EF4-FFF2-40B4-BE49-F238E27FC236}">
                  <a16:creationId xmlns:a16="http://schemas.microsoft.com/office/drawing/2014/main" id="{B51FE73D-E0D2-4D06-9069-C89DC449DEF8}"/>
                </a:ext>
              </a:extLst>
            </p:cNvPr>
            <p:cNvGrpSpPr/>
            <p:nvPr/>
          </p:nvGrpSpPr>
          <p:grpSpPr bwMode="black">
            <a:xfrm>
              <a:off x="3754817" y="4213291"/>
              <a:ext cx="559558" cy="179455"/>
              <a:chOff x="10238410" y="4967852"/>
              <a:chExt cx="561691" cy="186381"/>
            </a:xfrm>
            <a:grpFill/>
            <a:effectLst/>
          </p:grpSpPr>
          <p:sp>
            <p:nvSpPr>
              <p:cNvPr id="158" name="Freeform 34">
                <a:extLst>
                  <a:ext uri="{FF2B5EF4-FFF2-40B4-BE49-F238E27FC236}">
                    <a16:creationId xmlns:a16="http://schemas.microsoft.com/office/drawing/2014/main" id="{102ED4EE-FE99-49F4-BF7F-1334EFA77CAA}"/>
                  </a:ext>
                </a:extLst>
              </p:cNvPr>
              <p:cNvSpPr>
                <a:spLocks/>
              </p:cNvSpPr>
              <p:nvPr/>
            </p:nvSpPr>
            <p:spPr bwMode="black">
              <a:xfrm>
                <a:off x="10238410" y="4978045"/>
                <a:ext cx="138330" cy="172912"/>
              </a:xfrm>
              <a:custGeom>
                <a:avLst/>
                <a:gdLst/>
                <a:ahLst/>
                <a:cxnLst>
                  <a:cxn ang="0">
                    <a:pos x="302" y="475"/>
                  </a:cxn>
                  <a:cxn ang="0">
                    <a:pos x="302" y="269"/>
                  </a:cxn>
                  <a:cxn ang="0">
                    <a:pos x="78" y="269"/>
                  </a:cxn>
                  <a:cxn ang="0">
                    <a:pos x="78" y="475"/>
                  </a:cxn>
                  <a:cxn ang="0">
                    <a:pos x="0" y="475"/>
                  </a:cxn>
                  <a:cxn ang="0">
                    <a:pos x="0" y="0"/>
                  </a:cxn>
                  <a:cxn ang="0">
                    <a:pos x="78" y="0"/>
                  </a:cxn>
                  <a:cxn ang="0">
                    <a:pos x="78" y="199"/>
                  </a:cxn>
                  <a:cxn ang="0">
                    <a:pos x="302" y="199"/>
                  </a:cxn>
                  <a:cxn ang="0">
                    <a:pos x="302" y="0"/>
                  </a:cxn>
                  <a:cxn ang="0">
                    <a:pos x="380" y="0"/>
                  </a:cxn>
                  <a:cxn ang="0">
                    <a:pos x="380" y="475"/>
                  </a:cxn>
                  <a:cxn ang="0">
                    <a:pos x="302" y="475"/>
                  </a:cxn>
                </a:cxnLst>
                <a:rect l="0" t="0" r="r" b="b"/>
                <a:pathLst>
                  <a:path w="380" h="475">
                    <a:moveTo>
                      <a:pt x="302" y="475"/>
                    </a:moveTo>
                    <a:lnTo>
                      <a:pt x="302" y="269"/>
                    </a:lnTo>
                    <a:lnTo>
                      <a:pt x="78" y="269"/>
                    </a:lnTo>
                    <a:lnTo>
                      <a:pt x="78" y="475"/>
                    </a:lnTo>
                    <a:lnTo>
                      <a:pt x="0" y="475"/>
                    </a:lnTo>
                    <a:lnTo>
                      <a:pt x="0" y="0"/>
                    </a:lnTo>
                    <a:lnTo>
                      <a:pt x="78" y="0"/>
                    </a:lnTo>
                    <a:lnTo>
                      <a:pt x="78" y="199"/>
                    </a:lnTo>
                    <a:lnTo>
                      <a:pt x="302" y="199"/>
                    </a:lnTo>
                    <a:lnTo>
                      <a:pt x="302" y="0"/>
                    </a:lnTo>
                    <a:lnTo>
                      <a:pt x="380" y="0"/>
                    </a:lnTo>
                    <a:lnTo>
                      <a:pt x="380" y="475"/>
                    </a:lnTo>
                    <a:lnTo>
                      <a:pt x="302" y="475"/>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59" name="Freeform 35">
                <a:extLst>
                  <a:ext uri="{FF2B5EF4-FFF2-40B4-BE49-F238E27FC236}">
                    <a16:creationId xmlns:a16="http://schemas.microsoft.com/office/drawing/2014/main" id="{F4E16DD5-DE67-4E8A-A3B5-995DED5CCC9E}"/>
                  </a:ext>
                </a:extLst>
              </p:cNvPr>
              <p:cNvSpPr>
                <a:spLocks/>
              </p:cNvSpPr>
              <p:nvPr/>
            </p:nvSpPr>
            <p:spPr bwMode="black">
              <a:xfrm>
                <a:off x="10394941" y="5027188"/>
                <a:ext cx="123769" cy="123769"/>
              </a:xfrm>
              <a:custGeom>
                <a:avLst/>
                <a:gdLst/>
                <a:ahLst/>
                <a:cxnLst>
                  <a:cxn ang="0">
                    <a:pos x="88" y="144"/>
                  </a:cxn>
                  <a:cxn ang="0">
                    <a:pos x="53" y="144"/>
                  </a:cxn>
                  <a:cxn ang="0">
                    <a:pos x="0" y="0"/>
                  </a:cxn>
                  <a:cxn ang="0">
                    <a:pos x="35" y="0"/>
                  </a:cxn>
                  <a:cxn ang="0">
                    <a:pos x="66" y="97"/>
                  </a:cxn>
                  <a:cxn ang="0">
                    <a:pos x="68" y="103"/>
                  </a:cxn>
                  <a:cxn ang="0">
                    <a:pos x="70" y="109"/>
                  </a:cxn>
                  <a:cxn ang="0">
                    <a:pos x="71" y="115"/>
                  </a:cxn>
                  <a:cxn ang="0">
                    <a:pos x="71" y="120"/>
                  </a:cxn>
                  <a:cxn ang="0">
                    <a:pos x="72" y="120"/>
                  </a:cxn>
                  <a:cxn ang="0">
                    <a:pos x="73" y="116"/>
                  </a:cxn>
                  <a:cxn ang="0">
                    <a:pos x="74" y="110"/>
                  </a:cxn>
                  <a:cxn ang="0">
                    <a:pos x="75" y="103"/>
                  </a:cxn>
                  <a:cxn ang="0">
                    <a:pos x="77" y="97"/>
                  </a:cxn>
                  <a:cxn ang="0">
                    <a:pos x="109" y="0"/>
                  </a:cxn>
                  <a:cxn ang="0">
                    <a:pos x="144" y="0"/>
                  </a:cxn>
                  <a:cxn ang="0">
                    <a:pos x="88" y="144"/>
                  </a:cxn>
                </a:cxnLst>
                <a:rect l="0" t="0" r="r" b="b"/>
                <a:pathLst>
                  <a:path w="144" h="144">
                    <a:moveTo>
                      <a:pt x="88" y="144"/>
                    </a:moveTo>
                    <a:cubicBezTo>
                      <a:pt x="53" y="144"/>
                      <a:pt x="53" y="144"/>
                      <a:pt x="53" y="144"/>
                    </a:cubicBezTo>
                    <a:cubicBezTo>
                      <a:pt x="0" y="0"/>
                      <a:pt x="0" y="0"/>
                      <a:pt x="0" y="0"/>
                    </a:cubicBezTo>
                    <a:cubicBezTo>
                      <a:pt x="35" y="0"/>
                      <a:pt x="35" y="0"/>
                      <a:pt x="35" y="0"/>
                    </a:cubicBezTo>
                    <a:cubicBezTo>
                      <a:pt x="66" y="97"/>
                      <a:pt x="66" y="97"/>
                      <a:pt x="66" y="97"/>
                    </a:cubicBezTo>
                    <a:cubicBezTo>
                      <a:pt x="67" y="99"/>
                      <a:pt x="68" y="101"/>
                      <a:pt x="68" y="103"/>
                    </a:cubicBezTo>
                    <a:cubicBezTo>
                      <a:pt x="69" y="105"/>
                      <a:pt x="69" y="107"/>
                      <a:pt x="70" y="109"/>
                    </a:cubicBezTo>
                    <a:cubicBezTo>
                      <a:pt x="70" y="112"/>
                      <a:pt x="71" y="113"/>
                      <a:pt x="71" y="115"/>
                    </a:cubicBezTo>
                    <a:cubicBezTo>
                      <a:pt x="71" y="117"/>
                      <a:pt x="71" y="119"/>
                      <a:pt x="71" y="120"/>
                    </a:cubicBezTo>
                    <a:cubicBezTo>
                      <a:pt x="72" y="120"/>
                      <a:pt x="72" y="120"/>
                      <a:pt x="72" y="120"/>
                    </a:cubicBezTo>
                    <a:cubicBezTo>
                      <a:pt x="72" y="119"/>
                      <a:pt x="72" y="117"/>
                      <a:pt x="73" y="116"/>
                    </a:cubicBezTo>
                    <a:cubicBezTo>
                      <a:pt x="73" y="114"/>
                      <a:pt x="73" y="112"/>
                      <a:pt x="74" y="110"/>
                    </a:cubicBezTo>
                    <a:cubicBezTo>
                      <a:pt x="74" y="107"/>
                      <a:pt x="75" y="105"/>
                      <a:pt x="75" y="103"/>
                    </a:cubicBezTo>
                    <a:cubicBezTo>
                      <a:pt x="76" y="101"/>
                      <a:pt x="77" y="99"/>
                      <a:pt x="77" y="97"/>
                    </a:cubicBezTo>
                    <a:cubicBezTo>
                      <a:pt x="109" y="0"/>
                      <a:pt x="109" y="0"/>
                      <a:pt x="109" y="0"/>
                    </a:cubicBezTo>
                    <a:cubicBezTo>
                      <a:pt x="144" y="0"/>
                      <a:pt x="144" y="0"/>
                      <a:pt x="144" y="0"/>
                    </a:cubicBezTo>
                    <a:lnTo>
                      <a:pt x="88" y="144"/>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60" name="Freeform 36">
                <a:extLst>
                  <a:ext uri="{FF2B5EF4-FFF2-40B4-BE49-F238E27FC236}">
                    <a16:creationId xmlns:a16="http://schemas.microsoft.com/office/drawing/2014/main" id="{4F475ED1-0DB8-48F0-970B-2E969130BFC7}"/>
                  </a:ext>
                </a:extLst>
              </p:cNvPr>
              <p:cNvSpPr>
                <a:spLocks noEditPoints="1"/>
              </p:cNvSpPr>
              <p:nvPr/>
            </p:nvSpPr>
            <p:spPr bwMode="black">
              <a:xfrm>
                <a:off x="10516161" y="5024640"/>
                <a:ext cx="104111" cy="129593"/>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4" y="113"/>
                  </a:cxn>
                  <a:cxn ang="0">
                    <a:pos x="38" y="119"/>
                  </a:cxn>
                  <a:cxn ang="0">
                    <a:pos x="46" y="123"/>
                  </a:cxn>
                  <a:cxn ang="0">
                    <a:pos x="56" y="125"/>
                  </a:cxn>
                  <a:cxn ang="0">
                    <a:pos x="69"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0" y="145"/>
                      <a:pt x="16" y="142"/>
                      <a:pt x="12" y="139"/>
                    </a:cubicBezTo>
                    <a:cubicBezTo>
                      <a:pt x="8" y="135"/>
                      <a:pt x="5" y="131"/>
                      <a:pt x="3" y="125"/>
                    </a:cubicBezTo>
                    <a:cubicBezTo>
                      <a:pt x="1" y="120"/>
                      <a:pt x="0" y="114"/>
                      <a:pt x="0" y="108"/>
                    </a:cubicBezTo>
                    <a:cubicBezTo>
                      <a:pt x="0" y="102"/>
                      <a:pt x="1" y="96"/>
                      <a:pt x="3" y="91"/>
                    </a:cubicBezTo>
                    <a:cubicBezTo>
                      <a:pt x="4" y="85"/>
                      <a:pt x="7" y="81"/>
                      <a:pt x="11" y="76"/>
                    </a:cubicBezTo>
                    <a:cubicBezTo>
                      <a:pt x="15" y="72"/>
                      <a:pt x="20" y="69"/>
                      <a:pt x="26" y="66"/>
                    </a:cubicBezTo>
                    <a:cubicBezTo>
                      <a:pt x="32" y="63"/>
                      <a:pt x="39" y="61"/>
                      <a:pt x="47" y="60"/>
                    </a:cubicBezTo>
                    <a:cubicBezTo>
                      <a:pt x="89" y="55"/>
                      <a:pt x="89" y="55"/>
                      <a:pt x="89" y="55"/>
                    </a:cubicBezTo>
                    <a:cubicBezTo>
                      <a:pt x="89" y="44"/>
                      <a:pt x="87" y="37"/>
                      <a:pt x="82" y="32"/>
                    </a:cubicBezTo>
                    <a:cubicBezTo>
                      <a:pt x="77" y="28"/>
                      <a:pt x="71" y="25"/>
                      <a:pt x="62" y="25"/>
                    </a:cubicBezTo>
                    <a:cubicBezTo>
                      <a:pt x="53" y="25"/>
                      <a:pt x="45" y="27"/>
                      <a:pt x="36" y="30"/>
                    </a:cubicBezTo>
                    <a:cubicBezTo>
                      <a:pt x="28" y="33"/>
                      <a:pt x="21" y="36"/>
                      <a:pt x="14" y="41"/>
                    </a:cubicBezTo>
                    <a:cubicBezTo>
                      <a:pt x="14" y="13"/>
                      <a:pt x="14" y="13"/>
                      <a:pt x="14" y="13"/>
                    </a:cubicBezTo>
                    <a:cubicBezTo>
                      <a:pt x="16" y="11"/>
                      <a:pt x="19" y="10"/>
                      <a:pt x="23" y="8"/>
                    </a:cubicBezTo>
                    <a:cubicBezTo>
                      <a:pt x="27"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2" y="86"/>
                      <a:pt x="39" y="87"/>
                      <a:pt x="37" y="89"/>
                    </a:cubicBezTo>
                    <a:cubicBezTo>
                      <a:pt x="35" y="91"/>
                      <a:pt x="34" y="93"/>
                      <a:pt x="33" y="96"/>
                    </a:cubicBezTo>
                    <a:cubicBezTo>
                      <a:pt x="32" y="98"/>
                      <a:pt x="32" y="101"/>
                      <a:pt x="32" y="105"/>
                    </a:cubicBezTo>
                    <a:cubicBezTo>
                      <a:pt x="32" y="108"/>
                      <a:pt x="32" y="110"/>
                      <a:pt x="34" y="113"/>
                    </a:cubicBezTo>
                    <a:cubicBezTo>
                      <a:pt x="35" y="115"/>
                      <a:pt x="36" y="117"/>
                      <a:pt x="38" y="119"/>
                    </a:cubicBezTo>
                    <a:cubicBezTo>
                      <a:pt x="40" y="121"/>
                      <a:pt x="43" y="122"/>
                      <a:pt x="46" y="123"/>
                    </a:cubicBezTo>
                    <a:cubicBezTo>
                      <a:pt x="49" y="124"/>
                      <a:pt x="52" y="125"/>
                      <a:pt x="56" y="125"/>
                    </a:cubicBezTo>
                    <a:cubicBezTo>
                      <a:pt x="61" y="125"/>
                      <a:pt x="65" y="124"/>
                      <a:pt x="69" y="122"/>
                    </a:cubicBezTo>
                    <a:cubicBezTo>
                      <a:pt x="74"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61" name="Rectangle 37">
                <a:extLst>
                  <a:ext uri="{FF2B5EF4-FFF2-40B4-BE49-F238E27FC236}">
                    <a16:creationId xmlns:a16="http://schemas.microsoft.com/office/drawing/2014/main" id="{7E213F2D-7BC1-416F-A0E1-FD7FE1A108EF}"/>
                  </a:ext>
                </a:extLst>
              </p:cNvPr>
              <p:cNvSpPr>
                <a:spLocks noChangeArrowheads="1"/>
              </p:cNvSpPr>
              <p:nvPr/>
            </p:nvSpPr>
            <p:spPr bwMode="black">
              <a:xfrm>
                <a:off x="10646846" y="4967852"/>
                <a:ext cx="27666" cy="183105"/>
              </a:xfrm>
              <a:prstGeom prst="rect">
                <a:avLst/>
              </a:pr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62" name="Freeform 38">
                <a:extLst>
                  <a:ext uri="{FF2B5EF4-FFF2-40B4-BE49-F238E27FC236}">
                    <a16:creationId xmlns:a16="http://schemas.microsoft.com/office/drawing/2014/main" id="{7729CB22-FA38-4B49-920D-C748BC03CFAA}"/>
                  </a:ext>
                </a:extLst>
              </p:cNvPr>
              <p:cNvSpPr>
                <a:spLocks noEditPoints="1"/>
              </p:cNvSpPr>
              <p:nvPr/>
            </p:nvSpPr>
            <p:spPr bwMode="black">
              <a:xfrm>
                <a:off x="10696718" y="5024640"/>
                <a:ext cx="103383" cy="129593"/>
              </a:xfrm>
              <a:custGeom>
                <a:avLst/>
                <a:gdLst/>
                <a:ahLst/>
                <a:cxnLst>
                  <a:cxn ang="0">
                    <a:pos x="88" y="147"/>
                  </a:cxn>
                  <a:cxn ang="0">
                    <a:pos x="88" y="127"/>
                  </a:cxn>
                  <a:cxn ang="0">
                    <a:pos x="88" y="127"/>
                  </a:cxn>
                  <a:cxn ang="0">
                    <a:pos x="70" y="145"/>
                  </a:cxn>
                  <a:cxn ang="0">
                    <a:pos x="45" y="151"/>
                  </a:cxn>
                  <a:cxn ang="0">
                    <a:pos x="26" y="148"/>
                  </a:cxn>
                  <a:cxn ang="0">
                    <a:pos x="11" y="139"/>
                  </a:cxn>
                  <a:cxn ang="0">
                    <a:pos x="3" y="125"/>
                  </a:cxn>
                  <a:cxn ang="0">
                    <a:pos x="0" y="108"/>
                  </a:cxn>
                  <a:cxn ang="0">
                    <a:pos x="2" y="91"/>
                  </a:cxn>
                  <a:cxn ang="0">
                    <a:pos x="11" y="76"/>
                  </a:cxn>
                  <a:cxn ang="0">
                    <a:pos x="25" y="66"/>
                  </a:cxn>
                  <a:cxn ang="0">
                    <a:pos x="47" y="60"/>
                  </a:cxn>
                  <a:cxn ang="0">
                    <a:pos x="89" y="55"/>
                  </a:cxn>
                  <a:cxn ang="0">
                    <a:pos x="82" y="32"/>
                  </a:cxn>
                  <a:cxn ang="0">
                    <a:pos x="61" y="25"/>
                  </a:cxn>
                  <a:cxn ang="0">
                    <a:pos x="36" y="30"/>
                  </a:cxn>
                  <a:cxn ang="0">
                    <a:pos x="14" y="41"/>
                  </a:cxn>
                  <a:cxn ang="0">
                    <a:pos x="14" y="13"/>
                  </a:cxn>
                  <a:cxn ang="0">
                    <a:pos x="22" y="8"/>
                  </a:cxn>
                  <a:cxn ang="0">
                    <a:pos x="35" y="4"/>
                  </a:cxn>
                  <a:cxn ang="0">
                    <a:pos x="50" y="1"/>
                  </a:cxn>
                  <a:cxn ang="0">
                    <a:pos x="65" y="0"/>
                  </a:cxn>
                  <a:cxn ang="0">
                    <a:pos x="90" y="4"/>
                  </a:cxn>
                  <a:cxn ang="0">
                    <a:pos x="107" y="15"/>
                  </a:cxn>
                  <a:cxn ang="0">
                    <a:pos x="117" y="32"/>
                  </a:cxn>
                  <a:cxn ang="0">
                    <a:pos x="120" y="56"/>
                  </a:cxn>
                  <a:cxn ang="0">
                    <a:pos x="120" y="147"/>
                  </a:cxn>
                  <a:cxn ang="0">
                    <a:pos x="88" y="147"/>
                  </a:cxn>
                  <a:cxn ang="0">
                    <a:pos x="58" y="81"/>
                  </a:cxn>
                  <a:cxn ang="0">
                    <a:pos x="45" y="84"/>
                  </a:cxn>
                  <a:cxn ang="0">
                    <a:pos x="37" y="89"/>
                  </a:cxn>
                  <a:cxn ang="0">
                    <a:pos x="33" y="96"/>
                  </a:cxn>
                  <a:cxn ang="0">
                    <a:pos x="32" y="105"/>
                  </a:cxn>
                  <a:cxn ang="0">
                    <a:pos x="33" y="113"/>
                  </a:cxn>
                  <a:cxn ang="0">
                    <a:pos x="38" y="119"/>
                  </a:cxn>
                  <a:cxn ang="0">
                    <a:pos x="46" y="123"/>
                  </a:cxn>
                  <a:cxn ang="0">
                    <a:pos x="55" y="125"/>
                  </a:cxn>
                  <a:cxn ang="0">
                    <a:pos x="69" y="122"/>
                  </a:cxn>
                  <a:cxn ang="0">
                    <a:pos x="80" y="115"/>
                  </a:cxn>
                  <a:cxn ang="0">
                    <a:pos x="86" y="104"/>
                  </a:cxn>
                  <a:cxn ang="0">
                    <a:pos x="89" y="90"/>
                  </a:cxn>
                  <a:cxn ang="0">
                    <a:pos x="89" y="77"/>
                  </a:cxn>
                  <a:cxn ang="0">
                    <a:pos x="58" y="81"/>
                  </a:cxn>
                </a:cxnLst>
                <a:rect l="0" t="0" r="r" b="b"/>
                <a:pathLst>
                  <a:path w="120" h="151">
                    <a:moveTo>
                      <a:pt x="88" y="147"/>
                    </a:moveTo>
                    <a:cubicBezTo>
                      <a:pt x="88" y="127"/>
                      <a:pt x="88" y="127"/>
                      <a:pt x="88" y="127"/>
                    </a:cubicBezTo>
                    <a:cubicBezTo>
                      <a:pt x="88" y="127"/>
                      <a:pt x="88" y="127"/>
                      <a:pt x="88" y="127"/>
                    </a:cubicBezTo>
                    <a:cubicBezTo>
                      <a:pt x="83" y="135"/>
                      <a:pt x="77" y="141"/>
                      <a:pt x="70" y="145"/>
                    </a:cubicBezTo>
                    <a:cubicBezTo>
                      <a:pt x="63" y="149"/>
                      <a:pt x="55" y="151"/>
                      <a:pt x="45" y="151"/>
                    </a:cubicBezTo>
                    <a:cubicBezTo>
                      <a:pt x="38" y="151"/>
                      <a:pt x="32" y="150"/>
                      <a:pt x="26" y="148"/>
                    </a:cubicBezTo>
                    <a:cubicBezTo>
                      <a:pt x="20" y="145"/>
                      <a:pt x="15" y="142"/>
                      <a:pt x="11" y="139"/>
                    </a:cubicBezTo>
                    <a:cubicBezTo>
                      <a:pt x="8" y="135"/>
                      <a:pt x="5" y="131"/>
                      <a:pt x="3" y="125"/>
                    </a:cubicBezTo>
                    <a:cubicBezTo>
                      <a:pt x="1" y="120"/>
                      <a:pt x="0" y="114"/>
                      <a:pt x="0" y="108"/>
                    </a:cubicBezTo>
                    <a:cubicBezTo>
                      <a:pt x="0" y="102"/>
                      <a:pt x="1" y="96"/>
                      <a:pt x="2" y="91"/>
                    </a:cubicBezTo>
                    <a:cubicBezTo>
                      <a:pt x="4" y="85"/>
                      <a:pt x="7" y="81"/>
                      <a:pt x="11" y="76"/>
                    </a:cubicBezTo>
                    <a:cubicBezTo>
                      <a:pt x="14" y="72"/>
                      <a:pt x="19" y="69"/>
                      <a:pt x="25" y="66"/>
                    </a:cubicBezTo>
                    <a:cubicBezTo>
                      <a:pt x="31" y="63"/>
                      <a:pt x="38" y="61"/>
                      <a:pt x="47" y="60"/>
                    </a:cubicBezTo>
                    <a:cubicBezTo>
                      <a:pt x="89" y="55"/>
                      <a:pt x="89" y="55"/>
                      <a:pt x="89" y="55"/>
                    </a:cubicBezTo>
                    <a:cubicBezTo>
                      <a:pt x="89" y="44"/>
                      <a:pt x="86" y="37"/>
                      <a:pt x="82" y="32"/>
                    </a:cubicBezTo>
                    <a:cubicBezTo>
                      <a:pt x="77" y="28"/>
                      <a:pt x="70" y="25"/>
                      <a:pt x="61" y="25"/>
                    </a:cubicBezTo>
                    <a:cubicBezTo>
                      <a:pt x="53" y="25"/>
                      <a:pt x="44" y="27"/>
                      <a:pt x="36" y="30"/>
                    </a:cubicBezTo>
                    <a:cubicBezTo>
                      <a:pt x="28" y="33"/>
                      <a:pt x="20" y="36"/>
                      <a:pt x="14" y="41"/>
                    </a:cubicBezTo>
                    <a:cubicBezTo>
                      <a:pt x="14" y="13"/>
                      <a:pt x="14" y="13"/>
                      <a:pt x="14" y="13"/>
                    </a:cubicBezTo>
                    <a:cubicBezTo>
                      <a:pt x="16" y="11"/>
                      <a:pt x="19" y="10"/>
                      <a:pt x="22" y="8"/>
                    </a:cubicBezTo>
                    <a:cubicBezTo>
                      <a:pt x="26" y="7"/>
                      <a:pt x="30" y="6"/>
                      <a:pt x="35" y="4"/>
                    </a:cubicBezTo>
                    <a:cubicBezTo>
                      <a:pt x="40" y="3"/>
                      <a:pt x="45" y="2"/>
                      <a:pt x="50" y="1"/>
                    </a:cubicBezTo>
                    <a:cubicBezTo>
                      <a:pt x="55" y="0"/>
                      <a:pt x="60" y="0"/>
                      <a:pt x="65" y="0"/>
                    </a:cubicBezTo>
                    <a:cubicBezTo>
                      <a:pt x="74" y="0"/>
                      <a:pt x="83" y="1"/>
                      <a:pt x="90" y="4"/>
                    </a:cubicBezTo>
                    <a:cubicBezTo>
                      <a:pt x="97" y="6"/>
                      <a:pt x="102" y="10"/>
                      <a:pt x="107" y="15"/>
                    </a:cubicBezTo>
                    <a:cubicBezTo>
                      <a:pt x="111" y="19"/>
                      <a:pt x="115" y="25"/>
                      <a:pt x="117" y="32"/>
                    </a:cubicBezTo>
                    <a:cubicBezTo>
                      <a:pt x="119" y="39"/>
                      <a:pt x="120" y="47"/>
                      <a:pt x="120" y="56"/>
                    </a:cubicBezTo>
                    <a:cubicBezTo>
                      <a:pt x="120" y="147"/>
                      <a:pt x="120" y="147"/>
                      <a:pt x="120" y="147"/>
                    </a:cubicBezTo>
                    <a:lnTo>
                      <a:pt x="88" y="147"/>
                    </a:lnTo>
                    <a:close/>
                    <a:moveTo>
                      <a:pt x="58" y="81"/>
                    </a:moveTo>
                    <a:cubicBezTo>
                      <a:pt x="52" y="82"/>
                      <a:pt x="48" y="83"/>
                      <a:pt x="45" y="84"/>
                    </a:cubicBezTo>
                    <a:cubicBezTo>
                      <a:pt x="41" y="86"/>
                      <a:pt x="39" y="87"/>
                      <a:pt x="37" y="89"/>
                    </a:cubicBezTo>
                    <a:cubicBezTo>
                      <a:pt x="35" y="91"/>
                      <a:pt x="33" y="93"/>
                      <a:pt x="33" y="96"/>
                    </a:cubicBezTo>
                    <a:cubicBezTo>
                      <a:pt x="32" y="98"/>
                      <a:pt x="32" y="101"/>
                      <a:pt x="32" y="105"/>
                    </a:cubicBezTo>
                    <a:cubicBezTo>
                      <a:pt x="32" y="108"/>
                      <a:pt x="32" y="110"/>
                      <a:pt x="33" y="113"/>
                    </a:cubicBezTo>
                    <a:cubicBezTo>
                      <a:pt x="34" y="115"/>
                      <a:pt x="36" y="117"/>
                      <a:pt x="38" y="119"/>
                    </a:cubicBezTo>
                    <a:cubicBezTo>
                      <a:pt x="40" y="121"/>
                      <a:pt x="43" y="122"/>
                      <a:pt x="46" y="123"/>
                    </a:cubicBezTo>
                    <a:cubicBezTo>
                      <a:pt x="48" y="124"/>
                      <a:pt x="52" y="125"/>
                      <a:pt x="55" y="125"/>
                    </a:cubicBezTo>
                    <a:cubicBezTo>
                      <a:pt x="60" y="125"/>
                      <a:pt x="65" y="124"/>
                      <a:pt x="69" y="122"/>
                    </a:cubicBezTo>
                    <a:cubicBezTo>
                      <a:pt x="73" y="120"/>
                      <a:pt x="77" y="118"/>
                      <a:pt x="80" y="115"/>
                    </a:cubicBezTo>
                    <a:cubicBezTo>
                      <a:pt x="82" y="112"/>
                      <a:pt x="85" y="108"/>
                      <a:pt x="86"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grpSp>
        <p:grpSp>
          <p:nvGrpSpPr>
            <p:cNvPr id="26" name="Group 102">
              <a:extLst>
                <a:ext uri="{FF2B5EF4-FFF2-40B4-BE49-F238E27FC236}">
                  <a16:creationId xmlns:a16="http://schemas.microsoft.com/office/drawing/2014/main" id="{F4B7A5BB-4EC8-4E2A-BE93-CA35489A85D6}"/>
                </a:ext>
              </a:extLst>
            </p:cNvPr>
            <p:cNvGrpSpPr/>
            <p:nvPr/>
          </p:nvGrpSpPr>
          <p:grpSpPr bwMode="black">
            <a:xfrm>
              <a:off x="3754814" y="2578650"/>
              <a:ext cx="1095549" cy="218577"/>
              <a:chOff x="7682933" y="4955117"/>
              <a:chExt cx="1099718" cy="227012"/>
            </a:xfrm>
            <a:grpFill/>
            <a:effectLst/>
          </p:grpSpPr>
          <p:sp>
            <p:nvSpPr>
              <p:cNvPr id="149" name="Freeform 22">
                <a:extLst>
                  <a:ext uri="{FF2B5EF4-FFF2-40B4-BE49-F238E27FC236}">
                    <a16:creationId xmlns:a16="http://schemas.microsoft.com/office/drawing/2014/main" id="{92D0B74C-9AFF-4712-988B-C3C69774DD96}"/>
                  </a:ext>
                </a:extLst>
              </p:cNvPr>
              <p:cNvSpPr>
                <a:spLocks/>
              </p:cNvSpPr>
              <p:nvPr/>
            </p:nvSpPr>
            <p:spPr bwMode="black">
              <a:xfrm>
                <a:off x="7682933" y="5010511"/>
                <a:ext cx="90737" cy="121322"/>
              </a:xfrm>
              <a:custGeom>
                <a:avLst/>
                <a:gdLst/>
                <a:ahLst/>
                <a:cxnLst>
                  <a:cxn ang="0">
                    <a:pos x="102" y="146"/>
                  </a:cxn>
                  <a:cxn ang="0">
                    <a:pos x="89" y="148"/>
                  </a:cxn>
                  <a:cxn ang="0">
                    <a:pos x="75" y="150"/>
                  </a:cxn>
                  <a:cxn ang="0">
                    <a:pos x="61" y="151"/>
                  </a:cxn>
                  <a:cxn ang="0">
                    <a:pos x="35" y="148"/>
                  </a:cxn>
                  <a:cxn ang="0">
                    <a:pos x="16" y="140"/>
                  </a:cxn>
                  <a:cxn ang="0">
                    <a:pos x="4" y="126"/>
                  </a:cxn>
                  <a:cxn ang="0">
                    <a:pos x="0" y="109"/>
                  </a:cxn>
                  <a:cxn ang="0">
                    <a:pos x="3" y="95"/>
                  </a:cxn>
                  <a:cxn ang="0">
                    <a:pos x="10" y="84"/>
                  </a:cxn>
                  <a:cxn ang="0">
                    <a:pos x="21" y="76"/>
                  </a:cxn>
                  <a:cxn ang="0">
                    <a:pos x="35" y="72"/>
                  </a:cxn>
                  <a:cxn ang="0">
                    <a:pos x="35" y="71"/>
                  </a:cxn>
                  <a:cxn ang="0">
                    <a:pos x="24" y="68"/>
                  </a:cxn>
                  <a:cxn ang="0">
                    <a:pos x="15" y="61"/>
                  </a:cxn>
                  <a:cxn ang="0">
                    <a:pos x="8" y="51"/>
                  </a:cxn>
                  <a:cxn ang="0">
                    <a:pos x="6" y="39"/>
                  </a:cxn>
                  <a:cxn ang="0">
                    <a:pos x="10" y="22"/>
                  </a:cxn>
                  <a:cxn ang="0">
                    <a:pos x="23" y="10"/>
                  </a:cxn>
                  <a:cxn ang="0">
                    <a:pos x="42" y="2"/>
                  </a:cxn>
                  <a:cxn ang="0">
                    <a:pos x="65" y="0"/>
                  </a:cxn>
                  <a:cxn ang="0">
                    <a:pos x="86" y="2"/>
                  </a:cxn>
                  <a:cxn ang="0">
                    <a:pos x="107" y="6"/>
                  </a:cxn>
                  <a:cxn ang="0">
                    <a:pos x="107" y="33"/>
                  </a:cxn>
                  <a:cxn ang="0">
                    <a:pos x="97" y="30"/>
                  </a:cxn>
                  <a:cxn ang="0">
                    <a:pos x="87" y="27"/>
                  </a:cxn>
                  <a:cxn ang="0">
                    <a:pos x="77" y="25"/>
                  </a:cxn>
                  <a:cxn ang="0">
                    <a:pos x="68" y="25"/>
                  </a:cxn>
                  <a:cxn ang="0">
                    <a:pos x="56" y="26"/>
                  </a:cxn>
                  <a:cxn ang="0">
                    <a:pos x="47" y="29"/>
                  </a:cxn>
                  <a:cxn ang="0">
                    <a:pos x="41" y="35"/>
                  </a:cxn>
                  <a:cxn ang="0">
                    <a:pos x="39" y="42"/>
                  </a:cxn>
                  <a:cxn ang="0">
                    <a:pos x="42" y="51"/>
                  </a:cxn>
                  <a:cxn ang="0">
                    <a:pos x="49" y="57"/>
                  </a:cxn>
                  <a:cxn ang="0">
                    <a:pos x="60" y="61"/>
                  </a:cxn>
                  <a:cxn ang="0">
                    <a:pos x="73" y="62"/>
                  </a:cxn>
                  <a:cxn ang="0">
                    <a:pos x="78" y="62"/>
                  </a:cxn>
                  <a:cxn ang="0">
                    <a:pos x="84" y="62"/>
                  </a:cxn>
                  <a:cxn ang="0">
                    <a:pos x="90" y="62"/>
                  </a:cxn>
                  <a:cxn ang="0">
                    <a:pos x="94" y="61"/>
                  </a:cxn>
                  <a:cxn ang="0">
                    <a:pos x="94" y="86"/>
                  </a:cxn>
                  <a:cxn ang="0">
                    <a:pos x="87" y="85"/>
                  </a:cxn>
                  <a:cxn ang="0">
                    <a:pos x="74" y="85"/>
                  </a:cxn>
                  <a:cxn ang="0">
                    <a:pos x="44" y="90"/>
                  </a:cxn>
                  <a:cxn ang="0">
                    <a:pos x="34" y="105"/>
                  </a:cxn>
                  <a:cxn ang="0">
                    <a:pos x="36" y="113"/>
                  </a:cxn>
                  <a:cxn ang="0">
                    <a:pos x="42" y="120"/>
                  </a:cxn>
                  <a:cxn ang="0">
                    <a:pos x="53" y="124"/>
                  </a:cxn>
                  <a:cxn ang="0">
                    <a:pos x="68" y="126"/>
                  </a:cxn>
                  <a:cxn ang="0">
                    <a:pos x="80" y="125"/>
                  </a:cxn>
                  <a:cxn ang="0">
                    <a:pos x="91" y="123"/>
                  </a:cxn>
                  <a:cxn ang="0">
                    <a:pos x="103" y="120"/>
                  </a:cxn>
                  <a:cxn ang="0">
                    <a:pos x="113" y="117"/>
                  </a:cxn>
                  <a:cxn ang="0">
                    <a:pos x="113" y="143"/>
                  </a:cxn>
                  <a:cxn ang="0">
                    <a:pos x="102" y="146"/>
                  </a:cxn>
                </a:cxnLst>
                <a:rect l="0" t="0" r="r" b="b"/>
                <a:pathLst>
                  <a:path w="113" h="151">
                    <a:moveTo>
                      <a:pt x="102" y="146"/>
                    </a:moveTo>
                    <a:cubicBezTo>
                      <a:pt x="98" y="147"/>
                      <a:pt x="93" y="148"/>
                      <a:pt x="89" y="148"/>
                    </a:cubicBezTo>
                    <a:cubicBezTo>
                      <a:pt x="85" y="149"/>
                      <a:pt x="80" y="150"/>
                      <a:pt x="75" y="150"/>
                    </a:cubicBezTo>
                    <a:cubicBezTo>
                      <a:pt x="70" y="150"/>
                      <a:pt x="66" y="151"/>
                      <a:pt x="61" y="151"/>
                    </a:cubicBezTo>
                    <a:cubicBezTo>
                      <a:pt x="51" y="151"/>
                      <a:pt x="43" y="150"/>
                      <a:pt x="35" y="148"/>
                    </a:cubicBezTo>
                    <a:cubicBezTo>
                      <a:pt x="28" y="146"/>
                      <a:pt x="21" y="143"/>
                      <a:pt x="16" y="140"/>
                    </a:cubicBezTo>
                    <a:cubicBezTo>
                      <a:pt x="11" y="136"/>
                      <a:pt x="7" y="132"/>
                      <a:pt x="4" y="126"/>
                    </a:cubicBezTo>
                    <a:cubicBezTo>
                      <a:pt x="2" y="121"/>
                      <a:pt x="0" y="116"/>
                      <a:pt x="0" y="109"/>
                    </a:cubicBezTo>
                    <a:cubicBezTo>
                      <a:pt x="0" y="104"/>
                      <a:pt x="1" y="99"/>
                      <a:pt x="3" y="95"/>
                    </a:cubicBezTo>
                    <a:cubicBezTo>
                      <a:pt x="5" y="91"/>
                      <a:pt x="7" y="87"/>
                      <a:pt x="10" y="84"/>
                    </a:cubicBezTo>
                    <a:cubicBezTo>
                      <a:pt x="13" y="81"/>
                      <a:pt x="17" y="78"/>
                      <a:pt x="21" y="76"/>
                    </a:cubicBezTo>
                    <a:cubicBezTo>
                      <a:pt x="25" y="74"/>
                      <a:pt x="30" y="73"/>
                      <a:pt x="35" y="72"/>
                    </a:cubicBezTo>
                    <a:cubicBezTo>
                      <a:pt x="35" y="71"/>
                      <a:pt x="35" y="71"/>
                      <a:pt x="35" y="71"/>
                    </a:cubicBezTo>
                    <a:cubicBezTo>
                      <a:pt x="31" y="71"/>
                      <a:pt x="27" y="69"/>
                      <a:pt x="24" y="68"/>
                    </a:cubicBezTo>
                    <a:cubicBezTo>
                      <a:pt x="20" y="66"/>
                      <a:pt x="17" y="64"/>
                      <a:pt x="15" y="61"/>
                    </a:cubicBezTo>
                    <a:cubicBezTo>
                      <a:pt x="12" y="58"/>
                      <a:pt x="10" y="55"/>
                      <a:pt x="8" y="51"/>
                    </a:cubicBezTo>
                    <a:cubicBezTo>
                      <a:pt x="7" y="48"/>
                      <a:pt x="6" y="44"/>
                      <a:pt x="6" y="39"/>
                    </a:cubicBezTo>
                    <a:cubicBezTo>
                      <a:pt x="6" y="33"/>
                      <a:pt x="7" y="27"/>
                      <a:pt x="10" y="22"/>
                    </a:cubicBezTo>
                    <a:cubicBezTo>
                      <a:pt x="14" y="17"/>
                      <a:pt x="18" y="13"/>
                      <a:pt x="23" y="10"/>
                    </a:cubicBezTo>
                    <a:cubicBezTo>
                      <a:pt x="29" y="6"/>
                      <a:pt x="35" y="4"/>
                      <a:pt x="42" y="2"/>
                    </a:cubicBezTo>
                    <a:cubicBezTo>
                      <a:pt x="49" y="1"/>
                      <a:pt x="57" y="0"/>
                      <a:pt x="65" y="0"/>
                    </a:cubicBezTo>
                    <a:cubicBezTo>
                      <a:pt x="72" y="0"/>
                      <a:pt x="79" y="0"/>
                      <a:pt x="86" y="2"/>
                    </a:cubicBezTo>
                    <a:cubicBezTo>
                      <a:pt x="94" y="3"/>
                      <a:pt x="100" y="4"/>
                      <a:pt x="107" y="6"/>
                    </a:cubicBezTo>
                    <a:cubicBezTo>
                      <a:pt x="107" y="33"/>
                      <a:pt x="107" y="33"/>
                      <a:pt x="107" y="33"/>
                    </a:cubicBezTo>
                    <a:cubicBezTo>
                      <a:pt x="104" y="32"/>
                      <a:pt x="101" y="31"/>
                      <a:pt x="97" y="30"/>
                    </a:cubicBezTo>
                    <a:cubicBezTo>
                      <a:pt x="94" y="29"/>
                      <a:pt x="91" y="28"/>
                      <a:pt x="87" y="27"/>
                    </a:cubicBezTo>
                    <a:cubicBezTo>
                      <a:pt x="84" y="26"/>
                      <a:pt x="81" y="26"/>
                      <a:pt x="77" y="25"/>
                    </a:cubicBezTo>
                    <a:cubicBezTo>
                      <a:pt x="74" y="25"/>
                      <a:pt x="71" y="25"/>
                      <a:pt x="68" y="25"/>
                    </a:cubicBezTo>
                    <a:cubicBezTo>
                      <a:pt x="64" y="25"/>
                      <a:pt x="60" y="25"/>
                      <a:pt x="56" y="26"/>
                    </a:cubicBezTo>
                    <a:cubicBezTo>
                      <a:pt x="53" y="27"/>
                      <a:pt x="50" y="28"/>
                      <a:pt x="47" y="29"/>
                    </a:cubicBezTo>
                    <a:cubicBezTo>
                      <a:pt x="44" y="31"/>
                      <a:pt x="42" y="33"/>
                      <a:pt x="41" y="35"/>
                    </a:cubicBezTo>
                    <a:cubicBezTo>
                      <a:pt x="40" y="37"/>
                      <a:pt x="39" y="39"/>
                      <a:pt x="39" y="42"/>
                    </a:cubicBezTo>
                    <a:cubicBezTo>
                      <a:pt x="39" y="46"/>
                      <a:pt x="40" y="49"/>
                      <a:pt x="42" y="51"/>
                    </a:cubicBezTo>
                    <a:cubicBezTo>
                      <a:pt x="44" y="54"/>
                      <a:pt x="46" y="56"/>
                      <a:pt x="49" y="57"/>
                    </a:cubicBezTo>
                    <a:cubicBezTo>
                      <a:pt x="52" y="59"/>
                      <a:pt x="56" y="60"/>
                      <a:pt x="60" y="61"/>
                    </a:cubicBezTo>
                    <a:cubicBezTo>
                      <a:pt x="64" y="62"/>
                      <a:pt x="69" y="62"/>
                      <a:pt x="73" y="62"/>
                    </a:cubicBezTo>
                    <a:cubicBezTo>
                      <a:pt x="74" y="62"/>
                      <a:pt x="76" y="62"/>
                      <a:pt x="78" y="62"/>
                    </a:cubicBezTo>
                    <a:cubicBezTo>
                      <a:pt x="80" y="62"/>
                      <a:pt x="82" y="62"/>
                      <a:pt x="84" y="62"/>
                    </a:cubicBezTo>
                    <a:cubicBezTo>
                      <a:pt x="86" y="62"/>
                      <a:pt x="88" y="62"/>
                      <a:pt x="90" y="62"/>
                    </a:cubicBezTo>
                    <a:cubicBezTo>
                      <a:pt x="92" y="61"/>
                      <a:pt x="93" y="61"/>
                      <a:pt x="94" y="61"/>
                    </a:cubicBezTo>
                    <a:cubicBezTo>
                      <a:pt x="94" y="86"/>
                      <a:pt x="94" y="86"/>
                      <a:pt x="94" y="86"/>
                    </a:cubicBezTo>
                    <a:cubicBezTo>
                      <a:pt x="93" y="85"/>
                      <a:pt x="90" y="85"/>
                      <a:pt x="87" y="85"/>
                    </a:cubicBezTo>
                    <a:cubicBezTo>
                      <a:pt x="83" y="85"/>
                      <a:pt x="79" y="85"/>
                      <a:pt x="74" y="85"/>
                    </a:cubicBezTo>
                    <a:cubicBezTo>
                      <a:pt x="61" y="85"/>
                      <a:pt x="51" y="86"/>
                      <a:pt x="44" y="90"/>
                    </a:cubicBezTo>
                    <a:cubicBezTo>
                      <a:pt x="37" y="93"/>
                      <a:pt x="34" y="98"/>
                      <a:pt x="34" y="105"/>
                    </a:cubicBezTo>
                    <a:cubicBezTo>
                      <a:pt x="34" y="108"/>
                      <a:pt x="35" y="111"/>
                      <a:pt x="36" y="113"/>
                    </a:cubicBezTo>
                    <a:cubicBezTo>
                      <a:pt x="37" y="116"/>
                      <a:pt x="39" y="118"/>
                      <a:pt x="42" y="120"/>
                    </a:cubicBezTo>
                    <a:cubicBezTo>
                      <a:pt x="45" y="122"/>
                      <a:pt x="48" y="123"/>
                      <a:pt x="53" y="124"/>
                    </a:cubicBezTo>
                    <a:cubicBezTo>
                      <a:pt x="57" y="125"/>
                      <a:pt x="62" y="126"/>
                      <a:pt x="68" y="126"/>
                    </a:cubicBezTo>
                    <a:cubicBezTo>
                      <a:pt x="72" y="126"/>
                      <a:pt x="76" y="126"/>
                      <a:pt x="80" y="125"/>
                    </a:cubicBezTo>
                    <a:cubicBezTo>
                      <a:pt x="84" y="125"/>
                      <a:pt x="88" y="124"/>
                      <a:pt x="91" y="123"/>
                    </a:cubicBezTo>
                    <a:cubicBezTo>
                      <a:pt x="95" y="122"/>
                      <a:pt x="99" y="122"/>
                      <a:pt x="103" y="120"/>
                    </a:cubicBezTo>
                    <a:cubicBezTo>
                      <a:pt x="106" y="119"/>
                      <a:pt x="110" y="118"/>
                      <a:pt x="113" y="117"/>
                    </a:cubicBezTo>
                    <a:cubicBezTo>
                      <a:pt x="113" y="143"/>
                      <a:pt x="113" y="143"/>
                      <a:pt x="113" y="143"/>
                    </a:cubicBezTo>
                    <a:cubicBezTo>
                      <a:pt x="109" y="144"/>
                      <a:pt x="106" y="145"/>
                      <a:pt x="102" y="146"/>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50" name="Freeform 23">
                <a:extLst>
                  <a:ext uri="{FF2B5EF4-FFF2-40B4-BE49-F238E27FC236}">
                    <a16:creationId xmlns:a16="http://schemas.microsoft.com/office/drawing/2014/main" id="{C99034F1-4A43-43F1-9AAC-9DBE428BC400}"/>
                  </a:ext>
                </a:extLst>
              </p:cNvPr>
              <p:cNvSpPr>
                <a:spLocks/>
              </p:cNvSpPr>
              <p:nvPr/>
            </p:nvSpPr>
            <p:spPr bwMode="black">
              <a:xfrm>
                <a:off x="7778428" y="5012890"/>
                <a:ext cx="123701" cy="118943"/>
              </a:xfrm>
              <a:custGeom>
                <a:avLst/>
                <a:gdLst/>
                <a:ahLst/>
                <a:cxnLst>
                  <a:cxn ang="0">
                    <a:pos x="20" y="0"/>
                  </a:cxn>
                  <a:cxn ang="0">
                    <a:pos x="44" y="8"/>
                  </a:cxn>
                  <a:cxn ang="0">
                    <a:pos x="51" y="35"/>
                  </a:cxn>
                  <a:cxn ang="0">
                    <a:pos x="51" y="79"/>
                  </a:cxn>
                  <a:cxn ang="0">
                    <a:pos x="60" y="111"/>
                  </a:cxn>
                  <a:cxn ang="0">
                    <a:pos x="87" y="121"/>
                  </a:cxn>
                  <a:cxn ang="0">
                    <a:pos x="101" y="118"/>
                  </a:cxn>
                  <a:cxn ang="0">
                    <a:pos x="112" y="110"/>
                  </a:cxn>
                  <a:cxn ang="0">
                    <a:pos x="119" y="97"/>
                  </a:cxn>
                  <a:cxn ang="0">
                    <a:pos x="121" y="77"/>
                  </a:cxn>
                  <a:cxn ang="0">
                    <a:pos x="117" y="38"/>
                  </a:cxn>
                  <a:cxn ang="0">
                    <a:pos x="104" y="0"/>
                  </a:cxn>
                  <a:cxn ang="0">
                    <a:pos x="138" y="0"/>
                  </a:cxn>
                  <a:cxn ang="0">
                    <a:pos x="150" y="37"/>
                  </a:cxn>
                  <a:cxn ang="0">
                    <a:pos x="154" y="75"/>
                  </a:cxn>
                  <a:cxn ang="0">
                    <a:pos x="150" y="106"/>
                  </a:cxn>
                  <a:cxn ang="0">
                    <a:pos x="136" y="129"/>
                  </a:cxn>
                  <a:cxn ang="0">
                    <a:pos x="114" y="143"/>
                  </a:cxn>
                  <a:cxn ang="0">
                    <a:pos x="86" y="148"/>
                  </a:cxn>
                  <a:cxn ang="0">
                    <a:pos x="54" y="142"/>
                  </a:cxn>
                  <a:cxn ang="0">
                    <a:pos x="34" y="128"/>
                  </a:cxn>
                  <a:cxn ang="0">
                    <a:pos x="22" y="107"/>
                  </a:cxn>
                  <a:cxn ang="0">
                    <a:pos x="18" y="82"/>
                  </a:cxn>
                  <a:cxn ang="0">
                    <a:pos x="18" y="45"/>
                  </a:cxn>
                  <a:cxn ang="0">
                    <a:pos x="16" y="30"/>
                  </a:cxn>
                  <a:cxn ang="0">
                    <a:pos x="8" y="25"/>
                  </a:cxn>
                  <a:cxn ang="0">
                    <a:pos x="4" y="26"/>
                  </a:cxn>
                  <a:cxn ang="0">
                    <a:pos x="0" y="26"/>
                  </a:cxn>
                  <a:cxn ang="0">
                    <a:pos x="0" y="3"/>
                  </a:cxn>
                  <a:cxn ang="0">
                    <a:pos x="8" y="0"/>
                  </a:cxn>
                  <a:cxn ang="0">
                    <a:pos x="20" y="0"/>
                  </a:cxn>
                </a:cxnLst>
                <a:rect l="0" t="0" r="r" b="b"/>
                <a:pathLst>
                  <a:path w="154" h="148">
                    <a:moveTo>
                      <a:pt x="20" y="0"/>
                    </a:moveTo>
                    <a:cubicBezTo>
                      <a:pt x="31" y="0"/>
                      <a:pt x="39" y="2"/>
                      <a:pt x="44" y="8"/>
                    </a:cubicBezTo>
                    <a:cubicBezTo>
                      <a:pt x="49" y="14"/>
                      <a:pt x="51" y="23"/>
                      <a:pt x="51" y="35"/>
                    </a:cubicBezTo>
                    <a:cubicBezTo>
                      <a:pt x="51" y="79"/>
                      <a:pt x="51" y="79"/>
                      <a:pt x="51" y="79"/>
                    </a:cubicBezTo>
                    <a:cubicBezTo>
                      <a:pt x="51" y="93"/>
                      <a:pt x="54" y="104"/>
                      <a:pt x="60" y="111"/>
                    </a:cubicBezTo>
                    <a:cubicBezTo>
                      <a:pt x="66" y="118"/>
                      <a:pt x="75" y="121"/>
                      <a:pt x="87" y="121"/>
                    </a:cubicBezTo>
                    <a:cubicBezTo>
                      <a:pt x="92" y="121"/>
                      <a:pt x="97" y="120"/>
                      <a:pt x="101" y="118"/>
                    </a:cubicBezTo>
                    <a:cubicBezTo>
                      <a:pt x="105" y="117"/>
                      <a:pt x="109" y="114"/>
                      <a:pt x="112" y="110"/>
                    </a:cubicBezTo>
                    <a:cubicBezTo>
                      <a:pt x="115" y="107"/>
                      <a:pt x="117" y="102"/>
                      <a:pt x="119" y="97"/>
                    </a:cubicBezTo>
                    <a:cubicBezTo>
                      <a:pt x="120" y="91"/>
                      <a:pt x="121" y="85"/>
                      <a:pt x="121" y="77"/>
                    </a:cubicBezTo>
                    <a:cubicBezTo>
                      <a:pt x="121" y="64"/>
                      <a:pt x="120" y="51"/>
                      <a:pt x="117" y="38"/>
                    </a:cubicBezTo>
                    <a:cubicBezTo>
                      <a:pt x="114" y="25"/>
                      <a:pt x="109" y="13"/>
                      <a:pt x="104" y="0"/>
                    </a:cubicBezTo>
                    <a:cubicBezTo>
                      <a:pt x="138" y="0"/>
                      <a:pt x="138" y="0"/>
                      <a:pt x="138" y="0"/>
                    </a:cubicBezTo>
                    <a:cubicBezTo>
                      <a:pt x="144" y="12"/>
                      <a:pt x="148" y="24"/>
                      <a:pt x="150" y="37"/>
                    </a:cubicBezTo>
                    <a:cubicBezTo>
                      <a:pt x="153" y="49"/>
                      <a:pt x="154" y="62"/>
                      <a:pt x="154" y="75"/>
                    </a:cubicBezTo>
                    <a:cubicBezTo>
                      <a:pt x="154" y="87"/>
                      <a:pt x="153" y="97"/>
                      <a:pt x="150" y="106"/>
                    </a:cubicBezTo>
                    <a:cubicBezTo>
                      <a:pt x="147" y="115"/>
                      <a:pt x="142" y="123"/>
                      <a:pt x="136" y="129"/>
                    </a:cubicBezTo>
                    <a:cubicBezTo>
                      <a:pt x="130" y="135"/>
                      <a:pt x="123" y="140"/>
                      <a:pt x="114" y="143"/>
                    </a:cubicBezTo>
                    <a:cubicBezTo>
                      <a:pt x="106" y="146"/>
                      <a:pt x="96" y="148"/>
                      <a:pt x="86" y="148"/>
                    </a:cubicBezTo>
                    <a:cubicBezTo>
                      <a:pt x="73" y="148"/>
                      <a:pt x="63" y="146"/>
                      <a:pt x="54" y="142"/>
                    </a:cubicBezTo>
                    <a:cubicBezTo>
                      <a:pt x="46" y="139"/>
                      <a:pt x="39" y="134"/>
                      <a:pt x="34" y="128"/>
                    </a:cubicBezTo>
                    <a:cubicBezTo>
                      <a:pt x="28" y="122"/>
                      <a:pt x="24" y="115"/>
                      <a:pt x="22" y="107"/>
                    </a:cubicBezTo>
                    <a:cubicBezTo>
                      <a:pt x="20" y="99"/>
                      <a:pt x="18" y="91"/>
                      <a:pt x="18" y="82"/>
                    </a:cubicBezTo>
                    <a:cubicBezTo>
                      <a:pt x="18" y="45"/>
                      <a:pt x="18" y="45"/>
                      <a:pt x="18" y="45"/>
                    </a:cubicBezTo>
                    <a:cubicBezTo>
                      <a:pt x="18" y="38"/>
                      <a:pt x="18" y="33"/>
                      <a:pt x="16" y="30"/>
                    </a:cubicBezTo>
                    <a:cubicBezTo>
                      <a:pt x="14" y="27"/>
                      <a:pt x="11" y="25"/>
                      <a:pt x="8" y="25"/>
                    </a:cubicBezTo>
                    <a:cubicBezTo>
                      <a:pt x="7" y="25"/>
                      <a:pt x="5" y="25"/>
                      <a:pt x="4" y="26"/>
                    </a:cubicBezTo>
                    <a:cubicBezTo>
                      <a:pt x="3" y="26"/>
                      <a:pt x="1" y="26"/>
                      <a:pt x="0" y="26"/>
                    </a:cubicBezTo>
                    <a:cubicBezTo>
                      <a:pt x="0" y="3"/>
                      <a:pt x="0" y="3"/>
                      <a:pt x="0" y="3"/>
                    </a:cubicBezTo>
                    <a:cubicBezTo>
                      <a:pt x="2" y="2"/>
                      <a:pt x="5" y="1"/>
                      <a:pt x="8" y="0"/>
                    </a:cubicBezTo>
                    <a:cubicBezTo>
                      <a:pt x="11" y="0"/>
                      <a:pt x="15" y="0"/>
                      <a:pt x="20" y="0"/>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51" name="Freeform 24">
                <a:extLst>
                  <a:ext uri="{FF2B5EF4-FFF2-40B4-BE49-F238E27FC236}">
                    <a16:creationId xmlns:a16="http://schemas.microsoft.com/office/drawing/2014/main" id="{CC443EBB-69FA-4BDC-8C2E-13773C0555AD}"/>
                  </a:ext>
                </a:extLst>
              </p:cNvPr>
              <p:cNvSpPr>
                <a:spLocks/>
              </p:cNvSpPr>
              <p:nvPr/>
            </p:nvSpPr>
            <p:spPr bwMode="black">
              <a:xfrm>
                <a:off x="7904508" y="5010511"/>
                <a:ext cx="126080" cy="171618"/>
              </a:xfrm>
              <a:custGeom>
                <a:avLst/>
                <a:gdLst/>
                <a:ahLst/>
                <a:cxnLst>
                  <a:cxn ang="0">
                    <a:pos x="151" y="214"/>
                  </a:cxn>
                  <a:cxn ang="0">
                    <a:pos x="142" y="214"/>
                  </a:cxn>
                  <a:cxn ang="0">
                    <a:pos x="127" y="212"/>
                  </a:cxn>
                  <a:cxn ang="0">
                    <a:pos x="115" y="204"/>
                  </a:cxn>
                  <a:cxn ang="0">
                    <a:pos x="105" y="190"/>
                  </a:cxn>
                  <a:cxn ang="0">
                    <a:pos x="95" y="170"/>
                  </a:cxn>
                  <a:cxn ang="0">
                    <a:pos x="77" y="128"/>
                  </a:cxn>
                  <a:cxn ang="0">
                    <a:pos x="36" y="212"/>
                  </a:cxn>
                  <a:cxn ang="0">
                    <a:pos x="0" y="212"/>
                  </a:cxn>
                  <a:cxn ang="0">
                    <a:pos x="63" y="99"/>
                  </a:cxn>
                  <a:cxn ang="0">
                    <a:pos x="41" y="51"/>
                  </a:cxn>
                  <a:cxn ang="0">
                    <a:pos x="30" y="32"/>
                  </a:cxn>
                  <a:cxn ang="0">
                    <a:pos x="18" y="26"/>
                  </a:cxn>
                  <a:cxn ang="0">
                    <a:pos x="9" y="28"/>
                  </a:cxn>
                  <a:cxn ang="0">
                    <a:pos x="9" y="2"/>
                  </a:cxn>
                  <a:cxn ang="0">
                    <a:pos x="16" y="0"/>
                  </a:cxn>
                  <a:cxn ang="0">
                    <a:pos x="24" y="0"/>
                  </a:cxn>
                  <a:cxn ang="0">
                    <a:pos x="37" y="2"/>
                  </a:cxn>
                  <a:cxn ang="0">
                    <a:pos x="47" y="7"/>
                  </a:cxn>
                  <a:cxn ang="0">
                    <a:pos x="55" y="16"/>
                  </a:cxn>
                  <a:cxn ang="0">
                    <a:pos x="63" y="30"/>
                  </a:cxn>
                  <a:cxn ang="0">
                    <a:pos x="80" y="71"/>
                  </a:cxn>
                  <a:cxn ang="0">
                    <a:pos x="112" y="3"/>
                  </a:cxn>
                  <a:cxn ang="0">
                    <a:pos x="148" y="3"/>
                  </a:cxn>
                  <a:cxn ang="0">
                    <a:pos x="95" y="100"/>
                  </a:cxn>
                  <a:cxn ang="0">
                    <a:pos x="122" y="161"/>
                  </a:cxn>
                  <a:cxn ang="0">
                    <a:pos x="134" y="181"/>
                  </a:cxn>
                  <a:cxn ang="0">
                    <a:pos x="148" y="188"/>
                  </a:cxn>
                  <a:cxn ang="0">
                    <a:pos x="153" y="188"/>
                  </a:cxn>
                  <a:cxn ang="0">
                    <a:pos x="157" y="187"/>
                  </a:cxn>
                  <a:cxn ang="0">
                    <a:pos x="157" y="212"/>
                  </a:cxn>
                  <a:cxn ang="0">
                    <a:pos x="151" y="214"/>
                  </a:cxn>
                </a:cxnLst>
                <a:rect l="0" t="0" r="r" b="b"/>
                <a:pathLst>
                  <a:path w="157" h="214">
                    <a:moveTo>
                      <a:pt x="151" y="214"/>
                    </a:moveTo>
                    <a:cubicBezTo>
                      <a:pt x="148" y="214"/>
                      <a:pt x="145" y="214"/>
                      <a:pt x="142" y="214"/>
                    </a:cubicBezTo>
                    <a:cubicBezTo>
                      <a:pt x="137" y="214"/>
                      <a:pt x="132" y="214"/>
                      <a:pt x="127" y="212"/>
                    </a:cubicBezTo>
                    <a:cubicBezTo>
                      <a:pt x="123" y="210"/>
                      <a:pt x="119" y="208"/>
                      <a:pt x="115" y="204"/>
                    </a:cubicBezTo>
                    <a:cubicBezTo>
                      <a:pt x="112" y="200"/>
                      <a:pt x="108" y="196"/>
                      <a:pt x="105" y="190"/>
                    </a:cubicBezTo>
                    <a:cubicBezTo>
                      <a:pt x="102" y="185"/>
                      <a:pt x="98" y="178"/>
                      <a:pt x="95" y="170"/>
                    </a:cubicBezTo>
                    <a:cubicBezTo>
                      <a:pt x="77" y="128"/>
                      <a:pt x="77" y="128"/>
                      <a:pt x="77" y="128"/>
                    </a:cubicBezTo>
                    <a:cubicBezTo>
                      <a:pt x="36" y="212"/>
                      <a:pt x="36" y="212"/>
                      <a:pt x="36" y="212"/>
                    </a:cubicBezTo>
                    <a:cubicBezTo>
                      <a:pt x="0" y="212"/>
                      <a:pt x="0" y="212"/>
                      <a:pt x="0" y="212"/>
                    </a:cubicBezTo>
                    <a:cubicBezTo>
                      <a:pt x="63" y="99"/>
                      <a:pt x="63" y="99"/>
                      <a:pt x="63" y="99"/>
                    </a:cubicBezTo>
                    <a:cubicBezTo>
                      <a:pt x="41" y="51"/>
                      <a:pt x="41" y="51"/>
                      <a:pt x="41" y="51"/>
                    </a:cubicBezTo>
                    <a:cubicBezTo>
                      <a:pt x="37" y="42"/>
                      <a:pt x="33" y="36"/>
                      <a:pt x="30" y="32"/>
                    </a:cubicBezTo>
                    <a:cubicBezTo>
                      <a:pt x="27" y="28"/>
                      <a:pt x="23" y="26"/>
                      <a:pt x="18" y="26"/>
                    </a:cubicBezTo>
                    <a:cubicBezTo>
                      <a:pt x="15" y="26"/>
                      <a:pt x="12" y="26"/>
                      <a:pt x="9" y="28"/>
                    </a:cubicBezTo>
                    <a:cubicBezTo>
                      <a:pt x="9" y="2"/>
                      <a:pt x="9" y="2"/>
                      <a:pt x="9" y="2"/>
                    </a:cubicBezTo>
                    <a:cubicBezTo>
                      <a:pt x="11" y="1"/>
                      <a:pt x="13" y="1"/>
                      <a:pt x="16" y="0"/>
                    </a:cubicBezTo>
                    <a:cubicBezTo>
                      <a:pt x="19" y="0"/>
                      <a:pt x="21" y="0"/>
                      <a:pt x="24" y="0"/>
                    </a:cubicBezTo>
                    <a:cubicBezTo>
                      <a:pt x="29" y="0"/>
                      <a:pt x="33" y="0"/>
                      <a:pt x="37" y="2"/>
                    </a:cubicBezTo>
                    <a:cubicBezTo>
                      <a:pt x="40" y="3"/>
                      <a:pt x="44" y="5"/>
                      <a:pt x="47" y="7"/>
                    </a:cubicBezTo>
                    <a:cubicBezTo>
                      <a:pt x="50" y="10"/>
                      <a:pt x="53" y="13"/>
                      <a:pt x="55" y="16"/>
                    </a:cubicBezTo>
                    <a:cubicBezTo>
                      <a:pt x="58" y="20"/>
                      <a:pt x="60" y="25"/>
                      <a:pt x="63" y="30"/>
                    </a:cubicBezTo>
                    <a:cubicBezTo>
                      <a:pt x="80" y="71"/>
                      <a:pt x="80" y="71"/>
                      <a:pt x="80" y="71"/>
                    </a:cubicBezTo>
                    <a:cubicBezTo>
                      <a:pt x="112" y="3"/>
                      <a:pt x="112" y="3"/>
                      <a:pt x="112" y="3"/>
                    </a:cubicBezTo>
                    <a:cubicBezTo>
                      <a:pt x="148" y="3"/>
                      <a:pt x="148" y="3"/>
                      <a:pt x="148" y="3"/>
                    </a:cubicBezTo>
                    <a:cubicBezTo>
                      <a:pt x="95" y="100"/>
                      <a:pt x="95" y="100"/>
                      <a:pt x="95" y="100"/>
                    </a:cubicBezTo>
                    <a:cubicBezTo>
                      <a:pt x="122" y="161"/>
                      <a:pt x="122" y="161"/>
                      <a:pt x="122" y="161"/>
                    </a:cubicBezTo>
                    <a:cubicBezTo>
                      <a:pt x="126" y="169"/>
                      <a:pt x="130" y="176"/>
                      <a:pt x="134" y="181"/>
                    </a:cubicBezTo>
                    <a:cubicBezTo>
                      <a:pt x="138" y="186"/>
                      <a:pt x="143" y="188"/>
                      <a:pt x="148" y="188"/>
                    </a:cubicBezTo>
                    <a:cubicBezTo>
                      <a:pt x="150" y="188"/>
                      <a:pt x="152" y="188"/>
                      <a:pt x="153" y="188"/>
                    </a:cubicBezTo>
                    <a:cubicBezTo>
                      <a:pt x="154" y="188"/>
                      <a:pt x="155" y="187"/>
                      <a:pt x="157" y="187"/>
                    </a:cubicBezTo>
                    <a:cubicBezTo>
                      <a:pt x="157" y="212"/>
                      <a:pt x="157" y="212"/>
                      <a:pt x="157" y="212"/>
                    </a:cubicBezTo>
                    <a:cubicBezTo>
                      <a:pt x="155" y="213"/>
                      <a:pt x="153" y="213"/>
                      <a:pt x="151" y="214"/>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52" name="Freeform 25">
                <a:extLst>
                  <a:ext uri="{FF2B5EF4-FFF2-40B4-BE49-F238E27FC236}">
                    <a16:creationId xmlns:a16="http://schemas.microsoft.com/office/drawing/2014/main" id="{4A716952-BB87-492B-9A46-FA706068EC7E}"/>
                  </a:ext>
                </a:extLst>
              </p:cNvPr>
              <p:cNvSpPr>
                <a:spLocks noEditPoints="1"/>
              </p:cNvSpPr>
              <p:nvPr/>
            </p:nvSpPr>
            <p:spPr bwMode="black">
              <a:xfrm>
                <a:off x="8026510" y="5010511"/>
                <a:ext cx="131857" cy="121322"/>
              </a:xfrm>
              <a:custGeom>
                <a:avLst/>
                <a:gdLst/>
                <a:ahLst/>
                <a:cxnLst>
                  <a:cxn ang="0">
                    <a:pos x="156" y="148"/>
                  </a:cxn>
                  <a:cxn ang="0">
                    <a:pos x="145" y="149"/>
                  </a:cxn>
                  <a:cxn ang="0">
                    <a:pos x="134" y="147"/>
                  </a:cxn>
                  <a:cxn ang="0">
                    <a:pos x="126" y="140"/>
                  </a:cxn>
                  <a:cxn ang="0">
                    <a:pos x="120" y="128"/>
                  </a:cxn>
                  <a:cxn ang="0">
                    <a:pos x="114" y="109"/>
                  </a:cxn>
                  <a:cxn ang="0">
                    <a:pos x="114" y="109"/>
                  </a:cxn>
                  <a:cxn ang="0">
                    <a:pos x="102" y="128"/>
                  </a:cxn>
                  <a:cxn ang="0">
                    <a:pos x="90" y="141"/>
                  </a:cxn>
                  <a:cxn ang="0">
                    <a:pos x="74" y="148"/>
                  </a:cxn>
                  <a:cxn ang="0">
                    <a:pos x="56" y="151"/>
                  </a:cxn>
                  <a:cxn ang="0">
                    <a:pos x="32" y="145"/>
                  </a:cxn>
                  <a:cxn ang="0">
                    <a:pos x="15" y="131"/>
                  </a:cxn>
                  <a:cxn ang="0">
                    <a:pos x="3" y="109"/>
                  </a:cxn>
                  <a:cxn ang="0">
                    <a:pos x="0" y="80"/>
                  </a:cxn>
                  <a:cxn ang="0">
                    <a:pos x="4" y="48"/>
                  </a:cxn>
                  <a:cxn ang="0">
                    <a:pos x="17" y="23"/>
                  </a:cxn>
                  <a:cxn ang="0">
                    <a:pos x="37" y="6"/>
                  </a:cxn>
                  <a:cxn ang="0">
                    <a:pos x="65" y="0"/>
                  </a:cxn>
                  <a:cxn ang="0">
                    <a:pos x="83" y="2"/>
                  </a:cxn>
                  <a:cxn ang="0">
                    <a:pos x="97" y="10"/>
                  </a:cxn>
                  <a:cxn ang="0">
                    <a:pos x="108" y="21"/>
                  </a:cxn>
                  <a:cxn ang="0">
                    <a:pos x="116" y="37"/>
                  </a:cxn>
                  <a:cxn ang="0">
                    <a:pos x="117" y="37"/>
                  </a:cxn>
                  <a:cxn ang="0">
                    <a:pos x="128" y="3"/>
                  </a:cxn>
                  <a:cxn ang="0">
                    <a:pos x="162" y="3"/>
                  </a:cxn>
                  <a:cxn ang="0">
                    <a:pos x="158" y="12"/>
                  </a:cxn>
                  <a:cxn ang="0">
                    <a:pos x="153" y="24"/>
                  </a:cxn>
                  <a:cxn ang="0">
                    <a:pos x="147" y="39"/>
                  </a:cxn>
                  <a:cxn ang="0">
                    <a:pos x="141" y="54"/>
                  </a:cxn>
                  <a:cxn ang="0">
                    <a:pos x="135" y="67"/>
                  </a:cxn>
                  <a:cxn ang="0">
                    <a:pos x="132" y="76"/>
                  </a:cxn>
                  <a:cxn ang="0">
                    <a:pos x="138" y="99"/>
                  </a:cxn>
                  <a:cxn ang="0">
                    <a:pos x="143" y="114"/>
                  </a:cxn>
                  <a:cxn ang="0">
                    <a:pos x="148" y="121"/>
                  </a:cxn>
                  <a:cxn ang="0">
                    <a:pos x="154" y="123"/>
                  </a:cxn>
                  <a:cxn ang="0">
                    <a:pos x="159" y="123"/>
                  </a:cxn>
                  <a:cxn ang="0">
                    <a:pos x="164" y="121"/>
                  </a:cxn>
                  <a:cxn ang="0">
                    <a:pos x="164" y="146"/>
                  </a:cxn>
                  <a:cxn ang="0">
                    <a:pos x="156" y="148"/>
                  </a:cxn>
                  <a:cxn ang="0">
                    <a:pos x="33" y="78"/>
                  </a:cxn>
                  <a:cxn ang="0">
                    <a:pos x="41" y="113"/>
                  </a:cxn>
                  <a:cxn ang="0">
                    <a:pos x="64" y="125"/>
                  </a:cxn>
                  <a:cxn ang="0">
                    <a:pos x="77" y="121"/>
                  </a:cxn>
                  <a:cxn ang="0">
                    <a:pos x="87" y="112"/>
                  </a:cxn>
                  <a:cxn ang="0">
                    <a:pos x="95" y="98"/>
                  </a:cxn>
                  <a:cxn ang="0">
                    <a:pos x="102" y="82"/>
                  </a:cxn>
                  <a:cxn ang="0">
                    <a:pos x="105" y="74"/>
                  </a:cxn>
                  <a:cxn ang="0">
                    <a:pos x="99" y="54"/>
                  </a:cxn>
                  <a:cxn ang="0">
                    <a:pos x="91" y="39"/>
                  </a:cxn>
                  <a:cxn ang="0">
                    <a:pos x="82" y="29"/>
                  </a:cxn>
                  <a:cxn ang="0">
                    <a:pos x="69" y="26"/>
                  </a:cxn>
                  <a:cxn ang="0">
                    <a:pos x="54" y="29"/>
                  </a:cxn>
                  <a:cxn ang="0">
                    <a:pos x="43" y="40"/>
                  </a:cxn>
                  <a:cxn ang="0">
                    <a:pos x="36" y="57"/>
                  </a:cxn>
                  <a:cxn ang="0">
                    <a:pos x="33" y="78"/>
                  </a:cxn>
                </a:cxnLst>
                <a:rect l="0" t="0" r="r" b="b"/>
                <a:pathLst>
                  <a:path w="164" h="151">
                    <a:moveTo>
                      <a:pt x="156" y="148"/>
                    </a:moveTo>
                    <a:cubicBezTo>
                      <a:pt x="153" y="149"/>
                      <a:pt x="149" y="149"/>
                      <a:pt x="145" y="149"/>
                    </a:cubicBezTo>
                    <a:cubicBezTo>
                      <a:pt x="141" y="149"/>
                      <a:pt x="137" y="148"/>
                      <a:pt x="134" y="147"/>
                    </a:cubicBezTo>
                    <a:cubicBezTo>
                      <a:pt x="131" y="146"/>
                      <a:pt x="129" y="143"/>
                      <a:pt x="126" y="140"/>
                    </a:cubicBezTo>
                    <a:cubicBezTo>
                      <a:pt x="124" y="137"/>
                      <a:pt x="122" y="133"/>
                      <a:pt x="120" y="128"/>
                    </a:cubicBezTo>
                    <a:cubicBezTo>
                      <a:pt x="118" y="123"/>
                      <a:pt x="116" y="117"/>
                      <a:pt x="114" y="109"/>
                    </a:cubicBezTo>
                    <a:cubicBezTo>
                      <a:pt x="114" y="109"/>
                      <a:pt x="114" y="109"/>
                      <a:pt x="114" y="109"/>
                    </a:cubicBezTo>
                    <a:cubicBezTo>
                      <a:pt x="110" y="117"/>
                      <a:pt x="106" y="123"/>
                      <a:pt x="102" y="128"/>
                    </a:cubicBezTo>
                    <a:cubicBezTo>
                      <a:pt x="99" y="133"/>
                      <a:pt x="94" y="137"/>
                      <a:pt x="90" y="141"/>
                    </a:cubicBezTo>
                    <a:cubicBezTo>
                      <a:pt x="85" y="144"/>
                      <a:pt x="80" y="147"/>
                      <a:pt x="74" y="148"/>
                    </a:cubicBezTo>
                    <a:cubicBezTo>
                      <a:pt x="69" y="150"/>
                      <a:pt x="63" y="151"/>
                      <a:pt x="56" y="151"/>
                    </a:cubicBezTo>
                    <a:cubicBezTo>
                      <a:pt x="47" y="151"/>
                      <a:pt x="39" y="149"/>
                      <a:pt x="32" y="145"/>
                    </a:cubicBezTo>
                    <a:cubicBezTo>
                      <a:pt x="25" y="142"/>
                      <a:pt x="19" y="137"/>
                      <a:pt x="15" y="131"/>
                    </a:cubicBezTo>
                    <a:cubicBezTo>
                      <a:pt x="10" y="125"/>
                      <a:pt x="6" y="117"/>
                      <a:pt x="3" y="109"/>
                    </a:cubicBezTo>
                    <a:cubicBezTo>
                      <a:pt x="1" y="100"/>
                      <a:pt x="0" y="91"/>
                      <a:pt x="0" y="80"/>
                    </a:cubicBezTo>
                    <a:cubicBezTo>
                      <a:pt x="0" y="68"/>
                      <a:pt x="1" y="58"/>
                      <a:pt x="4" y="48"/>
                    </a:cubicBezTo>
                    <a:cubicBezTo>
                      <a:pt x="7" y="38"/>
                      <a:pt x="11" y="30"/>
                      <a:pt x="17" y="23"/>
                    </a:cubicBezTo>
                    <a:cubicBezTo>
                      <a:pt x="22" y="15"/>
                      <a:pt x="29" y="10"/>
                      <a:pt x="37" y="6"/>
                    </a:cubicBezTo>
                    <a:cubicBezTo>
                      <a:pt x="45" y="2"/>
                      <a:pt x="54" y="0"/>
                      <a:pt x="65" y="0"/>
                    </a:cubicBezTo>
                    <a:cubicBezTo>
                      <a:pt x="72" y="0"/>
                      <a:pt x="78" y="1"/>
                      <a:pt x="83" y="2"/>
                    </a:cubicBezTo>
                    <a:cubicBezTo>
                      <a:pt x="89" y="4"/>
                      <a:pt x="93" y="7"/>
                      <a:pt x="97" y="10"/>
                    </a:cubicBezTo>
                    <a:cubicBezTo>
                      <a:pt x="102" y="13"/>
                      <a:pt x="105" y="17"/>
                      <a:pt x="108" y="21"/>
                    </a:cubicBezTo>
                    <a:cubicBezTo>
                      <a:pt x="111" y="26"/>
                      <a:pt x="114" y="31"/>
                      <a:pt x="116" y="37"/>
                    </a:cubicBezTo>
                    <a:cubicBezTo>
                      <a:pt x="117" y="37"/>
                      <a:pt x="117" y="37"/>
                      <a:pt x="117" y="37"/>
                    </a:cubicBezTo>
                    <a:cubicBezTo>
                      <a:pt x="128" y="3"/>
                      <a:pt x="128" y="3"/>
                      <a:pt x="128" y="3"/>
                    </a:cubicBezTo>
                    <a:cubicBezTo>
                      <a:pt x="162" y="3"/>
                      <a:pt x="162" y="3"/>
                      <a:pt x="162" y="3"/>
                    </a:cubicBezTo>
                    <a:cubicBezTo>
                      <a:pt x="161" y="5"/>
                      <a:pt x="160" y="8"/>
                      <a:pt x="158" y="12"/>
                    </a:cubicBezTo>
                    <a:cubicBezTo>
                      <a:pt x="157" y="15"/>
                      <a:pt x="155" y="20"/>
                      <a:pt x="153" y="24"/>
                    </a:cubicBezTo>
                    <a:cubicBezTo>
                      <a:pt x="151" y="29"/>
                      <a:pt x="149" y="34"/>
                      <a:pt x="147" y="39"/>
                    </a:cubicBezTo>
                    <a:cubicBezTo>
                      <a:pt x="145" y="44"/>
                      <a:pt x="143" y="49"/>
                      <a:pt x="141" y="54"/>
                    </a:cubicBezTo>
                    <a:cubicBezTo>
                      <a:pt x="139" y="59"/>
                      <a:pt x="137" y="63"/>
                      <a:pt x="135" y="67"/>
                    </a:cubicBezTo>
                    <a:cubicBezTo>
                      <a:pt x="134" y="71"/>
                      <a:pt x="133" y="74"/>
                      <a:pt x="132" y="76"/>
                    </a:cubicBezTo>
                    <a:cubicBezTo>
                      <a:pt x="134" y="85"/>
                      <a:pt x="136" y="93"/>
                      <a:pt x="138" y="99"/>
                    </a:cubicBezTo>
                    <a:cubicBezTo>
                      <a:pt x="139" y="105"/>
                      <a:pt x="141" y="110"/>
                      <a:pt x="143" y="114"/>
                    </a:cubicBezTo>
                    <a:cubicBezTo>
                      <a:pt x="145" y="117"/>
                      <a:pt x="146" y="120"/>
                      <a:pt x="148" y="121"/>
                    </a:cubicBezTo>
                    <a:cubicBezTo>
                      <a:pt x="150" y="123"/>
                      <a:pt x="152" y="123"/>
                      <a:pt x="154" y="123"/>
                    </a:cubicBezTo>
                    <a:cubicBezTo>
                      <a:pt x="155" y="123"/>
                      <a:pt x="157" y="123"/>
                      <a:pt x="159" y="123"/>
                    </a:cubicBezTo>
                    <a:cubicBezTo>
                      <a:pt x="160" y="123"/>
                      <a:pt x="162" y="122"/>
                      <a:pt x="164" y="121"/>
                    </a:cubicBezTo>
                    <a:cubicBezTo>
                      <a:pt x="164" y="146"/>
                      <a:pt x="164" y="146"/>
                      <a:pt x="164" y="146"/>
                    </a:cubicBezTo>
                    <a:cubicBezTo>
                      <a:pt x="162" y="147"/>
                      <a:pt x="159" y="147"/>
                      <a:pt x="156" y="148"/>
                    </a:cubicBezTo>
                    <a:close/>
                    <a:moveTo>
                      <a:pt x="33" y="78"/>
                    </a:moveTo>
                    <a:cubicBezTo>
                      <a:pt x="33" y="94"/>
                      <a:pt x="36" y="105"/>
                      <a:pt x="41" y="113"/>
                    </a:cubicBezTo>
                    <a:cubicBezTo>
                      <a:pt x="47" y="121"/>
                      <a:pt x="55" y="125"/>
                      <a:pt x="64" y="125"/>
                    </a:cubicBezTo>
                    <a:cubicBezTo>
                      <a:pt x="69" y="125"/>
                      <a:pt x="73" y="123"/>
                      <a:pt x="77" y="121"/>
                    </a:cubicBezTo>
                    <a:cubicBezTo>
                      <a:pt x="80" y="119"/>
                      <a:pt x="84" y="116"/>
                      <a:pt x="87" y="112"/>
                    </a:cubicBezTo>
                    <a:cubicBezTo>
                      <a:pt x="90" y="108"/>
                      <a:pt x="93" y="103"/>
                      <a:pt x="95" y="98"/>
                    </a:cubicBezTo>
                    <a:cubicBezTo>
                      <a:pt x="98" y="93"/>
                      <a:pt x="100" y="88"/>
                      <a:pt x="102" y="82"/>
                    </a:cubicBezTo>
                    <a:cubicBezTo>
                      <a:pt x="105" y="74"/>
                      <a:pt x="105" y="74"/>
                      <a:pt x="105" y="74"/>
                    </a:cubicBezTo>
                    <a:cubicBezTo>
                      <a:pt x="103" y="67"/>
                      <a:pt x="101" y="60"/>
                      <a:pt x="99" y="54"/>
                    </a:cubicBezTo>
                    <a:cubicBezTo>
                      <a:pt x="97" y="48"/>
                      <a:pt x="94" y="43"/>
                      <a:pt x="91" y="39"/>
                    </a:cubicBezTo>
                    <a:cubicBezTo>
                      <a:pt x="89" y="35"/>
                      <a:pt x="85" y="32"/>
                      <a:pt x="82" y="29"/>
                    </a:cubicBezTo>
                    <a:cubicBezTo>
                      <a:pt x="78" y="27"/>
                      <a:pt x="74" y="26"/>
                      <a:pt x="69" y="26"/>
                    </a:cubicBezTo>
                    <a:cubicBezTo>
                      <a:pt x="64" y="26"/>
                      <a:pt x="59" y="27"/>
                      <a:pt x="54" y="29"/>
                    </a:cubicBezTo>
                    <a:cubicBezTo>
                      <a:pt x="50" y="32"/>
                      <a:pt x="46" y="35"/>
                      <a:pt x="43" y="40"/>
                    </a:cubicBezTo>
                    <a:cubicBezTo>
                      <a:pt x="40" y="44"/>
                      <a:pt x="37" y="50"/>
                      <a:pt x="36" y="57"/>
                    </a:cubicBezTo>
                    <a:cubicBezTo>
                      <a:pt x="34" y="63"/>
                      <a:pt x="33" y="70"/>
                      <a:pt x="33" y="78"/>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53" name="Freeform 26">
                <a:extLst>
                  <a:ext uri="{FF2B5EF4-FFF2-40B4-BE49-F238E27FC236}">
                    <a16:creationId xmlns:a16="http://schemas.microsoft.com/office/drawing/2014/main" id="{A4575914-30BA-4F35-8AF3-8A33AA6132CF}"/>
                  </a:ext>
                </a:extLst>
              </p:cNvPr>
              <p:cNvSpPr>
                <a:spLocks noEditPoints="1"/>
              </p:cNvSpPr>
              <p:nvPr/>
            </p:nvSpPr>
            <p:spPr bwMode="black">
              <a:xfrm>
                <a:off x="8170941" y="5010511"/>
                <a:ext cx="113166" cy="162783"/>
              </a:xfrm>
              <a:custGeom>
                <a:avLst/>
                <a:gdLst/>
                <a:ahLst/>
                <a:cxnLst>
                  <a:cxn ang="0">
                    <a:pos x="141" y="73"/>
                  </a:cxn>
                  <a:cxn ang="0">
                    <a:pos x="136" y="105"/>
                  </a:cxn>
                  <a:cxn ang="0">
                    <a:pos x="123" y="129"/>
                  </a:cxn>
                  <a:cxn ang="0">
                    <a:pos x="103" y="145"/>
                  </a:cxn>
                  <a:cxn ang="0">
                    <a:pos x="76" y="151"/>
                  </a:cxn>
                  <a:cxn ang="0">
                    <a:pos x="50" y="146"/>
                  </a:cxn>
                  <a:cxn ang="0">
                    <a:pos x="32" y="135"/>
                  </a:cxn>
                  <a:cxn ang="0">
                    <a:pos x="32" y="135"/>
                  </a:cxn>
                  <a:cxn ang="0">
                    <a:pos x="32" y="203"/>
                  </a:cxn>
                  <a:cxn ang="0">
                    <a:pos x="0" y="203"/>
                  </a:cxn>
                  <a:cxn ang="0">
                    <a:pos x="0" y="74"/>
                  </a:cxn>
                  <a:cxn ang="0">
                    <a:pos x="4" y="44"/>
                  </a:cxn>
                  <a:cxn ang="0">
                    <a:pos x="17" y="20"/>
                  </a:cxn>
                  <a:cxn ang="0">
                    <a:pos x="39" y="5"/>
                  </a:cxn>
                  <a:cxn ang="0">
                    <a:pos x="70" y="0"/>
                  </a:cxn>
                  <a:cxn ang="0">
                    <a:pos x="100" y="5"/>
                  </a:cxn>
                  <a:cxn ang="0">
                    <a:pos x="123" y="21"/>
                  </a:cxn>
                  <a:cxn ang="0">
                    <a:pos x="136" y="44"/>
                  </a:cxn>
                  <a:cxn ang="0">
                    <a:pos x="141" y="73"/>
                  </a:cxn>
                  <a:cxn ang="0">
                    <a:pos x="107" y="73"/>
                  </a:cxn>
                  <a:cxn ang="0">
                    <a:pos x="105" y="54"/>
                  </a:cxn>
                  <a:cxn ang="0">
                    <a:pos x="97" y="39"/>
                  </a:cxn>
                  <a:cxn ang="0">
                    <a:pos x="85" y="30"/>
                  </a:cxn>
                  <a:cxn ang="0">
                    <a:pos x="69" y="26"/>
                  </a:cxn>
                  <a:cxn ang="0">
                    <a:pos x="52" y="30"/>
                  </a:cxn>
                  <a:cxn ang="0">
                    <a:pos x="40" y="40"/>
                  </a:cxn>
                  <a:cxn ang="0">
                    <a:pos x="34" y="53"/>
                  </a:cxn>
                  <a:cxn ang="0">
                    <a:pos x="32" y="70"/>
                  </a:cxn>
                  <a:cxn ang="0">
                    <a:pos x="32" y="108"/>
                  </a:cxn>
                  <a:cxn ang="0">
                    <a:pos x="39" y="114"/>
                  </a:cxn>
                  <a:cxn ang="0">
                    <a:pos x="48" y="120"/>
                  </a:cxn>
                  <a:cxn ang="0">
                    <a:pos x="58" y="123"/>
                  </a:cxn>
                  <a:cxn ang="0">
                    <a:pos x="68" y="124"/>
                  </a:cxn>
                  <a:cxn ang="0">
                    <a:pos x="97" y="111"/>
                  </a:cxn>
                  <a:cxn ang="0">
                    <a:pos x="107" y="73"/>
                  </a:cxn>
                </a:cxnLst>
                <a:rect l="0" t="0" r="r" b="b"/>
                <a:pathLst>
                  <a:path w="141" h="203">
                    <a:moveTo>
                      <a:pt x="141" y="73"/>
                    </a:moveTo>
                    <a:cubicBezTo>
                      <a:pt x="141" y="85"/>
                      <a:pt x="139" y="95"/>
                      <a:pt x="136" y="105"/>
                    </a:cubicBezTo>
                    <a:cubicBezTo>
                      <a:pt x="133" y="114"/>
                      <a:pt x="129" y="123"/>
                      <a:pt x="123" y="129"/>
                    </a:cubicBezTo>
                    <a:cubicBezTo>
                      <a:pt x="117" y="136"/>
                      <a:pt x="111" y="141"/>
                      <a:pt x="103" y="145"/>
                    </a:cubicBezTo>
                    <a:cubicBezTo>
                      <a:pt x="94" y="149"/>
                      <a:pt x="85" y="151"/>
                      <a:pt x="76" y="151"/>
                    </a:cubicBezTo>
                    <a:cubicBezTo>
                      <a:pt x="66" y="151"/>
                      <a:pt x="58" y="149"/>
                      <a:pt x="50" y="146"/>
                    </a:cubicBezTo>
                    <a:cubicBezTo>
                      <a:pt x="43" y="144"/>
                      <a:pt x="37" y="140"/>
                      <a:pt x="32" y="135"/>
                    </a:cubicBezTo>
                    <a:cubicBezTo>
                      <a:pt x="32" y="135"/>
                      <a:pt x="32" y="135"/>
                      <a:pt x="32" y="135"/>
                    </a:cubicBezTo>
                    <a:cubicBezTo>
                      <a:pt x="32" y="203"/>
                      <a:pt x="32" y="203"/>
                      <a:pt x="32" y="203"/>
                    </a:cubicBezTo>
                    <a:cubicBezTo>
                      <a:pt x="0" y="203"/>
                      <a:pt x="0" y="203"/>
                      <a:pt x="0" y="203"/>
                    </a:cubicBezTo>
                    <a:cubicBezTo>
                      <a:pt x="0" y="74"/>
                      <a:pt x="0" y="74"/>
                      <a:pt x="0" y="74"/>
                    </a:cubicBezTo>
                    <a:cubicBezTo>
                      <a:pt x="0" y="63"/>
                      <a:pt x="1" y="53"/>
                      <a:pt x="4" y="44"/>
                    </a:cubicBezTo>
                    <a:cubicBezTo>
                      <a:pt x="7" y="34"/>
                      <a:pt x="11" y="27"/>
                      <a:pt x="17" y="20"/>
                    </a:cubicBezTo>
                    <a:cubicBezTo>
                      <a:pt x="23" y="14"/>
                      <a:pt x="30" y="9"/>
                      <a:pt x="39" y="5"/>
                    </a:cubicBezTo>
                    <a:cubicBezTo>
                      <a:pt x="48" y="2"/>
                      <a:pt x="58" y="0"/>
                      <a:pt x="70" y="0"/>
                    </a:cubicBezTo>
                    <a:cubicBezTo>
                      <a:pt x="81" y="0"/>
                      <a:pt x="91" y="2"/>
                      <a:pt x="100" y="5"/>
                    </a:cubicBezTo>
                    <a:cubicBezTo>
                      <a:pt x="109" y="9"/>
                      <a:pt x="116" y="14"/>
                      <a:pt x="123" y="21"/>
                    </a:cubicBezTo>
                    <a:cubicBezTo>
                      <a:pt x="129" y="27"/>
                      <a:pt x="133" y="35"/>
                      <a:pt x="136" y="44"/>
                    </a:cubicBezTo>
                    <a:cubicBezTo>
                      <a:pt x="139" y="53"/>
                      <a:pt x="141" y="62"/>
                      <a:pt x="141" y="73"/>
                    </a:cubicBezTo>
                    <a:close/>
                    <a:moveTo>
                      <a:pt x="107" y="73"/>
                    </a:moveTo>
                    <a:cubicBezTo>
                      <a:pt x="107" y="66"/>
                      <a:pt x="106" y="60"/>
                      <a:pt x="105" y="54"/>
                    </a:cubicBezTo>
                    <a:cubicBezTo>
                      <a:pt x="103" y="48"/>
                      <a:pt x="101" y="44"/>
                      <a:pt x="97" y="39"/>
                    </a:cubicBezTo>
                    <a:cubicBezTo>
                      <a:pt x="94" y="35"/>
                      <a:pt x="90" y="32"/>
                      <a:pt x="85" y="30"/>
                    </a:cubicBezTo>
                    <a:cubicBezTo>
                      <a:pt x="81" y="28"/>
                      <a:pt x="75" y="26"/>
                      <a:pt x="69" y="26"/>
                    </a:cubicBezTo>
                    <a:cubicBezTo>
                      <a:pt x="62" y="26"/>
                      <a:pt x="56" y="28"/>
                      <a:pt x="52" y="30"/>
                    </a:cubicBezTo>
                    <a:cubicBezTo>
                      <a:pt x="47" y="32"/>
                      <a:pt x="43" y="36"/>
                      <a:pt x="40" y="40"/>
                    </a:cubicBezTo>
                    <a:cubicBezTo>
                      <a:pt x="37" y="44"/>
                      <a:pt x="35" y="48"/>
                      <a:pt x="34" y="53"/>
                    </a:cubicBezTo>
                    <a:cubicBezTo>
                      <a:pt x="33" y="59"/>
                      <a:pt x="32" y="64"/>
                      <a:pt x="32" y="70"/>
                    </a:cubicBezTo>
                    <a:cubicBezTo>
                      <a:pt x="32" y="108"/>
                      <a:pt x="32" y="108"/>
                      <a:pt x="32" y="108"/>
                    </a:cubicBezTo>
                    <a:cubicBezTo>
                      <a:pt x="34" y="110"/>
                      <a:pt x="36" y="112"/>
                      <a:pt x="39" y="114"/>
                    </a:cubicBezTo>
                    <a:cubicBezTo>
                      <a:pt x="42" y="116"/>
                      <a:pt x="45" y="118"/>
                      <a:pt x="48" y="120"/>
                    </a:cubicBezTo>
                    <a:cubicBezTo>
                      <a:pt x="51" y="121"/>
                      <a:pt x="54" y="122"/>
                      <a:pt x="58" y="123"/>
                    </a:cubicBezTo>
                    <a:cubicBezTo>
                      <a:pt x="61" y="124"/>
                      <a:pt x="65" y="124"/>
                      <a:pt x="68" y="124"/>
                    </a:cubicBezTo>
                    <a:cubicBezTo>
                      <a:pt x="80" y="124"/>
                      <a:pt x="90" y="120"/>
                      <a:pt x="97" y="111"/>
                    </a:cubicBezTo>
                    <a:cubicBezTo>
                      <a:pt x="104" y="103"/>
                      <a:pt x="107" y="90"/>
                      <a:pt x="107" y="73"/>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54" name="Freeform 27">
                <a:extLst>
                  <a:ext uri="{FF2B5EF4-FFF2-40B4-BE49-F238E27FC236}">
                    <a16:creationId xmlns:a16="http://schemas.microsoft.com/office/drawing/2014/main" id="{D1D81220-7270-434A-A359-890686873602}"/>
                  </a:ext>
                </a:extLst>
              </p:cNvPr>
              <p:cNvSpPr>
                <a:spLocks/>
              </p:cNvSpPr>
              <p:nvPr/>
            </p:nvSpPr>
            <p:spPr bwMode="black">
              <a:xfrm>
                <a:off x="8305857" y="5012890"/>
                <a:ext cx="48257" cy="117924"/>
              </a:xfrm>
              <a:custGeom>
                <a:avLst/>
                <a:gdLst/>
                <a:ahLst/>
                <a:cxnLst>
                  <a:cxn ang="0">
                    <a:pos x="51" y="146"/>
                  </a:cxn>
                  <a:cxn ang="0">
                    <a:pos x="38" y="147"/>
                  </a:cxn>
                  <a:cxn ang="0">
                    <a:pos x="21" y="144"/>
                  </a:cxn>
                  <a:cxn ang="0">
                    <a:pos x="9" y="135"/>
                  </a:cxn>
                  <a:cxn ang="0">
                    <a:pos x="2" y="121"/>
                  </a:cxn>
                  <a:cxn ang="0">
                    <a:pos x="0" y="104"/>
                  </a:cxn>
                  <a:cxn ang="0">
                    <a:pos x="0" y="0"/>
                  </a:cxn>
                  <a:cxn ang="0">
                    <a:pos x="33" y="0"/>
                  </a:cxn>
                  <a:cxn ang="0">
                    <a:pos x="33" y="99"/>
                  </a:cxn>
                  <a:cxn ang="0">
                    <a:pos x="34" y="110"/>
                  </a:cxn>
                  <a:cxn ang="0">
                    <a:pos x="38" y="116"/>
                  </a:cxn>
                  <a:cxn ang="0">
                    <a:pos x="43" y="120"/>
                  </a:cxn>
                  <a:cxn ang="0">
                    <a:pos x="48" y="121"/>
                  </a:cxn>
                  <a:cxn ang="0">
                    <a:pos x="55" y="120"/>
                  </a:cxn>
                  <a:cxn ang="0">
                    <a:pos x="60" y="118"/>
                  </a:cxn>
                  <a:cxn ang="0">
                    <a:pos x="60" y="143"/>
                  </a:cxn>
                  <a:cxn ang="0">
                    <a:pos x="51" y="146"/>
                  </a:cxn>
                </a:cxnLst>
                <a:rect l="0" t="0" r="r" b="b"/>
                <a:pathLst>
                  <a:path w="60" h="147">
                    <a:moveTo>
                      <a:pt x="51" y="146"/>
                    </a:moveTo>
                    <a:cubicBezTo>
                      <a:pt x="47" y="146"/>
                      <a:pt x="43" y="147"/>
                      <a:pt x="38" y="147"/>
                    </a:cubicBezTo>
                    <a:cubicBezTo>
                      <a:pt x="31" y="147"/>
                      <a:pt x="25" y="146"/>
                      <a:pt x="21" y="144"/>
                    </a:cubicBezTo>
                    <a:cubicBezTo>
                      <a:pt x="16" y="141"/>
                      <a:pt x="12" y="138"/>
                      <a:pt x="9" y="135"/>
                    </a:cubicBezTo>
                    <a:cubicBezTo>
                      <a:pt x="6" y="131"/>
                      <a:pt x="3" y="126"/>
                      <a:pt x="2" y="121"/>
                    </a:cubicBezTo>
                    <a:cubicBezTo>
                      <a:pt x="1" y="116"/>
                      <a:pt x="0" y="110"/>
                      <a:pt x="0" y="104"/>
                    </a:cubicBezTo>
                    <a:cubicBezTo>
                      <a:pt x="0" y="0"/>
                      <a:pt x="0" y="0"/>
                      <a:pt x="0" y="0"/>
                    </a:cubicBezTo>
                    <a:cubicBezTo>
                      <a:pt x="33" y="0"/>
                      <a:pt x="33" y="0"/>
                      <a:pt x="33" y="0"/>
                    </a:cubicBezTo>
                    <a:cubicBezTo>
                      <a:pt x="33" y="99"/>
                      <a:pt x="33" y="99"/>
                      <a:pt x="33" y="99"/>
                    </a:cubicBezTo>
                    <a:cubicBezTo>
                      <a:pt x="33" y="103"/>
                      <a:pt x="33" y="107"/>
                      <a:pt x="34" y="110"/>
                    </a:cubicBezTo>
                    <a:cubicBezTo>
                      <a:pt x="35" y="113"/>
                      <a:pt x="37" y="115"/>
                      <a:pt x="38" y="116"/>
                    </a:cubicBezTo>
                    <a:cubicBezTo>
                      <a:pt x="39" y="118"/>
                      <a:pt x="41" y="119"/>
                      <a:pt x="43" y="120"/>
                    </a:cubicBezTo>
                    <a:cubicBezTo>
                      <a:pt x="45" y="120"/>
                      <a:pt x="47" y="121"/>
                      <a:pt x="48" y="121"/>
                    </a:cubicBezTo>
                    <a:cubicBezTo>
                      <a:pt x="51" y="121"/>
                      <a:pt x="53" y="120"/>
                      <a:pt x="55" y="120"/>
                    </a:cubicBezTo>
                    <a:cubicBezTo>
                      <a:pt x="56" y="120"/>
                      <a:pt x="58" y="119"/>
                      <a:pt x="60" y="118"/>
                    </a:cubicBezTo>
                    <a:cubicBezTo>
                      <a:pt x="60" y="143"/>
                      <a:pt x="60" y="143"/>
                      <a:pt x="60" y="143"/>
                    </a:cubicBezTo>
                    <a:cubicBezTo>
                      <a:pt x="57" y="144"/>
                      <a:pt x="54" y="145"/>
                      <a:pt x="51" y="146"/>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55" name="Freeform 28">
                <a:extLst>
                  <a:ext uri="{FF2B5EF4-FFF2-40B4-BE49-F238E27FC236}">
                    <a16:creationId xmlns:a16="http://schemas.microsoft.com/office/drawing/2014/main" id="{E1D8B096-CFDE-44E1-AEE7-7C6DF061A4EA}"/>
                  </a:ext>
                </a:extLst>
              </p:cNvPr>
              <p:cNvSpPr>
                <a:spLocks noEditPoints="1"/>
              </p:cNvSpPr>
              <p:nvPr/>
            </p:nvSpPr>
            <p:spPr bwMode="black">
              <a:xfrm>
                <a:off x="8362950" y="5012890"/>
                <a:ext cx="127440" cy="118943"/>
              </a:xfrm>
              <a:custGeom>
                <a:avLst/>
                <a:gdLst/>
                <a:ahLst/>
                <a:cxnLst>
                  <a:cxn ang="0">
                    <a:pos x="126" y="25"/>
                  </a:cxn>
                  <a:cxn ang="0">
                    <a:pos x="132" y="35"/>
                  </a:cxn>
                  <a:cxn ang="0">
                    <a:pos x="137" y="46"/>
                  </a:cxn>
                  <a:cxn ang="0">
                    <a:pos x="141" y="60"/>
                  </a:cxn>
                  <a:cxn ang="0">
                    <a:pos x="143" y="77"/>
                  </a:cxn>
                  <a:cxn ang="0">
                    <a:pos x="138" y="105"/>
                  </a:cxn>
                  <a:cxn ang="0">
                    <a:pos x="124" y="128"/>
                  </a:cxn>
                  <a:cxn ang="0">
                    <a:pos x="102" y="142"/>
                  </a:cxn>
                  <a:cxn ang="0">
                    <a:pos x="72" y="148"/>
                  </a:cxn>
                  <a:cxn ang="0">
                    <a:pos x="42" y="142"/>
                  </a:cxn>
                  <a:cxn ang="0">
                    <a:pos x="19" y="127"/>
                  </a:cxn>
                  <a:cxn ang="0">
                    <a:pos x="5" y="104"/>
                  </a:cxn>
                  <a:cxn ang="0">
                    <a:pos x="0" y="73"/>
                  </a:cxn>
                  <a:cxn ang="0">
                    <a:pos x="4" y="43"/>
                  </a:cxn>
                  <a:cxn ang="0">
                    <a:pos x="18" y="20"/>
                  </a:cxn>
                  <a:cxn ang="0">
                    <a:pos x="41" y="6"/>
                  </a:cxn>
                  <a:cxn ang="0">
                    <a:pos x="74" y="0"/>
                  </a:cxn>
                  <a:cxn ang="0">
                    <a:pos x="159" y="0"/>
                  </a:cxn>
                  <a:cxn ang="0">
                    <a:pos x="159" y="25"/>
                  </a:cxn>
                  <a:cxn ang="0">
                    <a:pos x="126" y="25"/>
                  </a:cxn>
                  <a:cxn ang="0">
                    <a:pos x="79" y="25"/>
                  </a:cxn>
                  <a:cxn ang="0">
                    <a:pos x="44" y="38"/>
                  </a:cxn>
                  <a:cxn ang="0">
                    <a:pos x="33" y="74"/>
                  </a:cxn>
                  <a:cxn ang="0">
                    <a:pos x="36" y="94"/>
                  </a:cxn>
                  <a:cxn ang="0">
                    <a:pos x="44" y="109"/>
                  </a:cxn>
                  <a:cxn ang="0">
                    <a:pos x="57" y="118"/>
                  </a:cxn>
                  <a:cxn ang="0">
                    <a:pos x="72" y="121"/>
                  </a:cxn>
                  <a:cxn ang="0">
                    <a:pos x="88" y="118"/>
                  </a:cxn>
                  <a:cxn ang="0">
                    <a:pos x="99" y="108"/>
                  </a:cxn>
                  <a:cxn ang="0">
                    <a:pos x="106" y="93"/>
                  </a:cxn>
                  <a:cxn ang="0">
                    <a:pos x="109" y="73"/>
                  </a:cxn>
                  <a:cxn ang="0">
                    <a:pos x="108" y="57"/>
                  </a:cxn>
                  <a:cxn ang="0">
                    <a:pos x="104" y="44"/>
                  </a:cxn>
                  <a:cxn ang="0">
                    <a:pos x="100" y="34"/>
                  </a:cxn>
                  <a:cxn ang="0">
                    <a:pos x="95" y="25"/>
                  </a:cxn>
                  <a:cxn ang="0">
                    <a:pos x="79" y="25"/>
                  </a:cxn>
                </a:cxnLst>
                <a:rect l="0" t="0" r="r" b="b"/>
                <a:pathLst>
                  <a:path w="159" h="148">
                    <a:moveTo>
                      <a:pt x="126" y="25"/>
                    </a:moveTo>
                    <a:cubicBezTo>
                      <a:pt x="128" y="28"/>
                      <a:pt x="130" y="31"/>
                      <a:pt x="132" y="35"/>
                    </a:cubicBezTo>
                    <a:cubicBezTo>
                      <a:pt x="134" y="38"/>
                      <a:pt x="136" y="42"/>
                      <a:pt x="137" y="46"/>
                    </a:cubicBezTo>
                    <a:cubicBezTo>
                      <a:pt x="139" y="50"/>
                      <a:pt x="140" y="55"/>
                      <a:pt x="141" y="60"/>
                    </a:cubicBezTo>
                    <a:cubicBezTo>
                      <a:pt x="142" y="65"/>
                      <a:pt x="143" y="71"/>
                      <a:pt x="143" y="77"/>
                    </a:cubicBezTo>
                    <a:cubicBezTo>
                      <a:pt x="143" y="87"/>
                      <a:pt x="141" y="97"/>
                      <a:pt x="138" y="105"/>
                    </a:cubicBezTo>
                    <a:cubicBezTo>
                      <a:pt x="135" y="114"/>
                      <a:pt x="130" y="121"/>
                      <a:pt x="124" y="128"/>
                    </a:cubicBezTo>
                    <a:cubicBezTo>
                      <a:pt x="119" y="134"/>
                      <a:pt x="111" y="139"/>
                      <a:pt x="102" y="142"/>
                    </a:cubicBezTo>
                    <a:cubicBezTo>
                      <a:pt x="94" y="146"/>
                      <a:pt x="84" y="148"/>
                      <a:pt x="72" y="148"/>
                    </a:cubicBezTo>
                    <a:cubicBezTo>
                      <a:pt x="61" y="148"/>
                      <a:pt x="51" y="146"/>
                      <a:pt x="42" y="142"/>
                    </a:cubicBezTo>
                    <a:cubicBezTo>
                      <a:pt x="33" y="139"/>
                      <a:pt x="26" y="134"/>
                      <a:pt x="19" y="127"/>
                    </a:cubicBezTo>
                    <a:cubicBezTo>
                      <a:pt x="13" y="121"/>
                      <a:pt x="8" y="113"/>
                      <a:pt x="5" y="104"/>
                    </a:cubicBezTo>
                    <a:cubicBezTo>
                      <a:pt x="1" y="94"/>
                      <a:pt x="0" y="84"/>
                      <a:pt x="0" y="73"/>
                    </a:cubicBezTo>
                    <a:cubicBezTo>
                      <a:pt x="0" y="62"/>
                      <a:pt x="1" y="52"/>
                      <a:pt x="4" y="43"/>
                    </a:cubicBezTo>
                    <a:cubicBezTo>
                      <a:pt x="7" y="34"/>
                      <a:pt x="12" y="27"/>
                      <a:pt x="18" y="20"/>
                    </a:cubicBezTo>
                    <a:cubicBezTo>
                      <a:pt x="24" y="14"/>
                      <a:pt x="32" y="9"/>
                      <a:pt x="41" y="6"/>
                    </a:cubicBezTo>
                    <a:cubicBezTo>
                      <a:pt x="50" y="2"/>
                      <a:pt x="62" y="0"/>
                      <a:pt x="74" y="0"/>
                    </a:cubicBezTo>
                    <a:cubicBezTo>
                      <a:pt x="159" y="0"/>
                      <a:pt x="159" y="0"/>
                      <a:pt x="159" y="0"/>
                    </a:cubicBezTo>
                    <a:cubicBezTo>
                      <a:pt x="159" y="25"/>
                      <a:pt x="159" y="25"/>
                      <a:pt x="159" y="25"/>
                    </a:cubicBezTo>
                    <a:lnTo>
                      <a:pt x="126" y="25"/>
                    </a:lnTo>
                    <a:close/>
                    <a:moveTo>
                      <a:pt x="79" y="25"/>
                    </a:moveTo>
                    <a:cubicBezTo>
                      <a:pt x="63" y="25"/>
                      <a:pt x="52" y="29"/>
                      <a:pt x="44" y="38"/>
                    </a:cubicBezTo>
                    <a:cubicBezTo>
                      <a:pt x="37" y="46"/>
                      <a:pt x="33" y="58"/>
                      <a:pt x="33" y="74"/>
                    </a:cubicBezTo>
                    <a:cubicBezTo>
                      <a:pt x="33" y="81"/>
                      <a:pt x="34" y="88"/>
                      <a:pt x="36" y="94"/>
                    </a:cubicBezTo>
                    <a:cubicBezTo>
                      <a:pt x="38" y="100"/>
                      <a:pt x="41" y="105"/>
                      <a:pt x="44" y="109"/>
                    </a:cubicBezTo>
                    <a:cubicBezTo>
                      <a:pt x="48" y="113"/>
                      <a:pt x="52" y="116"/>
                      <a:pt x="57" y="118"/>
                    </a:cubicBezTo>
                    <a:cubicBezTo>
                      <a:pt x="61" y="120"/>
                      <a:pt x="67" y="121"/>
                      <a:pt x="72" y="121"/>
                    </a:cubicBezTo>
                    <a:cubicBezTo>
                      <a:pt x="78" y="121"/>
                      <a:pt x="83" y="120"/>
                      <a:pt x="88" y="118"/>
                    </a:cubicBezTo>
                    <a:cubicBezTo>
                      <a:pt x="92" y="116"/>
                      <a:pt x="96" y="112"/>
                      <a:pt x="99" y="108"/>
                    </a:cubicBezTo>
                    <a:cubicBezTo>
                      <a:pt x="102" y="104"/>
                      <a:pt x="105" y="99"/>
                      <a:pt x="106" y="93"/>
                    </a:cubicBezTo>
                    <a:cubicBezTo>
                      <a:pt x="108" y="87"/>
                      <a:pt x="109" y="80"/>
                      <a:pt x="109" y="73"/>
                    </a:cubicBezTo>
                    <a:cubicBezTo>
                      <a:pt x="109" y="67"/>
                      <a:pt x="108" y="62"/>
                      <a:pt x="108" y="57"/>
                    </a:cubicBezTo>
                    <a:cubicBezTo>
                      <a:pt x="107" y="52"/>
                      <a:pt x="106" y="48"/>
                      <a:pt x="104" y="44"/>
                    </a:cubicBezTo>
                    <a:cubicBezTo>
                      <a:pt x="103" y="40"/>
                      <a:pt x="102" y="37"/>
                      <a:pt x="100" y="34"/>
                    </a:cubicBezTo>
                    <a:cubicBezTo>
                      <a:pt x="98" y="31"/>
                      <a:pt x="97" y="28"/>
                      <a:pt x="95" y="25"/>
                    </a:cubicBezTo>
                    <a:lnTo>
                      <a:pt x="79" y="25"/>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56" name="Freeform 29">
                <a:extLst>
                  <a:ext uri="{FF2B5EF4-FFF2-40B4-BE49-F238E27FC236}">
                    <a16:creationId xmlns:a16="http://schemas.microsoft.com/office/drawing/2014/main" id="{A08FED40-C041-4A87-A4F1-FBE10FF7AFF2}"/>
                  </a:ext>
                </a:extLst>
              </p:cNvPr>
              <p:cNvSpPr>
                <a:spLocks/>
              </p:cNvSpPr>
              <p:nvPr/>
            </p:nvSpPr>
            <p:spPr bwMode="black">
              <a:xfrm>
                <a:off x="8496167" y="5012890"/>
                <a:ext cx="113166" cy="118943"/>
              </a:xfrm>
              <a:custGeom>
                <a:avLst/>
                <a:gdLst/>
                <a:ahLst/>
                <a:cxnLst>
                  <a:cxn ang="0">
                    <a:pos x="86" y="26"/>
                  </a:cxn>
                  <a:cxn ang="0">
                    <a:pos x="86" y="98"/>
                  </a:cxn>
                  <a:cxn ang="0">
                    <a:pos x="91" y="116"/>
                  </a:cxn>
                  <a:cxn ang="0">
                    <a:pos x="104" y="121"/>
                  </a:cxn>
                  <a:cxn ang="0">
                    <a:pos x="110" y="121"/>
                  </a:cxn>
                  <a:cxn ang="0">
                    <a:pos x="117" y="119"/>
                  </a:cxn>
                  <a:cxn ang="0">
                    <a:pos x="117" y="144"/>
                  </a:cxn>
                  <a:cxn ang="0">
                    <a:pos x="107" y="146"/>
                  </a:cxn>
                  <a:cxn ang="0">
                    <a:pos x="94" y="148"/>
                  </a:cxn>
                  <a:cxn ang="0">
                    <a:pos x="76" y="144"/>
                  </a:cxn>
                  <a:cxn ang="0">
                    <a:pos x="63" y="135"/>
                  </a:cxn>
                  <a:cxn ang="0">
                    <a:pos x="56" y="120"/>
                  </a:cxn>
                  <a:cxn ang="0">
                    <a:pos x="53" y="100"/>
                  </a:cxn>
                  <a:cxn ang="0">
                    <a:pos x="53" y="26"/>
                  </a:cxn>
                  <a:cxn ang="0">
                    <a:pos x="36" y="26"/>
                  </a:cxn>
                  <a:cxn ang="0">
                    <a:pos x="25" y="27"/>
                  </a:cxn>
                  <a:cxn ang="0">
                    <a:pos x="15" y="30"/>
                  </a:cxn>
                  <a:cxn ang="0">
                    <a:pos x="7" y="34"/>
                  </a:cxn>
                  <a:cxn ang="0">
                    <a:pos x="0" y="38"/>
                  </a:cxn>
                  <a:cxn ang="0">
                    <a:pos x="0" y="10"/>
                  </a:cxn>
                  <a:cxn ang="0">
                    <a:pos x="6" y="6"/>
                  </a:cxn>
                  <a:cxn ang="0">
                    <a:pos x="15" y="3"/>
                  </a:cxn>
                  <a:cxn ang="0">
                    <a:pos x="26" y="1"/>
                  </a:cxn>
                  <a:cxn ang="0">
                    <a:pos x="39" y="0"/>
                  </a:cxn>
                  <a:cxn ang="0">
                    <a:pos x="141" y="0"/>
                  </a:cxn>
                  <a:cxn ang="0">
                    <a:pos x="141" y="26"/>
                  </a:cxn>
                  <a:cxn ang="0">
                    <a:pos x="86" y="26"/>
                  </a:cxn>
                </a:cxnLst>
                <a:rect l="0" t="0" r="r" b="b"/>
                <a:pathLst>
                  <a:path w="141" h="148">
                    <a:moveTo>
                      <a:pt x="86" y="26"/>
                    </a:moveTo>
                    <a:cubicBezTo>
                      <a:pt x="86" y="98"/>
                      <a:pt x="86" y="98"/>
                      <a:pt x="86" y="98"/>
                    </a:cubicBezTo>
                    <a:cubicBezTo>
                      <a:pt x="86" y="106"/>
                      <a:pt x="88" y="112"/>
                      <a:pt x="91" y="116"/>
                    </a:cubicBezTo>
                    <a:cubicBezTo>
                      <a:pt x="95" y="119"/>
                      <a:pt x="99" y="121"/>
                      <a:pt x="104" y="121"/>
                    </a:cubicBezTo>
                    <a:cubicBezTo>
                      <a:pt x="106" y="121"/>
                      <a:pt x="108" y="121"/>
                      <a:pt x="110" y="121"/>
                    </a:cubicBezTo>
                    <a:cubicBezTo>
                      <a:pt x="113" y="120"/>
                      <a:pt x="115" y="120"/>
                      <a:pt x="117" y="119"/>
                    </a:cubicBezTo>
                    <a:cubicBezTo>
                      <a:pt x="117" y="144"/>
                      <a:pt x="117" y="144"/>
                      <a:pt x="117" y="144"/>
                    </a:cubicBezTo>
                    <a:cubicBezTo>
                      <a:pt x="115" y="145"/>
                      <a:pt x="111" y="146"/>
                      <a:pt x="107" y="146"/>
                    </a:cubicBezTo>
                    <a:cubicBezTo>
                      <a:pt x="104" y="147"/>
                      <a:pt x="99" y="148"/>
                      <a:pt x="94" y="148"/>
                    </a:cubicBezTo>
                    <a:cubicBezTo>
                      <a:pt x="87" y="148"/>
                      <a:pt x="81" y="146"/>
                      <a:pt x="76" y="144"/>
                    </a:cubicBezTo>
                    <a:cubicBezTo>
                      <a:pt x="71" y="142"/>
                      <a:pt x="66" y="139"/>
                      <a:pt x="63" y="135"/>
                    </a:cubicBezTo>
                    <a:cubicBezTo>
                      <a:pt x="60" y="130"/>
                      <a:pt x="57" y="125"/>
                      <a:pt x="56" y="120"/>
                    </a:cubicBezTo>
                    <a:cubicBezTo>
                      <a:pt x="54" y="114"/>
                      <a:pt x="53" y="108"/>
                      <a:pt x="53" y="100"/>
                    </a:cubicBezTo>
                    <a:cubicBezTo>
                      <a:pt x="53" y="26"/>
                      <a:pt x="53" y="26"/>
                      <a:pt x="53" y="26"/>
                    </a:cubicBezTo>
                    <a:cubicBezTo>
                      <a:pt x="36" y="26"/>
                      <a:pt x="36" y="26"/>
                      <a:pt x="36" y="26"/>
                    </a:cubicBezTo>
                    <a:cubicBezTo>
                      <a:pt x="32" y="26"/>
                      <a:pt x="29" y="27"/>
                      <a:pt x="25" y="27"/>
                    </a:cubicBezTo>
                    <a:cubicBezTo>
                      <a:pt x="22" y="28"/>
                      <a:pt x="18" y="29"/>
                      <a:pt x="15" y="30"/>
                    </a:cubicBezTo>
                    <a:cubicBezTo>
                      <a:pt x="12" y="31"/>
                      <a:pt x="9" y="32"/>
                      <a:pt x="7" y="34"/>
                    </a:cubicBezTo>
                    <a:cubicBezTo>
                      <a:pt x="4" y="35"/>
                      <a:pt x="2" y="36"/>
                      <a:pt x="0" y="38"/>
                    </a:cubicBezTo>
                    <a:cubicBezTo>
                      <a:pt x="0" y="10"/>
                      <a:pt x="0" y="10"/>
                      <a:pt x="0" y="10"/>
                    </a:cubicBezTo>
                    <a:cubicBezTo>
                      <a:pt x="2" y="9"/>
                      <a:pt x="4" y="7"/>
                      <a:pt x="6" y="6"/>
                    </a:cubicBezTo>
                    <a:cubicBezTo>
                      <a:pt x="9" y="5"/>
                      <a:pt x="12" y="4"/>
                      <a:pt x="15" y="3"/>
                    </a:cubicBezTo>
                    <a:cubicBezTo>
                      <a:pt x="18" y="2"/>
                      <a:pt x="22" y="2"/>
                      <a:pt x="26" y="1"/>
                    </a:cubicBezTo>
                    <a:cubicBezTo>
                      <a:pt x="30" y="1"/>
                      <a:pt x="34" y="0"/>
                      <a:pt x="39" y="0"/>
                    </a:cubicBezTo>
                    <a:cubicBezTo>
                      <a:pt x="141" y="0"/>
                      <a:pt x="141" y="0"/>
                      <a:pt x="141" y="0"/>
                    </a:cubicBezTo>
                    <a:cubicBezTo>
                      <a:pt x="141" y="26"/>
                      <a:pt x="141" y="26"/>
                      <a:pt x="141" y="26"/>
                    </a:cubicBezTo>
                    <a:lnTo>
                      <a:pt x="86" y="26"/>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57" name="Freeform 30">
                <a:extLst>
                  <a:ext uri="{FF2B5EF4-FFF2-40B4-BE49-F238E27FC236}">
                    <a16:creationId xmlns:a16="http://schemas.microsoft.com/office/drawing/2014/main" id="{CA8FEBD4-A78E-440A-AA43-83E0400FF71E}"/>
                  </a:ext>
                </a:extLst>
              </p:cNvPr>
              <p:cNvSpPr>
                <a:spLocks noEditPoints="1"/>
              </p:cNvSpPr>
              <p:nvPr/>
            </p:nvSpPr>
            <p:spPr bwMode="black">
              <a:xfrm>
                <a:off x="8614091" y="4955117"/>
                <a:ext cx="168560" cy="176716"/>
              </a:xfrm>
              <a:custGeom>
                <a:avLst/>
                <a:gdLst/>
                <a:ahLst/>
                <a:cxnLst>
                  <a:cxn ang="0">
                    <a:pos x="198" y="88"/>
                  </a:cxn>
                  <a:cxn ang="0">
                    <a:pos x="204" y="106"/>
                  </a:cxn>
                  <a:cxn ang="0">
                    <a:pos x="208" y="126"/>
                  </a:cxn>
                  <a:cxn ang="0">
                    <a:pos x="210" y="149"/>
                  </a:cxn>
                  <a:cxn ang="0">
                    <a:pos x="206" y="178"/>
                  </a:cxn>
                  <a:cxn ang="0">
                    <a:pos x="194" y="201"/>
                  </a:cxn>
                  <a:cxn ang="0">
                    <a:pos x="175" y="215"/>
                  </a:cxn>
                  <a:cxn ang="0">
                    <a:pos x="150" y="220"/>
                  </a:cxn>
                  <a:cxn ang="0">
                    <a:pos x="134" y="217"/>
                  </a:cxn>
                  <a:cxn ang="0">
                    <a:pos x="122" y="211"/>
                  </a:cxn>
                  <a:cxn ang="0">
                    <a:pos x="112" y="201"/>
                  </a:cxn>
                  <a:cxn ang="0">
                    <a:pos x="105" y="190"/>
                  </a:cxn>
                  <a:cxn ang="0">
                    <a:pos x="104" y="190"/>
                  </a:cxn>
                  <a:cxn ang="0">
                    <a:pos x="98" y="201"/>
                  </a:cxn>
                  <a:cxn ang="0">
                    <a:pos x="88" y="211"/>
                  </a:cxn>
                  <a:cxn ang="0">
                    <a:pos x="75" y="217"/>
                  </a:cxn>
                  <a:cxn ang="0">
                    <a:pos x="60" y="220"/>
                  </a:cxn>
                  <a:cxn ang="0">
                    <a:pos x="34" y="214"/>
                  </a:cxn>
                  <a:cxn ang="0">
                    <a:pos x="15" y="200"/>
                  </a:cxn>
                  <a:cxn ang="0">
                    <a:pos x="4" y="177"/>
                  </a:cxn>
                  <a:cxn ang="0">
                    <a:pos x="0" y="148"/>
                  </a:cxn>
                  <a:cxn ang="0">
                    <a:pos x="2" y="126"/>
                  </a:cxn>
                  <a:cxn ang="0">
                    <a:pos x="6" y="106"/>
                  </a:cxn>
                  <a:cxn ang="0">
                    <a:pos x="12" y="88"/>
                  </a:cxn>
                  <a:cxn ang="0">
                    <a:pos x="18" y="72"/>
                  </a:cxn>
                  <a:cxn ang="0">
                    <a:pos x="52" y="72"/>
                  </a:cxn>
                  <a:cxn ang="0">
                    <a:pos x="45" y="88"/>
                  </a:cxn>
                  <a:cxn ang="0">
                    <a:pos x="39" y="107"/>
                  </a:cxn>
                  <a:cxn ang="0">
                    <a:pos x="34" y="128"/>
                  </a:cxn>
                  <a:cxn ang="0">
                    <a:pos x="32" y="149"/>
                  </a:cxn>
                  <a:cxn ang="0">
                    <a:pos x="34" y="168"/>
                  </a:cxn>
                  <a:cxn ang="0">
                    <a:pos x="40" y="182"/>
                  </a:cxn>
                  <a:cxn ang="0">
                    <a:pos x="49" y="190"/>
                  </a:cxn>
                  <a:cxn ang="0">
                    <a:pos x="61" y="193"/>
                  </a:cxn>
                  <a:cxn ang="0">
                    <a:pos x="72" y="191"/>
                  </a:cxn>
                  <a:cxn ang="0">
                    <a:pos x="81" y="183"/>
                  </a:cxn>
                  <a:cxn ang="0">
                    <a:pos x="87" y="170"/>
                  </a:cxn>
                  <a:cxn ang="0">
                    <a:pos x="89" y="149"/>
                  </a:cxn>
                  <a:cxn ang="0">
                    <a:pos x="89" y="111"/>
                  </a:cxn>
                  <a:cxn ang="0">
                    <a:pos x="121" y="111"/>
                  </a:cxn>
                  <a:cxn ang="0">
                    <a:pos x="121" y="149"/>
                  </a:cxn>
                  <a:cxn ang="0">
                    <a:pos x="123" y="170"/>
                  </a:cxn>
                  <a:cxn ang="0">
                    <a:pos x="129" y="183"/>
                  </a:cxn>
                  <a:cxn ang="0">
                    <a:pos x="138" y="191"/>
                  </a:cxn>
                  <a:cxn ang="0">
                    <a:pos x="149" y="193"/>
                  </a:cxn>
                  <a:cxn ang="0">
                    <a:pos x="161" y="190"/>
                  </a:cxn>
                  <a:cxn ang="0">
                    <a:pos x="170" y="181"/>
                  </a:cxn>
                  <a:cxn ang="0">
                    <a:pos x="176" y="167"/>
                  </a:cxn>
                  <a:cxn ang="0">
                    <a:pos x="178" y="149"/>
                  </a:cxn>
                  <a:cxn ang="0">
                    <a:pos x="176" y="128"/>
                  </a:cxn>
                  <a:cxn ang="0">
                    <a:pos x="171" y="107"/>
                  </a:cxn>
                  <a:cxn ang="0">
                    <a:pos x="165" y="88"/>
                  </a:cxn>
                  <a:cxn ang="0">
                    <a:pos x="158" y="72"/>
                  </a:cxn>
                  <a:cxn ang="0">
                    <a:pos x="192" y="72"/>
                  </a:cxn>
                  <a:cxn ang="0">
                    <a:pos x="198" y="88"/>
                  </a:cxn>
                  <a:cxn ang="0">
                    <a:pos x="107" y="49"/>
                  </a:cxn>
                  <a:cxn ang="0">
                    <a:pos x="90" y="49"/>
                  </a:cxn>
                  <a:cxn ang="0">
                    <a:pos x="103" y="0"/>
                  </a:cxn>
                  <a:cxn ang="0">
                    <a:pos x="132" y="0"/>
                  </a:cxn>
                  <a:cxn ang="0">
                    <a:pos x="107" y="49"/>
                  </a:cxn>
                </a:cxnLst>
                <a:rect l="0" t="0" r="r" b="b"/>
                <a:pathLst>
                  <a:path w="210" h="220">
                    <a:moveTo>
                      <a:pt x="198" y="88"/>
                    </a:moveTo>
                    <a:cubicBezTo>
                      <a:pt x="200" y="93"/>
                      <a:pt x="202" y="99"/>
                      <a:pt x="204" y="106"/>
                    </a:cubicBezTo>
                    <a:cubicBezTo>
                      <a:pt x="206" y="112"/>
                      <a:pt x="207" y="119"/>
                      <a:pt x="208" y="126"/>
                    </a:cubicBezTo>
                    <a:cubicBezTo>
                      <a:pt x="210" y="133"/>
                      <a:pt x="210" y="141"/>
                      <a:pt x="210" y="149"/>
                    </a:cubicBezTo>
                    <a:cubicBezTo>
                      <a:pt x="210" y="160"/>
                      <a:pt x="209" y="169"/>
                      <a:pt x="206" y="178"/>
                    </a:cubicBezTo>
                    <a:cubicBezTo>
                      <a:pt x="203" y="187"/>
                      <a:pt x="199" y="195"/>
                      <a:pt x="194" y="201"/>
                    </a:cubicBezTo>
                    <a:cubicBezTo>
                      <a:pt x="189" y="207"/>
                      <a:pt x="182" y="211"/>
                      <a:pt x="175" y="215"/>
                    </a:cubicBezTo>
                    <a:cubicBezTo>
                      <a:pt x="167" y="218"/>
                      <a:pt x="159" y="220"/>
                      <a:pt x="150" y="220"/>
                    </a:cubicBezTo>
                    <a:cubicBezTo>
                      <a:pt x="144" y="220"/>
                      <a:pt x="139" y="219"/>
                      <a:pt x="134" y="217"/>
                    </a:cubicBezTo>
                    <a:cubicBezTo>
                      <a:pt x="130" y="216"/>
                      <a:pt x="125" y="214"/>
                      <a:pt x="122" y="211"/>
                    </a:cubicBezTo>
                    <a:cubicBezTo>
                      <a:pt x="118" y="208"/>
                      <a:pt x="115" y="205"/>
                      <a:pt x="112" y="201"/>
                    </a:cubicBezTo>
                    <a:cubicBezTo>
                      <a:pt x="109" y="198"/>
                      <a:pt x="107" y="194"/>
                      <a:pt x="105" y="190"/>
                    </a:cubicBezTo>
                    <a:cubicBezTo>
                      <a:pt x="104" y="190"/>
                      <a:pt x="104" y="190"/>
                      <a:pt x="104" y="190"/>
                    </a:cubicBezTo>
                    <a:cubicBezTo>
                      <a:pt x="103" y="194"/>
                      <a:pt x="101" y="198"/>
                      <a:pt x="98" y="201"/>
                    </a:cubicBezTo>
                    <a:cubicBezTo>
                      <a:pt x="95" y="205"/>
                      <a:pt x="92" y="208"/>
                      <a:pt x="88" y="211"/>
                    </a:cubicBezTo>
                    <a:cubicBezTo>
                      <a:pt x="84" y="213"/>
                      <a:pt x="80" y="216"/>
                      <a:pt x="75" y="217"/>
                    </a:cubicBezTo>
                    <a:cubicBezTo>
                      <a:pt x="70" y="219"/>
                      <a:pt x="65" y="220"/>
                      <a:pt x="60" y="220"/>
                    </a:cubicBezTo>
                    <a:cubicBezTo>
                      <a:pt x="50" y="220"/>
                      <a:pt x="41" y="218"/>
                      <a:pt x="34" y="214"/>
                    </a:cubicBezTo>
                    <a:cubicBezTo>
                      <a:pt x="26" y="211"/>
                      <a:pt x="20" y="206"/>
                      <a:pt x="15" y="200"/>
                    </a:cubicBezTo>
                    <a:cubicBezTo>
                      <a:pt x="10" y="193"/>
                      <a:pt x="6" y="186"/>
                      <a:pt x="4" y="177"/>
                    </a:cubicBezTo>
                    <a:cubicBezTo>
                      <a:pt x="1" y="168"/>
                      <a:pt x="0" y="159"/>
                      <a:pt x="0" y="148"/>
                    </a:cubicBezTo>
                    <a:cubicBezTo>
                      <a:pt x="0" y="141"/>
                      <a:pt x="1" y="133"/>
                      <a:pt x="2" y="126"/>
                    </a:cubicBezTo>
                    <a:cubicBezTo>
                      <a:pt x="3" y="119"/>
                      <a:pt x="4" y="112"/>
                      <a:pt x="6" y="106"/>
                    </a:cubicBezTo>
                    <a:cubicBezTo>
                      <a:pt x="8" y="99"/>
                      <a:pt x="10" y="93"/>
                      <a:pt x="12" y="88"/>
                    </a:cubicBezTo>
                    <a:cubicBezTo>
                      <a:pt x="14" y="82"/>
                      <a:pt x="16" y="77"/>
                      <a:pt x="18" y="72"/>
                    </a:cubicBezTo>
                    <a:cubicBezTo>
                      <a:pt x="52" y="72"/>
                      <a:pt x="52" y="72"/>
                      <a:pt x="52" y="72"/>
                    </a:cubicBezTo>
                    <a:cubicBezTo>
                      <a:pt x="50" y="77"/>
                      <a:pt x="48" y="82"/>
                      <a:pt x="45" y="88"/>
                    </a:cubicBezTo>
                    <a:cubicBezTo>
                      <a:pt x="43" y="94"/>
                      <a:pt x="41" y="100"/>
                      <a:pt x="39" y="107"/>
                    </a:cubicBezTo>
                    <a:cubicBezTo>
                      <a:pt x="37" y="114"/>
                      <a:pt x="35" y="121"/>
                      <a:pt x="34" y="128"/>
                    </a:cubicBezTo>
                    <a:cubicBezTo>
                      <a:pt x="32" y="135"/>
                      <a:pt x="32" y="142"/>
                      <a:pt x="32" y="149"/>
                    </a:cubicBezTo>
                    <a:cubicBezTo>
                      <a:pt x="32" y="156"/>
                      <a:pt x="33" y="162"/>
                      <a:pt x="34" y="168"/>
                    </a:cubicBezTo>
                    <a:cubicBezTo>
                      <a:pt x="35" y="174"/>
                      <a:pt x="37" y="178"/>
                      <a:pt x="40" y="182"/>
                    </a:cubicBezTo>
                    <a:cubicBezTo>
                      <a:pt x="42" y="186"/>
                      <a:pt x="46" y="188"/>
                      <a:pt x="49" y="190"/>
                    </a:cubicBezTo>
                    <a:cubicBezTo>
                      <a:pt x="53" y="192"/>
                      <a:pt x="56" y="193"/>
                      <a:pt x="61" y="193"/>
                    </a:cubicBezTo>
                    <a:cubicBezTo>
                      <a:pt x="65" y="193"/>
                      <a:pt x="69" y="192"/>
                      <a:pt x="72" y="191"/>
                    </a:cubicBezTo>
                    <a:cubicBezTo>
                      <a:pt x="76" y="189"/>
                      <a:pt x="79" y="187"/>
                      <a:pt x="81" y="183"/>
                    </a:cubicBezTo>
                    <a:cubicBezTo>
                      <a:pt x="84" y="180"/>
                      <a:pt x="86" y="175"/>
                      <a:pt x="87" y="170"/>
                    </a:cubicBezTo>
                    <a:cubicBezTo>
                      <a:pt x="89" y="164"/>
                      <a:pt x="89" y="158"/>
                      <a:pt x="89" y="149"/>
                    </a:cubicBezTo>
                    <a:cubicBezTo>
                      <a:pt x="89" y="111"/>
                      <a:pt x="89" y="111"/>
                      <a:pt x="89" y="111"/>
                    </a:cubicBezTo>
                    <a:cubicBezTo>
                      <a:pt x="121" y="111"/>
                      <a:pt x="121" y="111"/>
                      <a:pt x="121" y="111"/>
                    </a:cubicBezTo>
                    <a:cubicBezTo>
                      <a:pt x="121" y="149"/>
                      <a:pt x="121" y="149"/>
                      <a:pt x="121" y="149"/>
                    </a:cubicBezTo>
                    <a:cubicBezTo>
                      <a:pt x="121" y="158"/>
                      <a:pt x="122" y="164"/>
                      <a:pt x="123" y="170"/>
                    </a:cubicBezTo>
                    <a:cubicBezTo>
                      <a:pt x="124" y="175"/>
                      <a:pt x="126" y="180"/>
                      <a:pt x="129" y="183"/>
                    </a:cubicBezTo>
                    <a:cubicBezTo>
                      <a:pt x="131" y="187"/>
                      <a:pt x="134" y="189"/>
                      <a:pt x="138" y="191"/>
                    </a:cubicBezTo>
                    <a:cubicBezTo>
                      <a:pt x="141" y="192"/>
                      <a:pt x="145" y="193"/>
                      <a:pt x="149" y="193"/>
                    </a:cubicBezTo>
                    <a:cubicBezTo>
                      <a:pt x="153" y="193"/>
                      <a:pt x="157" y="192"/>
                      <a:pt x="161" y="190"/>
                    </a:cubicBezTo>
                    <a:cubicBezTo>
                      <a:pt x="164" y="188"/>
                      <a:pt x="167" y="185"/>
                      <a:pt x="170" y="181"/>
                    </a:cubicBezTo>
                    <a:cubicBezTo>
                      <a:pt x="173" y="178"/>
                      <a:pt x="175" y="173"/>
                      <a:pt x="176" y="167"/>
                    </a:cubicBezTo>
                    <a:cubicBezTo>
                      <a:pt x="177" y="162"/>
                      <a:pt x="178" y="156"/>
                      <a:pt x="178" y="149"/>
                    </a:cubicBezTo>
                    <a:cubicBezTo>
                      <a:pt x="178" y="142"/>
                      <a:pt x="177" y="135"/>
                      <a:pt x="176" y="128"/>
                    </a:cubicBezTo>
                    <a:cubicBezTo>
                      <a:pt x="175" y="121"/>
                      <a:pt x="173" y="114"/>
                      <a:pt x="171" y="107"/>
                    </a:cubicBezTo>
                    <a:cubicBezTo>
                      <a:pt x="169" y="100"/>
                      <a:pt x="167" y="94"/>
                      <a:pt x="165" y="88"/>
                    </a:cubicBezTo>
                    <a:cubicBezTo>
                      <a:pt x="162" y="82"/>
                      <a:pt x="160" y="77"/>
                      <a:pt x="158" y="72"/>
                    </a:cubicBezTo>
                    <a:cubicBezTo>
                      <a:pt x="192" y="72"/>
                      <a:pt x="192" y="72"/>
                      <a:pt x="192" y="72"/>
                    </a:cubicBezTo>
                    <a:cubicBezTo>
                      <a:pt x="194" y="77"/>
                      <a:pt x="196" y="82"/>
                      <a:pt x="198" y="88"/>
                    </a:cubicBezTo>
                    <a:close/>
                    <a:moveTo>
                      <a:pt x="107" y="49"/>
                    </a:moveTo>
                    <a:cubicBezTo>
                      <a:pt x="90" y="49"/>
                      <a:pt x="90" y="49"/>
                      <a:pt x="90" y="49"/>
                    </a:cubicBezTo>
                    <a:cubicBezTo>
                      <a:pt x="103" y="0"/>
                      <a:pt x="103" y="0"/>
                      <a:pt x="103" y="0"/>
                    </a:cubicBezTo>
                    <a:cubicBezTo>
                      <a:pt x="132" y="0"/>
                      <a:pt x="132" y="0"/>
                      <a:pt x="132" y="0"/>
                    </a:cubicBezTo>
                    <a:lnTo>
                      <a:pt x="107" y="49"/>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grpSp>
        <p:grpSp>
          <p:nvGrpSpPr>
            <p:cNvPr id="27" name="Group 103">
              <a:extLst>
                <a:ext uri="{FF2B5EF4-FFF2-40B4-BE49-F238E27FC236}">
                  <a16:creationId xmlns:a16="http://schemas.microsoft.com/office/drawing/2014/main" id="{F11E9FF0-4B69-4EE2-A7D6-A63FB8B102B8}"/>
                </a:ext>
              </a:extLst>
            </p:cNvPr>
            <p:cNvGrpSpPr/>
            <p:nvPr/>
          </p:nvGrpSpPr>
          <p:grpSpPr bwMode="black">
            <a:xfrm>
              <a:off x="6115582" y="4210211"/>
              <a:ext cx="348584" cy="182537"/>
              <a:chOff x="2772926" y="4973833"/>
              <a:chExt cx="349910" cy="189581"/>
            </a:xfrm>
            <a:grpFill/>
            <a:effectLst/>
          </p:grpSpPr>
          <p:sp>
            <p:nvSpPr>
              <p:cNvPr id="146" name="Freeform 21">
                <a:extLst>
                  <a:ext uri="{FF2B5EF4-FFF2-40B4-BE49-F238E27FC236}">
                    <a16:creationId xmlns:a16="http://schemas.microsoft.com/office/drawing/2014/main" id="{242A9510-4ECD-42B1-93D0-13388469F74A}"/>
                  </a:ext>
                </a:extLst>
              </p:cNvPr>
              <p:cNvSpPr>
                <a:spLocks/>
              </p:cNvSpPr>
              <p:nvPr/>
            </p:nvSpPr>
            <p:spPr bwMode="black">
              <a:xfrm>
                <a:off x="2772926" y="4984201"/>
                <a:ext cx="130337" cy="175881"/>
              </a:xfrm>
              <a:custGeom>
                <a:avLst/>
                <a:gdLst/>
                <a:ahLst/>
                <a:cxnLst>
                  <a:cxn ang="0">
                    <a:pos x="218" y="69"/>
                  </a:cxn>
                  <a:cxn ang="0">
                    <a:pos x="218" y="475"/>
                  </a:cxn>
                  <a:cxn ang="0">
                    <a:pos x="137" y="475"/>
                  </a:cxn>
                  <a:cxn ang="0">
                    <a:pos x="137" y="69"/>
                  </a:cxn>
                  <a:cxn ang="0">
                    <a:pos x="0" y="69"/>
                  </a:cxn>
                  <a:cxn ang="0">
                    <a:pos x="0" y="0"/>
                  </a:cxn>
                  <a:cxn ang="0">
                    <a:pos x="352" y="0"/>
                  </a:cxn>
                  <a:cxn ang="0">
                    <a:pos x="352" y="69"/>
                  </a:cxn>
                  <a:cxn ang="0">
                    <a:pos x="218" y="69"/>
                  </a:cxn>
                </a:cxnLst>
                <a:rect l="0" t="0" r="r" b="b"/>
                <a:pathLst>
                  <a:path w="352" h="475">
                    <a:moveTo>
                      <a:pt x="218" y="69"/>
                    </a:moveTo>
                    <a:lnTo>
                      <a:pt x="218" y="475"/>
                    </a:lnTo>
                    <a:lnTo>
                      <a:pt x="137" y="475"/>
                    </a:lnTo>
                    <a:lnTo>
                      <a:pt x="137" y="69"/>
                    </a:lnTo>
                    <a:lnTo>
                      <a:pt x="0" y="69"/>
                    </a:lnTo>
                    <a:lnTo>
                      <a:pt x="0" y="0"/>
                    </a:lnTo>
                    <a:lnTo>
                      <a:pt x="352" y="0"/>
                    </a:lnTo>
                    <a:lnTo>
                      <a:pt x="352" y="69"/>
                    </a:lnTo>
                    <a:lnTo>
                      <a:pt x="218" y="69"/>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47" name="Freeform 22">
                <a:extLst>
                  <a:ext uri="{FF2B5EF4-FFF2-40B4-BE49-F238E27FC236}">
                    <a16:creationId xmlns:a16="http://schemas.microsoft.com/office/drawing/2014/main" id="{34FF1967-4909-41BE-B280-34BE9C57B72D}"/>
                  </a:ext>
                </a:extLst>
              </p:cNvPr>
              <p:cNvSpPr>
                <a:spLocks noEditPoints="1"/>
              </p:cNvSpPr>
              <p:nvPr/>
            </p:nvSpPr>
            <p:spPr bwMode="black">
              <a:xfrm>
                <a:off x="2874381" y="5031596"/>
                <a:ext cx="105899" cy="131818"/>
              </a:xfrm>
              <a:custGeom>
                <a:avLst/>
                <a:gdLst/>
                <a:ahLst/>
                <a:cxnLst>
                  <a:cxn ang="0">
                    <a:pos x="89" y="147"/>
                  </a:cxn>
                  <a:cxn ang="0">
                    <a:pos x="89" y="127"/>
                  </a:cxn>
                  <a:cxn ang="0">
                    <a:pos x="88" y="127"/>
                  </a:cxn>
                  <a:cxn ang="0">
                    <a:pos x="70" y="145"/>
                  </a:cxn>
                  <a:cxn ang="0">
                    <a:pos x="45" y="151"/>
                  </a:cxn>
                  <a:cxn ang="0">
                    <a:pos x="26" y="148"/>
                  </a:cxn>
                  <a:cxn ang="0">
                    <a:pos x="12" y="139"/>
                  </a:cxn>
                  <a:cxn ang="0">
                    <a:pos x="3" y="125"/>
                  </a:cxn>
                  <a:cxn ang="0">
                    <a:pos x="0" y="108"/>
                  </a:cxn>
                  <a:cxn ang="0">
                    <a:pos x="2" y="91"/>
                  </a:cxn>
                  <a:cxn ang="0">
                    <a:pos x="11" y="76"/>
                  </a:cxn>
                  <a:cxn ang="0">
                    <a:pos x="25"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3" y="113"/>
                  </a:cxn>
                  <a:cxn ang="0">
                    <a:pos x="38" y="119"/>
                  </a:cxn>
                  <a:cxn ang="0">
                    <a:pos x="46" y="123"/>
                  </a:cxn>
                  <a:cxn ang="0">
                    <a:pos x="56" y="125"/>
                  </a:cxn>
                  <a:cxn ang="0">
                    <a:pos x="69" y="122"/>
                  </a:cxn>
                  <a:cxn ang="0">
                    <a:pos x="80" y="115"/>
                  </a:cxn>
                  <a:cxn ang="0">
                    <a:pos x="86"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5" y="151"/>
                    </a:cubicBezTo>
                    <a:cubicBezTo>
                      <a:pt x="38" y="151"/>
                      <a:pt x="32" y="150"/>
                      <a:pt x="26" y="148"/>
                    </a:cubicBezTo>
                    <a:cubicBezTo>
                      <a:pt x="20" y="145"/>
                      <a:pt x="15" y="142"/>
                      <a:pt x="12" y="139"/>
                    </a:cubicBezTo>
                    <a:cubicBezTo>
                      <a:pt x="8" y="135"/>
                      <a:pt x="5" y="131"/>
                      <a:pt x="3" y="125"/>
                    </a:cubicBezTo>
                    <a:cubicBezTo>
                      <a:pt x="1" y="120"/>
                      <a:pt x="0" y="114"/>
                      <a:pt x="0" y="108"/>
                    </a:cubicBezTo>
                    <a:cubicBezTo>
                      <a:pt x="0" y="102"/>
                      <a:pt x="1" y="96"/>
                      <a:pt x="2" y="91"/>
                    </a:cubicBezTo>
                    <a:cubicBezTo>
                      <a:pt x="4" y="85"/>
                      <a:pt x="7" y="81"/>
                      <a:pt x="11" y="76"/>
                    </a:cubicBezTo>
                    <a:cubicBezTo>
                      <a:pt x="15" y="72"/>
                      <a:pt x="19" y="69"/>
                      <a:pt x="25" y="66"/>
                    </a:cubicBezTo>
                    <a:cubicBezTo>
                      <a:pt x="31" y="63"/>
                      <a:pt x="38" y="61"/>
                      <a:pt x="47" y="60"/>
                    </a:cubicBezTo>
                    <a:cubicBezTo>
                      <a:pt x="89" y="55"/>
                      <a:pt x="89" y="55"/>
                      <a:pt x="89" y="55"/>
                    </a:cubicBezTo>
                    <a:cubicBezTo>
                      <a:pt x="89" y="44"/>
                      <a:pt x="86" y="37"/>
                      <a:pt x="82" y="32"/>
                    </a:cubicBezTo>
                    <a:cubicBezTo>
                      <a:pt x="77" y="28"/>
                      <a:pt x="70" y="25"/>
                      <a:pt x="62" y="25"/>
                    </a:cubicBezTo>
                    <a:cubicBezTo>
                      <a:pt x="53" y="25"/>
                      <a:pt x="44" y="27"/>
                      <a:pt x="36" y="30"/>
                    </a:cubicBezTo>
                    <a:cubicBezTo>
                      <a:pt x="28" y="33"/>
                      <a:pt x="20" y="36"/>
                      <a:pt x="14" y="41"/>
                    </a:cubicBezTo>
                    <a:cubicBezTo>
                      <a:pt x="14" y="13"/>
                      <a:pt x="14" y="13"/>
                      <a:pt x="14" y="13"/>
                    </a:cubicBezTo>
                    <a:cubicBezTo>
                      <a:pt x="16" y="11"/>
                      <a:pt x="19" y="10"/>
                      <a:pt x="23" y="8"/>
                    </a:cubicBezTo>
                    <a:cubicBezTo>
                      <a:pt x="26" y="7"/>
                      <a:pt x="30" y="6"/>
                      <a:pt x="35" y="4"/>
                    </a:cubicBezTo>
                    <a:cubicBezTo>
                      <a:pt x="40" y="3"/>
                      <a:pt x="45" y="2"/>
                      <a:pt x="50" y="1"/>
                    </a:cubicBezTo>
                    <a:cubicBezTo>
                      <a:pt x="55" y="0"/>
                      <a:pt x="60" y="0"/>
                      <a:pt x="65" y="0"/>
                    </a:cubicBezTo>
                    <a:cubicBezTo>
                      <a:pt x="74" y="0"/>
                      <a:pt x="83" y="1"/>
                      <a:pt x="90" y="4"/>
                    </a:cubicBezTo>
                    <a:cubicBezTo>
                      <a:pt x="97" y="6"/>
                      <a:pt x="102" y="10"/>
                      <a:pt x="107" y="15"/>
                    </a:cubicBezTo>
                    <a:cubicBezTo>
                      <a:pt x="112" y="19"/>
                      <a:pt x="115" y="25"/>
                      <a:pt x="117" y="32"/>
                    </a:cubicBezTo>
                    <a:cubicBezTo>
                      <a:pt x="119" y="39"/>
                      <a:pt x="121" y="47"/>
                      <a:pt x="121" y="56"/>
                    </a:cubicBezTo>
                    <a:cubicBezTo>
                      <a:pt x="121" y="147"/>
                      <a:pt x="121" y="147"/>
                      <a:pt x="121" y="147"/>
                    </a:cubicBezTo>
                    <a:lnTo>
                      <a:pt x="89" y="147"/>
                    </a:lnTo>
                    <a:close/>
                    <a:moveTo>
                      <a:pt x="58" y="81"/>
                    </a:moveTo>
                    <a:cubicBezTo>
                      <a:pt x="52" y="82"/>
                      <a:pt x="48" y="83"/>
                      <a:pt x="45" y="84"/>
                    </a:cubicBezTo>
                    <a:cubicBezTo>
                      <a:pt x="41" y="86"/>
                      <a:pt x="39" y="87"/>
                      <a:pt x="37" y="89"/>
                    </a:cubicBezTo>
                    <a:cubicBezTo>
                      <a:pt x="35" y="91"/>
                      <a:pt x="34" y="93"/>
                      <a:pt x="33" y="96"/>
                    </a:cubicBezTo>
                    <a:cubicBezTo>
                      <a:pt x="32" y="98"/>
                      <a:pt x="32" y="101"/>
                      <a:pt x="32" y="105"/>
                    </a:cubicBezTo>
                    <a:cubicBezTo>
                      <a:pt x="32" y="108"/>
                      <a:pt x="32" y="110"/>
                      <a:pt x="33" y="113"/>
                    </a:cubicBezTo>
                    <a:cubicBezTo>
                      <a:pt x="34" y="115"/>
                      <a:pt x="36" y="117"/>
                      <a:pt x="38" y="119"/>
                    </a:cubicBezTo>
                    <a:cubicBezTo>
                      <a:pt x="40" y="121"/>
                      <a:pt x="43" y="122"/>
                      <a:pt x="46" y="123"/>
                    </a:cubicBezTo>
                    <a:cubicBezTo>
                      <a:pt x="49" y="124"/>
                      <a:pt x="52" y="125"/>
                      <a:pt x="56" y="125"/>
                    </a:cubicBezTo>
                    <a:cubicBezTo>
                      <a:pt x="61" y="125"/>
                      <a:pt x="65" y="124"/>
                      <a:pt x="69" y="122"/>
                    </a:cubicBezTo>
                    <a:cubicBezTo>
                      <a:pt x="73" y="120"/>
                      <a:pt x="77" y="118"/>
                      <a:pt x="80" y="115"/>
                    </a:cubicBezTo>
                    <a:cubicBezTo>
                      <a:pt x="83" y="112"/>
                      <a:pt x="85" y="108"/>
                      <a:pt x="86"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48" name="Freeform 23">
                <a:extLst>
                  <a:ext uri="{FF2B5EF4-FFF2-40B4-BE49-F238E27FC236}">
                    <a16:creationId xmlns:a16="http://schemas.microsoft.com/office/drawing/2014/main" id="{8180BC64-1D48-4642-8679-3BFBBD92169C}"/>
                  </a:ext>
                </a:extLst>
              </p:cNvPr>
              <p:cNvSpPr>
                <a:spLocks/>
              </p:cNvSpPr>
              <p:nvPr/>
            </p:nvSpPr>
            <p:spPr bwMode="black">
              <a:xfrm>
                <a:off x="3007310" y="4973833"/>
                <a:ext cx="115526" cy="186249"/>
              </a:xfrm>
              <a:custGeom>
                <a:avLst/>
                <a:gdLst/>
                <a:ahLst/>
                <a:cxnLst>
                  <a:cxn ang="0">
                    <a:pos x="210" y="503"/>
                  </a:cxn>
                  <a:cxn ang="0">
                    <a:pos x="78" y="340"/>
                  </a:cxn>
                  <a:cxn ang="0">
                    <a:pos x="76" y="340"/>
                  </a:cxn>
                  <a:cxn ang="0">
                    <a:pos x="76" y="503"/>
                  </a:cxn>
                  <a:cxn ang="0">
                    <a:pos x="0" y="503"/>
                  </a:cxn>
                  <a:cxn ang="0">
                    <a:pos x="0" y="0"/>
                  </a:cxn>
                  <a:cxn ang="0">
                    <a:pos x="76" y="0"/>
                  </a:cxn>
                  <a:cxn ang="0">
                    <a:pos x="76" y="319"/>
                  </a:cxn>
                  <a:cxn ang="0">
                    <a:pos x="78" y="319"/>
                  </a:cxn>
                  <a:cxn ang="0">
                    <a:pos x="203" y="163"/>
                  </a:cxn>
                  <a:cxn ang="0">
                    <a:pos x="300" y="163"/>
                  </a:cxn>
                  <a:cxn ang="0">
                    <a:pos x="156" y="326"/>
                  </a:cxn>
                  <a:cxn ang="0">
                    <a:pos x="312" y="503"/>
                  </a:cxn>
                  <a:cxn ang="0">
                    <a:pos x="210" y="503"/>
                  </a:cxn>
                </a:cxnLst>
                <a:rect l="0" t="0" r="r" b="b"/>
                <a:pathLst>
                  <a:path w="312" h="503">
                    <a:moveTo>
                      <a:pt x="210" y="503"/>
                    </a:moveTo>
                    <a:lnTo>
                      <a:pt x="78" y="340"/>
                    </a:lnTo>
                    <a:lnTo>
                      <a:pt x="76" y="340"/>
                    </a:lnTo>
                    <a:lnTo>
                      <a:pt x="76" y="503"/>
                    </a:lnTo>
                    <a:lnTo>
                      <a:pt x="0" y="503"/>
                    </a:lnTo>
                    <a:lnTo>
                      <a:pt x="0" y="0"/>
                    </a:lnTo>
                    <a:lnTo>
                      <a:pt x="76" y="0"/>
                    </a:lnTo>
                    <a:lnTo>
                      <a:pt x="76" y="319"/>
                    </a:lnTo>
                    <a:lnTo>
                      <a:pt x="78" y="319"/>
                    </a:lnTo>
                    <a:lnTo>
                      <a:pt x="203" y="163"/>
                    </a:lnTo>
                    <a:lnTo>
                      <a:pt x="300" y="163"/>
                    </a:lnTo>
                    <a:lnTo>
                      <a:pt x="156" y="326"/>
                    </a:lnTo>
                    <a:lnTo>
                      <a:pt x="312" y="503"/>
                    </a:lnTo>
                    <a:lnTo>
                      <a:pt x="210" y="503"/>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grpSp>
        <p:grpSp>
          <p:nvGrpSpPr>
            <p:cNvPr id="28" name="Group 104">
              <a:extLst>
                <a:ext uri="{FF2B5EF4-FFF2-40B4-BE49-F238E27FC236}">
                  <a16:creationId xmlns:a16="http://schemas.microsoft.com/office/drawing/2014/main" id="{86BC6229-2B66-49CC-A897-1B709E78196C}"/>
                </a:ext>
              </a:extLst>
            </p:cNvPr>
            <p:cNvGrpSpPr/>
            <p:nvPr/>
          </p:nvGrpSpPr>
          <p:grpSpPr bwMode="black">
            <a:xfrm>
              <a:off x="7912029" y="3108081"/>
              <a:ext cx="1082223" cy="207534"/>
              <a:chOff x="5953627" y="6205329"/>
              <a:chExt cx="1086337" cy="215543"/>
            </a:xfrm>
            <a:grpFill/>
            <a:effectLst/>
          </p:grpSpPr>
          <p:sp>
            <p:nvSpPr>
              <p:cNvPr id="135" name="Freeform 24">
                <a:extLst>
                  <a:ext uri="{FF2B5EF4-FFF2-40B4-BE49-F238E27FC236}">
                    <a16:creationId xmlns:a16="http://schemas.microsoft.com/office/drawing/2014/main" id="{909237A3-E533-4103-B481-4B02E2A9FA90}"/>
                  </a:ext>
                </a:extLst>
              </p:cNvPr>
              <p:cNvSpPr>
                <a:spLocks/>
              </p:cNvSpPr>
              <p:nvPr/>
            </p:nvSpPr>
            <p:spPr bwMode="black">
              <a:xfrm>
                <a:off x="5953627" y="6214946"/>
                <a:ext cx="116725" cy="157181"/>
              </a:xfrm>
              <a:custGeom>
                <a:avLst/>
                <a:gdLst/>
                <a:ahLst/>
                <a:cxnLst>
                  <a:cxn ang="0">
                    <a:pos x="215" y="68"/>
                  </a:cxn>
                  <a:cxn ang="0">
                    <a:pos x="215" y="474"/>
                  </a:cxn>
                  <a:cxn ang="0">
                    <a:pos x="134" y="474"/>
                  </a:cxn>
                  <a:cxn ang="0">
                    <a:pos x="134" y="68"/>
                  </a:cxn>
                  <a:cxn ang="0">
                    <a:pos x="0" y="68"/>
                  </a:cxn>
                  <a:cxn ang="0">
                    <a:pos x="0" y="0"/>
                  </a:cxn>
                  <a:cxn ang="0">
                    <a:pos x="352" y="0"/>
                  </a:cxn>
                  <a:cxn ang="0">
                    <a:pos x="352" y="68"/>
                  </a:cxn>
                  <a:cxn ang="0">
                    <a:pos x="215" y="68"/>
                  </a:cxn>
                </a:cxnLst>
                <a:rect l="0" t="0" r="r" b="b"/>
                <a:pathLst>
                  <a:path w="352" h="474">
                    <a:moveTo>
                      <a:pt x="215" y="68"/>
                    </a:moveTo>
                    <a:lnTo>
                      <a:pt x="215" y="474"/>
                    </a:lnTo>
                    <a:lnTo>
                      <a:pt x="134" y="474"/>
                    </a:lnTo>
                    <a:lnTo>
                      <a:pt x="134" y="68"/>
                    </a:lnTo>
                    <a:lnTo>
                      <a:pt x="0" y="68"/>
                    </a:lnTo>
                    <a:lnTo>
                      <a:pt x="0" y="0"/>
                    </a:lnTo>
                    <a:lnTo>
                      <a:pt x="352" y="0"/>
                    </a:lnTo>
                    <a:lnTo>
                      <a:pt x="352" y="68"/>
                    </a:lnTo>
                    <a:lnTo>
                      <a:pt x="215" y="68"/>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36" name="Freeform 25">
                <a:extLst>
                  <a:ext uri="{FF2B5EF4-FFF2-40B4-BE49-F238E27FC236}">
                    <a16:creationId xmlns:a16="http://schemas.microsoft.com/office/drawing/2014/main" id="{53F1F6A1-3A6B-409F-BB18-8C527D8C0B5E}"/>
                  </a:ext>
                </a:extLst>
              </p:cNvPr>
              <p:cNvSpPr>
                <a:spLocks noEditPoints="1"/>
              </p:cNvSpPr>
              <p:nvPr/>
            </p:nvSpPr>
            <p:spPr bwMode="black">
              <a:xfrm>
                <a:off x="6046808" y="6257059"/>
                <a:ext cx="102466" cy="118383"/>
              </a:xfrm>
              <a:custGeom>
                <a:avLst/>
                <a:gdLst/>
                <a:ahLst/>
                <a:cxnLst>
                  <a:cxn ang="0">
                    <a:pos x="33" y="85"/>
                  </a:cxn>
                  <a:cxn ang="0">
                    <a:pos x="45" y="115"/>
                  </a:cxn>
                  <a:cxn ang="0">
                    <a:pos x="76" y="125"/>
                  </a:cxn>
                  <a:cxn ang="0">
                    <a:pos x="100" y="121"/>
                  </a:cxn>
                  <a:cxn ang="0">
                    <a:pos x="119" y="111"/>
                  </a:cxn>
                  <a:cxn ang="0">
                    <a:pos x="119" y="139"/>
                  </a:cxn>
                  <a:cxn ang="0">
                    <a:pos x="112" y="143"/>
                  </a:cxn>
                  <a:cxn ang="0">
                    <a:pos x="100" y="146"/>
                  </a:cxn>
                  <a:cxn ang="0">
                    <a:pos x="86" y="149"/>
                  </a:cxn>
                  <a:cxn ang="0">
                    <a:pos x="68" y="151"/>
                  </a:cxn>
                  <a:cxn ang="0">
                    <a:pos x="40" y="146"/>
                  </a:cxn>
                  <a:cxn ang="0">
                    <a:pos x="18" y="132"/>
                  </a:cxn>
                  <a:cxn ang="0">
                    <a:pos x="4" y="108"/>
                  </a:cxn>
                  <a:cxn ang="0">
                    <a:pos x="0" y="77"/>
                  </a:cxn>
                  <a:cxn ang="0">
                    <a:pos x="6" y="42"/>
                  </a:cxn>
                  <a:cxn ang="0">
                    <a:pos x="22" y="18"/>
                  </a:cxn>
                  <a:cxn ang="0">
                    <a:pos x="44" y="4"/>
                  </a:cxn>
                  <a:cxn ang="0">
                    <a:pos x="68" y="0"/>
                  </a:cxn>
                  <a:cxn ang="0">
                    <a:pos x="96" y="5"/>
                  </a:cxn>
                  <a:cxn ang="0">
                    <a:pos x="115" y="19"/>
                  </a:cxn>
                  <a:cxn ang="0">
                    <a:pos x="127" y="41"/>
                  </a:cxn>
                  <a:cxn ang="0">
                    <a:pos x="131" y="69"/>
                  </a:cxn>
                  <a:cxn ang="0">
                    <a:pos x="131" y="85"/>
                  </a:cxn>
                  <a:cxn ang="0">
                    <a:pos x="33" y="85"/>
                  </a:cxn>
                  <a:cxn ang="0">
                    <a:pos x="97" y="46"/>
                  </a:cxn>
                  <a:cxn ang="0">
                    <a:pos x="91" y="35"/>
                  </a:cxn>
                  <a:cxn ang="0">
                    <a:pos x="82" y="28"/>
                  </a:cxn>
                  <a:cxn ang="0">
                    <a:pos x="68" y="25"/>
                  </a:cxn>
                  <a:cxn ang="0">
                    <a:pos x="56" y="28"/>
                  </a:cxn>
                  <a:cxn ang="0">
                    <a:pos x="45" y="35"/>
                  </a:cxn>
                  <a:cxn ang="0">
                    <a:pos x="37" y="46"/>
                  </a:cxn>
                  <a:cxn ang="0">
                    <a:pos x="33" y="60"/>
                  </a:cxn>
                  <a:cxn ang="0">
                    <a:pos x="99" y="60"/>
                  </a:cxn>
                  <a:cxn ang="0">
                    <a:pos x="97" y="46"/>
                  </a:cxn>
                </a:cxnLst>
                <a:rect l="0" t="0" r="r" b="b"/>
                <a:pathLst>
                  <a:path w="131" h="151">
                    <a:moveTo>
                      <a:pt x="33" y="85"/>
                    </a:moveTo>
                    <a:cubicBezTo>
                      <a:pt x="34" y="98"/>
                      <a:pt x="38" y="108"/>
                      <a:pt x="45" y="115"/>
                    </a:cubicBezTo>
                    <a:cubicBezTo>
                      <a:pt x="52" y="122"/>
                      <a:pt x="63" y="125"/>
                      <a:pt x="76" y="125"/>
                    </a:cubicBezTo>
                    <a:cubicBezTo>
                      <a:pt x="84" y="125"/>
                      <a:pt x="92" y="124"/>
                      <a:pt x="100" y="121"/>
                    </a:cubicBezTo>
                    <a:cubicBezTo>
                      <a:pt x="107" y="119"/>
                      <a:pt x="114" y="115"/>
                      <a:pt x="119" y="111"/>
                    </a:cubicBezTo>
                    <a:cubicBezTo>
                      <a:pt x="119" y="139"/>
                      <a:pt x="119" y="139"/>
                      <a:pt x="119" y="139"/>
                    </a:cubicBezTo>
                    <a:cubicBezTo>
                      <a:pt x="117" y="140"/>
                      <a:pt x="115" y="141"/>
                      <a:pt x="112" y="143"/>
                    </a:cubicBezTo>
                    <a:cubicBezTo>
                      <a:pt x="109" y="144"/>
                      <a:pt x="105" y="145"/>
                      <a:pt x="100" y="146"/>
                    </a:cubicBezTo>
                    <a:cubicBezTo>
                      <a:pt x="96" y="148"/>
                      <a:pt x="91" y="149"/>
                      <a:pt x="86" y="149"/>
                    </a:cubicBezTo>
                    <a:cubicBezTo>
                      <a:pt x="80" y="150"/>
                      <a:pt x="75" y="151"/>
                      <a:pt x="68" y="151"/>
                    </a:cubicBezTo>
                    <a:cubicBezTo>
                      <a:pt x="58" y="151"/>
                      <a:pt x="48" y="149"/>
                      <a:pt x="40" y="146"/>
                    </a:cubicBezTo>
                    <a:cubicBezTo>
                      <a:pt x="31" y="143"/>
                      <a:pt x="24" y="138"/>
                      <a:pt x="18" y="132"/>
                    </a:cubicBezTo>
                    <a:cubicBezTo>
                      <a:pt x="12" y="125"/>
                      <a:pt x="8" y="118"/>
                      <a:pt x="4" y="108"/>
                    </a:cubicBezTo>
                    <a:cubicBezTo>
                      <a:pt x="1" y="99"/>
                      <a:pt x="0" y="89"/>
                      <a:pt x="0" y="77"/>
                    </a:cubicBezTo>
                    <a:cubicBezTo>
                      <a:pt x="0" y="63"/>
                      <a:pt x="2" y="52"/>
                      <a:pt x="6" y="42"/>
                    </a:cubicBezTo>
                    <a:cubicBezTo>
                      <a:pt x="10" y="33"/>
                      <a:pt x="15" y="25"/>
                      <a:pt x="22" y="18"/>
                    </a:cubicBezTo>
                    <a:cubicBezTo>
                      <a:pt x="28" y="12"/>
                      <a:pt x="36" y="7"/>
                      <a:pt x="44" y="4"/>
                    </a:cubicBezTo>
                    <a:cubicBezTo>
                      <a:pt x="52" y="1"/>
                      <a:pt x="60" y="0"/>
                      <a:pt x="68" y="0"/>
                    </a:cubicBezTo>
                    <a:cubicBezTo>
                      <a:pt x="79" y="0"/>
                      <a:pt x="88" y="2"/>
                      <a:pt x="96" y="5"/>
                    </a:cubicBezTo>
                    <a:cubicBezTo>
                      <a:pt x="103" y="8"/>
                      <a:pt x="110" y="13"/>
                      <a:pt x="115" y="19"/>
                    </a:cubicBezTo>
                    <a:cubicBezTo>
                      <a:pt x="120" y="25"/>
                      <a:pt x="124" y="32"/>
                      <a:pt x="127" y="41"/>
                    </a:cubicBezTo>
                    <a:cubicBezTo>
                      <a:pt x="130" y="49"/>
                      <a:pt x="131" y="59"/>
                      <a:pt x="131" y="69"/>
                    </a:cubicBezTo>
                    <a:cubicBezTo>
                      <a:pt x="131" y="85"/>
                      <a:pt x="131" y="85"/>
                      <a:pt x="131" y="85"/>
                    </a:cubicBezTo>
                    <a:lnTo>
                      <a:pt x="33" y="85"/>
                    </a:lnTo>
                    <a:close/>
                    <a:moveTo>
                      <a:pt x="97" y="46"/>
                    </a:moveTo>
                    <a:cubicBezTo>
                      <a:pt x="96" y="42"/>
                      <a:pt x="94" y="38"/>
                      <a:pt x="91" y="35"/>
                    </a:cubicBezTo>
                    <a:cubicBezTo>
                      <a:pt x="89" y="32"/>
                      <a:pt x="86" y="30"/>
                      <a:pt x="82" y="28"/>
                    </a:cubicBezTo>
                    <a:cubicBezTo>
                      <a:pt x="78" y="26"/>
                      <a:pt x="73" y="25"/>
                      <a:pt x="68" y="25"/>
                    </a:cubicBezTo>
                    <a:cubicBezTo>
                      <a:pt x="64" y="25"/>
                      <a:pt x="60" y="26"/>
                      <a:pt x="56" y="28"/>
                    </a:cubicBezTo>
                    <a:cubicBezTo>
                      <a:pt x="52" y="29"/>
                      <a:pt x="48" y="32"/>
                      <a:pt x="45" y="35"/>
                    </a:cubicBezTo>
                    <a:cubicBezTo>
                      <a:pt x="42" y="38"/>
                      <a:pt x="39" y="42"/>
                      <a:pt x="37" y="46"/>
                    </a:cubicBezTo>
                    <a:cubicBezTo>
                      <a:pt x="35" y="50"/>
                      <a:pt x="34" y="55"/>
                      <a:pt x="33" y="60"/>
                    </a:cubicBezTo>
                    <a:cubicBezTo>
                      <a:pt x="99" y="60"/>
                      <a:pt x="99" y="60"/>
                      <a:pt x="99" y="60"/>
                    </a:cubicBezTo>
                    <a:cubicBezTo>
                      <a:pt x="99" y="55"/>
                      <a:pt x="98" y="51"/>
                      <a:pt x="97" y="46"/>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37" name="Freeform 26">
                <a:extLst>
                  <a:ext uri="{FF2B5EF4-FFF2-40B4-BE49-F238E27FC236}">
                    <a16:creationId xmlns:a16="http://schemas.microsoft.com/office/drawing/2014/main" id="{768C8623-E1D2-411C-BE5C-69F2C6500F90}"/>
                  </a:ext>
                </a:extLst>
              </p:cNvPr>
              <p:cNvSpPr>
                <a:spLocks/>
              </p:cNvSpPr>
              <p:nvPr/>
            </p:nvSpPr>
            <p:spPr bwMode="black">
              <a:xfrm>
                <a:off x="6161875" y="6257059"/>
                <a:ext cx="73616" cy="163813"/>
              </a:xfrm>
              <a:custGeom>
                <a:avLst/>
                <a:gdLst/>
                <a:ahLst/>
                <a:cxnLst>
                  <a:cxn ang="0">
                    <a:pos x="73" y="192"/>
                  </a:cxn>
                  <a:cxn ang="0">
                    <a:pos x="53" y="207"/>
                  </a:cxn>
                  <a:cxn ang="0">
                    <a:pos x="29" y="209"/>
                  </a:cxn>
                  <a:cxn ang="0">
                    <a:pos x="24" y="193"/>
                  </a:cxn>
                  <a:cxn ang="0">
                    <a:pos x="34" y="194"/>
                  </a:cxn>
                  <a:cxn ang="0">
                    <a:pos x="48" y="190"/>
                  </a:cxn>
                  <a:cxn ang="0">
                    <a:pos x="52" y="182"/>
                  </a:cxn>
                  <a:cxn ang="0">
                    <a:pos x="48" y="175"/>
                  </a:cxn>
                  <a:cxn ang="0">
                    <a:pos x="35" y="172"/>
                  </a:cxn>
                  <a:cxn ang="0">
                    <a:pos x="30" y="172"/>
                  </a:cxn>
                  <a:cxn ang="0">
                    <a:pos x="22" y="149"/>
                  </a:cxn>
                  <a:cxn ang="0">
                    <a:pos x="6" y="145"/>
                  </a:cxn>
                  <a:cxn ang="0">
                    <a:pos x="0" y="112"/>
                  </a:cxn>
                  <a:cxn ang="0">
                    <a:pos x="19" y="122"/>
                  </a:cxn>
                  <a:cxn ang="0">
                    <a:pos x="38" y="125"/>
                  </a:cxn>
                  <a:cxn ang="0">
                    <a:pos x="62" y="110"/>
                  </a:cxn>
                  <a:cxn ang="0">
                    <a:pos x="57" y="98"/>
                  </a:cxn>
                  <a:cxn ang="0">
                    <a:pos x="34" y="86"/>
                  </a:cxn>
                  <a:cxn ang="0">
                    <a:pos x="9" y="70"/>
                  </a:cxn>
                  <a:cxn ang="0">
                    <a:pos x="0" y="44"/>
                  </a:cxn>
                  <a:cxn ang="0">
                    <a:pos x="14" y="12"/>
                  </a:cxn>
                  <a:cxn ang="0">
                    <a:pos x="54" y="0"/>
                  </a:cxn>
                  <a:cxn ang="0">
                    <a:pos x="72" y="2"/>
                  </a:cxn>
                  <a:cxn ang="0">
                    <a:pos x="87" y="6"/>
                  </a:cxn>
                  <a:cxn ang="0">
                    <a:pos x="79" y="31"/>
                  </a:cxn>
                  <a:cxn ang="0">
                    <a:pos x="62" y="26"/>
                  </a:cxn>
                  <a:cxn ang="0">
                    <a:pos x="38" y="30"/>
                  </a:cxn>
                  <a:cxn ang="0">
                    <a:pos x="34" y="48"/>
                  </a:cxn>
                  <a:cxn ang="0">
                    <a:pos x="46" y="58"/>
                  </a:cxn>
                  <a:cxn ang="0">
                    <a:pos x="72" y="70"/>
                  </a:cxn>
                  <a:cxn ang="0">
                    <a:pos x="92" y="91"/>
                  </a:cxn>
                  <a:cxn ang="0">
                    <a:pos x="92" y="121"/>
                  </a:cxn>
                  <a:cxn ang="0">
                    <a:pos x="69" y="144"/>
                  </a:cxn>
                  <a:cxn ang="0">
                    <a:pos x="50" y="160"/>
                  </a:cxn>
                  <a:cxn ang="0">
                    <a:pos x="69" y="167"/>
                  </a:cxn>
                  <a:cxn ang="0">
                    <a:pos x="75" y="182"/>
                  </a:cxn>
                </a:cxnLst>
                <a:rect l="0" t="0" r="r" b="b"/>
                <a:pathLst>
                  <a:path w="94" h="209">
                    <a:moveTo>
                      <a:pt x="75" y="182"/>
                    </a:moveTo>
                    <a:cubicBezTo>
                      <a:pt x="75" y="186"/>
                      <a:pt x="75" y="189"/>
                      <a:pt x="73" y="192"/>
                    </a:cubicBezTo>
                    <a:cubicBezTo>
                      <a:pt x="72" y="196"/>
                      <a:pt x="69" y="199"/>
                      <a:pt x="66" y="201"/>
                    </a:cubicBezTo>
                    <a:cubicBezTo>
                      <a:pt x="63" y="203"/>
                      <a:pt x="58" y="205"/>
                      <a:pt x="53" y="207"/>
                    </a:cubicBezTo>
                    <a:cubicBezTo>
                      <a:pt x="48" y="208"/>
                      <a:pt x="42" y="209"/>
                      <a:pt x="34" y="209"/>
                    </a:cubicBezTo>
                    <a:cubicBezTo>
                      <a:pt x="33" y="209"/>
                      <a:pt x="31" y="209"/>
                      <a:pt x="29" y="209"/>
                    </a:cubicBezTo>
                    <a:cubicBezTo>
                      <a:pt x="28" y="209"/>
                      <a:pt x="26" y="209"/>
                      <a:pt x="24" y="208"/>
                    </a:cubicBezTo>
                    <a:cubicBezTo>
                      <a:pt x="24" y="193"/>
                      <a:pt x="24" y="193"/>
                      <a:pt x="24" y="193"/>
                    </a:cubicBezTo>
                    <a:cubicBezTo>
                      <a:pt x="26" y="194"/>
                      <a:pt x="28" y="194"/>
                      <a:pt x="29" y="194"/>
                    </a:cubicBezTo>
                    <a:cubicBezTo>
                      <a:pt x="31" y="194"/>
                      <a:pt x="32" y="194"/>
                      <a:pt x="34" y="194"/>
                    </a:cubicBezTo>
                    <a:cubicBezTo>
                      <a:pt x="37" y="194"/>
                      <a:pt x="40" y="193"/>
                      <a:pt x="42" y="193"/>
                    </a:cubicBezTo>
                    <a:cubicBezTo>
                      <a:pt x="44" y="192"/>
                      <a:pt x="46" y="191"/>
                      <a:pt x="48" y="190"/>
                    </a:cubicBezTo>
                    <a:cubicBezTo>
                      <a:pt x="49" y="189"/>
                      <a:pt x="50" y="188"/>
                      <a:pt x="51" y="186"/>
                    </a:cubicBezTo>
                    <a:cubicBezTo>
                      <a:pt x="51" y="185"/>
                      <a:pt x="52" y="183"/>
                      <a:pt x="52" y="182"/>
                    </a:cubicBezTo>
                    <a:cubicBezTo>
                      <a:pt x="52" y="181"/>
                      <a:pt x="52" y="180"/>
                      <a:pt x="51" y="179"/>
                    </a:cubicBezTo>
                    <a:cubicBezTo>
                      <a:pt x="50" y="177"/>
                      <a:pt x="49" y="176"/>
                      <a:pt x="48" y="175"/>
                    </a:cubicBezTo>
                    <a:cubicBezTo>
                      <a:pt x="47" y="174"/>
                      <a:pt x="45" y="174"/>
                      <a:pt x="43" y="173"/>
                    </a:cubicBezTo>
                    <a:cubicBezTo>
                      <a:pt x="41" y="172"/>
                      <a:pt x="38" y="172"/>
                      <a:pt x="35" y="172"/>
                    </a:cubicBezTo>
                    <a:cubicBezTo>
                      <a:pt x="35" y="172"/>
                      <a:pt x="34" y="172"/>
                      <a:pt x="33" y="172"/>
                    </a:cubicBezTo>
                    <a:cubicBezTo>
                      <a:pt x="32" y="172"/>
                      <a:pt x="31" y="172"/>
                      <a:pt x="30" y="172"/>
                    </a:cubicBezTo>
                    <a:cubicBezTo>
                      <a:pt x="30" y="150"/>
                      <a:pt x="30" y="150"/>
                      <a:pt x="30" y="150"/>
                    </a:cubicBezTo>
                    <a:cubicBezTo>
                      <a:pt x="28" y="150"/>
                      <a:pt x="25" y="150"/>
                      <a:pt x="22" y="149"/>
                    </a:cubicBezTo>
                    <a:cubicBezTo>
                      <a:pt x="19" y="149"/>
                      <a:pt x="17" y="148"/>
                      <a:pt x="14" y="147"/>
                    </a:cubicBezTo>
                    <a:cubicBezTo>
                      <a:pt x="11" y="147"/>
                      <a:pt x="9" y="146"/>
                      <a:pt x="6" y="145"/>
                    </a:cubicBezTo>
                    <a:cubicBezTo>
                      <a:pt x="4" y="144"/>
                      <a:pt x="1" y="144"/>
                      <a:pt x="0" y="143"/>
                    </a:cubicBezTo>
                    <a:cubicBezTo>
                      <a:pt x="0" y="112"/>
                      <a:pt x="0" y="112"/>
                      <a:pt x="0" y="112"/>
                    </a:cubicBezTo>
                    <a:cubicBezTo>
                      <a:pt x="3" y="114"/>
                      <a:pt x="6" y="116"/>
                      <a:pt x="9" y="118"/>
                    </a:cubicBezTo>
                    <a:cubicBezTo>
                      <a:pt x="12" y="119"/>
                      <a:pt x="16" y="121"/>
                      <a:pt x="19" y="122"/>
                    </a:cubicBezTo>
                    <a:cubicBezTo>
                      <a:pt x="23" y="123"/>
                      <a:pt x="26" y="124"/>
                      <a:pt x="29" y="124"/>
                    </a:cubicBezTo>
                    <a:cubicBezTo>
                      <a:pt x="33" y="125"/>
                      <a:pt x="36" y="125"/>
                      <a:pt x="38" y="125"/>
                    </a:cubicBezTo>
                    <a:cubicBezTo>
                      <a:pt x="47" y="125"/>
                      <a:pt x="53" y="124"/>
                      <a:pt x="56" y="121"/>
                    </a:cubicBezTo>
                    <a:cubicBezTo>
                      <a:pt x="60" y="118"/>
                      <a:pt x="62" y="115"/>
                      <a:pt x="62" y="110"/>
                    </a:cubicBezTo>
                    <a:cubicBezTo>
                      <a:pt x="62" y="107"/>
                      <a:pt x="61" y="105"/>
                      <a:pt x="61" y="103"/>
                    </a:cubicBezTo>
                    <a:cubicBezTo>
                      <a:pt x="60" y="102"/>
                      <a:pt x="59" y="100"/>
                      <a:pt x="57" y="98"/>
                    </a:cubicBezTo>
                    <a:cubicBezTo>
                      <a:pt x="55" y="96"/>
                      <a:pt x="52" y="95"/>
                      <a:pt x="48" y="93"/>
                    </a:cubicBezTo>
                    <a:cubicBezTo>
                      <a:pt x="44" y="91"/>
                      <a:pt x="40" y="89"/>
                      <a:pt x="34" y="86"/>
                    </a:cubicBezTo>
                    <a:cubicBezTo>
                      <a:pt x="29" y="84"/>
                      <a:pt x="24" y="82"/>
                      <a:pt x="20" y="79"/>
                    </a:cubicBezTo>
                    <a:cubicBezTo>
                      <a:pt x="15" y="77"/>
                      <a:pt x="12" y="74"/>
                      <a:pt x="9" y="70"/>
                    </a:cubicBezTo>
                    <a:cubicBezTo>
                      <a:pt x="6" y="67"/>
                      <a:pt x="4" y="63"/>
                      <a:pt x="2" y="59"/>
                    </a:cubicBezTo>
                    <a:cubicBezTo>
                      <a:pt x="0" y="55"/>
                      <a:pt x="0" y="50"/>
                      <a:pt x="0" y="44"/>
                    </a:cubicBezTo>
                    <a:cubicBezTo>
                      <a:pt x="0" y="37"/>
                      <a:pt x="1" y="32"/>
                      <a:pt x="3" y="26"/>
                    </a:cubicBezTo>
                    <a:cubicBezTo>
                      <a:pt x="6" y="21"/>
                      <a:pt x="10" y="16"/>
                      <a:pt x="14" y="12"/>
                    </a:cubicBezTo>
                    <a:cubicBezTo>
                      <a:pt x="19" y="9"/>
                      <a:pt x="25" y="5"/>
                      <a:pt x="32" y="3"/>
                    </a:cubicBezTo>
                    <a:cubicBezTo>
                      <a:pt x="38" y="1"/>
                      <a:pt x="46" y="0"/>
                      <a:pt x="54" y="0"/>
                    </a:cubicBezTo>
                    <a:cubicBezTo>
                      <a:pt x="57" y="0"/>
                      <a:pt x="60" y="0"/>
                      <a:pt x="64" y="0"/>
                    </a:cubicBezTo>
                    <a:cubicBezTo>
                      <a:pt x="67" y="1"/>
                      <a:pt x="70" y="1"/>
                      <a:pt x="72" y="2"/>
                    </a:cubicBezTo>
                    <a:cubicBezTo>
                      <a:pt x="75" y="2"/>
                      <a:pt x="78" y="3"/>
                      <a:pt x="80" y="4"/>
                    </a:cubicBezTo>
                    <a:cubicBezTo>
                      <a:pt x="83" y="4"/>
                      <a:pt x="85" y="5"/>
                      <a:pt x="87" y="6"/>
                    </a:cubicBezTo>
                    <a:cubicBezTo>
                      <a:pt x="87" y="35"/>
                      <a:pt x="87" y="35"/>
                      <a:pt x="87" y="35"/>
                    </a:cubicBezTo>
                    <a:cubicBezTo>
                      <a:pt x="85" y="34"/>
                      <a:pt x="82" y="32"/>
                      <a:pt x="79" y="31"/>
                    </a:cubicBezTo>
                    <a:cubicBezTo>
                      <a:pt x="77" y="30"/>
                      <a:pt x="74" y="29"/>
                      <a:pt x="71" y="28"/>
                    </a:cubicBezTo>
                    <a:cubicBezTo>
                      <a:pt x="68" y="27"/>
                      <a:pt x="65" y="26"/>
                      <a:pt x="62" y="26"/>
                    </a:cubicBezTo>
                    <a:cubicBezTo>
                      <a:pt x="59" y="26"/>
                      <a:pt x="56" y="25"/>
                      <a:pt x="53" y="25"/>
                    </a:cubicBezTo>
                    <a:cubicBezTo>
                      <a:pt x="47" y="25"/>
                      <a:pt x="42" y="27"/>
                      <a:pt x="38" y="30"/>
                    </a:cubicBezTo>
                    <a:cubicBezTo>
                      <a:pt x="34" y="33"/>
                      <a:pt x="32" y="36"/>
                      <a:pt x="32" y="41"/>
                    </a:cubicBezTo>
                    <a:cubicBezTo>
                      <a:pt x="32" y="44"/>
                      <a:pt x="33" y="46"/>
                      <a:pt x="34" y="48"/>
                    </a:cubicBezTo>
                    <a:cubicBezTo>
                      <a:pt x="34" y="50"/>
                      <a:pt x="36" y="52"/>
                      <a:pt x="38" y="53"/>
                    </a:cubicBezTo>
                    <a:cubicBezTo>
                      <a:pt x="40" y="55"/>
                      <a:pt x="42" y="57"/>
                      <a:pt x="46" y="58"/>
                    </a:cubicBezTo>
                    <a:cubicBezTo>
                      <a:pt x="49" y="60"/>
                      <a:pt x="53" y="62"/>
                      <a:pt x="58" y="63"/>
                    </a:cubicBezTo>
                    <a:cubicBezTo>
                      <a:pt x="63" y="66"/>
                      <a:pt x="68" y="68"/>
                      <a:pt x="72" y="70"/>
                    </a:cubicBezTo>
                    <a:cubicBezTo>
                      <a:pt x="77" y="73"/>
                      <a:pt x="81" y="76"/>
                      <a:pt x="84" y="79"/>
                    </a:cubicBezTo>
                    <a:cubicBezTo>
                      <a:pt x="87" y="83"/>
                      <a:pt x="90" y="86"/>
                      <a:pt x="92" y="91"/>
                    </a:cubicBezTo>
                    <a:cubicBezTo>
                      <a:pt x="94" y="95"/>
                      <a:pt x="94" y="100"/>
                      <a:pt x="94" y="106"/>
                    </a:cubicBezTo>
                    <a:cubicBezTo>
                      <a:pt x="94" y="111"/>
                      <a:pt x="94" y="117"/>
                      <a:pt x="92" y="121"/>
                    </a:cubicBezTo>
                    <a:cubicBezTo>
                      <a:pt x="90" y="126"/>
                      <a:pt x="87" y="131"/>
                      <a:pt x="83" y="135"/>
                    </a:cubicBezTo>
                    <a:cubicBezTo>
                      <a:pt x="80" y="138"/>
                      <a:pt x="75" y="142"/>
                      <a:pt x="69" y="144"/>
                    </a:cubicBezTo>
                    <a:cubicBezTo>
                      <a:pt x="64" y="147"/>
                      <a:pt x="58" y="149"/>
                      <a:pt x="50" y="150"/>
                    </a:cubicBezTo>
                    <a:cubicBezTo>
                      <a:pt x="50" y="160"/>
                      <a:pt x="50" y="160"/>
                      <a:pt x="50" y="160"/>
                    </a:cubicBezTo>
                    <a:cubicBezTo>
                      <a:pt x="55" y="160"/>
                      <a:pt x="58" y="161"/>
                      <a:pt x="61" y="162"/>
                    </a:cubicBezTo>
                    <a:cubicBezTo>
                      <a:pt x="65" y="163"/>
                      <a:pt x="67" y="165"/>
                      <a:pt x="69" y="167"/>
                    </a:cubicBezTo>
                    <a:cubicBezTo>
                      <a:pt x="71" y="169"/>
                      <a:pt x="73" y="171"/>
                      <a:pt x="74" y="174"/>
                    </a:cubicBezTo>
                    <a:cubicBezTo>
                      <a:pt x="75" y="176"/>
                      <a:pt x="75" y="179"/>
                      <a:pt x="75" y="182"/>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38" name="Freeform 27">
                <a:extLst>
                  <a:ext uri="{FF2B5EF4-FFF2-40B4-BE49-F238E27FC236}">
                    <a16:creationId xmlns:a16="http://schemas.microsoft.com/office/drawing/2014/main" id="{7638CF30-6522-486C-872F-6BC4BF881E96}"/>
                  </a:ext>
                </a:extLst>
              </p:cNvPr>
              <p:cNvSpPr>
                <a:spLocks noEditPoints="1"/>
              </p:cNvSpPr>
              <p:nvPr/>
            </p:nvSpPr>
            <p:spPr bwMode="black">
              <a:xfrm>
                <a:off x="6247097" y="6257059"/>
                <a:ext cx="102797" cy="118383"/>
              </a:xfrm>
              <a:custGeom>
                <a:avLst/>
                <a:gdLst/>
                <a:ahLst/>
                <a:cxnLst>
                  <a:cxn ang="0">
                    <a:pos x="33" y="85"/>
                  </a:cxn>
                  <a:cxn ang="0">
                    <a:pos x="45" y="115"/>
                  </a:cxn>
                  <a:cxn ang="0">
                    <a:pos x="76" y="125"/>
                  </a:cxn>
                  <a:cxn ang="0">
                    <a:pos x="100" y="121"/>
                  </a:cxn>
                  <a:cxn ang="0">
                    <a:pos x="120" y="111"/>
                  </a:cxn>
                  <a:cxn ang="0">
                    <a:pos x="120" y="139"/>
                  </a:cxn>
                  <a:cxn ang="0">
                    <a:pos x="112" y="143"/>
                  </a:cxn>
                  <a:cxn ang="0">
                    <a:pos x="101" y="146"/>
                  </a:cxn>
                  <a:cxn ang="0">
                    <a:pos x="86" y="149"/>
                  </a:cxn>
                  <a:cxn ang="0">
                    <a:pos x="69" y="151"/>
                  </a:cxn>
                  <a:cxn ang="0">
                    <a:pos x="40" y="146"/>
                  </a:cxn>
                  <a:cxn ang="0">
                    <a:pos x="18" y="132"/>
                  </a:cxn>
                  <a:cxn ang="0">
                    <a:pos x="5" y="108"/>
                  </a:cxn>
                  <a:cxn ang="0">
                    <a:pos x="0" y="77"/>
                  </a:cxn>
                  <a:cxn ang="0">
                    <a:pos x="6" y="42"/>
                  </a:cxn>
                  <a:cxn ang="0">
                    <a:pos x="22" y="18"/>
                  </a:cxn>
                  <a:cxn ang="0">
                    <a:pos x="44" y="4"/>
                  </a:cxn>
                  <a:cxn ang="0">
                    <a:pos x="68" y="0"/>
                  </a:cxn>
                  <a:cxn ang="0">
                    <a:pos x="96" y="5"/>
                  </a:cxn>
                  <a:cxn ang="0">
                    <a:pos x="115" y="19"/>
                  </a:cxn>
                  <a:cxn ang="0">
                    <a:pos x="127" y="41"/>
                  </a:cxn>
                  <a:cxn ang="0">
                    <a:pos x="131" y="69"/>
                  </a:cxn>
                  <a:cxn ang="0">
                    <a:pos x="131" y="85"/>
                  </a:cxn>
                  <a:cxn ang="0">
                    <a:pos x="33" y="85"/>
                  </a:cxn>
                  <a:cxn ang="0">
                    <a:pos x="97" y="46"/>
                  </a:cxn>
                  <a:cxn ang="0">
                    <a:pos x="92" y="35"/>
                  </a:cxn>
                  <a:cxn ang="0">
                    <a:pos x="82" y="28"/>
                  </a:cxn>
                  <a:cxn ang="0">
                    <a:pos x="68" y="25"/>
                  </a:cxn>
                  <a:cxn ang="0">
                    <a:pos x="56" y="28"/>
                  </a:cxn>
                  <a:cxn ang="0">
                    <a:pos x="45" y="35"/>
                  </a:cxn>
                  <a:cxn ang="0">
                    <a:pos x="38" y="46"/>
                  </a:cxn>
                  <a:cxn ang="0">
                    <a:pos x="33" y="60"/>
                  </a:cxn>
                  <a:cxn ang="0">
                    <a:pos x="99" y="60"/>
                  </a:cxn>
                  <a:cxn ang="0">
                    <a:pos x="97" y="46"/>
                  </a:cxn>
                </a:cxnLst>
                <a:rect l="0" t="0" r="r" b="b"/>
                <a:pathLst>
                  <a:path w="131" h="151">
                    <a:moveTo>
                      <a:pt x="33" y="85"/>
                    </a:moveTo>
                    <a:cubicBezTo>
                      <a:pt x="34" y="98"/>
                      <a:pt x="38" y="108"/>
                      <a:pt x="45" y="115"/>
                    </a:cubicBezTo>
                    <a:cubicBezTo>
                      <a:pt x="53" y="122"/>
                      <a:pt x="63" y="125"/>
                      <a:pt x="76" y="125"/>
                    </a:cubicBezTo>
                    <a:cubicBezTo>
                      <a:pt x="85" y="125"/>
                      <a:pt x="92" y="124"/>
                      <a:pt x="100" y="121"/>
                    </a:cubicBezTo>
                    <a:cubicBezTo>
                      <a:pt x="108" y="119"/>
                      <a:pt x="114" y="115"/>
                      <a:pt x="120" y="111"/>
                    </a:cubicBezTo>
                    <a:cubicBezTo>
                      <a:pt x="120" y="139"/>
                      <a:pt x="120" y="139"/>
                      <a:pt x="120" y="139"/>
                    </a:cubicBezTo>
                    <a:cubicBezTo>
                      <a:pt x="118" y="140"/>
                      <a:pt x="115" y="141"/>
                      <a:pt x="112" y="143"/>
                    </a:cubicBezTo>
                    <a:cubicBezTo>
                      <a:pt x="109" y="144"/>
                      <a:pt x="105" y="145"/>
                      <a:pt x="101" y="146"/>
                    </a:cubicBezTo>
                    <a:cubicBezTo>
                      <a:pt x="96" y="148"/>
                      <a:pt x="91" y="149"/>
                      <a:pt x="86" y="149"/>
                    </a:cubicBezTo>
                    <a:cubicBezTo>
                      <a:pt x="81" y="150"/>
                      <a:pt x="75" y="151"/>
                      <a:pt x="69" y="151"/>
                    </a:cubicBezTo>
                    <a:cubicBezTo>
                      <a:pt x="58" y="151"/>
                      <a:pt x="48" y="149"/>
                      <a:pt x="40" y="146"/>
                    </a:cubicBezTo>
                    <a:cubicBezTo>
                      <a:pt x="31" y="143"/>
                      <a:pt x="24" y="138"/>
                      <a:pt x="18" y="132"/>
                    </a:cubicBezTo>
                    <a:cubicBezTo>
                      <a:pt x="12" y="125"/>
                      <a:pt x="8" y="118"/>
                      <a:pt x="5" y="108"/>
                    </a:cubicBezTo>
                    <a:cubicBezTo>
                      <a:pt x="2" y="99"/>
                      <a:pt x="0" y="89"/>
                      <a:pt x="0" y="77"/>
                    </a:cubicBezTo>
                    <a:cubicBezTo>
                      <a:pt x="0" y="63"/>
                      <a:pt x="2" y="52"/>
                      <a:pt x="6" y="42"/>
                    </a:cubicBezTo>
                    <a:cubicBezTo>
                      <a:pt x="10" y="33"/>
                      <a:pt x="15" y="25"/>
                      <a:pt x="22" y="18"/>
                    </a:cubicBezTo>
                    <a:cubicBezTo>
                      <a:pt x="29" y="12"/>
                      <a:pt x="36" y="7"/>
                      <a:pt x="44" y="4"/>
                    </a:cubicBezTo>
                    <a:cubicBezTo>
                      <a:pt x="52" y="1"/>
                      <a:pt x="60" y="0"/>
                      <a:pt x="68" y="0"/>
                    </a:cubicBezTo>
                    <a:cubicBezTo>
                      <a:pt x="79" y="0"/>
                      <a:pt x="88" y="2"/>
                      <a:pt x="96" y="5"/>
                    </a:cubicBezTo>
                    <a:cubicBezTo>
                      <a:pt x="104" y="8"/>
                      <a:pt x="110" y="13"/>
                      <a:pt x="115" y="19"/>
                    </a:cubicBezTo>
                    <a:cubicBezTo>
                      <a:pt x="121" y="25"/>
                      <a:pt x="125" y="32"/>
                      <a:pt x="127" y="41"/>
                    </a:cubicBezTo>
                    <a:cubicBezTo>
                      <a:pt x="130" y="49"/>
                      <a:pt x="131" y="59"/>
                      <a:pt x="131" y="69"/>
                    </a:cubicBezTo>
                    <a:cubicBezTo>
                      <a:pt x="131" y="85"/>
                      <a:pt x="131" y="85"/>
                      <a:pt x="131" y="85"/>
                    </a:cubicBezTo>
                    <a:lnTo>
                      <a:pt x="33" y="85"/>
                    </a:lnTo>
                    <a:close/>
                    <a:moveTo>
                      <a:pt x="97" y="46"/>
                    </a:moveTo>
                    <a:cubicBezTo>
                      <a:pt x="96" y="42"/>
                      <a:pt x="94" y="38"/>
                      <a:pt x="92" y="35"/>
                    </a:cubicBezTo>
                    <a:cubicBezTo>
                      <a:pt x="89" y="32"/>
                      <a:pt x="86" y="30"/>
                      <a:pt x="82" y="28"/>
                    </a:cubicBezTo>
                    <a:cubicBezTo>
                      <a:pt x="78" y="26"/>
                      <a:pt x="74" y="25"/>
                      <a:pt x="68" y="25"/>
                    </a:cubicBezTo>
                    <a:cubicBezTo>
                      <a:pt x="64" y="25"/>
                      <a:pt x="60" y="26"/>
                      <a:pt x="56" y="28"/>
                    </a:cubicBezTo>
                    <a:cubicBezTo>
                      <a:pt x="52" y="29"/>
                      <a:pt x="49" y="32"/>
                      <a:pt x="45" y="35"/>
                    </a:cubicBezTo>
                    <a:cubicBezTo>
                      <a:pt x="42" y="38"/>
                      <a:pt x="40" y="42"/>
                      <a:pt x="38" y="46"/>
                    </a:cubicBezTo>
                    <a:cubicBezTo>
                      <a:pt x="36" y="50"/>
                      <a:pt x="34" y="55"/>
                      <a:pt x="33" y="60"/>
                    </a:cubicBezTo>
                    <a:cubicBezTo>
                      <a:pt x="99" y="60"/>
                      <a:pt x="99" y="60"/>
                      <a:pt x="99" y="60"/>
                    </a:cubicBezTo>
                    <a:cubicBezTo>
                      <a:pt x="99" y="55"/>
                      <a:pt x="98" y="51"/>
                      <a:pt x="97" y="46"/>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39" name="Freeform 28">
                <a:extLst>
                  <a:ext uri="{FF2B5EF4-FFF2-40B4-BE49-F238E27FC236}">
                    <a16:creationId xmlns:a16="http://schemas.microsoft.com/office/drawing/2014/main" id="{20E74404-054F-4CDC-BE32-6DDA830265D2}"/>
                  </a:ext>
                </a:extLst>
              </p:cNvPr>
              <p:cNvSpPr>
                <a:spLocks/>
              </p:cNvSpPr>
              <p:nvPr/>
            </p:nvSpPr>
            <p:spPr bwMode="black">
              <a:xfrm>
                <a:off x="6369459" y="6205329"/>
                <a:ext cx="103461" cy="166797"/>
              </a:xfrm>
              <a:custGeom>
                <a:avLst/>
                <a:gdLst/>
                <a:ahLst/>
                <a:cxnLst>
                  <a:cxn ang="0">
                    <a:pos x="212" y="503"/>
                  </a:cxn>
                  <a:cxn ang="0">
                    <a:pos x="78" y="340"/>
                  </a:cxn>
                  <a:cxn ang="0">
                    <a:pos x="78" y="340"/>
                  </a:cxn>
                  <a:cxn ang="0">
                    <a:pos x="78" y="503"/>
                  </a:cxn>
                  <a:cxn ang="0">
                    <a:pos x="0" y="503"/>
                  </a:cxn>
                  <a:cxn ang="0">
                    <a:pos x="0" y="0"/>
                  </a:cxn>
                  <a:cxn ang="0">
                    <a:pos x="78" y="0"/>
                  </a:cxn>
                  <a:cxn ang="0">
                    <a:pos x="78" y="319"/>
                  </a:cxn>
                  <a:cxn ang="0">
                    <a:pos x="78" y="319"/>
                  </a:cxn>
                  <a:cxn ang="0">
                    <a:pos x="205" y="163"/>
                  </a:cxn>
                  <a:cxn ang="0">
                    <a:pos x="302" y="163"/>
                  </a:cxn>
                  <a:cxn ang="0">
                    <a:pos x="156" y="326"/>
                  </a:cxn>
                  <a:cxn ang="0">
                    <a:pos x="312" y="503"/>
                  </a:cxn>
                  <a:cxn ang="0">
                    <a:pos x="212" y="503"/>
                  </a:cxn>
                </a:cxnLst>
                <a:rect l="0" t="0" r="r" b="b"/>
                <a:pathLst>
                  <a:path w="312" h="503">
                    <a:moveTo>
                      <a:pt x="212" y="503"/>
                    </a:moveTo>
                    <a:lnTo>
                      <a:pt x="78" y="340"/>
                    </a:lnTo>
                    <a:lnTo>
                      <a:pt x="78" y="340"/>
                    </a:lnTo>
                    <a:lnTo>
                      <a:pt x="78" y="503"/>
                    </a:lnTo>
                    <a:lnTo>
                      <a:pt x="0" y="503"/>
                    </a:lnTo>
                    <a:lnTo>
                      <a:pt x="0" y="0"/>
                    </a:lnTo>
                    <a:lnTo>
                      <a:pt x="78" y="0"/>
                    </a:lnTo>
                    <a:lnTo>
                      <a:pt x="78" y="319"/>
                    </a:lnTo>
                    <a:lnTo>
                      <a:pt x="78" y="319"/>
                    </a:lnTo>
                    <a:lnTo>
                      <a:pt x="205" y="163"/>
                    </a:lnTo>
                    <a:lnTo>
                      <a:pt x="302" y="163"/>
                    </a:lnTo>
                    <a:lnTo>
                      <a:pt x="156" y="326"/>
                    </a:lnTo>
                    <a:lnTo>
                      <a:pt x="312" y="503"/>
                    </a:lnTo>
                    <a:lnTo>
                      <a:pt x="212" y="503"/>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40" name="Freeform 29">
                <a:extLst>
                  <a:ext uri="{FF2B5EF4-FFF2-40B4-BE49-F238E27FC236}">
                    <a16:creationId xmlns:a16="http://schemas.microsoft.com/office/drawing/2014/main" id="{D241157D-75E3-4A36-8966-45CF8CA823D5}"/>
                  </a:ext>
                </a:extLst>
              </p:cNvPr>
              <p:cNvSpPr>
                <a:spLocks/>
              </p:cNvSpPr>
              <p:nvPr/>
            </p:nvSpPr>
            <p:spPr bwMode="black">
              <a:xfrm>
                <a:off x="6484526" y="6205329"/>
                <a:ext cx="104124" cy="166797"/>
              </a:xfrm>
              <a:custGeom>
                <a:avLst/>
                <a:gdLst/>
                <a:ahLst/>
                <a:cxnLst>
                  <a:cxn ang="0">
                    <a:pos x="213" y="503"/>
                  </a:cxn>
                  <a:cxn ang="0">
                    <a:pos x="78" y="340"/>
                  </a:cxn>
                  <a:cxn ang="0">
                    <a:pos x="78" y="340"/>
                  </a:cxn>
                  <a:cxn ang="0">
                    <a:pos x="78" y="503"/>
                  </a:cxn>
                  <a:cxn ang="0">
                    <a:pos x="0" y="503"/>
                  </a:cxn>
                  <a:cxn ang="0">
                    <a:pos x="0" y="0"/>
                  </a:cxn>
                  <a:cxn ang="0">
                    <a:pos x="78" y="0"/>
                  </a:cxn>
                  <a:cxn ang="0">
                    <a:pos x="78" y="319"/>
                  </a:cxn>
                  <a:cxn ang="0">
                    <a:pos x="78" y="319"/>
                  </a:cxn>
                  <a:cxn ang="0">
                    <a:pos x="206" y="163"/>
                  </a:cxn>
                  <a:cxn ang="0">
                    <a:pos x="302" y="163"/>
                  </a:cxn>
                  <a:cxn ang="0">
                    <a:pos x="158" y="326"/>
                  </a:cxn>
                  <a:cxn ang="0">
                    <a:pos x="314" y="503"/>
                  </a:cxn>
                  <a:cxn ang="0">
                    <a:pos x="213" y="503"/>
                  </a:cxn>
                </a:cxnLst>
                <a:rect l="0" t="0" r="r" b="b"/>
                <a:pathLst>
                  <a:path w="314" h="503">
                    <a:moveTo>
                      <a:pt x="213" y="503"/>
                    </a:moveTo>
                    <a:lnTo>
                      <a:pt x="78" y="340"/>
                    </a:lnTo>
                    <a:lnTo>
                      <a:pt x="78" y="340"/>
                    </a:lnTo>
                    <a:lnTo>
                      <a:pt x="78" y="503"/>
                    </a:lnTo>
                    <a:lnTo>
                      <a:pt x="0" y="503"/>
                    </a:lnTo>
                    <a:lnTo>
                      <a:pt x="0" y="0"/>
                    </a:lnTo>
                    <a:lnTo>
                      <a:pt x="78" y="0"/>
                    </a:lnTo>
                    <a:lnTo>
                      <a:pt x="78" y="319"/>
                    </a:lnTo>
                    <a:lnTo>
                      <a:pt x="78" y="319"/>
                    </a:lnTo>
                    <a:lnTo>
                      <a:pt x="206" y="163"/>
                    </a:lnTo>
                    <a:lnTo>
                      <a:pt x="302" y="163"/>
                    </a:lnTo>
                    <a:lnTo>
                      <a:pt x="158" y="326"/>
                    </a:lnTo>
                    <a:lnTo>
                      <a:pt x="314" y="503"/>
                    </a:lnTo>
                    <a:lnTo>
                      <a:pt x="213" y="503"/>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41" name="Freeform 30">
                <a:extLst>
                  <a:ext uri="{FF2B5EF4-FFF2-40B4-BE49-F238E27FC236}">
                    <a16:creationId xmlns:a16="http://schemas.microsoft.com/office/drawing/2014/main" id="{953BCD51-71CC-48FA-8D5D-17A438E4B4A0}"/>
                  </a:ext>
                </a:extLst>
              </p:cNvPr>
              <p:cNvSpPr>
                <a:spLocks noEditPoints="1"/>
              </p:cNvSpPr>
              <p:nvPr/>
            </p:nvSpPr>
            <p:spPr bwMode="black">
              <a:xfrm>
                <a:off x="6597272" y="6212293"/>
                <a:ext cx="100476" cy="163149"/>
              </a:xfrm>
              <a:custGeom>
                <a:avLst/>
                <a:gdLst/>
                <a:ahLst/>
                <a:cxnLst>
                  <a:cxn ang="0">
                    <a:pos x="95" y="204"/>
                  </a:cxn>
                  <a:cxn ang="0">
                    <a:pos x="95" y="183"/>
                  </a:cxn>
                  <a:cxn ang="0">
                    <a:pos x="95" y="183"/>
                  </a:cxn>
                  <a:cxn ang="0">
                    <a:pos x="88" y="192"/>
                  </a:cxn>
                  <a:cxn ang="0">
                    <a:pos x="78" y="200"/>
                  </a:cxn>
                  <a:cxn ang="0">
                    <a:pos x="66" y="206"/>
                  </a:cxn>
                  <a:cxn ang="0">
                    <a:pos x="51" y="208"/>
                  </a:cxn>
                  <a:cxn ang="0">
                    <a:pos x="13" y="193"/>
                  </a:cxn>
                  <a:cxn ang="0">
                    <a:pos x="0" y="148"/>
                  </a:cxn>
                  <a:cxn ang="0">
                    <a:pos x="0" y="60"/>
                  </a:cxn>
                  <a:cxn ang="0">
                    <a:pos x="33" y="60"/>
                  </a:cxn>
                  <a:cxn ang="0">
                    <a:pos x="33" y="144"/>
                  </a:cxn>
                  <a:cxn ang="0">
                    <a:pos x="35" y="161"/>
                  </a:cxn>
                  <a:cxn ang="0">
                    <a:pos x="41" y="173"/>
                  </a:cxn>
                  <a:cxn ang="0">
                    <a:pos x="51" y="179"/>
                  </a:cxn>
                  <a:cxn ang="0">
                    <a:pos x="63" y="181"/>
                  </a:cxn>
                  <a:cxn ang="0">
                    <a:pos x="75" y="179"/>
                  </a:cxn>
                  <a:cxn ang="0">
                    <a:pos x="86" y="171"/>
                  </a:cxn>
                  <a:cxn ang="0">
                    <a:pos x="93" y="160"/>
                  </a:cxn>
                  <a:cxn ang="0">
                    <a:pos x="95" y="144"/>
                  </a:cxn>
                  <a:cxn ang="0">
                    <a:pos x="95" y="60"/>
                  </a:cxn>
                  <a:cxn ang="0">
                    <a:pos x="128" y="60"/>
                  </a:cxn>
                  <a:cxn ang="0">
                    <a:pos x="128" y="204"/>
                  </a:cxn>
                  <a:cxn ang="0">
                    <a:pos x="95" y="204"/>
                  </a:cxn>
                  <a:cxn ang="0">
                    <a:pos x="53" y="17"/>
                  </a:cxn>
                  <a:cxn ang="0">
                    <a:pos x="52" y="23"/>
                  </a:cxn>
                  <a:cxn ang="0">
                    <a:pos x="48" y="28"/>
                  </a:cxn>
                  <a:cxn ang="0">
                    <a:pos x="43" y="32"/>
                  </a:cxn>
                  <a:cxn ang="0">
                    <a:pos x="36" y="33"/>
                  </a:cxn>
                  <a:cxn ang="0">
                    <a:pos x="29" y="32"/>
                  </a:cxn>
                  <a:cxn ang="0">
                    <a:pos x="23" y="28"/>
                  </a:cxn>
                  <a:cxn ang="0">
                    <a:pos x="20" y="23"/>
                  </a:cxn>
                  <a:cxn ang="0">
                    <a:pos x="18" y="17"/>
                  </a:cxn>
                  <a:cxn ang="0">
                    <a:pos x="20" y="10"/>
                  </a:cxn>
                  <a:cxn ang="0">
                    <a:pos x="23" y="5"/>
                  </a:cxn>
                  <a:cxn ang="0">
                    <a:pos x="29" y="1"/>
                  </a:cxn>
                  <a:cxn ang="0">
                    <a:pos x="36" y="0"/>
                  </a:cxn>
                  <a:cxn ang="0">
                    <a:pos x="43" y="1"/>
                  </a:cxn>
                  <a:cxn ang="0">
                    <a:pos x="48" y="5"/>
                  </a:cxn>
                  <a:cxn ang="0">
                    <a:pos x="52" y="10"/>
                  </a:cxn>
                  <a:cxn ang="0">
                    <a:pos x="53" y="17"/>
                  </a:cxn>
                  <a:cxn ang="0">
                    <a:pos x="113" y="17"/>
                  </a:cxn>
                  <a:cxn ang="0">
                    <a:pos x="111" y="23"/>
                  </a:cxn>
                  <a:cxn ang="0">
                    <a:pos x="108" y="28"/>
                  </a:cxn>
                  <a:cxn ang="0">
                    <a:pos x="102" y="32"/>
                  </a:cxn>
                  <a:cxn ang="0">
                    <a:pos x="95" y="33"/>
                  </a:cxn>
                  <a:cxn ang="0">
                    <a:pos x="88" y="32"/>
                  </a:cxn>
                  <a:cxn ang="0">
                    <a:pos x="83" y="28"/>
                  </a:cxn>
                  <a:cxn ang="0">
                    <a:pos x="79" y="23"/>
                  </a:cxn>
                  <a:cxn ang="0">
                    <a:pos x="78" y="17"/>
                  </a:cxn>
                  <a:cxn ang="0">
                    <a:pos x="79" y="10"/>
                  </a:cxn>
                  <a:cxn ang="0">
                    <a:pos x="83" y="5"/>
                  </a:cxn>
                  <a:cxn ang="0">
                    <a:pos x="88" y="1"/>
                  </a:cxn>
                  <a:cxn ang="0">
                    <a:pos x="95" y="0"/>
                  </a:cxn>
                  <a:cxn ang="0">
                    <a:pos x="102" y="1"/>
                  </a:cxn>
                  <a:cxn ang="0">
                    <a:pos x="108" y="5"/>
                  </a:cxn>
                  <a:cxn ang="0">
                    <a:pos x="111" y="10"/>
                  </a:cxn>
                  <a:cxn ang="0">
                    <a:pos x="113" y="17"/>
                  </a:cxn>
                </a:cxnLst>
                <a:rect l="0" t="0" r="r" b="b"/>
                <a:pathLst>
                  <a:path w="128" h="208">
                    <a:moveTo>
                      <a:pt x="95" y="204"/>
                    </a:moveTo>
                    <a:cubicBezTo>
                      <a:pt x="95" y="183"/>
                      <a:pt x="95" y="183"/>
                      <a:pt x="95" y="183"/>
                    </a:cubicBezTo>
                    <a:cubicBezTo>
                      <a:pt x="95" y="183"/>
                      <a:pt x="95" y="183"/>
                      <a:pt x="95" y="183"/>
                    </a:cubicBezTo>
                    <a:cubicBezTo>
                      <a:pt x="93" y="186"/>
                      <a:pt x="90" y="189"/>
                      <a:pt x="88" y="192"/>
                    </a:cubicBezTo>
                    <a:cubicBezTo>
                      <a:pt x="85" y="195"/>
                      <a:pt x="82" y="198"/>
                      <a:pt x="78" y="200"/>
                    </a:cubicBezTo>
                    <a:cubicBezTo>
                      <a:pt x="74" y="203"/>
                      <a:pt x="70" y="204"/>
                      <a:pt x="66" y="206"/>
                    </a:cubicBezTo>
                    <a:cubicBezTo>
                      <a:pt x="61" y="207"/>
                      <a:pt x="57" y="208"/>
                      <a:pt x="51" y="208"/>
                    </a:cubicBezTo>
                    <a:cubicBezTo>
                      <a:pt x="35" y="208"/>
                      <a:pt x="22" y="203"/>
                      <a:pt x="13" y="193"/>
                    </a:cubicBezTo>
                    <a:cubicBezTo>
                      <a:pt x="4" y="183"/>
                      <a:pt x="0" y="168"/>
                      <a:pt x="0" y="148"/>
                    </a:cubicBezTo>
                    <a:cubicBezTo>
                      <a:pt x="0" y="60"/>
                      <a:pt x="0" y="60"/>
                      <a:pt x="0" y="60"/>
                    </a:cubicBezTo>
                    <a:cubicBezTo>
                      <a:pt x="33" y="60"/>
                      <a:pt x="33" y="60"/>
                      <a:pt x="33" y="60"/>
                    </a:cubicBezTo>
                    <a:cubicBezTo>
                      <a:pt x="33" y="144"/>
                      <a:pt x="33" y="144"/>
                      <a:pt x="33" y="144"/>
                    </a:cubicBezTo>
                    <a:cubicBezTo>
                      <a:pt x="33" y="150"/>
                      <a:pt x="34" y="156"/>
                      <a:pt x="35" y="161"/>
                    </a:cubicBezTo>
                    <a:cubicBezTo>
                      <a:pt x="36" y="166"/>
                      <a:pt x="38" y="170"/>
                      <a:pt x="41" y="173"/>
                    </a:cubicBezTo>
                    <a:cubicBezTo>
                      <a:pt x="44" y="176"/>
                      <a:pt x="47" y="178"/>
                      <a:pt x="51" y="179"/>
                    </a:cubicBezTo>
                    <a:cubicBezTo>
                      <a:pt x="54" y="180"/>
                      <a:pt x="58" y="181"/>
                      <a:pt x="63" y="181"/>
                    </a:cubicBezTo>
                    <a:cubicBezTo>
                      <a:pt x="67" y="181"/>
                      <a:pt x="71" y="180"/>
                      <a:pt x="75" y="179"/>
                    </a:cubicBezTo>
                    <a:cubicBezTo>
                      <a:pt x="79" y="177"/>
                      <a:pt x="83" y="175"/>
                      <a:pt x="86" y="171"/>
                    </a:cubicBezTo>
                    <a:cubicBezTo>
                      <a:pt x="89" y="168"/>
                      <a:pt x="91" y="164"/>
                      <a:pt x="93" y="160"/>
                    </a:cubicBezTo>
                    <a:cubicBezTo>
                      <a:pt x="95" y="155"/>
                      <a:pt x="95" y="149"/>
                      <a:pt x="95" y="144"/>
                    </a:cubicBezTo>
                    <a:cubicBezTo>
                      <a:pt x="95" y="60"/>
                      <a:pt x="95" y="60"/>
                      <a:pt x="95" y="60"/>
                    </a:cubicBezTo>
                    <a:cubicBezTo>
                      <a:pt x="128" y="60"/>
                      <a:pt x="128" y="60"/>
                      <a:pt x="128" y="60"/>
                    </a:cubicBezTo>
                    <a:cubicBezTo>
                      <a:pt x="128" y="204"/>
                      <a:pt x="128" y="204"/>
                      <a:pt x="128" y="204"/>
                    </a:cubicBezTo>
                    <a:lnTo>
                      <a:pt x="95" y="204"/>
                    </a:lnTo>
                    <a:close/>
                    <a:moveTo>
                      <a:pt x="53" y="17"/>
                    </a:moveTo>
                    <a:cubicBezTo>
                      <a:pt x="53" y="19"/>
                      <a:pt x="53" y="21"/>
                      <a:pt x="52" y="23"/>
                    </a:cubicBezTo>
                    <a:cubicBezTo>
                      <a:pt x="51" y="25"/>
                      <a:pt x="50" y="27"/>
                      <a:pt x="48" y="28"/>
                    </a:cubicBezTo>
                    <a:cubicBezTo>
                      <a:pt x="47" y="30"/>
                      <a:pt x="45" y="31"/>
                      <a:pt x="43" y="32"/>
                    </a:cubicBezTo>
                    <a:cubicBezTo>
                      <a:pt x="41" y="33"/>
                      <a:pt x="38" y="33"/>
                      <a:pt x="36" y="33"/>
                    </a:cubicBezTo>
                    <a:cubicBezTo>
                      <a:pt x="33" y="33"/>
                      <a:pt x="31" y="33"/>
                      <a:pt x="29" y="32"/>
                    </a:cubicBezTo>
                    <a:cubicBezTo>
                      <a:pt x="27" y="31"/>
                      <a:pt x="25" y="30"/>
                      <a:pt x="23" y="28"/>
                    </a:cubicBezTo>
                    <a:cubicBezTo>
                      <a:pt x="22" y="27"/>
                      <a:pt x="21" y="25"/>
                      <a:pt x="20" y="23"/>
                    </a:cubicBezTo>
                    <a:cubicBezTo>
                      <a:pt x="19" y="21"/>
                      <a:pt x="18" y="19"/>
                      <a:pt x="18" y="17"/>
                    </a:cubicBezTo>
                    <a:cubicBezTo>
                      <a:pt x="18" y="14"/>
                      <a:pt x="19" y="12"/>
                      <a:pt x="20" y="10"/>
                    </a:cubicBezTo>
                    <a:cubicBezTo>
                      <a:pt x="21" y="8"/>
                      <a:pt x="22" y="6"/>
                      <a:pt x="23" y="5"/>
                    </a:cubicBezTo>
                    <a:cubicBezTo>
                      <a:pt x="25" y="3"/>
                      <a:pt x="27" y="2"/>
                      <a:pt x="29" y="1"/>
                    </a:cubicBezTo>
                    <a:cubicBezTo>
                      <a:pt x="31" y="0"/>
                      <a:pt x="33" y="0"/>
                      <a:pt x="36" y="0"/>
                    </a:cubicBezTo>
                    <a:cubicBezTo>
                      <a:pt x="38" y="0"/>
                      <a:pt x="41" y="0"/>
                      <a:pt x="43" y="1"/>
                    </a:cubicBezTo>
                    <a:cubicBezTo>
                      <a:pt x="45" y="2"/>
                      <a:pt x="47" y="3"/>
                      <a:pt x="48" y="5"/>
                    </a:cubicBezTo>
                    <a:cubicBezTo>
                      <a:pt x="50" y="6"/>
                      <a:pt x="51" y="8"/>
                      <a:pt x="52" y="10"/>
                    </a:cubicBezTo>
                    <a:cubicBezTo>
                      <a:pt x="53" y="12"/>
                      <a:pt x="53" y="14"/>
                      <a:pt x="53" y="17"/>
                    </a:cubicBezTo>
                    <a:close/>
                    <a:moveTo>
                      <a:pt x="113" y="17"/>
                    </a:moveTo>
                    <a:cubicBezTo>
                      <a:pt x="113" y="19"/>
                      <a:pt x="112" y="21"/>
                      <a:pt x="111" y="23"/>
                    </a:cubicBezTo>
                    <a:cubicBezTo>
                      <a:pt x="110" y="25"/>
                      <a:pt x="109" y="27"/>
                      <a:pt x="108" y="28"/>
                    </a:cubicBezTo>
                    <a:cubicBezTo>
                      <a:pt x="106" y="30"/>
                      <a:pt x="104" y="31"/>
                      <a:pt x="102" y="32"/>
                    </a:cubicBezTo>
                    <a:cubicBezTo>
                      <a:pt x="100" y="33"/>
                      <a:pt x="98" y="33"/>
                      <a:pt x="95" y="33"/>
                    </a:cubicBezTo>
                    <a:cubicBezTo>
                      <a:pt x="93" y="33"/>
                      <a:pt x="90" y="33"/>
                      <a:pt x="88" y="32"/>
                    </a:cubicBezTo>
                    <a:cubicBezTo>
                      <a:pt x="86" y="31"/>
                      <a:pt x="84" y="30"/>
                      <a:pt x="83" y="28"/>
                    </a:cubicBezTo>
                    <a:cubicBezTo>
                      <a:pt x="81" y="27"/>
                      <a:pt x="80" y="25"/>
                      <a:pt x="79" y="23"/>
                    </a:cubicBezTo>
                    <a:cubicBezTo>
                      <a:pt x="78" y="21"/>
                      <a:pt x="78" y="19"/>
                      <a:pt x="78" y="17"/>
                    </a:cubicBezTo>
                    <a:cubicBezTo>
                      <a:pt x="78" y="14"/>
                      <a:pt x="78" y="12"/>
                      <a:pt x="79" y="10"/>
                    </a:cubicBezTo>
                    <a:cubicBezTo>
                      <a:pt x="80" y="8"/>
                      <a:pt x="81" y="6"/>
                      <a:pt x="83" y="5"/>
                    </a:cubicBezTo>
                    <a:cubicBezTo>
                      <a:pt x="84" y="3"/>
                      <a:pt x="86" y="2"/>
                      <a:pt x="88" y="1"/>
                    </a:cubicBezTo>
                    <a:cubicBezTo>
                      <a:pt x="90" y="0"/>
                      <a:pt x="93" y="0"/>
                      <a:pt x="95" y="0"/>
                    </a:cubicBezTo>
                    <a:cubicBezTo>
                      <a:pt x="98" y="0"/>
                      <a:pt x="100" y="0"/>
                      <a:pt x="102" y="1"/>
                    </a:cubicBezTo>
                    <a:cubicBezTo>
                      <a:pt x="104" y="2"/>
                      <a:pt x="106" y="3"/>
                      <a:pt x="108" y="5"/>
                    </a:cubicBezTo>
                    <a:cubicBezTo>
                      <a:pt x="109" y="6"/>
                      <a:pt x="110" y="8"/>
                      <a:pt x="111" y="10"/>
                    </a:cubicBezTo>
                    <a:cubicBezTo>
                      <a:pt x="112" y="12"/>
                      <a:pt x="113" y="14"/>
                      <a:pt x="113" y="17"/>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42" name="Freeform 31">
                <a:extLst>
                  <a:ext uri="{FF2B5EF4-FFF2-40B4-BE49-F238E27FC236}">
                    <a16:creationId xmlns:a16="http://schemas.microsoft.com/office/drawing/2014/main" id="{946C29BD-2781-4637-9B0C-6B0ECC372CE7}"/>
                  </a:ext>
                </a:extLst>
              </p:cNvPr>
              <p:cNvSpPr>
                <a:spLocks/>
              </p:cNvSpPr>
              <p:nvPr/>
            </p:nvSpPr>
            <p:spPr bwMode="black">
              <a:xfrm>
                <a:off x="6727261" y="6257723"/>
                <a:ext cx="64995" cy="114403"/>
              </a:xfrm>
              <a:custGeom>
                <a:avLst/>
                <a:gdLst/>
                <a:ahLst/>
                <a:cxnLst>
                  <a:cxn ang="0">
                    <a:pos x="79" y="32"/>
                  </a:cxn>
                  <a:cxn ang="0">
                    <a:pos x="74" y="31"/>
                  </a:cxn>
                  <a:cxn ang="0">
                    <a:pos x="69" y="29"/>
                  </a:cxn>
                  <a:cxn ang="0">
                    <a:pos x="64" y="29"/>
                  </a:cxn>
                  <a:cxn ang="0">
                    <a:pos x="51" y="32"/>
                  </a:cxn>
                  <a:cxn ang="0">
                    <a:pos x="41" y="41"/>
                  </a:cxn>
                  <a:cxn ang="0">
                    <a:pos x="35" y="54"/>
                  </a:cxn>
                  <a:cxn ang="0">
                    <a:pos x="32" y="73"/>
                  </a:cxn>
                  <a:cxn ang="0">
                    <a:pos x="32" y="146"/>
                  </a:cxn>
                  <a:cxn ang="0">
                    <a:pos x="0" y="146"/>
                  </a:cxn>
                  <a:cxn ang="0">
                    <a:pos x="0" y="2"/>
                  </a:cxn>
                  <a:cxn ang="0">
                    <a:pos x="32" y="2"/>
                  </a:cxn>
                  <a:cxn ang="0">
                    <a:pos x="32" y="30"/>
                  </a:cxn>
                  <a:cxn ang="0">
                    <a:pos x="33" y="30"/>
                  </a:cxn>
                  <a:cxn ang="0">
                    <a:pos x="40" y="17"/>
                  </a:cxn>
                  <a:cxn ang="0">
                    <a:pos x="48" y="7"/>
                  </a:cxn>
                  <a:cxn ang="0">
                    <a:pos x="59" y="2"/>
                  </a:cxn>
                  <a:cxn ang="0">
                    <a:pos x="70" y="0"/>
                  </a:cxn>
                  <a:cxn ang="0">
                    <a:pos x="77" y="0"/>
                  </a:cxn>
                  <a:cxn ang="0">
                    <a:pos x="83" y="2"/>
                  </a:cxn>
                  <a:cxn ang="0">
                    <a:pos x="83" y="34"/>
                  </a:cxn>
                  <a:cxn ang="0">
                    <a:pos x="79" y="32"/>
                  </a:cxn>
                </a:cxnLst>
                <a:rect l="0" t="0" r="r" b="b"/>
                <a:pathLst>
                  <a:path w="83" h="146">
                    <a:moveTo>
                      <a:pt x="79" y="32"/>
                    </a:moveTo>
                    <a:cubicBezTo>
                      <a:pt x="78" y="32"/>
                      <a:pt x="76" y="31"/>
                      <a:pt x="74" y="31"/>
                    </a:cubicBezTo>
                    <a:cubicBezTo>
                      <a:pt x="73" y="30"/>
                      <a:pt x="71" y="30"/>
                      <a:pt x="69" y="29"/>
                    </a:cubicBezTo>
                    <a:cubicBezTo>
                      <a:pt x="67" y="29"/>
                      <a:pt x="66" y="29"/>
                      <a:pt x="64" y="29"/>
                    </a:cubicBezTo>
                    <a:cubicBezTo>
                      <a:pt x="59" y="29"/>
                      <a:pt x="55" y="30"/>
                      <a:pt x="51" y="32"/>
                    </a:cubicBezTo>
                    <a:cubicBezTo>
                      <a:pt x="48" y="34"/>
                      <a:pt x="44" y="37"/>
                      <a:pt x="41" y="41"/>
                    </a:cubicBezTo>
                    <a:cubicBezTo>
                      <a:pt x="39" y="44"/>
                      <a:pt x="36" y="49"/>
                      <a:pt x="35" y="54"/>
                    </a:cubicBezTo>
                    <a:cubicBezTo>
                      <a:pt x="33" y="60"/>
                      <a:pt x="32" y="66"/>
                      <a:pt x="32" y="73"/>
                    </a:cubicBezTo>
                    <a:cubicBezTo>
                      <a:pt x="32" y="146"/>
                      <a:pt x="32" y="146"/>
                      <a:pt x="32" y="146"/>
                    </a:cubicBezTo>
                    <a:cubicBezTo>
                      <a:pt x="0" y="146"/>
                      <a:pt x="0" y="146"/>
                      <a:pt x="0" y="146"/>
                    </a:cubicBezTo>
                    <a:cubicBezTo>
                      <a:pt x="0" y="2"/>
                      <a:pt x="0" y="2"/>
                      <a:pt x="0" y="2"/>
                    </a:cubicBezTo>
                    <a:cubicBezTo>
                      <a:pt x="32" y="2"/>
                      <a:pt x="32" y="2"/>
                      <a:pt x="32" y="2"/>
                    </a:cubicBezTo>
                    <a:cubicBezTo>
                      <a:pt x="32" y="30"/>
                      <a:pt x="32" y="30"/>
                      <a:pt x="32" y="30"/>
                    </a:cubicBezTo>
                    <a:cubicBezTo>
                      <a:pt x="33" y="30"/>
                      <a:pt x="33" y="30"/>
                      <a:pt x="33" y="30"/>
                    </a:cubicBezTo>
                    <a:cubicBezTo>
                      <a:pt x="35" y="25"/>
                      <a:pt x="37" y="20"/>
                      <a:pt x="40" y="17"/>
                    </a:cubicBezTo>
                    <a:cubicBezTo>
                      <a:pt x="42" y="13"/>
                      <a:pt x="45" y="10"/>
                      <a:pt x="48" y="7"/>
                    </a:cubicBezTo>
                    <a:cubicBezTo>
                      <a:pt x="52" y="5"/>
                      <a:pt x="55" y="3"/>
                      <a:pt x="59" y="2"/>
                    </a:cubicBezTo>
                    <a:cubicBezTo>
                      <a:pt x="62" y="0"/>
                      <a:pt x="66" y="0"/>
                      <a:pt x="70" y="0"/>
                    </a:cubicBezTo>
                    <a:cubicBezTo>
                      <a:pt x="72" y="0"/>
                      <a:pt x="74" y="0"/>
                      <a:pt x="77" y="0"/>
                    </a:cubicBezTo>
                    <a:cubicBezTo>
                      <a:pt x="79" y="1"/>
                      <a:pt x="81" y="1"/>
                      <a:pt x="83" y="2"/>
                    </a:cubicBezTo>
                    <a:cubicBezTo>
                      <a:pt x="83" y="34"/>
                      <a:pt x="83" y="34"/>
                      <a:pt x="83" y="34"/>
                    </a:cubicBezTo>
                    <a:cubicBezTo>
                      <a:pt x="82" y="33"/>
                      <a:pt x="81" y="33"/>
                      <a:pt x="79" y="32"/>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43" name="Rectangle 32">
                <a:extLst>
                  <a:ext uri="{FF2B5EF4-FFF2-40B4-BE49-F238E27FC236}">
                    <a16:creationId xmlns:a16="http://schemas.microsoft.com/office/drawing/2014/main" id="{4A94011A-097D-49E4-8AAB-97EC47AEBA10}"/>
                  </a:ext>
                </a:extLst>
              </p:cNvPr>
              <p:cNvSpPr>
                <a:spLocks noChangeArrowheads="1"/>
              </p:cNvSpPr>
              <p:nvPr/>
            </p:nvSpPr>
            <p:spPr bwMode="black">
              <a:xfrm>
                <a:off x="6805851" y="6205329"/>
                <a:ext cx="25534" cy="166797"/>
              </a:xfrm>
              <a:prstGeom prst="rect">
                <a:avLst/>
              </a:pr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44" name="Freeform 33">
                <a:extLst>
                  <a:ext uri="{FF2B5EF4-FFF2-40B4-BE49-F238E27FC236}">
                    <a16:creationId xmlns:a16="http://schemas.microsoft.com/office/drawing/2014/main" id="{7E5D5F15-2A34-4057-8D23-46A5F3C0ECF3}"/>
                  </a:ext>
                </a:extLst>
              </p:cNvPr>
              <p:cNvSpPr>
                <a:spLocks noEditPoints="1"/>
              </p:cNvSpPr>
              <p:nvPr/>
            </p:nvSpPr>
            <p:spPr bwMode="black">
              <a:xfrm>
                <a:off x="6852607" y="6257059"/>
                <a:ext cx="102797" cy="118383"/>
              </a:xfrm>
              <a:custGeom>
                <a:avLst/>
                <a:gdLst/>
                <a:ahLst/>
                <a:cxnLst>
                  <a:cxn ang="0">
                    <a:pos x="33" y="85"/>
                  </a:cxn>
                  <a:cxn ang="0">
                    <a:pos x="45" y="115"/>
                  </a:cxn>
                  <a:cxn ang="0">
                    <a:pos x="77" y="125"/>
                  </a:cxn>
                  <a:cxn ang="0">
                    <a:pos x="100" y="121"/>
                  </a:cxn>
                  <a:cxn ang="0">
                    <a:pos x="120" y="111"/>
                  </a:cxn>
                  <a:cxn ang="0">
                    <a:pos x="120" y="139"/>
                  </a:cxn>
                  <a:cxn ang="0">
                    <a:pos x="112" y="143"/>
                  </a:cxn>
                  <a:cxn ang="0">
                    <a:pos x="101" y="146"/>
                  </a:cxn>
                  <a:cxn ang="0">
                    <a:pos x="86" y="149"/>
                  </a:cxn>
                  <a:cxn ang="0">
                    <a:pos x="69" y="151"/>
                  </a:cxn>
                  <a:cxn ang="0">
                    <a:pos x="40" y="146"/>
                  </a:cxn>
                  <a:cxn ang="0">
                    <a:pos x="19" y="132"/>
                  </a:cxn>
                  <a:cxn ang="0">
                    <a:pos x="5" y="108"/>
                  </a:cxn>
                  <a:cxn ang="0">
                    <a:pos x="0" y="77"/>
                  </a:cxn>
                  <a:cxn ang="0">
                    <a:pos x="6" y="42"/>
                  </a:cxn>
                  <a:cxn ang="0">
                    <a:pos x="22" y="18"/>
                  </a:cxn>
                  <a:cxn ang="0">
                    <a:pos x="44" y="4"/>
                  </a:cxn>
                  <a:cxn ang="0">
                    <a:pos x="69" y="0"/>
                  </a:cxn>
                  <a:cxn ang="0">
                    <a:pos x="96" y="5"/>
                  </a:cxn>
                  <a:cxn ang="0">
                    <a:pos x="116" y="19"/>
                  </a:cxn>
                  <a:cxn ang="0">
                    <a:pos x="127" y="41"/>
                  </a:cxn>
                  <a:cxn ang="0">
                    <a:pos x="131" y="69"/>
                  </a:cxn>
                  <a:cxn ang="0">
                    <a:pos x="131" y="85"/>
                  </a:cxn>
                  <a:cxn ang="0">
                    <a:pos x="33" y="85"/>
                  </a:cxn>
                  <a:cxn ang="0">
                    <a:pos x="97" y="46"/>
                  </a:cxn>
                  <a:cxn ang="0">
                    <a:pos x="92" y="35"/>
                  </a:cxn>
                  <a:cxn ang="0">
                    <a:pos x="82" y="28"/>
                  </a:cxn>
                  <a:cxn ang="0">
                    <a:pos x="69" y="25"/>
                  </a:cxn>
                  <a:cxn ang="0">
                    <a:pos x="56" y="28"/>
                  </a:cxn>
                  <a:cxn ang="0">
                    <a:pos x="46" y="35"/>
                  </a:cxn>
                  <a:cxn ang="0">
                    <a:pos x="38" y="46"/>
                  </a:cxn>
                  <a:cxn ang="0">
                    <a:pos x="33" y="60"/>
                  </a:cxn>
                  <a:cxn ang="0">
                    <a:pos x="99" y="60"/>
                  </a:cxn>
                  <a:cxn ang="0">
                    <a:pos x="97" y="46"/>
                  </a:cxn>
                </a:cxnLst>
                <a:rect l="0" t="0" r="r" b="b"/>
                <a:pathLst>
                  <a:path w="131" h="151">
                    <a:moveTo>
                      <a:pt x="33" y="85"/>
                    </a:moveTo>
                    <a:cubicBezTo>
                      <a:pt x="34" y="98"/>
                      <a:pt x="38" y="108"/>
                      <a:pt x="45" y="115"/>
                    </a:cubicBezTo>
                    <a:cubicBezTo>
                      <a:pt x="53" y="122"/>
                      <a:pt x="63" y="125"/>
                      <a:pt x="77" y="125"/>
                    </a:cubicBezTo>
                    <a:cubicBezTo>
                      <a:pt x="85" y="125"/>
                      <a:pt x="93" y="124"/>
                      <a:pt x="100" y="121"/>
                    </a:cubicBezTo>
                    <a:cubicBezTo>
                      <a:pt x="108" y="119"/>
                      <a:pt x="114" y="115"/>
                      <a:pt x="120" y="111"/>
                    </a:cubicBezTo>
                    <a:cubicBezTo>
                      <a:pt x="120" y="139"/>
                      <a:pt x="120" y="139"/>
                      <a:pt x="120" y="139"/>
                    </a:cubicBezTo>
                    <a:cubicBezTo>
                      <a:pt x="118" y="140"/>
                      <a:pt x="115" y="141"/>
                      <a:pt x="112" y="143"/>
                    </a:cubicBezTo>
                    <a:cubicBezTo>
                      <a:pt x="109" y="144"/>
                      <a:pt x="105" y="145"/>
                      <a:pt x="101" y="146"/>
                    </a:cubicBezTo>
                    <a:cubicBezTo>
                      <a:pt x="97" y="148"/>
                      <a:pt x="92" y="149"/>
                      <a:pt x="86" y="149"/>
                    </a:cubicBezTo>
                    <a:cubicBezTo>
                      <a:pt x="81" y="150"/>
                      <a:pt x="75" y="151"/>
                      <a:pt x="69" y="151"/>
                    </a:cubicBezTo>
                    <a:cubicBezTo>
                      <a:pt x="58" y="151"/>
                      <a:pt x="49" y="149"/>
                      <a:pt x="40" y="146"/>
                    </a:cubicBezTo>
                    <a:cubicBezTo>
                      <a:pt x="32" y="143"/>
                      <a:pt x="24" y="138"/>
                      <a:pt x="19" y="132"/>
                    </a:cubicBezTo>
                    <a:cubicBezTo>
                      <a:pt x="13" y="125"/>
                      <a:pt x="8" y="118"/>
                      <a:pt x="5" y="108"/>
                    </a:cubicBezTo>
                    <a:cubicBezTo>
                      <a:pt x="2" y="99"/>
                      <a:pt x="0" y="89"/>
                      <a:pt x="0" y="77"/>
                    </a:cubicBezTo>
                    <a:cubicBezTo>
                      <a:pt x="0" y="63"/>
                      <a:pt x="2" y="52"/>
                      <a:pt x="6" y="42"/>
                    </a:cubicBezTo>
                    <a:cubicBezTo>
                      <a:pt x="10" y="33"/>
                      <a:pt x="16" y="25"/>
                      <a:pt x="22" y="18"/>
                    </a:cubicBezTo>
                    <a:cubicBezTo>
                      <a:pt x="29" y="12"/>
                      <a:pt x="36" y="7"/>
                      <a:pt x="44" y="4"/>
                    </a:cubicBezTo>
                    <a:cubicBezTo>
                      <a:pt x="52" y="1"/>
                      <a:pt x="60" y="0"/>
                      <a:pt x="69" y="0"/>
                    </a:cubicBezTo>
                    <a:cubicBezTo>
                      <a:pt x="79" y="0"/>
                      <a:pt x="88" y="2"/>
                      <a:pt x="96" y="5"/>
                    </a:cubicBezTo>
                    <a:cubicBezTo>
                      <a:pt x="104" y="8"/>
                      <a:pt x="110" y="13"/>
                      <a:pt x="116" y="19"/>
                    </a:cubicBezTo>
                    <a:cubicBezTo>
                      <a:pt x="121" y="25"/>
                      <a:pt x="125" y="32"/>
                      <a:pt x="127" y="41"/>
                    </a:cubicBezTo>
                    <a:cubicBezTo>
                      <a:pt x="130" y="49"/>
                      <a:pt x="131" y="59"/>
                      <a:pt x="131" y="69"/>
                    </a:cubicBezTo>
                    <a:cubicBezTo>
                      <a:pt x="131" y="85"/>
                      <a:pt x="131" y="85"/>
                      <a:pt x="131" y="85"/>
                    </a:cubicBezTo>
                    <a:lnTo>
                      <a:pt x="33" y="85"/>
                    </a:lnTo>
                    <a:close/>
                    <a:moveTo>
                      <a:pt x="97" y="46"/>
                    </a:moveTo>
                    <a:cubicBezTo>
                      <a:pt x="96" y="42"/>
                      <a:pt x="94" y="38"/>
                      <a:pt x="92" y="35"/>
                    </a:cubicBezTo>
                    <a:cubicBezTo>
                      <a:pt x="89" y="32"/>
                      <a:pt x="86" y="30"/>
                      <a:pt x="82" y="28"/>
                    </a:cubicBezTo>
                    <a:cubicBezTo>
                      <a:pt x="79" y="26"/>
                      <a:pt x="74" y="25"/>
                      <a:pt x="69" y="25"/>
                    </a:cubicBezTo>
                    <a:cubicBezTo>
                      <a:pt x="64" y="25"/>
                      <a:pt x="60" y="26"/>
                      <a:pt x="56" y="28"/>
                    </a:cubicBezTo>
                    <a:cubicBezTo>
                      <a:pt x="52" y="29"/>
                      <a:pt x="49" y="32"/>
                      <a:pt x="46" y="35"/>
                    </a:cubicBezTo>
                    <a:cubicBezTo>
                      <a:pt x="43" y="38"/>
                      <a:pt x="40" y="42"/>
                      <a:pt x="38" y="46"/>
                    </a:cubicBezTo>
                    <a:cubicBezTo>
                      <a:pt x="36" y="50"/>
                      <a:pt x="34" y="55"/>
                      <a:pt x="33" y="60"/>
                    </a:cubicBezTo>
                    <a:cubicBezTo>
                      <a:pt x="99" y="60"/>
                      <a:pt x="99" y="60"/>
                      <a:pt x="99" y="60"/>
                    </a:cubicBezTo>
                    <a:cubicBezTo>
                      <a:pt x="99" y="55"/>
                      <a:pt x="98" y="51"/>
                      <a:pt x="97" y="46"/>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45" name="Freeform 34">
                <a:extLst>
                  <a:ext uri="{FF2B5EF4-FFF2-40B4-BE49-F238E27FC236}">
                    <a16:creationId xmlns:a16="http://schemas.microsoft.com/office/drawing/2014/main" id="{3280AD1D-7F7F-468D-968E-A819AF146935}"/>
                  </a:ext>
                </a:extLst>
              </p:cNvPr>
              <p:cNvSpPr>
                <a:spLocks/>
              </p:cNvSpPr>
              <p:nvPr/>
            </p:nvSpPr>
            <p:spPr bwMode="black">
              <a:xfrm>
                <a:off x="6974969" y="6257723"/>
                <a:ext cx="64995" cy="114403"/>
              </a:xfrm>
              <a:custGeom>
                <a:avLst/>
                <a:gdLst/>
                <a:ahLst/>
                <a:cxnLst>
                  <a:cxn ang="0">
                    <a:pos x="80" y="32"/>
                  </a:cxn>
                  <a:cxn ang="0">
                    <a:pos x="75" y="31"/>
                  </a:cxn>
                  <a:cxn ang="0">
                    <a:pos x="70" y="29"/>
                  </a:cxn>
                  <a:cxn ang="0">
                    <a:pos x="64" y="29"/>
                  </a:cxn>
                  <a:cxn ang="0">
                    <a:pos x="52" y="32"/>
                  </a:cxn>
                  <a:cxn ang="0">
                    <a:pos x="42" y="41"/>
                  </a:cxn>
                  <a:cxn ang="0">
                    <a:pos x="35" y="54"/>
                  </a:cxn>
                  <a:cxn ang="0">
                    <a:pos x="33" y="73"/>
                  </a:cxn>
                  <a:cxn ang="0">
                    <a:pos x="33" y="146"/>
                  </a:cxn>
                  <a:cxn ang="0">
                    <a:pos x="0" y="146"/>
                  </a:cxn>
                  <a:cxn ang="0">
                    <a:pos x="0" y="2"/>
                  </a:cxn>
                  <a:cxn ang="0">
                    <a:pos x="33" y="2"/>
                  </a:cxn>
                  <a:cxn ang="0">
                    <a:pos x="33" y="30"/>
                  </a:cxn>
                  <a:cxn ang="0">
                    <a:pos x="33" y="30"/>
                  </a:cxn>
                  <a:cxn ang="0">
                    <a:pos x="40" y="17"/>
                  </a:cxn>
                  <a:cxn ang="0">
                    <a:pos x="49" y="7"/>
                  </a:cxn>
                  <a:cxn ang="0">
                    <a:pos x="59" y="2"/>
                  </a:cxn>
                  <a:cxn ang="0">
                    <a:pos x="70" y="0"/>
                  </a:cxn>
                  <a:cxn ang="0">
                    <a:pos x="77" y="0"/>
                  </a:cxn>
                  <a:cxn ang="0">
                    <a:pos x="83" y="2"/>
                  </a:cxn>
                  <a:cxn ang="0">
                    <a:pos x="83" y="34"/>
                  </a:cxn>
                  <a:cxn ang="0">
                    <a:pos x="80" y="32"/>
                  </a:cxn>
                </a:cxnLst>
                <a:rect l="0" t="0" r="r" b="b"/>
                <a:pathLst>
                  <a:path w="83" h="146">
                    <a:moveTo>
                      <a:pt x="80" y="32"/>
                    </a:moveTo>
                    <a:cubicBezTo>
                      <a:pt x="78" y="32"/>
                      <a:pt x="77" y="31"/>
                      <a:pt x="75" y="31"/>
                    </a:cubicBezTo>
                    <a:cubicBezTo>
                      <a:pt x="73" y="30"/>
                      <a:pt x="71" y="30"/>
                      <a:pt x="70" y="29"/>
                    </a:cubicBezTo>
                    <a:cubicBezTo>
                      <a:pt x="68" y="29"/>
                      <a:pt x="66" y="29"/>
                      <a:pt x="64" y="29"/>
                    </a:cubicBezTo>
                    <a:cubicBezTo>
                      <a:pt x="60" y="29"/>
                      <a:pt x="56" y="30"/>
                      <a:pt x="52" y="32"/>
                    </a:cubicBezTo>
                    <a:cubicBezTo>
                      <a:pt x="48" y="34"/>
                      <a:pt x="45" y="37"/>
                      <a:pt x="42" y="41"/>
                    </a:cubicBezTo>
                    <a:cubicBezTo>
                      <a:pt x="39" y="44"/>
                      <a:pt x="37" y="49"/>
                      <a:pt x="35" y="54"/>
                    </a:cubicBezTo>
                    <a:cubicBezTo>
                      <a:pt x="34" y="60"/>
                      <a:pt x="33" y="66"/>
                      <a:pt x="33" y="73"/>
                    </a:cubicBezTo>
                    <a:cubicBezTo>
                      <a:pt x="33" y="146"/>
                      <a:pt x="33" y="146"/>
                      <a:pt x="33" y="146"/>
                    </a:cubicBezTo>
                    <a:cubicBezTo>
                      <a:pt x="0" y="146"/>
                      <a:pt x="0" y="146"/>
                      <a:pt x="0" y="146"/>
                    </a:cubicBezTo>
                    <a:cubicBezTo>
                      <a:pt x="0" y="2"/>
                      <a:pt x="0" y="2"/>
                      <a:pt x="0" y="2"/>
                    </a:cubicBezTo>
                    <a:cubicBezTo>
                      <a:pt x="33" y="2"/>
                      <a:pt x="33" y="2"/>
                      <a:pt x="33" y="2"/>
                    </a:cubicBezTo>
                    <a:cubicBezTo>
                      <a:pt x="33" y="30"/>
                      <a:pt x="33" y="30"/>
                      <a:pt x="33" y="30"/>
                    </a:cubicBezTo>
                    <a:cubicBezTo>
                      <a:pt x="33" y="30"/>
                      <a:pt x="33" y="30"/>
                      <a:pt x="33" y="30"/>
                    </a:cubicBezTo>
                    <a:cubicBezTo>
                      <a:pt x="35" y="25"/>
                      <a:pt x="37" y="20"/>
                      <a:pt x="40" y="17"/>
                    </a:cubicBezTo>
                    <a:cubicBezTo>
                      <a:pt x="43" y="13"/>
                      <a:pt x="46" y="10"/>
                      <a:pt x="49" y="7"/>
                    </a:cubicBezTo>
                    <a:cubicBezTo>
                      <a:pt x="52" y="5"/>
                      <a:pt x="55" y="3"/>
                      <a:pt x="59" y="2"/>
                    </a:cubicBezTo>
                    <a:cubicBezTo>
                      <a:pt x="63" y="0"/>
                      <a:pt x="66" y="0"/>
                      <a:pt x="70" y="0"/>
                    </a:cubicBezTo>
                    <a:cubicBezTo>
                      <a:pt x="73" y="0"/>
                      <a:pt x="75" y="0"/>
                      <a:pt x="77" y="0"/>
                    </a:cubicBezTo>
                    <a:cubicBezTo>
                      <a:pt x="79" y="1"/>
                      <a:pt x="81" y="1"/>
                      <a:pt x="83" y="2"/>
                    </a:cubicBezTo>
                    <a:cubicBezTo>
                      <a:pt x="83" y="34"/>
                      <a:pt x="83" y="34"/>
                      <a:pt x="83" y="34"/>
                    </a:cubicBezTo>
                    <a:cubicBezTo>
                      <a:pt x="82" y="33"/>
                      <a:pt x="81" y="33"/>
                      <a:pt x="80" y="32"/>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grpSp>
        <p:grpSp>
          <p:nvGrpSpPr>
            <p:cNvPr id="29" name="Group 105">
              <a:extLst>
                <a:ext uri="{FF2B5EF4-FFF2-40B4-BE49-F238E27FC236}">
                  <a16:creationId xmlns:a16="http://schemas.microsoft.com/office/drawing/2014/main" id="{062A4F08-F567-4E9C-8B9E-11ED3C898F65}"/>
                </a:ext>
              </a:extLst>
            </p:cNvPr>
            <p:cNvGrpSpPr/>
            <p:nvPr/>
          </p:nvGrpSpPr>
          <p:grpSpPr bwMode="black">
            <a:xfrm>
              <a:off x="6803199" y="2526022"/>
              <a:ext cx="915643" cy="323947"/>
              <a:chOff x="7376591" y="6134773"/>
              <a:chExt cx="919129" cy="336446"/>
            </a:xfrm>
            <a:grpFill/>
            <a:effectLst/>
          </p:grpSpPr>
          <p:sp>
            <p:nvSpPr>
              <p:cNvPr id="128" name="Freeform 24">
                <a:extLst>
                  <a:ext uri="{FF2B5EF4-FFF2-40B4-BE49-F238E27FC236}">
                    <a16:creationId xmlns:a16="http://schemas.microsoft.com/office/drawing/2014/main" id="{DA526EA5-0519-46E9-A94D-536DCFB303F4}"/>
                  </a:ext>
                </a:extLst>
              </p:cNvPr>
              <p:cNvSpPr>
                <a:spLocks/>
              </p:cNvSpPr>
              <p:nvPr/>
            </p:nvSpPr>
            <p:spPr bwMode="black">
              <a:xfrm>
                <a:off x="7984332" y="6141379"/>
                <a:ext cx="40319" cy="39180"/>
              </a:xfrm>
              <a:custGeom>
                <a:avLst/>
                <a:gdLst/>
                <a:ahLst/>
                <a:cxnLst>
                  <a:cxn ang="0">
                    <a:pos x="21" y="0"/>
                  </a:cxn>
                  <a:cxn ang="0">
                    <a:pos x="75" y="25"/>
                  </a:cxn>
                  <a:cxn ang="0">
                    <a:pos x="50" y="73"/>
                  </a:cxn>
                  <a:cxn ang="0">
                    <a:pos x="0" y="48"/>
                  </a:cxn>
                  <a:cxn ang="0">
                    <a:pos x="21" y="0"/>
                  </a:cxn>
                </a:cxnLst>
                <a:rect l="0" t="0" r="r" b="b"/>
                <a:pathLst>
                  <a:path w="75" h="73">
                    <a:moveTo>
                      <a:pt x="21" y="0"/>
                    </a:moveTo>
                    <a:cubicBezTo>
                      <a:pt x="39" y="8"/>
                      <a:pt x="57" y="16"/>
                      <a:pt x="75" y="25"/>
                    </a:cubicBezTo>
                    <a:cubicBezTo>
                      <a:pt x="66" y="41"/>
                      <a:pt x="58" y="57"/>
                      <a:pt x="50" y="73"/>
                    </a:cubicBezTo>
                    <a:cubicBezTo>
                      <a:pt x="33" y="64"/>
                      <a:pt x="16" y="56"/>
                      <a:pt x="0" y="48"/>
                    </a:cubicBezTo>
                    <a:cubicBezTo>
                      <a:pt x="7" y="32"/>
                      <a:pt x="14" y="16"/>
                      <a:pt x="21" y="0"/>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29" name="Freeform 25">
                <a:extLst>
                  <a:ext uri="{FF2B5EF4-FFF2-40B4-BE49-F238E27FC236}">
                    <a16:creationId xmlns:a16="http://schemas.microsoft.com/office/drawing/2014/main" id="{A4CC34F9-F23C-4958-8B1E-F81EB9C01EA4}"/>
                  </a:ext>
                </a:extLst>
              </p:cNvPr>
              <p:cNvSpPr>
                <a:spLocks/>
              </p:cNvSpPr>
              <p:nvPr/>
            </p:nvSpPr>
            <p:spPr bwMode="black">
              <a:xfrm>
                <a:off x="8116906" y="6158463"/>
                <a:ext cx="39863" cy="39408"/>
              </a:xfrm>
              <a:custGeom>
                <a:avLst/>
                <a:gdLst/>
                <a:ahLst/>
                <a:cxnLst>
                  <a:cxn ang="0">
                    <a:pos x="21" y="0"/>
                  </a:cxn>
                  <a:cxn ang="0">
                    <a:pos x="74" y="25"/>
                  </a:cxn>
                  <a:cxn ang="0">
                    <a:pos x="49" y="73"/>
                  </a:cxn>
                  <a:cxn ang="0">
                    <a:pos x="0" y="44"/>
                  </a:cxn>
                  <a:cxn ang="0">
                    <a:pos x="21" y="0"/>
                  </a:cxn>
                </a:cxnLst>
                <a:rect l="0" t="0" r="r" b="b"/>
                <a:pathLst>
                  <a:path w="74" h="73">
                    <a:moveTo>
                      <a:pt x="21" y="0"/>
                    </a:moveTo>
                    <a:cubicBezTo>
                      <a:pt x="39" y="9"/>
                      <a:pt x="56" y="17"/>
                      <a:pt x="74" y="25"/>
                    </a:cubicBezTo>
                    <a:cubicBezTo>
                      <a:pt x="66" y="41"/>
                      <a:pt x="58" y="57"/>
                      <a:pt x="49" y="73"/>
                    </a:cubicBezTo>
                    <a:cubicBezTo>
                      <a:pt x="33" y="64"/>
                      <a:pt x="16" y="54"/>
                      <a:pt x="0" y="44"/>
                    </a:cubicBezTo>
                    <a:cubicBezTo>
                      <a:pt x="7" y="30"/>
                      <a:pt x="14" y="15"/>
                      <a:pt x="21" y="0"/>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30" name="Freeform 26">
                <a:extLst>
                  <a:ext uri="{FF2B5EF4-FFF2-40B4-BE49-F238E27FC236}">
                    <a16:creationId xmlns:a16="http://schemas.microsoft.com/office/drawing/2014/main" id="{94D2DB4E-C8A2-4C86-BCFA-181811B25415}"/>
                  </a:ext>
                </a:extLst>
              </p:cNvPr>
              <p:cNvSpPr>
                <a:spLocks/>
              </p:cNvSpPr>
              <p:nvPr/>
            </p:nvSpPr>
            <p:spPr bwMode="black">
              <a:xfrm>
                <a:off x="8017134" y="6172131"/>
                <a:ext cx="40319" cy="39180"/>
              </a:xfrm>
              <a:custGeom>
                <a:avLst/>
                <a:gdLst/>
                <a:ahLst/>
                <a:cxnLst>
                  <a:cxn ang="0">
                    <a:pos x="21" y="0"/>
                  </a:cxn>
                  <a:cxn ang="0">
                    <a:pos x="75" y="25"/>
                  </a:cxn>
                  <a:cxn ang="0">
                    <a:pos x="50" y="73"/>
                  </a:cxn>
                  <a:cxn ang="0">
                    <a:pos x="0" y="44"/>
                  </a:cxn>
                  <a:cxn ang="0">
                    <a:pos x="21" y="0"/>
                  </a:cxn>
                </a:cxnLst>
                <a:rect l="0" t="0" r="r" b="b"/>
                <a:pathLst>
                  <a:path w="75" h="73">
                    <a:moveTo>
                      <a:pt x="21" y="0"/>
                    </a:moveTo>
                    <a:cubicBezTo>
                      <a:pt x="39" y="9"/>
                      <a:pt x="57" y="17"/>
                      <a:pt x="75" y="25"/>
                    </a:cubicBezTo>
                    <a:cubicBezTo>
                      <a:pt x="67" y="41"/>
                      <a:pt x="58" y="57"/>
                      <a:pt x="50" y="73"/>
                    </a:cubicBezTo>
                    <a:cubicBezTo>
                      <a:pt x="34" y="64"/>
                      <a:pt x="17" y="54"/>
                      <a:pt x="0" y="44"/>
                    </a:cubicBezTo>
                    <a:cubicBezTo>
                      <a:pt x="7" y="30"/>
                      <a:pt x="14" y="15"/>
                      <a:pt x="21" y="0"/>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31" name="Freeform 27">
                <a:extLst>
                  <a:ext uri="{FF2B5EF4-FFF2-40B4-BE49-F238E27FC236}">
                    <a16:creationId xmlns:a16="http://schemas.microsoft.com/office/drawing/2014/main" id="{B71DC4A9-AF24-4401-975C-1B66940C9C73}"/>
                  </a:ext>
                </a:extLst>
              </p:cNvPr>
              <p:cNvSpPr>
                <a:spLocks/>
              </p:cNvSpPr>
              <p:nvPr/>
            </p:nvSpPr>
            <p:spPr bwMode="black">
              <a:xfrm>
                <a:off x="8077498" y="6174181"/>
                <a:ext cx="39863" cy="39408"/>
              </a:xfrm>
              <a:custGeom>
                <a:avLst/>
                <a:gdLst/>
                <a:ahLst/>
                <a:cxnLst>
                  <a:cxn ang="0">
                    <a:pos x="21" y="0"/>
                  </a:cxn>
                  <a:cxn ang="0">
                    <a:pos x="74" y="25"/>
                  </a:cxn>
                  <a:cxn ang="0">
                    <a:pos x="50" y="73"/>
                  </a:cxn>
                  <a:cxn ang="0">
                    <a:pos x="0" y="48"/>
                  </a:cxn>
                  <a:cxn ang="0">
                    <a:pos x="21" y="0"/>
                  </a:cxn>
                </a:cxnLst>
                <a:rect l="0" t="0" r="r" b="b"/>
                <a:pathLst>
                  <a:path w="74" h="73">
                    <a:moveTo>
                      <a:pt x="21" y="0"/>
                    </a:moveTo>
                    <a:cubicBezTo>
                      <a:pt x="39" y="8"/>
                      <a:pt x="57" y="17"/>
                      <a:pt x="74" y="25"/>
                    </a:cubicBezTo>
                    <a:cubicBezTo>
                      <a:pt x="66" y="41"/>
                      <a:pt x="58" y="57"/>
                      <a:pt x="50" y="73"/>
                    </a:cubicBezTo>
                    <a:cubicBezTo>
                      <a:pt x="33" y="65"/>
                      <a:pt x="16" y="56"/>
                      <a:pt x="0" y="48"/>
                    </a:cubicBezTo>
                    <a:cubicBezTo>
                      <a:pt x="7" y="32"/>
                      <a:pt x="14" y="16"/>
                      <a:pt x="21" y="0"/>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32" name="Freeform 28">
                <a:extLst>
                  <a:ext uri="{FF2B5EF4-FFF2-40B4-BE49-F238E27FC236}">
                    <a16:creationId xmlns:a16="http://schemas.microsoft.com/office/drawing/2014/main" id="{F63FF0C1-7C35-4E9E-A09C-3A2AB0B37312}"/>
                  </a:ext>
                </a:extLst>
              </p:cNvPr>
              <p:cNvSpPr>
                <a:spLocks/>
              </p:cNvSpPr>
              <p:nvPr/>
            </p:nvSpPr>
            <p:spPr bwMode="black">
              <a:xfrm>
                <a:off x="7977726" y="6187620"/>
                <a:ext cx="40546" cy="39408"/>
              </a:xfrm>
              <a:custGeom>
                <a:avLst/>
                <a:gdLst/>
                <a:ahLst/>
                <a:cxnLst>
                  <a:cxn ang="0">
                    <a:pos x="21" y="0"/>
                  </a:cxn>
                  <a:cxn ang="0">
                    <a:pos x="75" y="25"/>
                  </a:cxn>
                  <a:cxn ang="0">
                    <a:pos x="50" y="73"/>
                  </a:cxn>
                  <a:cxn ang="0">
                    <a:pos x="0" y="48"/>
                  </a:cxn>
                  <a:cxn ang="0">
                    <a:pos x="21" y="0"/>
                  </a:cxn>
                </a:cxnLst>
                <a:rect l="0" t="0" r="r" b="b"/>
                <a:pathLst>
                  <a:path w="75" h="73">
                    <a:moveTo>
                      <a:pt x="21" y="0"/>
                    </a:moveTo>
                    <a:cubicBezTo>
                      <a:pt x="39" y="8"/>
                      <a:pt x="57" y="17"/>
                      <a:pt x="75" y="25"/>
                    </a:cubicBezTo>
                    <a:cubicBezTo>
                      <a:pt x="67" y="41"/>
                      <a:pt x="59" y="57"/>
                      <a:pt x="50" y="73"/>
                    </a:cubicBezTo>
                    <a:cubicBezTo>
                      <a:pt x="34" y="65"/>
                      <a:pt x="17" y="56"/>
                      <a:pt x="0" y="48"/>
                    </a:cubicBezTo>
                    <a:cubicBezTo>
                      <a:pt x="7" y="32"/>
                      <a:pt x="14" y="16"/>
                      <a:pt x="21" y="0"/>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33" name="Freeform 29">
                <a:extLst>
                  <a:ext uri="{FF2B5EF4-FFF2-40B4-BE49-F238E27FC236}">
                    <a16:creationId xmlns:a16="http://schemas.microsoft.com/office/drawing/2014/main" id="{710EF77C-F150-4D10-92B8-5A9F4FB5680B}"/>
                  </a:ext>
                </a:extLst>
              </p:cNvPr>
              <p:cNvSpPr>
                <a:spLocks/>
              </p:cNvSpPr>
              <p:nvPr/>
            </p:nvSpPr>
            <p:spPr bwMode="black">
              <a:xfrm>
                <a:off x="7376591" y="6239329"/>
                <a:ext cx="159452" cy="231890"/>
              </a:xfrm>
              <a:custGeom>
                <a:avLst/>
                <a:gdLst/>
                <a:ahLst/>
                <a:cxnLst>
                  <a:cxn ang="0">
                    <a:pos x="293" y="196"/>
                  </a:cxn>
                  <a:cxn ang="0">
                    <a:pos x="114" y="236"/>
                  </a:cxn>
                  <a:cxn ang="0">
                    <a:pos x="131" y="430"/>
                  </a:cxn>
                  <a:cxn ang="0">
                    <a:pos x="129" y="430"/>
                  </a:cxn>
                  <a:cxn ang="0">
                    <a:pos x="237" y="142"/>
                  </a:cxn>
                  <a:cxn ang="0">
                    <a:pos x="237" y="140"/>
                  </a:cxn>
                  <a:cxn ang="0">
                    <a:pos x="218" y="119"/>
                  </a:cxn>
                  <a:cxn ang="0">
                    <a:pos x="170" y="104"/>
                  </a:cxn>
                  <a:cxn ang="0">
                    <a:pos x="135" y="123"/>
                  </a:cxn>
                  <a:cxn ang="0">
                    <a:pos x="126" y="119"/>
                  </a:cxn>
                  <a:cxn ang="0">
                    <a:pos x="293" y="196"/>
                  </a:cxn>
                </a:cxnLst>
                <a:rect l="0" t="0" r="r" b="b"/>
                <a:pathLst>
                  <a:path w="296" h="430">
                    <a:moveTo>
                      <a:pt x="293" y="196"/>
                    </a:moveTo>
                    <a:cubicBezTo>
                      <a:pt x="222" y="194"/>
                      <a:pt x="147" y="199"/>
                      <a:pt x="114" y="236"/>
                    </a:cubicBezTo>
                    <a:cubicBezTo>
                      <a:pt x="114" y="300"/>
                      <a:pt x="163" y="369"/>
                      <a:pt x="131" y="430"/>
                    </a:cubicBezTo>
                    <a:cubicBezTo>
                      <a:pt x="131" y="430"/>
                      <a:pt x="130" y="430"/>
                      <a:pt x="129" y="430"/>
                    </a:cubicBezTo>
                    <a:cubicBezTo>
                      <a:pt x="107" y="295"/>
                      <a:pt x="0" y="144"/>
                      <a:pt x="237" y="142"/>
                    </a:cubicBezTo>
                    <a:cubicBezTo>
                      <a:pt x="237" y="141"/>
                      <a:pt x="237" y="141"/>
                      <a:pt x="237" y="140"/>
                    </a:cubicBezTo>
                    <a:cubicBezTo>
                      <a:pt x="231" y="133"/>
                      <a:pt x="224" y="126"/>
                      <a:pt x="218" y="119"/>
                    </a:cubicBezTo>
                    <a:cubicBezTo>
                      <a:pt x="202" y="112"/>
                      <a:pt x="196" y="104"/>
                      <a:pt x="170" y="104"/>
                    </a:cubicBezTo>
                    <a:cubicBezTo>
                      <a:pt x="159" y="110"/>
                      <a:pt x="143" y="127"/>
                      <a:pt x="135" y="123"/>
                    </a:cubicBezTo>
                    <a:cubicBezTo>
                      <a:pt x="132" y="122"/>
                      <a:pt x="129" y="120"/>
                      <a:pt x="126" y="119"/>
                    </a:cubicBezTo>
                    <a:cubicBezTo>
                      <a:pt x="179" y="0"/>
                      <a:pt x="296" y="71"/>
                      <a:pt x="293" y="196"/>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34" name="Freeform 30">
                <a:extLst>
                  <a:ext uri="{FF2B5EF4-FFF2-40B4-BE49-F238E27FC236}">
                    <a16:creationId xmlns:a16="http://schemas.microsoft.com/office/drawing/2014/main" id="{7F4A54F0-5AD4-4718-A7A2-0C5DC249887D}"/>
                  </a:ext>
                </a:extLst>
              </p:cNvPr>
              <p:cNvSpPr>
                <a:spLocks noEditPoints="1"/>
              </p:cNvSpPr>
              <p:nvPr/>
            </p:nvSpPr>
            <p:spPr bwMode="black">
              <a:xfrm>
                <a:off x="7545838" y="6134773"/>
                <a:ext cx="749882" cy="298633"/>
              </a:xfrm>
              <a:custGeom>
                <a:avLst/>
                <a:gdLst/>
                <a:ahLst/>
                <a:cxnLst>
                  <a:cxn ang="0">
                    <a:pos x="981" y="334"/>
                  </a:cxn>
                  <a:cxn ang="0">
                    <a:pos x="1113" y="334"/>
                  </a:cxn>
                  <a:cxn ang="0">
                    <a:pos x="1102" y="184"/>
                  </a:cxn>
                  <a:cxn ang="0">
                    <a:pos x="1102" y="188"/>
                  </a:cxn>
                  <a:cxn ang="0">
                    <a:pos x="1136" y="334"/>
                  </a:cxn>
                  <a:cxn ang="0">
                    <a:pos x="1344" y="213"/>
                  </a:cxn>
                  <a:cxn ang="0">
                    <a:pos x="1392" y="390"/>
                  </a:cxn>
                  <a:cxn ang="0">
                    <a:pos x="1253" y="351"/>
                  </a:cxn>
                  <a:cxn ang="0">
                    <a:pos x="1000" y="390"/>
                  </a:cxn>
                  <a:cxn ang="0">
                    <a:pos x="894" y="369"/>
                  </a:cxn>
                  <a:cxn ang="0">
                    <a:pos x="850" y="390"/>
                  </a:cxn>
                  <a:cxn ang="0">
                    <a:pos x="739" y="371"/>
                  </a:cxn>
                  <a:cxn ang="0">
                    <a:pos x="645" y="390"/>
                  </a:cxn>
                  <a:cxn ang="0">
                    <a:pos x="453" y="267"/>
                  </a:cxn>
                  <a:cxn ang="0">
                    <a:pos x="297" y="390"/>
                  </a:cxn>
                  <a:cxn ang="0">
                    <a:pos x="155" y="545"/>
                  </a:cxn>
                  <a:cxn ang="0">
                    <a:pos x="52" y="526"/>
                  </a:cxn>
                  <a:cxn ang="0">
                    <a:pos x="0" y="505"/>
                  </a:cxn>
                  <a:cxn ang="0">
                    <a:pos x="4" y="493"/>
                  </a:cxn>
                  <a:cxn ang="0">
                    <a:pos x="113" y="507"/>
                  </a:cxn>
                  <a:cxn ang="0">
                    <a:pos x="272" y="326"/>
                  </a:cxn>
                  <a:cxn ang="0">
                    <a:pos x="226" y="252"/>
                  </a:cxn>
                  <a:cxn ang="0">
                    <a:pos x="246" y="202"/>
                  </a:cxn>
                  <a:cxn ang="0">
                    <a:pos x="257" y="211"/>
                  </a:cxn>
                  <a:cxn ang="0">
                    <a:pos x="297" y="334"/>
                  </a:cxn>
                  <a:cxn ang="0">
                    <a:pos x="424" y="302"/>
                  </a:cxn>
                  <a:cxn ang="0">
                    <a:pos x="384" y="221"/>
                  </a:cxn>
                  <a:cxn ang="0">
                    <a:pos x="376" y="230"/>
                  </a:cxn>
                  <a:cxn ang="0">
                    <a:pos x="318" y="181"/>
                  </a:cxn>
                  <a:cxn ang="0">
                    <a:pos x="522" y="0"/>
                  </a:cxn>
                  <a:cxn ang="0">
                    <a:pos x="522" y="56"/>
                  </a:cxn>
                  <a:cxn ang="0">
                    <a:pos x="359" y="121"/>
                  </a:cxn>
                  <a:cxn ang="0">
                    <a:pos x="420" y="177"/>
                  </a:cxn>
                  <a:cxn ang="0">
                    <a:pos x="582" y="334"/>
                  </a:cxn>
                  <a:cxn ang="0">
                    <a:pos x="712" y="328"/>
                  </a:cxn>
                  <a:cxn ang="0">
                    <a:pos x="731" y="242"/>
                  </a:cxn>
                  <a:cxn ang="0">
                    <a:pos x="735" y="244"/>
                  </a:cxn>
                  <a:cxn ang="0">
                    <a:pos x="825" y="334"/>
                  </a:cxn>
                  <a:cxn ang="0">
                    <a:pos x="866" y="328"/>
                  </a:cxn>
                  <a:cxn ang="0">
                    <a:pos x="885" y="242"/>
                  </a:cxn>
                  <a:cxn ang="0">
                    <a:pos x="887" y="246"/>
                  </a:cxn>
                  <a:cxn ang="0">
                    <a:pos x="954" y="332"/>
                  </a:cxn>
                  <a:cxn ang="0">
                    <a:pos x="935" y="257"/>
                  </a:cxn>
                  <a:cxn ang="0">
                    <a:pos x="956" y="221"/>
                  </a:cxn>
                  <a:cxn ang="0">
                    <a:pos x="958" y="221"/>
                  </a:cxn>
                  <a:cxn ang="0">
                    <a:pos x="981" y="334"/>
                  </a:cxn>
                  <a:cxn ang="0">
                    <a:pos x="1357" y="330"/>
                  </a:cxn>
                  <a:cxn ang="0">
                    <a:pos x="1324" y="259"/>
                  </a:cxn>
                  <a:cxn ang="0">
                    <a:pos x="1284" y="298"/>
                  </a:cxn>
                  <a:cxn ang="0">
                    <a:pos x="1357" y="330"/>
                  </a:cxn>
                </a:cxnLst>
                <a:rect l="0" t="0" r="r" b="b"/>
                <a:pathLst>
                  <a:path w="1392" h="554">
                    <a:moveTo>
                      <a:pt x="981" y="334"/>
                    </a:moveTo>
                    <a:cubicBezTo>
                      <a:pt x="1025" y="334"/>
                      <a:pt x="1069" y="334"/>
                      <a:pt x="1113" y="334"/>
                    </a:cubicBezTo>
                    <a:cubicBezTo>
                      <a:pt x="1113" y="258"/>
                      <a:pt x="1048" y="238"/>
                      <a:pt x="1102" y="184"/>
                    </a:cubicBezTo>
                    <a:cubicBezTo>
                      <a:pt x="1102" y="186"/>
                      <a:pt x="1102" y="187"/>
                      <a:pt x="1102" y="188"/>
                    </a:cubicBezTo>
                    <a:cubicBezTo>
                      <a:pt x="1136" y="217"/>
                      <a:pt x="1137" y="270"/>
                      <a:pt x="1136" y="334"/>
                    </a:cubicBezTo>
                    <a:cubicBezTo>
                      <a:pt x="1259" y="335"/>
                      <a:pt x="1246" y="228"/>
                      <a:pt x="1344" y="213"/>
                    </a:cubicBezTo>
                    <a:cubicBezTo>
                      <a:pt x="1367" y="281"/>
                      <a:pt x="1392" y="283"/>
                      <a:pt x="1392" y="390"/>
                    </a:cubicBezTo>
                    <a:cubicBezTo>
                      <a:pt x="1314" y="391"/>
                      <a:pt x="1302" y="366"/>
                      <a:pt x="1253" y="351"/>
                    </a:cubicBezTo>
                    <a:cubicBezTo>
                      <a:pt x="1213" y="406"/>
                      <a:pt x="1094" y="390"/>
                      <a:pt x="1000" y="390"/>
                    </a:cubicBezTo>
                    <a:cubicBezTo>
                      <a:pt x="959" y="390"/>
                      <a:pt x="910" y="394"/>
                      <a:pt x="894" y="369"/>
                    </a:cubicBezTo>
                    <a:cubicBezTo>
                      <a:pt x="881" y="377"/>
                      <a:pt x="869" y="386"/>
                      <a:pt x="850" y="390"/>
                    </a:cubicBezTo>
                    <a:cubicBezTo>
                      <a:pt x="805" y="400"/>
                      <a:pt x="763" y="383"/>
                      <a:pt x="739" y="371"/>
                    </a:cubicBezTo>
                    <a:cubicBezTo>
                      <a:pt x="714" y="387"/>
                      <a:pt x="690" y="390"/>
                      <a:pt x="645" y="390"/>
                    </a:cubicBezTo>
                    <a:cubicBezTo>
                      <a:pt x="509" y="390"/>
                      <a:pt x="525" y="322"/>
                      <a:pt x="453" y="267"/>
                    </a:cubicBezTo>
                    <a:cubicBezTo>
                      <a:pt x="454" y="357"/>
                      <a:pt x="389" y="392"/>
                      <a:pt x="297" y="390"/>
                    </a:cubicBezTo>
                    <a:cubicBezTo>
                      <a:pt x="298" y="458"/>
                      <a:pt x="211" y="533"/>
                      <a:pt x="155" y="545"/>
                    </a:cubicBezTo>
                    <a:cubicBezTo>
                      <a:pt x="115" y="554"/>
                      <a:pt x="77" y="536"/>
                      <a:pt x="52" y="526"/>
                    </a:cubicBezTo>
                    <a:cubicBezTo>
                      <a:pt x="34" y="519"/>
                      <a:pt x="17" y="512"/>
                      <a:pt x="0" y="505"/>
                    </a:cubicBezTo>
                    <a:cubicBezTo>
                      <a:pt x="1" y="501"/>
                      <a:pt x="2" y="497"/>
                      <a:pt x="4" y="493"/>
                    </a:cubicBezTo>
                    <a:cubicBezTo>
                      <a:pt x="31" y="502"/>
                      <a:pt x="76" y="515"/>
                      <a:pt x="113" y="507"/>
                    </a:cubicBezTo>
                    <a:cubicBezTo>
                      <a:pt x="179" y="493"/>
                      <a:pt x="290" y="419"/>
                      <a:pt x="272" y="326"/>
                    </a:cubicBezTo>
                    <a:cubicBezTo>
                      <a:pt x="267" y="297"/>
                      <a:pt x="242" y="272"/>
                      <a:pt x="226" y="252"/>
                    </a:cubicBezTo>
                    <a:cubicBezTo>
                      <a:pt x="233" y="235"/>
                      <a:pt x="239" y="218"/>
                      <a:pt x="246" y="202"/>
                    </a:cubicBezTo>
                    <a:cubicBezTo>
                      <a:pt x="249" y="205"/>
                      <a:pt x="253" y="208"/>
                      <a:pt x="257" y="211"/>
                    </a:cubicBezTo>
                    <a:cubicBezTo>
                      <a:pt x="276" y="251"/>
                      <a:pt x="297" y="267"/>
                      <a:pt x="297" y="334"/>
                    </a:cubicBezTo>
                    <a:cubicBezTo>
                      <a:pt x="347" y="336"/>
                      <a:pt x="404" y="329"/>
                      <a:pt x="424" y="302"/>
                    </a:cubicBezTo>
                    <a:cubicBezTo>
                      <a:pt x="451" y="266"/>
                      <a:pt x="412" y="228"/>
                      <a:pt x="384" y="221"/>
                    </a:cubicBezTo>
                    <a:cubicBezTo>
                      <a:pt x="381" y="224"/>
                      <a:pt x="379" y="227"/>
                      <a:pt x="376" y="230"/>
                    </a:cubicBezTo>
                    <a:cubicBezTo>
                      <a:pt x="354" y="217"/>
                      <a:pt x="335" y="200"/>
                      <a:pt x="318" y="181"/>
                    </a:cubicBezTo>
                    <a:cubicBezTo>
                      <a:pt x="317" y="59"/>
                      <a:pt x="430" y="25"/>
                      <a:pt x="522" y="0"/>
                    </a:cubicBezTo>
                    <a:cubicBezTo>
                      <a:pt x="522" y="19"/>
                      <a:pt x="522" y="37"/>
                      <a:pt x="522" y="56"/>
                    </a:cubicBezTo>
                    <a:cubicBezTo>
                      <a:pt x="482" y="65"/>
                      <a:pt x="381" y="95"/>
                      <a:pt x="359" y="121"/>
                    </a:cubicBezTo>
                    <a:cubicBezTo>
                      <a:pt x="364" y="147"/>
                      <a:pt x="402" y="162"/>
                      <a:pt x="420" y="177"/>
                    </a:cubicBezTo>
                    <a:cubicBezTo>
                      <a:pt x="460" y="207"/>
                      <a:pt x="546" y="325"/>
                      <a:pt x="582" y="334"/>
                    </a:cubicBezTo>
                    <a:cubicBezTo>
                      <a:pt x="603" y="340"/>
                      <a:pt x="701" y="336"/>
                      <a:pt x="712" y="328"/>
                    </a:cubicBezTo>
                    <a:cubicBezTo>
                      <a:pt x="729" y="317"/>
                      <a:pt x="723" y="263"/>
                      <a:pt x="731" y="242"/>
                    </a:cubicBezTo>
                    <a:cubicBezTo>
                      <a:pt x="733" y="243"/>
                      <a:pt x="734" y="243"/>
                      <a:pt x="735" y="244"/>
                    </a:cubicBezTo>
                    <a:cubicBezTo>
                      <a:pt x="743" y="294"/>
                      <a:pt x="764" y="334"/>
                      <a:pt x="825" y="334"/>
                    </a:cubicBezTo>
                    <a:cubicBezTo>
                      <a:pt x="841" y="334"/>
                      <a:pt x="856" y="335"/>
                      <a:pt x="866" y="328"/>
                    </a:cubicBezTo>
                    <a:cubicBezTo>
                      <a:pt x="883" y="317"/>
                      <a:pt x="877" y="263"/>
                      <a:pt x="885" y="242"/>
                    </a:cubicBezTo>
                    <a:cubicBezTo>
                      <a:pt x="885" y="243"/>
                      <a:pt x="886" y="245"/>
                      <a:pt x="887" y="246"/>
                    </a:cubicBezTo>
                    <a:cubicBezTo>
                      <a:pt x="899" y="274"/>
                      <a:pt x="903" y="354"/>
                      <a:pt x="954" y="332"/>
                    </a:cubicBezTo>
                    <a:cubicBezTo>
                      <a:pt x="983" y="318"/>
                      <a:pt x="946" y="266"/>
                      <a:pt x="935" y="257"/>
                    </a:cubicBezTo>
                    <a:cubicBezTo>
                      <a:pt x="942" y="245"/>
                      <a:pt x="949" y="233"/>
                      <a:pt x="956" y="221"/>
                    </a:cubicBezTo>
                    <a:cubicBezTo>
                      <a:pt x="957" y="221"/>
                      <a:pt x="957" y="221"/>
                      <a:pt x="958" y="221"/>
                    </a:cubicBezTo>
                    <a:cubicBezTo>
                      <a:pt x="970" y="255"/>
                      <a:pt x="981" y="280"/>
                      <a:pt x="981" y="334"/>
                    </a:cubicBezTo>
                    <a:close/>
                    <a:moveTo>
                      <a:pt x="1357" y="330"/>
                    </a:moveTo>
                    <a:cubicBezTo>
                      <a:pt x="1356" y="303"/>
                      <a:pt x="1340" y="274"/>
                      <a:pt x="1324" y="259"/>
                    </a:cubicBezTo>
                    <a:cubicBezTo>
                      <a:pt x="1311" y="262"/>
                      <a:pt x="1274" y="291"/>
                      <a:pt x="1284" y="298"/>
                    </a:cubicBezTo>
                    <a:cubicBezTo>
                      <a:pt x="1298" y="316"/>
                      <a:pt x="1327" y="329"/>
                      <a:pt x="1357" y="330"/>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grpSp>
        <p:grpSp>
          <p:nvGrpSpPr>
            <p:cNvPr id="30" name="Group 106">
              <a:extLst>
                <a:ext uri="{FF2B5EF4-FFF2-40B4-BE49-F238E27FC236}">
                  <a16:creationId xmlns:a16="http://schemas.microsoft.com/office/drawing/2014/main" id="{61E6C6CB-988B-4C30-AF84-3731002E37E0}"/>
                </a:ext>
              </a:extLst>
            </p:cNvPr>
            <p:cNvGrpSpPr/>
            <p:nvPr/>
          </p:nvGrpSpPr>
          <p:grpSpPr bwMode="black">
            <a:xfrm>
              <a:off x="7910530" y="4706745"/>
              <a:ext cx="712165" cy="180546"/>
              <a:chOff x="420233" y="6191684"/>
              <a:chExt cx="714879" cy="187513"/>
            </a:xfrm>
            <a:grpFill/>
            <a:effectLst/>
          </p:grpSpPr>
          <p:sp>
            <p:nvSpPr>
              <p:cNvPr id="116" name="Freeform 20">
                <a:extLst>
                  <a:ext uri="{FF2B5EF4-FFF2-40B4-BE49-F238E27FC236}">
                    <a16:creationId xmlns:a16="http://schemas.microsoft.com/office/drawing/2014/main" id="{00B85A10-A74C-4D42-A588-41A95590872E}"/>
                  </a:ext>
                </a:extLst>
              </p:cNvPr>
              <p:cNvSpPr>
                <a:spLocks/>
              </p:cNvSpPr>
              <p:nvPr/>
            </p:nvSpPr>
            <p:spPr bwMode="black">
              <a:xfrm>
                <a:off x="420233" y="6223203"/>
                <a:ext cx="114883" cy="155994"/>
              </a:xfrm>
              <a:custGeom>
                <a:avLst/>
                <a:gdLst/>
                <a:ahLst/>
                <a:cxnLst>
                  <a:cxn ang="0">
                    <a:pos x="253" y="323"/>
                  </a:cxn>
                  <a:cxn ang="0">
                    <a:pos x="253" y="271"/>
                  </a:cxn>
                  <a:cxn ang="0">
                    <a:pos x="214" y="289"/>
                  </a:cxn>
                  <a:cxn ang="0">
                    <a:pos x="168" y="295"/>
                  </a:cxn>
                  <a:cxn ang="0">
                    <a:pos x="123" y="286"/>
                  </a:cxn>
                  <a:cxn ang="0">
                    <a:pos x="88" y="263"/>
                  </a:cxn>
                  <a:cxn ang="0">
                    <a:pos x="66" y="225"/>
                  </a:cxn>
                  <a:cxn ang="0">
                    <a:pos x="58" y="175"/>
                  </a:cxn>
                  <a:cxn ang="0">
                    <a:pos x="67" y="121"/>
                  </a:cxn>
                  <a:cxn ang="0">
                    <a:pos x="92" y="82"/>
                  </a:cxn>
                  <a:cxn ang="0">
                    <a:pos x="129" y="57"/>
                  </a:cxn>
                  <a:cxn ang="0">
                    <a:pos x="174" y="49"/>
                  </a:cxn>
                  <a:cxn ang="0">
                    <a:pos x="216" y="55"/>
                  </a:cxn>
                  <a:cxn ang="0">
                    <a:pos x="253" y="70"/>
                  </a:cxn>
                  <a:cxn ang="0">
                    <a:pos x="253" y="14"/>
                  </a:cxn>
                  <a:cxn ang="0">
                    <a:pos x="238" y="8"/>
                  </a:cxn>
                  <a:cxn ang="0">
                    <a:pos x="218" y="4"/>
                  </a:cxn>
                  <a:cxn ang="0">
                    <a:pos x="196" y="1"/>
                  </a:cxn>
                  <a:cxn ang="0">
                    <a:pos x="173" y="0"/>
                  </a:cxn>
                  <a:cxn ang="0">
                    <a:pos x="105" y="13"/>
                  </a:cxn>
                  <a:cxn ang="0">
                    <a:pos x="50" y="48"/>
                  </a:cxn>
                  <a:cxn ang="0">
                    <a:pos x="13" y="105"/>
                  </a:cxn>
                  <a:cxn ang="0">
                    <a:pos x="0" y="178"/>
                  </a:cxn>
                  <a:cxn ang="0">
                    <a:pos x="10" y="244"/>
                  </a:cxn>
                  <a:cxn ang="0">
                    <a:pos x="41" y="297"/>
                  </a:cxn>
                  <a:cxn ang="0">
                    <a:pos x="91" y="331"/>
                  </a:cxn>
                  <a:cxn ang="0">
                    <a:pos x="159" y="343"/>
                  </a:cxn>
                  <a:cxn ang="0">
                    <a:pos x="185" y="342"/>
                  </a:cxn>
                  <a:cxn ang="0">
                    <a:pos x="211" y="338"/>
                  </a:cxn>
                  <a:cxn ang="0">
                    <a:pos x="234" y="332"/>
                  </a:cxn>
                  <a:cxn ang="0">
                    <a:pos x="253" y="323"/>
                  </a:cxn>
                </a:cxnLst>
                <a:rect l="0" t="0" r="r" b="b"/>
                <a:pathLst>
                  <a:path w="253" h="343">
                    <a:moveTo>
                      <a:pt x="253" y="323"/>
                    </a:moveTo>
                    <a:cubicBezTo>
                      <a:pt x="253" y="271"/>
                      <a:pt x="253" y="271"/>
                      <a:pt x="253" y="271"/>
                    </a:cubicBezTo>
                    <a:cubicBezTo>
                      <a:pt x="241" y="279"/>
                      <a:pt x="228" y="285"/>
                      <a:pt x="214" y="289"/>
                    </a:cubicBezTo>
                    <a:cubicBezTo>
                      <a:pt x="200" y="293"/>
                      <a:pt x="184" y="295"/>
                      <a:pt x="168" y="295"/>
                    </a:cubicBezTo>
                    <a:cubicBezTo>
                      <a:pt x="151" y="295"/>
                      <a:pt x="136" y="292"/>
                      <a:pt x="123" y="286"/>
                    </a:cubicBezTo>
                    <a:cubicBezTo>
                      <a:pt x="109" y="281"/>
                      <a:pt x="98" y="273"/>
                      <a:pt x="88" y="263"/>
                    </a:cubicBezTo>
                    <a:cubicBezTo>
                      <a:pt x="78" y="252"/>
                      <a:pt x="71" y="240"/>
                      <a:pt x="66" y="225"/>
                    </a:cubicBezTo>
                    <a:cubicBezTo>
                      <a:pt x="60" y="210"/>
                      <a:pt x="58" y="194"/>
                      <a:pt x="58" y="175"/>
                    </a:cubicBezTo>
                    <a:cubicBezTo>
                      <a:pt x="58" y="155"/>
                      <a:pt x="61" y="137"/>
                      <a:pt x="67" y="121"/>
                    </a:cubicBezTo>
                    <a:cubicBezTo>
                      <a:pt x="73" y="106"/>
                      <a:pt x="81" y="92"/>
                      <a:pt x="92" y="82"/>
                    </a:cubicBezTo>
                    <a:cubicBezTo>
                      <a:pt x="102" y="71"/>
                      <a:pt x="114" y="63"/>
                      <a:pt x="129" y="57"/>
                    </a:cubicBezTo>
                    <a:cubicBezTo>
                      <a:pt x="143" y="52"/>
                      <a:pt x="158" y="49"/>
                      <a:pt x="174" y="49"/>
                    </a:cubicBezTo>
                    <a:cubicBezTo>
                      <a:pt x="189" y="49"/>
                      <a:pt x="203" y="51"/>
                      <a:pt x="216" y="55"/>
                    </a:cubicBezTo>
                    <a:cubicBezTo>
                      <a:pt x="230" y="58"/>
                      <a:pt x="242" y="63"/>
                      <a:pt x="253" y="70"/>
                    </a:cubicBezTo>
                    <a:cubicBezTo>
                      <a:pt x="253" y="14"/>
                      <a:pt x="253" y="14"/>
                      <a:pt x="253" y="14"/>
                    </a:cubicBezTo>
                    <a:cubicBezTo>
                      <a:pt x="249" y="12"/>
                      <a:pt x="244" y="10"/>
                      <a:pt x="238" y="8"/>
                    </a:cubicBezTo>
                    <a:cubicBezTo>
                      <a:pt x="232" y="7"/>
                      <a:pt x="225" y="5"/>
                      <a:pt x="218" y="4"/>
                    </a:cubicBezTo>
                    <a:cubicBezTo>
                      <a:pt x="211" y="3"/>
                      <a:pt x="204" y="2"/>
                      <a:pt x="196" y="1"/>
                    </a:cubicBezTo>
                    <a:cubicBezTo>
                      <a:pt x="188" y="1"/>
                      <a:pt x="180" y="0"/>
                      <a:pt x="173" y="0"/>
                    </a:cubicBezTo>
                    <a:cubicBezTo>
                      <a:pt x="149" y="0"/>
                      <a:pt x="126" y="5"/>
                      <a:pt x="105" y="13"/>
                    </a:cubicBezTo>
                    <a:cubicBezTo>
                      <a:pt x="84" y="21"/>
                      <a:pt x="66" y="33"/>
                      <a:pt x="50" y="48"/>
                    </a:cubicBezTo>
                    <a:cubicBezTo>
                      <a:pt x="35" y="64"/>
                      <a:pt x="22" y="83"/>
                      <a:pt x="13" y="105"/>
                    </a:cubicBezTo>
                    <a:cubicBezTo>
                      <a:pt x="4" y="127"/>
                      <a:pt x="0" y="151"/>
                      <a:pt x="0" y="178"/>
                    </a:cubicBezTo>
                    <a:cubicBezTo>
                      <a:pt x="0" y="202"/>
                      <a:pt x="3" y="224"/>
                      <a:pt x="10" y="244"/>
                    </a:cubicBezTo>
                    <a:cubicBezTo>
                      <a:pt x="18" y="265"/>
                      <a:pt x="28" y="282"/>
                      <a:pt x="41" y="297"/>
                    </a:cubicBezTo>
                    <a:cubicBezTo>
                      <a:pt x="55" y="311"/>
                      <a:pt x="72" y="323"/>
                      <a:pt x="91" y="331"/>
                    </a:cubicBezTo>
                    <a:cubicBezTo>
                      <a:pt x="111" y="339"/>
                      <a:pt x="134" y="343"/>
                      <a:pt x="159" y="343"/>
                    </a:cubicBezTo>
                    <a:cubicBezTo>
                      <a:pt x="168" y="343"/>
                      <a:pt x="176" y="343"/>
                      <a:pt x="185" y="342"/>
                    </a:cubicBezTo>
                    <a:cubicBezTo>
                      <a:pt x="194" y="341"/>
                      <a:pt x="203" y="340"/>
                      <a:pt x="211" y="338"/>
                    </a:cubicBezTo>
                    <a:cubicBezTo>
                      <a:pt x="219" y="336"/>
                      <a:pt x="227" y="334"/>
                      <a:pt x="234" y="332"/>
                    </a:cubicBezTo>
                    <a:cubicBezTo>
                      <a:pt x="241" y="329"/>
                      <a:pt x="248" y="327"/>
                      <a:pt x="253" y="323"/>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17" name="Freeform 21">
                <a:extLst>
                  <a:ext uri="{FF2B5EF4-FFF2-40B4-BE49-F238E27FC236}">
                    <a16:creationId xmlns:a16="http://schemas.microsoft.com/office/drawing/2014/main" id="{0E24EE00-072D-4E71-9443-F98DC0BA46FF}"/>
                  </a:ext>
                </a:extLst>
              </p:cNvPr>
              <p:cNvSpPr>
                <a:spLocks/>
              </p:cNvSpPr>
              <p:nvPr/>
            </p:nvSpPr>
            <p:spPr bwMode="black">
              <a:xfrm>
                <a:off x="659820" y="6266369"/>
                <a:ext cx="160334" cy="110544"/>
              </a:xfrm>
              <a:custGeom>
                <a:avLst/>
                <a:gdLst/>
                <a:ahLst/>
                <a:cxnLst>
                  <a:cxn ang="0">
                    <a:pos x="353" y="243"/>
                  </a:cxn>
                  <a:cxn ang="0">
                    <a:pos x="353" y="96"/>
                  </a:cxn>
                  <a:cxn ang="0">
                    <a:pos x="333" y="23"/>
                  </a:cxn>
                  <a:cxn ang="0">
                    <a:pos x="276" y="0"/>
                  </a:cxn>
                  <a:cxn ang="0">
                    <a:pos x="230" y="11"/>
                  </a:cxn>
                  <a:cxn ang="0">
                    <a:pos x="196" y="46"/>
                  </a:cxn>
                  <a:cxn ang="0">
                    <a:pos x="186" y="27"/>
                  </a:cxn>
                  <a:cxn ang="0">
                    <a:pos x="171" y="12"/>
                  </a:cxn>
                  <a:cxn ang="0">
                    <a:pos x="152" y="3"/>
                  </a:cxn>
                  <a:cxn ang="0">
                    <a:pos x="129" y="0"/>
                  </a:cxn>
                  <a:cxn ang="0">
                    <a:pos x="86" y="11"/>
                  </a:cxn>
                  <a:cxn ang="0">
                    <a:pos x="54" y="42"/>
                  </a:cxn>
                  <a:cxn ang="0">
                    <a:pos x="53" y="42"/>
                  </a:cxn>
                  <a:cxn ang="0">
                    <a:pos x="53" y="6"/>
                  </a:cxn>
                  <a:cxn ang="0">
                    <a:pos x="0" y="6"/>
                  </a:cxn>
                  <a:cxn ang="0">
                    <a:pos x="0" y="243"/>
                  </a:cxn>
                  <a:cxn ang="0">
                    <a:pos x="53" y="243"/>
                  </a:cxn>
                  <a:cxn ang="0">
                    <a:pos x="53" y="110"/>
                  </a:cxn>
                  <a:cxn ang="0">
                    <a:pos x="57" y="82"/>
                  </a:cxn>
                  <a:cxn ang="0">
                    <a:pos x="67" y="61"/>
                  </a:cxn>
                  <a:cxn ang="0">
                    <a:pos x="83" y="48"/>
                  </a:cxn>
                  <a:cxn ang="0">
                    <a:pos x="103" y="44"/>
                  </a:cxn>
                  <a:cxn ang="0">
                    <a:pos x="122" y="47"/>
                  </a:cxn>
                  <a:cxn ang="0">
                    <a:pos x="137" y="57"/>
                  </a:cxn>
                  <a:cxn ang="0">
                    <a:pos x="146" y="76"/>
                  </a:cxn>
                  <a:cxn ang="0">
                    <a:pos x="149" y="104"/>
                  </a:cxn>
                  <a:cxn ang="0">
                    <a:pos x="149" y="243"/>
                  </a:cxn>
                  <a:cxn ang="0">
                    <a:pos x="203" y="243"/>
                  </a:cxn>
                  <a:cxn ang="0">
                    <a:pos x="203" y="110"/>
                  </a:cxn>
                  <a:cxn ang="0">
                    <a:pos x="207" y="84"/>
                  </a:cxn>
                  <a:cxn ang="0">
                    <a:pos x="217" y="63"/>
                  </a:cxn>
                  <a:cxn ang="0">
                    <a:pos x="233" y="49"/>
                  </a:cxn>
                  <a:cxn ang="0">
                    <a:pos x="253" y="44"/>
                  </a:cxn>
                  <a:cxn ang="0">
                    <a:pos x="272" y="47"/>
                  </a:cxn>
                  <a:cxn ang="0">
                    <a:pos x="287" y="57"/>
                  </a:cxn>
                  <a:cxn ang="0">
                    <a:pos x="296" y="77"/>
                  </a:cxn>
                  <a:cxn ang="0">
                    <a:pos x="300" y="109"/>
                  </a:cxn>
                  <a:cxn ang="0">
                    <a:pos x="300" y="243"/>
                  </a:cxn>
                  <a:cxn ang="0">
                    <a:pos x="353" y="243"/>
                  </a:cxn>
                </a:cxnLst>
                <a:rect l="0" t="0" r="r" b="b"/>
                <a:pathLst>
                  <a:path w="353" h="243">
                    <a:moveTo>
                      <a:pt x="353" y="243"/>
                    </a:moveTo>
                    <a:cubicBezTo>
                      <a:pt x="353" y="96"/>
                      <a:pt x="353" y="96"/>
                      <a:pt x="353" y="96"/>
                    </a:cubicBezTo>
                    <a:cubicBezTo>
                      <a:pt x="353" y="63"/>
                      <a:pt x="347" y="38"/>
                      <a:pt x="333" y="23"/>
                    </a:cubicBezTo>
                    <a:cubicBezTo>
                      <a:pt x="320" y="8"/>
                      <a:pt x="301" y="0"/>
                      <a:pt x="276" y="0"/>
                    </a:cubicBezTo>
                    <a:cubicBezTo>
                      <a:pt x="259" y="0"/>
                      <a:pt x="243" y="4"/>
                      <a:pt x="230" y="11"/>
                    </a:cubicBezTo>
                    <a:cubicBezTo>
                      <a:pt x="217" y="18"/>
                      <a:pt x="206" y="30"/>
                      <a:pt x="196" y="46"/>
                    </a:cubicBezTo>
                    <a:cubicBezTo>
                      <a:pt x="194" y="39"/>
                      <a:pt x="191" y="33"/>
                      <a:pt x="186" y="27"/>
                    </a:cubicBezTo>
                    <a:cubicBezTo>
                      <a:pt x="182" y="21"/>
                      <a:pt x="177" y="16"/>
                      <a:pt x="171" y="12"/>
                    </a:cubicBezTo>
                    <a:cubicBezTo>
                      <a:pt x="165" y="8"/>
                      <a:pt x="159" y="5"/>
                      <a:pt x="152" y="3"/>
                    </a:cubicBezTo>
                    <a:cubicBezTo>
                      <a:pt x="145" y="1"/>
                      <a:pt x="137" y="0"/>
                      <a:pt x="129" y="0"/>
                    </a:cubicBezTo>
                    <a:cubicBezTo>
                      <a:pt x="113" y="0"/>
                      <a:pt x="98" y="4"/>
                      <a:pt x="86" y="11"/>
                    </a:cubicBezTo>
                    <a:cubicBezTo>
                      <a:pt x="73" y="18"/>
                      <a:pt x="62" y="28"/>
                      <a:pt x="54" y="42"/>
                    </a:cubicBezTo>
                    <a:cubicBezTo>
                      <a:pt x="53" y="42"/>
                      <a:pt x="53" y="42"/>
                      <a:pt x="53" y="42"/>
                    </a:cubicBezTo>
                    <a:cubicBezTo>
                      <a:pt x="53" y="6"/>
                      <a:pt x="53" y="6"/>
                      <a:pt x="53" y="6"/>
                    </a:cubicBezTo>
                    <a:cubicBezTo>
                      <a:pt x="0" y="6"/>
                      <a:pt x="0" y="6"/>
                      <a:pt x="0" y="6"/>
                    </a:cubicBezTo>
                    <a:cubicBezTo>
                      <a:pt x="0" y="243"/>
                      <a:pt x="0" y="243"/>
                      <a:pt x="0" y="243"/>
                    </a:cubicBezTo>
                    <a:cubicBezTo>
                      <a:pt x="53" y="243"/>
                      <a:pt x="53" y="243"/>
                      <a:pt x="53" y="243"/>
                    </a:cubicBezTo>
                    <a:cubicBezTo>
                      <a:pt x="53" y="110"/>
                      <a:pt x="53" y="110"/>
                      <a:pt x="53" y="110"/>
                    </a:cubicBezTo>
                    <a:cubicBezTo>
                      <a:pt x="53" y="99"/>
                      <a:pt x="54" y="90"/>
                      <a:pt x="57" y="82"/>
                    </a:cubicBezTo>
                    <a:cubicBezTo>
                      <a:pt x="60" y="74"/>
                      <a:pt x="63" y="67"/>
                      <a:pt x="67" y="61"/>
                    </a:cubicBezTo>
                    <a:cubicBezTo>
                      <a:pt x="72" y="56"/>
                      <a:pt x="77" y="51"/>
                      <a:pt x="83" y="48"/>
                    </a:cubicBezTo>
                    <a:cubicBezTo>
                      <a:pt x="89" y="45"/>
                      <a:pt x="96" y="44"/>
                      <a:pt x="103" y="44"/>
                    </a:cubicBezTo>
                    <a:cubicBezTo>
                      <a:pt x="110" y="44"/>
                      <a:pt x="116" y="45"/>
                      <a:pt x="122" y="47"/>
                    </a:cubicBezTo>
                    <a:cubicBezTo>
                      <a:pt x="128" y="49"/>
                      <a:pt x="133" y="53"/>
                      <a:pt x="137" y="57"/>
                    </a:cubicBezTo>
                    <a:cubicBezTo>
                      <a:pt x="141" y="62"/>
                      <a:pt x="144" y="68"/>
                      <a:pt x="146" y="76"/>
                    </a:cubicBezTo>
                    <a:cubicBezTo>
                      <a:pt x="148" y="84"/>
                      <a:pt x="149" y="93"/>
                      <a:pt x="149" y="104"/>
                    </a:cubicBezTo>
                    <a:cubicBezTo>
                      <a:pt x="149" y="243"/>
                      <a:pt x="149" y="243"/>
                      <a:pt x="149" y="243"/>
                    </a:cubicBezTo>
                    <a:cubicBezTo>
                      <a:pt x="203" y="243"/>
                      <a:pt x="203" y="243"/>
                      <a:pt x="203" y="243"/>
                    </a:cubicBezTo>
                    <a:cubicBezTo>
                      <a:pt x="203" y="110"/>
                      <a:pt x="203" y="110"/>
                      <a:pt x="203" y="110"/>
                    </a:cubicBezTo>
                    <a:cubicBezTo>
                      <a:pt x="203" y="101"/>
                      <a:pt x="204" y="92"/>
                      <a:pt x="207" y="84"/>
                    </a:cubicBezTo>
                    <a:cubicBezTo>
                      <a:pt x="209" y="76"/>
                      <a:pt x="212" y="69"/>
                      <a:pt x="217" y="63"/>
                    </a:cubicBezTo>
                    <a:cubicBezTo>
                      <a:pt x="221" y="57"/>
                      <a:pt x="227" y="53"/>
                      <a:pt x="233" y="49"/>
                    </a:cubicBezTo>
                    <a:cubicBezTo>
                      <a:pt x="239" y="45"/>
                      <a:pt x="245" y="44"/>
                      <a:pt x="253" y="44"/>
                    </a:cubicBezTo>
                    <a:cubicBezTo>
                      <a:pt x="260" y="44"/>
                      <a:pt x="267" y="45"/>
                      <a:pt x="272" y="47"/>
                    </a:cubicBezTo>
                    <a:cubicBezTo>
                      <a:pt x="278" y="48"/>
                      <a:pt x="283" y="52"/>
                      <a:pt x="287" y="57"/>
                    </a:cubicBezTo>
                    <a:cubicBezTo>
                      <a:pt x="291" y="62"/>
                      <a:pt x="294" y="68"/>
                      <a:pt x="296" y="77"/>
                    </a:cubicBezTo>
                    <a:cubicBezTo>
                      <a:pt x="298" y="85"/>
                      <a:pt x="300" y="96"/>
                      <a:pt x="300" y="109"/>
                    </a:cubicBezTo>
                    <a:cubicBezTo>
                      <a:pt x="300" y="243"/>
                      <a:pt x="300" y="243"/>
                      <a:pt x="300" y="243"/>
                    </a:cubicBezTo>
                    <a:lnTo>
                      <a:pt x="353" y="243"/>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18" name="Freeform 22">
                <a:extLst>
                  <a:ext uri="{FF2B5EF4-FFF2-40B4-BE49-F238E27FC236}">
                    <a16:creationId xmlns:a16="http://schemas.microsoft.com/office/drawing/2014/main" id="{F98D3700-B67D-45F5-AF09-29B00F5C29B5}"/>
                  </a:ext>
                </a:extLst>
              </p:cNvPr>
              <p:cNvSpPr>
                <a:spLocks/>
              </p:cNvSpPr>
              <p:nvPr/>
            </p:nvSpPr>
            <p:spPr bwMode="black">
              <a:xfrm>
                <a:off x="1039643" y="6266369"/>
                <a:ext cx="95469" cy="110544"/>
              </a:xfrm>
              <a:custGeom>
                <a:avLst/>
                <a:gdLst/>
                <a:ahLst/>
                <a:cxnLst>
                  <a:cxn ang="0">
                    <a:pos x="210" y="243"/>
                  </a:cxn>
                  <a:cxn ang="0">
                    <a:pos x="210" y="97"/>
                  </a:cxn>
                  <a:cxn ang="0">
                    <a:pos x="189" y="24"/>
                  </a:cxn>
                  <a:cxn ang="0">
                    <a:pos x="131" y="0"/>
                  </a:cxn>
                  <a:cxn ang="0">
                    <a:pos x="88" y="10"/>
                  </a:cxn>
                  <a:cxn ang="0">
                    <a:pos x="54" y="44"/>
                  </a:cxn>
                  <a:cxn ang="0">
                    <a:pos x="53" y="44"/>
                  </a:cxn>
                  <a:cxn ang="0">
                    <a:pos x="53" y="6"/>
                  </a:cxn>
                  <a:cxn ang="0">
                    <a:pos x="0" y="6"/>
                  </a:cxn>
                  <a:cxn ang="0">
                    <a:pos x="0" y="243"/>
                  </a:cxn>
                  <a:cxn ang="0">
                    <a:pos x="53" y="243"/>
                  </a:cxn>
                  <a:cxn ang="0">
                    <a:pos x="53" y="108"/>
                  </a:cxn>
                  <a:cxn ang="0">
                    <a:pos x="57" y="82"/>
                  </a:cxn>
                  <a:cxn ang="0">
                    <a:pos x="69" y="62"/>
                  </a:cxn>
                  <a:cxn ang="0">
                    <a:pos x="87" y="48"/>
                  </a:cxn>
                  <a:cxn ang="0">
                    <a:pos x="109" y="44"/>
                  </a:cxn>
                  <a:cxn ang="0">
                    <a:pos x="145" y="60"/>
                  </a:cxn>
                  <a:cxn ang="0">
                    <a:pos x="156" y="110"/>
                  </a:cxn>
                  <a:cxn ang="0">
                    <a:pos x="156" y="243"/>
                  </a:cxn>
                  <a:cxn ang="0">
                    <a:pos x="210" y="243"/>
                  </a:cxn>
                </a:cxnLst>
                <a:rect l="0" t="0" r="r" b="b"/>
                <a:pathLst>
                  <a:path w="210" h="243">
                    <a:moveTo>
                      <a:pt x="210" y="243"/>
                    </a:moveTo>
                    <a:cubicBezTo>
                      <a:pt x="210" y="97"/>
                      <a:pt x="210" y="97"/>
                      <a:pt x="210" y="97"/>
                    </a:cubicBezTo>
                    <a:cubicBezTo>
                      <a:pt x="210" y="64"/>
                      <a:pt x="203" y="40"/>
                      <a:pt x="189" y="24"/>
                    </a:cubicBezTo>
                    <a:cubicBezTo>
                      <a:pt x="175" y="8"/>
                      <a:pt x="156" y="0"/>
                      <a:pt x="131" y="0"/>
                    </a:cubicBezTo>
                    <a:cubicBezTo>
                      <a:pt x="115" y="0"/>
                      <a:pt x="100" y="3"/>
                      <a:pt x="88" y="10"/>
                    </a:cubicBezTo>
                    <a:cubicBezTo>
                      <a:pt x="75" y="17"/>
                      <a:pt x="63" y="28"/>
                      <a:pt x="54" y="44"/>
                    </a:cubicBezTo>
                    <a:cubicBezTo>
                      <a:pt x="53" y="44"/>
                      <a:pt x="53" y="44"/>
                      <a:pt x="53" y="44"/>
                    </a:cubicBezTo>
                    <a:cubicBezTo>
                      <a:pt x="53" y="6"/>
                      <a:pt x="53" y="6"/>
                      <a:pt x="53" y="6"/>
                    </a:cubicBezTo>
                    <a:cubicBezTo>
                      <a:pt x="0" y="6"/>
                      <a:pt x="0" y="6"/>
                      <a:pt x="0" y="6"/>
                    </a:cubicBezTo>
                    <a:cubicBezTo>
                      <a:pt x="0" y="243"/>
                      <a:pt x="0" y="243"/>
                      <a:pt x="0" y="243"/>
                    </a:cubicBezTo>
                    <a:cubicBezTo>
                      <a:pt x="53" y="243"/>
                      <a:pt x="53" y="243"/>
                      <a:pt x="53" y="243"/>
                    </a:cubicBezTo>
                    <a:cubicBezTo>
                      <a:pt x="53" y="108"/>
                      <a:pt x="53" y="108"/>
                      <a:pt x="53" y="108"/>
                    </a:cubicBezTo>
                    <a:cubicBezTo>
                      <a:pt x="53" y="99"/>
                      <a:pt x="54" y="90"/>
                      <a:pt x="57" y="82"/>
                    </a:cubicBezTo>
                    <a:cubicBezTo>
                      <a:pt x="60" y="74"/>
                      <a:pt x="64" y="67"/>
                      <a:pt x="69" y="62"/>
                    </a:cubicBezTo>
                    <a:cubicBezTo>
                      <a:pt x="74" y="56"/>
                      <a:pt x="80" y="52"/>
                      <a:pt x="87" y="48"/>
                    </a:cubicBezTo>
                    <a:cubicBezTo>
                      <a:pt x="94" y="45"/>
                      <a:pt x="101" y="44"/>
                      <a:pt x="109" y="44"/>
                    </a:cubicBezTo>
                    <a:cubicBezTo>
                      <a:pt x="126" y="44"/>
                      <a:pt x="138" y="49"/>
                      <a:pt x="145" y="60"/>
                    </a:cubicBezTo>
                    <a:cubicBezTo>
                      <a:pt x="153" y="71"/>
                      <a:pt x="156" y="87"/>
                      <a:pt x="156" y="110"/>
                    </a:cubicBezTo>
                    <a:cubicBezTo>
                      <a:pt x="156" y="243"/>
                      <a:pt x="156" y="243"/>
                      <a:pt x="156" y="243"/>
                    </a:cubicBezTo>
                    <a:lnTo>
                      <a:pt x="210" y="243"/>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19" name="Freeform 25">
                <a:extLst>
                  <a:ext uri="{FF2B5EF4-FFF2-40B4-BE49-F238E27FC236}">
                    <a16:creationId xmlns:a16="http://schemas.microsoft.com/office/drawing/2014/main" id="{D676B763-031C-4B78-8F66-9175BD235370}"/>
                  </a:ext>
                </a:extLst>
              </p:cNvPr>
              <p:cNvSpPr>
                <a:spLocks/>
              </p:cNvSpPr>
              <p:nvPr/>
            </p:nvSpPr>
            <p:spPr bwMode="black">
              <a:xfrm>
                <a:off x="611629" y="6191684"/>
                <a:ext cx="37229" cy="28778"/>
              </a:xfrm>
              <a:custGeom>
                <a:avLst/>
                <a:gdLst/>
                <a:ahLst/>
                <a:cxnLst>
                  <a:cxn ang="0">
                    <a:pos x="53" y="0"/>
                  </a:cxn>
                  <a:cxn ang="0">
                    <a:pos x="163" y="0"/>
                  </a:cxn>
                  <a:cxn ang="0">
                    <a:pos x="63" y="126"/>
                  </a:cxn>
                  <a:cxn ang="0">
                    <a:pos x="0" y="126"/>
                  </a:cxn>
                  <a:cxn ang="0">
                    <a:pos x="53" y="0"/>
                  </a:cxn>
                </a:cxnLst>
                <a:rect l="0" t="0" r="r" b="b"/>
                <a:pathLst>
                  <a:path w="163" h="126">
                    <a:moveTo>
                      <a:pt x="53" y="0"/>
                    </a:moveTo>
                    <a:lnTo>
                      <a:pt x="163" y="0"/>
                    </a:lnTo>
                    <a:lnTo>
                      <a:pt x="63" y="126"/>
                    </a:lnTo>
                    <a:lnTo>
                      <a:pt x="0" y="126"/>
                    </a:lnTo>
                    <a:lnTo>
                      <a:pt x="53" y="0"/>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20" name="Freeform 26">
                <a:extLst>
                  <a:ext uri="{FF2B5EF4-FFF2-40B4-BE49-F238E27FC236}">
                    <a16:creationId xmlns:a16="http://schemas.microsoft.com/office/drawing/2014/main" id="{C4F0F645-7B6F-4D95-9A52-D6CB87C3741F}"/>
                  </a:ext>
                </a:extLst>
              </p:cNvPr>
              <p:cNvSpPr>
                <a:spLocks/>
              </p:cNvSpPr>
              <p:nvPr/>
            </p:nvSpPr>
            <p:spPr bwMode="black">
              <a:xfrm>
                <a:off x="998760" y="6266826"/>
                <a:ext cx="20099" cy="50019"/>
              </a:xfrm>
              <a:custGeom>
                <a:avLst/>
                <a:gdLst/>
                <a:ahLst/>
                <a:cxnLst>
                  <a:cxn ang="0">
                    <a:pos x="0" y="0"/>
                  </a:cxn>
                  <a:cxn ang="0">
                    <a:pos x="44" y="0"/>
                  </a:cxn>
                  <a:cxn ang="0">
                    <a:pos x="44" y="28"/>
                  </a:cxn>
                  <a:cxn ang="0">
                    <a:pos x="39" y="63"/>
                  </a:cxn>
                  <a:cxn ang="0">
                    <a:pos x="26" y="93"/>
                  </a:cxn>
                  <a:cxn ang="0">
                    <a:pos x="7" y="110"/>
                  </a:cxn>
                  <a:cxn ang="0">
                    <a:pos x="6" y="97"/>
                  </a:cxn>
                  <a:cxn ang="0">
                    <a:pos x="4" y="86"/>
                  </a:cxn>
                  <a:cxn ang="0">
                    <a:pos x="11" y="78"/>
                  </a:cxn>
                  <a:cxn ang="0">
                    <a:pos x="20" y="58"/>
                  </a:cxn>
                  <a:cxn ang="0">
                    <a:pos x="21" y="46"/>
                  </a:cxn>
                  <a:cxn ang="0">
                    <a:pos x="0" y="46"/>
                  </a:cxn>
                  <a:cxn ang="0">
                    <a:pos x="0" y="0"/>
                  </a:cxn>
                </a:cxnLst>
                <a:rect l="0" t="0" r="r" b="b"/>
                <a:pathLst>
                  <a:path w="44" h="110">
                    <a:moveTo>
                      <a:pt x="0" y="0"/>
                    </a:moveTo>
                    <a:cubicBezTo>
                      <a:pt x="44" y="0"/>
                      <a:pt x="44" y="0"/>
                      <a:pt x="44" y="0"/>
                    </a:cubicBezTo>
                    <a:cubicBezTo>
                      <a:pt x="44" y="28"/>
                      <a:pt x="44" y="28"/>
                      <a:pt x="44" y="28"/>
                    </a:cubicBezTo>
                    <a:cubicBezTo>
                      <a:pt x="44" y="28"/>
                      <a:pt x="43" y="47"/>
                      <a:pt x="39" y="63"/>
                    </a:cubicBezTo>
                    <a:cubicBezTo>
                      <a:pt x="35" y="78"/>
                      <a:pt x="34" y="84"/>
                      <a:pt x="26" y="93"/>
                    </a:cubicBezTo>
                    <a:cubicBezTo>
                      <a:pt x="18" y="102"/>
                      <a:pt x="7" y="110"/>
                      <a:pt x="7" y="110"/>
                    </a:cubicBezTo>
                    <a:cubicBezTo>
                      <a:pt x="7" y="110"/>
                      <a:pt x="7" y="103"/>
                      <a:pt x="6" y="97"/>
                    </a:cubicBezTo>
                    <a:cubicBezTo>
                      <a:pt x="5" y="91"/>
                      <a:pt x="4" y="86"/>
                      <a:pt x="4" y="86"/>
                    </a:cubicBezTo>
                    <a:cubicBezTo>
                      <a:pt x="4" y="86"/>
                      <a:pt x="6" y="84"/>
                      <a:pt x="11" y="78"/>
                    </a:cubicBezTo>
                    <a:cubicBezTo>
                      <a:pt x="15" y="72"/>
                      <a:pt x="19" y="62"/>
                      <a:pt x="20" y="58"/>
                    </a:cubicBezTo>
                    <a:cubicBezTo>
                      <a:pt x="21" y="54"/>
                      <a:pt x="21" y="46"/>
                      <a:pt x="21" y="46"/>
                    </a:cubicBezTo>
                    <a:cubicBezTo>
                      <a:pt x="0" y="46"/>
                      <a:pt x="0" y="46"/>
                      <a:pt x="0" y="46"/>
                    </a:cubicBezTo>
                    <a:lnTo>
                      <a:pt x="0" y="0"/>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21" name="Freeform 36">
                <a:extLst>
                  <a:ext uri="{FF2B5EF4-FFF2-40B4-BE49-F238E27FC236}">
                    <a16:creationId xmlns:a16="http://schemas.microsoft.com/office/drawing/2014/main" id="{642CB8C5-C585-4AD3-B641-68D3CF606D9F}"/>
                  </a:ext>
                </a:extLst>
              </p:cNvPr>
              <p:cNvSpPr>
                <a:spLocks/>
              </p:cNvSpPr>
              <p:nvPr/>
            </p:nvSpPr>
            <p:spPr bwMode="black">
              <a:xfrm>
                <a:off x="420233" y="6223203"/>
                <a:ext cx="114883" cy="155994"/>
              </a:xfrm>
              <a:custGeom>
                <a:avLst/>
                <a:gdLst/>
                <a:ahLst/>
                <a:cxnLst>
                  <a:cxn ang="0">
                    <a:pos x="253" y="323"/>
                  </a:cxn>
                  <a:cxn ang="0">
                    <a:pos x="253" y="271"/>
                  </a:cxn>
                  <a:cxn ang="0">
                    <a:pos x="214" y="289"/>
                  </a:cxn>
                  <a:cxn ang="0">
                    <a:pos x="168" y="295"/>
                  </a:cxn>
                  <a:cxn ang="0">
                    <a:pos x="123" y="286"/>
                  </a:cxn>
                  <a:cxn ang="0">
                    <a:pos x="88" y="263"/>
                  </a:cxn>
                  <a:cxn ang="0">
                    <a:pos x="66" y="225"/>
                  </a:cxn>
                  <a:cxn ang="0">
                    <a:pos x="58" y="175"/>
                  </a:cxn>
                  <a:cxn ang="0">
                    <a:pos x="67" y="121"/>
                  </a:cxn>
                  <a:cxn ang="0">
                    <a:pos x="92" y="82"/>
                  </a:cxn>
                  <a:cxn ang="0">
                    <a:pos x="129" y="57"/>
                  </a:cxn>
                  <a:cxn ang="0">
                    <a:pos x="174" y="49"/>
                  </a:cxn>
                  <a:cxn ang="0">
                    <a:pos x="216" y="55"/>
                  </a:cxn>
                  <a:cxn ang="0">
                    <a:pos x="253" y="70"/>
                  </a:cxn>
                  <a:cxn ang="0">
                    <a:pos x="253" y="14"/>
                  </a:cxn>
                  <a:cxn ang="0">
                    <a:pos x="238" y="8"/>
                  </a:cxn>
                  <a:cxn ang="0">
                    <a:pos x="218" y="4"/>
                  </a:cxn>
                  <a:cxn ang="0">
                    <a:pos x="196" y="1"/>
                  </a:cxn>
                  <a:cxn ang="0">
                    <a:pos x="173" y="0"/>
                  </a:cxn>
                  <a:cxn ang="0">
                    <a:pos x="105" y="13"/>
                  </a:cxn>
                  <a:cxn ang="0">
                    <a:pos x="50" y="48"/>
                  </a:cxn>
                  <a:cxn ang="0">
                    <a:pos x="13" y="105"/>
                  </a:cxn>
                  <a:cxn ang="0">
                    <a:pos x="0" y="178"/>
                  </a:cxn>
                  <a:cxn ang="0">
                    <a:pos x="10" y="244"/>
                  </a:cxn>
                  <a:cxn ang="0">
                    <a:pos x="41" y="297"/>
                  </a:cxn>
                  <a:cxn ang="0">
                    <a:pos x="91" y="331"/>
                  </a:cxn>
                  <a:cxn ang="0">
                    <a:pos x="159" y="343"/>
                  </a:cxn>
                  <a:cxn ang="0">
                    <a:pos x="185" y="342"/>
                  </a:cxn>
                  <a:cxn ang="0">
                    <a:pos x="211" y="338"/>
                  </a:cxn>
                  <a:cxn ang="0">
                    <a:pos x="234" y="332"/>
                  </a:cxn>
                  <a:cxn ang="0">
                    <a:pos x="253" y="323"/>
                  </a:cxn>
                </a:cxnLst>
                <a:rect l="0" t="0" r="r" b="b"/>
                <a:pathLst>
                  <a:path w="253" h="343">
                    <a:moveTo>
                      <a:pt x="253" y="323"/>
                    </a:moveTo>
                    <a:cubicBezTo>
                      <a:pt x="253" y="271"/>
                      <a:pt x="253" y="271"/>
                      <a:pt x="253" y="271"/>
                    </a:cubicBezTo>
                    <a:cubicBezTo>
                      <a:pt x="241" y="279"/>
                      <a:pt x="228" y="285"/>
                      <a:pt x="214" y="289"/>
                    </a:cubicBezTo>
                    <a:cubicBezTo>
                      <a:pt x="200" y="293"/>
                      <a:pt x="184" y="295"/>
                      <a:pt x="168" y="295"/>
                    </a:cubicBezTo>
                    <a:cubicBezTo>
                      <a:pt x="151" y="295"/>
                      <a:pt x="136" y="292"/>
                      <a:pt x="123" y="286"/>
                    </a:cubicBezTo>
                    <a:cubicBezTo>
                      <a:pt x="109" y="281"/>
                      <a:pt x="98" y="273"/>
                      <a:pt x="88" y="263"/>
                    </a:cubicBezTo>
                    <a:cubicBezTo>
                      <a:pt x="78" y="252"/>
                      <a:pt x="71" y="240"/>
                      <a:pt x="66" y="225"/>
                    </a:cubicBezTo>
                    <a:cubicBezTo>
                      <a:pt x="60" y="210"/>
                      <a:pt x="58" y="194"/>
                      <a:pt x="58" y="175"/>
                    </a:cubicBezTo>
                    <a:cubicBezTo>
                      <a:pt x="58" y="155"/>
                      <a:pt x="61" y="137"/>
                      <a:pt x="67" y="121"/>
                    </a:cubicBezTo>
                    <a:cubicBezTo>
                      <a:pt x="73" y="106"/>
                      <a:pt x="81" y="92"/>
                      <a:pt x="92" y="82"/>
                    </a:cubicBezTo>
                    <a:cubicBezTo>
                      <a:pt x="102" y="71"/>
                      <a:pt x="114" y="63"/>
                      <a:pt x="129" y="57"/>
                    </a:cubicBezTo>
                    <a:cubicBezTo>
                      <a:pt x="143" y="52"/>
                      <a:pt x="158" y="49"/>
                      <a:pt x="174" y="49"/>
                    </a:cubicBezTo>
                    <a:cubicBezTo>
                      <a:pt x="189" y="49"/>
                      <a:pt x="203" y="51"/>
                      <a:pt x="216" y="55"/>
                    </a:cubicBezTo>
                    <a:cubicBezTo>
                      <a:pt x="230" y="58"/>
                      <a:pt x="242" y="63"/>
                      <a:pt x="253" y="70"/>
                    </a:cubicBezTo>
                    <a:cubicBezTo>
                      <a:pt x="253" y="14"/>
                      <a:pt x="253" y="14"/>
                      <a:pt x="253" y="14"/>
                    </a:cubicBezTo>
                    <a:cubicBezTo>
                      <a:pt x="249" y="12"/>
                      <a:pt x="244" y="10"/>
                      <a:pt x="238" y="8"/>
                    </a:cubicBezTo>
                    <a:cubicBezTo>
                      <a:pt x="232" y="7"/>
                      <a:pt x="225" y="5"/>
                      <a:pt x="218" y="4"/>
                    </a:cubicBezTo>
                    <a:cubicBezTo>
                      <a:pt x="211" y="3"/>
                      <a:pt x="204" y="2"/>
                      <a:pt x="196" y="1"/>
                    </a:cubicBezTo>
                    <a:cubicBezTo>
                      <a:pt x="188" y="1"/>
                      <a:pt x="180" y="0"/>
                      <a:pt x="173" y="0"/>
                    </a:cubicBezTo>
                    <a:cubicBezTo>
                      <a:pt x="149" y="0"/>
                      <a:pt x="126" y="5"/>
                      <a:pt x="105" y="13"/>
                    </a:cubicBezTo>
                    <a:cubicBezTo>
                      <a:pt x="84" y="21"/>
                      <a:pt x="66" y="33"/>
                      <a:pt x="50" y="48"/>
                    </a:cubicBezTo>
                    <a:cubicBezTo>
                      <a:pt x="35" y="64"/>
                      <a:pt x="22" y="83"/>
                      <a:pt x="13" y="105"/>
                    </a:cubicBezTo>
                    <a:cubicBezTo>
                      <a:pt x="4" y="127"/>
                      <a:pt x="0" y="151"/>
                      <a:pt x="0" y="178"/>
                    </a:cubicBezTo>
                    <a:cubicBezTo>
                      <a:pt x="0" y="202"/>
                      <a:pt x="3" y="224"/>
                      <a:pt x="10" y="244"/>
                    </a:cubicBezTo>
                    <a:cubicBezTo>
                      <a:pt x="18" y="265"/>
                      <a:pt x="28" y="282"/>
                      <a:pt x="41" y="297"/>
                    </a:cubicBezTo>
                    <a:cubicBezTo>
                      <a:pt x="55" y="311"/>
                      <a:pt x="72" y="323"/>
                      <a:pt x="91" y="331"/>
                    </a:cubicBezTo>
                    <a:cubicBezTo>
                      <a:pt x="111" y="339"/>
                      <a:pt x="134" y="343"/>
                      <a:pt x="159" y="343"/>
                    </a:cubicBezTo>
                    <a:cubicBezTo>
                      <a:pt x="168" y="343"/>
                      <a:pt x="176" y="343"/>
                      <a:pt x="185" y="342"/>
                    </a:cubicBezTo>
                    <a:cubicBezTo>
                      <a:pt x="194" y="341"/>
                      <a:pt x="203" y="340"/>
                      <a:pt x="211" y="338"/>
                    </a:cubicBezTo>
                    <a:cubicBezTo>
                      <a:pt x="219" y="336"/>
                      <a:pt x="227" y="334"/>
                      <a:pt x="234" y="332"/>
                    </a:cubicBezTo>
                    <a:cubicBezTo>
                      <a:pt x="241" y="329"/>
                      <a:pt x="248" y="327"/>
                      <a:pt x="253" y="323"/>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22" name="Freeform 37">
                <a:extLst>
                  <a:ext uri="{FF2B5EF4-FFF2-40B4-BE49-F238E27FC236}">
                    <a16:creationId xmlns:a16="http://schemas.microsoft.com/office/drawing/2014/main" id="{30274396-F345-4425-87C9-540B6C79302E}"/>
                  </a:ext>
                </a:extLst>
              </p:cNvPr>
              <p:cNvSpPr>
                <a:spLocks noEditPoints="1"/>
              </p:cNvSpPr>
              <p:nvPr/>
            </p:nvSpPr>
            <p:spPr bwMode="black">
              <a:xfrm>
                <a:off x="546993" y="6266369"/>
                <a:ext cx="90445" cy="112828"/>
              </a:xfrm>
              <a:custGeom>
                <a:avLst/>
                <a:gdLst/>
                <a:ahLst/>
                <a:cxnLst>
                  <a:cxn ang="0">
                    <a:pos x="193" y="53"/>
                  </a:cxn>
                  <a:cxn ang="0">
                    <a:pos x="176" y="24"/>
                  </a:cxn>
                  <a:cxn ang="0">
                    <a:pos x="148" y="6"/>
                  </a:cxn>
                  <a:cxn ang="0">
                    <a:pos x="107" y="0"/>
                  </a:cxn>
                  <a:cxn ang="0">
                    <a:pos x="82" y="2"/>
                  </a:cxn>
                  <a:cxn ang="0">
                    <a:pos x="58" y="7"/>
                  </a:cxn>
                  <a:cxn ang="0">
                    <a:pos x="37" y="14"/>
                  </a:cxn>
                  <a:cxn ang="0">
                    <a:pos x="23" y="21"/>
                  </a:cxn>
                  <a:cxn ang="0">
                    <a:pos x="23" y="68"/>
                  </a:cxn>
                  <a:cxn ang="0">
                    <a:pos x="59" y="49"/>
                  </a:cxn>
                  <a:cxn ang="0">
                    <a:pos x="101" y="42"/>
                  </a:cxn>
                  <a:cxn ang="0">
                    <a:pos x="135" y="53"/>
                  </a:cxn>
                  <a:cxn ang="0">
                    <a:pos x="146" y="90"/>
                  </a:cxn>
                  <a:cxn ang="0">
                    <a:pos x="77" y="100"/>
                  </a:cxn>
                  <a:cxn ang="0">
                    <a:pos x="42" y="109"/>
                  </a:cxn>
                  <a:cxn ang="0">
                    <a:pos x="18" y="126"/>
                  </a:cxn>
                  <a:cxn ang="0">
                    <a:pos x="4" y="150"/>
                  </a:cxn>
                  <a:cxn ang="0">
                    <a:pos x="0" y="178"/>
                  </a:cxn>
                  <a:cxn ang="0">
                    <a:pos x="5" y="207"/>
                  </a:cxn>
                  <a:cxn ang="0">
                    <a:pos x="19" y="229"/>
                  </a:cxn>
                  <a:cxn ang="0">
                    <a:pos x="43" y="243"/>
                  </a:cxn>
                  <a:cxn ang="0">
                    <a:pos x="75" y="248"/>
                  </a:cxn>
                  <a:cxn ang="0">
                    <a:pos x="115" y="239"/>
                  </a:cxn>
                  <a:cxn ang="0">
                    <a:pos x="145" y="210"/>
                  </a:cxn>
                  <a:cxn ang="0">
                    <a:pos x="146" y="210"/>
                  </a:cxn>
                  <a:cxn ang="0">
                    <a:pos x="146" y="243"/>
                  </a:cxn>
                  <a:cxn ang="0">
                    <a:pos x="199" y="243"/>
                  </a:cxn>
                  <a:cxn ang="0">
                    <a:pos x="199" y="92"/>
                  </a:cxn>
                  <a:cxn ang="0">
                    <a:pos x="193" y="53"/>
                  </a:cxn>
                  <a:cxn ang="0">
                    <a:pos x="146" y="149"/>
                  </a:cxn>
                  <a:cxn ang="0">
                    <a:pos x="142" y="171"/>
                  </a:cxn>
                  <a:cxn ang="0">
                    <a:pos x="131" y="189"/>
                  </a:cxn>
                  <a:cxn ang="0">
                    <a:pos x="114" y="202"/>
                  </a:cxn>
                  <a:cxn ang="0">
                    <a:pos x="91" y="206"/>
                  </a:cxn>
                  <a:cxn ang="0">
                    <a:pos x="75" y="204"/>
                  </a:cxn>
                  <a:cxn ang="0">
                    <a:pos x="63" y="197"/>
                  </a:cxn>
                  <a:cxn ang="0">
                    <a:pos x="55" y="186"/>
                  </a:cxn>
                  <a:cxn ang="0">
                    <a:pos x="52" y="173"/>
                  </a:cxn>
                  <a:cxn ang="0">
                    <a:pos x="54" y="158"/>
                  </a:cxn>
                  <a:cxn ang="0">
                    <a:pos x="61" y="147"/>
                  </a:cxn>
                  <a:cxn ang="0">
                    <a:pos x="74" y="139"/>
                  </a:cxn>
                  <a:cxn ang="0">
                    <a:pos x="95" y="134"/>
                  </a:cxn>
                  <a:cxn ang="0">
                    <a:pos x="146" y="127"/>
                  </a:cxn>
                  <a:cxn ang="0">
                    <a:pos x="146" y="149"/>
                  </a:cxn>
                </a:cxnLst>
                <a:rect l="0" t="0" r="r" b="b"/>
                <a:pathLst>
                  <a:path w="199" h="248">
                    <a:moveTo>
                      <a:pt x="193" y="53"/>
                    </a:moveTo>
                    <a:cubicBezTo>
                      <a:pt x="189" y="42"/>
                      <a:pt x="184" y="32"/>
                      <a:pt x="176" y="24"/>
                    </a:cubicBezTo>
                    <a:cubicBezTo>
                      <a:pt x="169" y="16"/>
                      <a:pt x="159" y="10"/>
                      <a:pt x="148" y="6"/>
                    </a:cubicBezTo>
                    <a:cubicBezTo>
                      <a:pt x="136" y="2"/>
                      <a:pt x="123" y="0"/>
                      <a:pt x="107" y="0"/>
                    </a:cubicBezTo>
                    <a:cubicBezTo>
                      <a:pt x="99" y="0"/>
                      <a:pt x="91" y="1"/>
                      <a:pt x="82" y="2"/>
                    </a:cubicBezTo>
                    <a:cubicBezTo>
                      <a:pt x="74" y="3"/>
                      <a:pt x="66" y="5"/>
                      <a:pt x="58" y="7"/>
                    </a:cubicBezTo>
                    <a:cubicBezTo>
                      <a:pt x="50" y="9"/>
                      <a:pt x="43" y="12"/>
                      <a:pt x="37" y="14"/>
                    </a:cubicBezTo>
                    <a:cubicBezTo>
                      <a:pt x="31" y="17"/>
                      <a:pt x="26" y="19"/>
                      <a:pt x="23" y="21"/>
                    </a:cubicBezTo>
                    <a:cubicBezTo>
                      <a:pt x="23" y="68"/>
                      <a:pt x="23" y="68"/>
                      <a:pt x="23" y="68"/>
                    </a:cubicBezTo>
                    <a:cubicBezTo>
                      <a:pt x="33" y="60"/>
                      <a:pt x="46" y="54"/>
                      <a:pt x="59" y="49"/>
                    </a:cubicBezTo>
                    <a:cubicBezTo>
                      <a:pt x="73" y="44"/>
                      <a:pt x="87" y="42"/>
                      <a:pt x="101" y="42"/>
                    </a:cubicBezTo>
                    <a:cubicBezTo>
                      <a:pt x="116" y="42"/>
                      <a:pt x="127" y="46"/>
                      <a:pt x="135" y="53"/>
                    </a:cubicBezTo>
                    <a:cubicBezTo>
                      <a:pt x="142" y="61"/>
                      <a:pt x="146" y="73"/>
                      <a:pt x="146" y="90"/>
                    </a:cubicBezTo>
                    <a:cubicBezTo>
                      <a:pt x="77" y="100"/>
                      <a:pt x="77" y="100"/>
                      <a:pt x="77" y="100"/>
                    </a:cubicBezTo>
                    <a:cubicBezTo>
                      <a:pt x="63" y="101"/>
                      <a:pt x="52" y="104"/>
                      <a:pt x="42" y="109"/>
                    </a:cubicBezTo>
                    <a:cubicBezTo>
                      <a:pt x="32" y="114"/>
                      <a:pt x="24" y="119"/>
                      <a:pt x="18" y="126"/>
                    </a:cubicBezTo>
                    <a:cubicBezTo>
                      <a:pt x="12" y="133"/>
                      <a:pt x="7" y="141"/>
                      <a:pt x="4" y="150"/>
                    </a:cubicBezTo>
                    <a:cubicBezTo>
                      <a:pt x="1" y="158"/>
                      <a:pt x="0" y="168"/>
                      <a:pt x="0" y="178"/>
                    </a:cubicBezTo>
                    <a:cubicBezTo>
                      <a:pt x="0" y="188"/>
                      <a:pt x="1" y="198"/>
                      <a:pt x="5" y="207"/>
                    </a:cubicBezTo>
                    <a:cubicBezTo>
                      <a:pt x="8" y="215"/>
                      <a:pt x="13" y="223"/>
                      <a:pt x="19" y="229"/>
                    </a:cubicBezTo>
                    <a:cubicBezTo>
                      <a:pt x="25" y="235"/>
                      <a:pt x="33" y="240"/>
                      <a:pt x="43" y="243"/>
                    </a:cubicBezTo>
                    <a:cubicBezTo>
                      <a:pt x="52" y="247"/>
                      <a:pt x="63" y="248"/>
                      <a:pt x="75" y="248"/>
                    </a:cubicBezTo>
                    <a:cubicBezTo>
                      <a:pt x="90" y="248"/>
                      <a:pt x="104" y="245"/>
                      <a:pt x="115" y="239"/>
                    </a:cubicBezTo>
                    <a:cubicBezTo>
                      <a:pt x="127" y="232"/>
                      <a:pt x="137" y="222"/>
                      <a:pt x="145" y="210"/>
                    </a:cubicBezTo>
                    <a:cubicBezTo>
                      <a:pt x="146" y="210"/>
                      <a:pt x="146" y="210"/>
                      <a:pt x="146" y="210"/>
                    </a:cubicBezTo>
                    <a:cubicBezTo>
                      <a:pt x="146" y="243"/>
                      <a:pt x="146" y="243"/>
                      <a:pt x="146" y="243"/>
                    </a:cubicBezTo>
                    <a:cubicBezTo>
                      <a:pt x="199" y="243"/>
                      <a:pt x="199" y="243"/>
                      <a:pt x="199" y="243"/>
                    </a:cubicBezTo>
                    <a:cubicBezTo>
                      <a:pt x="199" y="92"/>
                      <a:pt x="199" y="92"/>
                      <a:pt x="199" y="92"/>
                    </a:cubicBezTo>
                    <a:cubicBezTo>
                      <a:pt x="199" y="78"/>
                      <a:pt x="197" y="65"/>
                      <a:pt x="193" y="53"/>
                    </a:cubicBezTo>
                    <a:close/>
                    <a:moveTo>
                      <a:pt x="146" y="149"/>
                    </a:moveTo>
                    <a:cubicBezTo>
                      <a:pt x="146" y="157"/>
                      <a:pt x="145" y="164"/>
                      <a:pt x="142" y="171"/>
                    </a:cubicBezTo>
                    <a:cubicBezTo>
                      <a:pt x="140" y="178"/>
                      <a:pt x="136" y="184"/>
                      <a:pt x="131" y="189"/>
                    </a:cubicBezTo>
                    <a:cubicBezTo>
                      <a:pt x="126" y="194"/>
                      <a:pt x="121" y="199"/>
                      <a:pt x="114" y="202"/>
                    </a:cubicBezTo>
                    <a:cubicBezTo>
                      <a:pt x="107" y="205"/>
                      <a:pt x="100" y="206"/>
                      <a:pt x="91" y="206"/>
                    </a:cubicBezTo>
                    <a:cubicBezTo>
                      <a:pt x="85" y="206"/>
                      <a:pt x="80" y="205"/>
                      <a:pt x="75" y="204"/>
                    </a:cubicBezTo>
                    <a:cubicBezTo>
                      <a:pt x="70" y="202"/>
                      <a:pt x="66" y="199"/>
                      <a:pt x="63" y="197"/>
                    </a:cubicBezTo>
                    <a:cubicBezTo>
                      <a:pt x="59" y="194"/>
                      <a:pt x="57" y="190"/>
                      <a:pt x="55" y="186"/>
                    </a:cubicBezTo>
                    <a:cubicBezTo>
                      <a:pt x="53" y="182"/>
                      <a:pt x="52" y="177"/>
                      <a:pt x="52" y="173"/>
                    </a:cubicBezTo>
                    <a:cubicBezTo>
                      <a:pt x="52" y="167"/>
                      <a:pt x="53" y="162"/>
                      <a:pt x="54" y="158"/>
                    </a:cubicBezTo>
                    <a:cubicBezTo>
                      <a:pt x="55" y="154"/>
                      <a:pt x="57" y="150"/>
                      <a:pt x="61" y="147"/>
                    </a:cubicBezTo>
                    <a:cubicBezTo>
                      <a:pt x="64" y="144"/>
                      <a:pt x="68" y="141"/>
                      <a:pt x="74" y="139"/>
                    </a:cubicBezTo>
                    <a:cubicBezTo>
                      <a:pt x="79" y="137"/>
                      <a:pt x="86" y="135"/>
                      <a:pt x="95" y="134"/>
                    </a:cubicBezTo>
                    <a:cubicBezTo>
                      <a:pt x="146" y="127"/>
                      <a:pt x="146" y="127"/>
                      <a:pt x="146" y="127"/>
                    </a:cubicBezTo>
                    <a:lnTo>
                      <a:pt x="146" y="149"/>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23" name="Freeform 38">
                <a:extLst>
                  <a:ext uri="{FF2B5EF4-FFF2-40B4-BE49-F238E27FC236}">
                    <a16:creationId xmlns:a16="http://schemas.microsoft.com/office/drawing/2014/main" id="{9BADB120-3DC2-428E-BB94-9F6EEDBADE09}"/>
                  </a:ext>
                </a:extLst>
              </p:cNvPr>
              <p:cNvSpPr>
                <a:spLocks/>
              </p:cNvSpPr>
              <p:nvPr/>
            </p:nvSpPr>
            <p:spPr bwMode="black">
              <a:xfrm>
                <a:off x="659820" y="6266369"/>
                <a:ext cx="160334" cy="110544"/>
              </a:xfrm>
              <a:custGeom>
                <a:avLst/>
                <a:gdLst/>
                <a:ahLst/>
                <a:cxnLst>
                  <a:cxn ang="0">
                    <a:pos x="353" y="243"/>
                  </a:cxn>
                  <a:cxn ang="0">
                    <a:pos x="353" y="96"/>
                  </a:cxn>
                  <a:cxn ang="0">
                    <a:pos x="333" y="23"/>
                  </a:cxn>
                  <a:cxn ang="0">
                    <a:pos x="276" y="0"/>
                  </a:cxn>
                  <a:cxn ang="0">
                    <a:pos x="230" y="11"/>
                  </a:cxn>
                  <a:cxn ang="0">
                    <a:pos x="196" y="46"/>
                  </a:cxn>
                  <a:cxn ang="0">
                    <a:pos x="186" y="27"/>
                  </a:cxn>
                  <a:cxn ang="0">
                    <a:pos x="171" y="12"/>
                  </a:cxn>
                  <a:cxn ang="0">
                    <a:pos x="152" y="3"/>
                  </a:cxn>
                  <a:cxn ang="0">
                    <a:pos x="129" y="0"/>
                  </a:cxn>
                  <a:cxn ang="0">
                    <a:pos x="86" y="11"/>
                  </a:cxn>
                  <a:cxn ang="0">
                    <a:pos x="54" y="42"/>
                  </a:cxn>
                  <a:cxn ang="0">
                    <a:pos x="53" y="42"/>
                  </a:cxn>
                  <a:cxn ang="0">
                    <a:pos x="53" y="6"/>
                  </a:cxn>
                  <a:cxn ang="0">
                    <a:pos x="0" y="6"/>
                  </a:cxn>
                  <a:cxn ang="0">
                    <a:pos x="0" y="243"/>
                  </a:cxn>
                  <a:cxn ang="0">
                    <a:pos x="53" y="243"/>
                  </a:cxn>
                  <a:cxn ang="0">
                    <a:pos x="53" y="110"/>
                  </a:cxn>
                  <a:cxn ang="0">
                    <a:pos x="57" y="82"/>
                  </a:cxn>
                  <a:cxn ang="0">
                    <a:pos x="67" y="61"/>
                  </a:cxn>
                  <a:cxn ang="0">
                    <a:pos x="83" y="48"/>
                  </a:cxn>
                  <a:cxn ang="0">
                    <a:pos x="103" y="44"/>
                  </a:cxn>
                  <a:cxn ang="0">
                    <a:pos x="122" y="47"/>
                  </a:cxn>
                  <a:cxn ang="0">
                    <a:pos x="137" y="57"/>
                  </a:cxn>
                  <a:cxn ang="0">
                    <a:pos x="146" y="76"/>
                  </a:cxn>
                  <a:cxn ang="0">
                    <a:pos x="149" y="104"/>
                  </a:cxn>
                  <a:cxn ang="0">
                    <a:pos x="149" y="243"/>
                  </a:cxn>
                  <a:cxn ang="0">
                    <a:pos x="203" y="243"/>
                  </a:cxn>
                  <a:cxn ang="0">
                    <a:pos x="203" y="110"/>
                  </a:cxn>
                  <a:cxn ang="0">
                    <a:pos x="207" y="84"/>
                  </a:cxn>
                  <a:cxn ang="0">
                    <a:pos x="217" y="63"/>
                  </a:cxn>
                  <a:cxn ang="0">
                    <a:pos x="233" y="49"/>
                  </a:cxn>
                  <a:cxn ang="0">
                    <a:pos x="253" y="44"/>
                  </a:cxn>
                  <a:cxn ang="0">
                    <a:pos x="272" y="47"/>
                  </a:cxn>
                  <a:cxn ang="0">
                    <a:pos x="287" y="57"/>
                  </a:cxn>
                  <a:cxn ang="0">
                    <a:pos x="296" y="77"/>
                  </a:cxn>
                  <a:cxn ang="0">
                    <a:pos x="300" y="109"/>
                  </a:cxn>
                  <a:cxn ang="0">
                    <a:pos x="300" y="243"/>
                  </a:cxn>
                  <a:cxn ang="0">
                    <a:pos x="353" y="243"/>
                  </a:cxn>
                </a:cxnLst>
                <a:rect l="0" t="0" r="r" b="b"/>
                <a:pathLst>
                  <a:path w="353" h="243">
                    <a:moveTo>
                      <a:pt x="353" y="243"/>
                    </a:moveTo>
                    <a:cubicBezTo>
                      <a:pt x="353" y="96"/>
                      <a:pt x="353" y="96"/>
                      <a:pt x="353" y="96"/>
                    </a:cubicBezTo>
                    <a:cubicBezTo>
                      <a:pt x="353" y="63"/>
                      <a:pt x="347" y="38"/>
                      <a:pt x="333" y="23"/>
                    </a:cubicBezTo>
                    <a:cubicBezTo>
                      <a:pt x="320" y="8"/>
                      <a:pt x="301" y="0"/>
                      <a:pt x="276" y="0"/>
                    </a:cubicBezTo>
                    <a:cubicBezTo>
                      <a:pt x="259" y="0"/>
                      <a:pt x="243" y="4"/>
                      <a:pt x="230" y="11"/>
                    </a:cubicBezTo>
                    <a:cubicBezTo>
                      <a:pt x="217" y="18"/>
                      <a:pt x="206" y="30"/>
                      <a:pt x="196" y="46"/>
                    </a:cubicBezTo>
                    <a:cubicBezTo>
                      <a:pt x="194" y="39"/>
                      <a:pt x="191" y="33"/>
                      <a:pt x="186" y="27"/>
                    </a:cubicBezTo>
                    <a:cubicBezTo>
                      <a:pt x="182" y="21"/>
                      <a:pt x="177" y="16"/>
                      <a:pt x="171" y="12"/>
                    </a:cubicBezTo>
                    <a:cubicBezTo>
                      <a:pt x="165" y="8"/>
                      <a:pt x="159" y="5"/>
                      <a:pt x="152" y="3"/>
                    </a:cubicBezTo>
                    <a:cubicBezTo>
                      <a:pt x="145" y="1"/>
                      <a:pt x="137" y="0"/>
                      <a:pt x="129" y="0"/>
                    </a:cubicBezTo>
                    <a:cubicBezTo>
                      <a:pt x="113" y="0"/>
                      <a:pt x="98" y="4"/>
                      <a:pt x="86" y="11"/>
                    </a:cubicBezTo>
                    <a:cubicBezTo>
                      <a:pt x="73" y="18"/>
                      <a:pt x="62" y="28"/>
                      <a:pt x="54" y="42"/>
                    </a:cubicBezTo>
                    <a:cubicBezTo>
                      <a:pt x="53" y="42"/>
                      <a:pt x="53" y="42"/>
                      <a:pt x="53" y="42"/>
                    </a:cubicBezTo>
                    <a:cubicBezTo>
                      <a:pt x="53" y="6"/>
                      <a:pt x="53" y="6"/>
                      <a:pt x="53" y="6"/>
                    </a:cubicBezTo>
                    <a:cubicBezTo>
                      <a:pt x="0" y="6"/>
                      <a:pt x="0" y="6"/>
                      <a:pt x="0" y="6"/>
                    </a:cubicBezTo>
                    <a:cubicBezTo>
                      <a:pt x="0" y="243"/>
                      <a:pt x="0" y="243"/>
                      <a:pt x="0" y="243"/>
                    </a:cubicBezTo>
                    <a:cubicBezTo>
                      <a:pt x="53" y="243"/>
                      <a:pt x="53" y="243"/>
                      <a:pt x="53" y="243"/>
                    </a:cubicBezTo>
                    <a:cubicBezTo>
                      <a:pt x="53" y="110"/>
                      <a:pt x="53" y="110"/>
                      <a:pt x="53" y="110"/>
                    </a:cubicBezTo>
                    <a:cubicBezTo>
                      <a:pt x="53" y="99"/>
                      <a:pt x="54" y="90"/>
                      <a:pt x="57" y="82"/>
                    </a:cubicBezTo>
                    <a:cubicBezTo>
                      <a:pt x="60" y="74"/>
                      <a:pt x="63" y="67"/>
                      <a:pt x="67" y="61"/>
                    </a:cubicBezTo>
                    <a:cubicBezTo>
                      <a:pt x="72" y="56"/>
                      <a:pt x="77" y="51"/>
                      <a:pt x="83" y="48"/>
                    </a:cubicBezTo>
                    <a:cubicBezTo>
                      <a:pt x="89" y="45"/>
                      <a:pt x="96" y="44"/>
                      <a:pt x="103" y="44"/>
                    </a:cubicBezTo>
                    <a:cubicBezTo>
                      <a:pt x="110" y="44"/>
                      <a:pt x="116" y="45"/>
                      <a:pt x="122" y="47"/>
                    </a:cubicBezTo>
                    <a:cubicBezTo>
                      <a:pt x="128" y="49"/>
                      <a:pt x="133" y="53"/>
                      <a:pt x="137" y="57"/>
                    </a:cubicBezTo>
                    <a:cubicBezTo>
                      <a:pt x="141" y="62"/>
                      <a:pt x="144" y="68"/>
                      <a:pt x="146" y="76"/>
                    </a:cubicBezTo>
                    <a:cubicBezTo>
                      <a:pt x="148" y="84"/>
                      <a:pt x="149" y="93"/>
                      <a:pt x="149" y="104"/>
                    </a:cubicBezTo>
                    <a:cubicBezTo>
                      <a:pt x="149" y="243"/>
                      <a:pt x="149" y="243"/>
                      <a:pt x="149" y="243"/>
                    </a:cubicBezTo>
                    <a:cubicBezTo>
                      <a:pt x="203" y="243"/>
                      <a:pt x="203" y="243"/>
                      <a:pt x="203" y="243"/>
                    </a:cubicBezTo>
                    <a:cubicBezTo>
                      <a:pt x="203" y="110"/>
                      <a:pt x="203" y="110"/>
                      <a:pt x="203" y="110"/>
                    </a:cubicBezTo>
                    <a:cubicBezTo>
                      <a:pt x="203" y="101"/>
                      <a:pt x="204" y="92"/>
                      <a:pt x="207" y="84"/>
                    </a:cubicBezTo>
                    <a:cubicBezTo>
                      <a:pt x="209" y="76"/>
                      <a:pt x="212" y="69"/>
                      <a:pt x="217" y="63"/>
                    </a:cubicBezTo>
                    <a:cubicBezTo>
                      <a:pt x="221" y="57"/>
                      <a:pt x="227" y="53"/>
                      <a:pt x="233" y="49"/>
                    </a:cubicBezTo>
                    <a:cubicBezTo>
                      <a:pt x="239" y="45"/>
                      <a:pt x="245" y="44"/>
                      <a:pt x="253" y="44"/>
                    </a:cubicBezTo>
                    <a:cubicBezTo>
                      <a:pt x="260" y="44"/>
                      <a:pt x="267" y="45"/>
                      <a:pt x="272" y="47"/>
                    </a:cubicBezTo>
                    <a:cubicBezTo>
                      <a:pt x="278" y="48"/>
                      <a:pt x="283" y="52"/>
                      <a:pt x="287" y="57"/>
                    </a:cubicBezTo>
                    <a:cubicBezTo>
                      <a:pt x="291" y="62"/>
                      <a:pt x="294" y="68"/>
                      <a:pt x="296" y="77"/>
                    </a:cubicBezTo>
                    <a:cubicBezTo>
                      <a:pt x="298" y="85"/>
                      <a:pt x="300" y="96"/>
                      <a:pt x="300" y="109"/>
                    </a:cubicBezTo>
                    <a:cubicBezTo>
                      <a:pt x="300" y="243"/>
                      <a:pt x="300" y="243"/>
                      <a:pt x="300" y="243"/>
                    </a:cubicBezTo>
                    <a:lnTo>
                      <a:pt x="353" y="243"/>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24" name="Freeform 39">
                <a:extLst>
                  <a:ext uri="{FF2B5EF4-FFF2-40B4-BE49-F238E27FC236}">
                    <a16:creationId xmlns:a16="http://schemas.microsoft.com/office/drawing/2014/main" id="{A744BD4C-4297-400F-BB14-03E3B1289E34}"/>
                  </a:ext>
                </a:extLst>
              </p:cNvPr>
              <p:cNvSpPr>
                <a:spLocks/>
              </p:cNvSpPr>
              <p:nvPr/>
            </p:nvSpPr>
            <p:spPr bwMode="black">
              <a:xfrm>
                <a:off x="1039643" y="6266369"/>
                <a:ext cx="95469" cy="110544"/>
              </a:xfrm>
              <a:custGeom>
                <a:avLst/>
                <a:gdLst/>
                <a:ahLst/>
                <a:cxnLst>
                  <a:cxn ang="0">
                    <a:pos x="210" y="243"/>
                  </a:cxn>
                  <a:cxn ang="0">
                    <a:pos x="210" y="97"/>
                  </a:cxn>
                  <a:cxn ang="0">
                    <a:pos x="189" y="24"/>
                  </a:cxn>
                  <a:cxn ang="0">
                    <a:pos x="131" y="0"/>
                  </a:cxn>
                  <a:cxn ang="0">
                    <a:pos x="88" y="10"/>
                  </a:cxn>
                  <a:cxn ang="0">
                    <a:pos x="54" y="44"/>
                  </a:cxn>
                  <a:cxn ang="0">
                    <a:pos x="53" y="44"/>
                  </a:cxn>
                  <a:cxn ang="0">
                    <a:pos x="53" y="6"/>
                  </a:cxn>
                  <a:cxn ang="0">
                    <a:pos x="0" y="6"/>
                  </a:cxn>
                  <a:cxn ang="0">
                    <a:pos x="0" y="243"/>
                  </a:cxn>
                  <a:cxn ang="0">
                    <a:pos x="53" y="243"/>
                  </a:cxn>
                  <a:cxn ang="0">
                    <a:pos x="53" y="108"/>
                  </a:cxn>
                  <a:cxn ang="0">
                    <a:pos x="57" y="82"/>
                  </a:cxn>
                  <a:cxn ang="0">
                    <a:pos x="69" y="62"/>
                  </a:cxn>
                  <a:cxn ang="0">
                    <a:pos x="87" y="48"/>
                  </a:cxn>
                  <a:cxn ang="0">
                    <a:pos x="109" y="44"/>
                  </a:cxn>
                  <a:cxn ang="0">
                    <a:pos x="145" y="60"/>
                  </a:cxn>
                  <a:cxn ang="0">
                    <a:pos x="156" y="110"/>
                  </a:cxn>
                  <a:cxn ang="0">
                    <a:pos x="156" y="243"/>
                  </a:cxn>
                  <a:cxn ang="0">
                    <a:pos x="210" y="243"/>
                  </a:cxn>
                </a:cxnLst>
                <a:rect l="0" t="0" r="r" b="b"/>
                <a:pathLst>
                  <a:path w="210" h="243">
                    <a:moveTo>
                      <a:pt x="210" y="243"/>
                    </a:moveTo>
                    <a:cubicBezTo>
                      <a:pt x="210" y="97"/>
                      <a:pt x="210" y="97"/>
                      <a:pt x="210" y="97"/>
                    </a:cubicBezTo>
                    <a:cubicBezTo>
                      <a:pt x="210" y="64"/>
                      <a:pt x="203" y="40"/>
                      <a:pt x="189" y="24"/>
                    </a:cubicBezTo>
                    <a:cubicBezTo>
                      <a:pt x="175" y="8"/>
                      <a:pt x="156" y="0"/>
                      <a:pt x="131" y="0"/>
                    </a:cubicBezTo>
                    <a:cubicBezTo>
                      <a:pt x="115" y="0"/>
                      <a:pt x="100" y="3"/>
                      <a:pt x="88" y="10"/>
                    </a:cubicBezTo>
                    <a:cubicBezTo>
                      <a:pt x="75" y="17"/>
                      <a:pt x="63" y="28"/>
                      <a:pt x="54" y="44"/>
                    </a:cubicBezTo>
                    <a:cubicBezTo>
                      <a:pt x="53" y="44"/>
                      <a:pt x="53" y="44"/>
                      <a:pt x="53" y="44"/>
                    </a:cubicBezTo>
                    <a:cubicBezTo>
                      <a:pt x="53" y="6"/>
                      <a:pt x="53" y="6"/>
                      <a:pt x="53" y="6"/>
                    </a:cubicBezTo>
                    <a:cubicBezTo>
                      <a:pt x="0" y="6"/>
                      <a:pt x="0" y="6"/>
                      <a:pt x="0" y="6"/>
                    </a:cubicBezTo>
                    <a:cubicBezTo>
                      <a:pt x="0" y="243"/>
                      <a:pt x="0" y="243"/>
                      <a:pt x="0" y="243"/>
                    </a:cubicBezTo>
                    <a:cubicBezTo>
                      <a:pt x="53" y="243"/>
                      <a:pt x="53" y="243"/>
                      <a:pt x="53" y="243"/>
                    </a:cubicBezTo>
                    <a:cubicBezTo>
                      <a:pt x="53" y="108"/>
                      <a:pt x="53" y="108"/>
                      <a:pt x="53" y="108"/>
                    </a:cubicBezTo>
                    <a:cubicBezTo>
                      <a:pt x="53" y="99"/>
                      <a:pt x="54" y="90"/>
                      <a:pt x="57" y="82"/>
                    </a:cubicBezTo>
                    <a:cubicBezTo>
                      <a:pt x="60" y="74"/>
                      <a:pt x="64" y="67"/>
                      <a:pt x="69" y="62"/>
                    </a:cubicBezTo>
                    <a:cubicBezTo>
                      <a:pt x="74" y="56"/>
                      <a:pt x="80" y="52"/>
                      <a:pt x="87" y="48"/>
                    </a:cubicBezTo>
                    <a:cubicBezTo>
                      <a:pt x="94" y="45"/>
                      <a:pt x="101" y="44"/>
                      <a:pt x="109" y="44"/>
                    </a:cubicBezTo>
                    <a:cubicBezTo>
                      <a:pt x="126" y="44"/>
                      <a:pt x="138" y="49"/>
                      <a:pt x="145" y="60"/>
                    </a:cubicBezTo>
                    <a:cubicBezTo>
                      <a:pt x="153" y="71"/>
                      <a:pt x="156" y="87"/>
                      <a:pt x="156" y="110"/>
                    </a:cubicBezTo>
                    <a:cubicBezTo>
                      <a:pt x="156" y="243"/>
                      <a:pt x="156" y="243"/>
                      <a:pt x="156" y="243"/>
                    </a:cubicBezTo>
                    <a:lnTo>
                      <a:pt x="210" y="243"/>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25" name="Freeform 42">
                <a:extLst>
                  <a:ext uri="{FF2B5EF4-FFF2-40B4-BE49-F238E27FC236}">
                    <a16:creationId xmlns:a16="http://schemas.microsoft.com/office/drawing/2014/main" id="{80675E69-7FBA-4FA7-85E6-703B2CA7E48A}"/>
                  </a:ext>
                </a:extLst>
              </p:cNvPr>
              <p:cNvSpPr>
                <a:spLocks/>
              </p:cNvSpPr>
              <p:nvPr/>
            </p:nvSpPr>
            <p:spPr bwMode="black">
              <a:xfrm>
                <a:off x="611629" y="6191684"/>
                <a:ext cx="37229" cy="28778"/>
              </a:xfrm>
              <a:custGeom>
                <a:avLst/>
                <a:gdLst/>
                <a:ahLst/>
                <a:cxnLst>
                  <a:cxn ang="0">
                    <a:pos x="53" y="0"/>
                  </a:cxn>
                  <a:cxn ang="0">
                    <a:pos x="163" y="0"/>
                  </a:cxn>
                  <a:cxn ang="0">
                    <a:pos x="63" y="126"/>
                  </a:cxn>
                  <a:cxn ang="0">
                    <a:pos x="0" y="126"/>
                  </a:cxn>
                  <a:cxn ang="0">
                    <a:pos x="53" y="0"/>
                  </a:cxn>
                </a:cxnLst>
                <a:rect l="0" t="0" r="r" b="b"/>
                <a:pathLst>
                  <a:path w="163" h="126">
                    <a:moveTo>
                      <a:pt x="53" y="0"/>
                    </a:moveTo>
                    <a:lnTo>
                      <a:pt x="163" y="0"/>
                    </a:lnTo>
                    <a:lnTo>
                      <a:pt x="63" y="126"/>
                    </a:lnTo>
                    <a:lnTo>
                      <a:pt x="0" y="126"/>
                    </a:lnTo>
                    <a:lnTo>
                      <a:pt x="53" y="0"/>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26" name="Freeform 43">
                <a:extLst>
                  <a:ext uri="{FF2B5EF4-FFF2-40B4-BE49-F238E27FC236}">
                    <a16:creationId xmlns:a16="http://schemas.microsoft.com/office/drawing/2014/main" id="{0208BC7A-7E6E-479C-8EA8-3BB39C8F73FF}"/>
                  </a:ext>
                </a:extLst>
              </p:cNvPr>
              <p:cNvSpPr>
                <a:spLocks noEditPoints="1"/>
              </p:cNvSpPr>
              <p:nvPr/>
            </p:nvSpPr>
            <p:spPr bwMode="black">
              <a:xfrm>
                <a:off x="891414" y="6266369"/>
                <a:ext cx="111000" cy="112828"/>
              </a:xfrm>
              <a:custGeom>
                <a:avLst/>
                <a:gdLst/>
                <a:ahLst/>
                <a:cxnLst>
                  <a:cxn ang="0">
                    <a:pos x="236" y="72"/>
                  </a:cxn>
                  <a:cxn ang="0">
                    <a:pos x="213" y="34"/>
                  </a:cxn>
                  <a:cxn ang="0">
                    <a:pos x="176" y="9"/>
                  </a:cxn>
                  <a:cxn ang="0">
                    <a:pos x="126" y="0"/>
                  </a:cxn>
                  <a:cxn ang="0">
                    <a:pos x="75" y="8"/>
                  </a:cxn>
                  <a:cxn ang="0">
                    <a:pos x="35" y="32"/>
                  </a:cxn>
                  <a:cxn ang="0">
                    <a:pos x="9" y="72"/>
                  </a:cxn>
                  <a:cxn ang="0">
                    <a:pos x="0" y="127"/>
                  </a:cxn>
                  <a:cxn ang="0">
                    <a:pos x="8" y="177"/>
                  </a:cxn>
                  <a:cxn ang="0">
                    <a:pos x="32" y="215"/>
                  </a:cxn>
                  <a:cxn ang="0">
                    <a:pos x="70" y="240"/>
                  </a:cxn>
                  <a:cxn ang="0">
                    <a:pos x="120" y="248"/>
                  </a:cxn>
                  <a:cxn ang="0">
                    <a:pos x="171" y="240"/>
                  </a:cxn>
                  <a:cxn ang="0">
                    <a:pos x="210" y="215"/>
                  </a:cxn>
                  <a:cxn ang="0">
                    <a:pos x="235" y="175"/>
                  </a:cxn>
                  <a:cxn ang="0">
                    <a:pos x="244" y="122"/>
                  </a:cxn>
                  <a:cxn ang="0">
                    <a:pos x="236" y="72"/>
                  </a:cxn>
                  <a:cxn ang="0">
                    <a:pos x="171" y="184"/>
                  </a:cxn>
                  <a:cxn ang="0">
                    <a:pos x="123" y="205"/>
                  </a:cxn>
                  <a:cxn ang="0">
                    <a:pos x="96" y="200"/>
                  </a:cxn>
                  <a:cxn ang="0">
                    <a:pos x="74" y="185"/>
                  </a:cxn>
                  <a:cxn ang="0">
                    <a:pos x="60" y="160"/>
                  </a:cxn>
                  <a:cxn ang="0">
                    <a:pos x="55" y="125"/>
                  </a:cxn>
                  <a:cxn ang="0">
                    <a:pos x="61" y="89"/>
                  </a:cxn>
                  <a:cxn ang="0">
                    <a:pos x="75" y="63"/>
                  </a:cxn>
                  <a:cxn ang="0">
                    <a:pos x="96" y="49"/>
                  </a:cxn>
                  <a:cxn ang="0">
                    <a:pos x="123" y="44"/>
                  </a:cxn>
                  <a:cxn ang="0">
                    <a:pos x="171" y="64"/>
                  </a:cxn>
                  <a:cxn ang="0">
                    <a:pos x="188" y="124"/>
                  </a:cxn>
                  <a:cxn ang="0">
                    <a:pos x="171" y="184"/>
                  </a:cxn>
                </a:cxnLst>
                <a:rect l="0" t="0" r="r" b="b"/>
                <a:pathLst>
                  <a:path w="244" h="248">
                    <a:moveTo>
                      <a:pt x="236" y="72"/>
                    </a:moveTo>
                    <a:cubicBezTo>
                      <a:pt x="231" y="57"/>
                      <a:pt x="223" y="44"/>
                      <a:pt x="213" y="34"/>
                    </a:cubicBezTo>
                    <a:cubicBezTo>
                      <a:pt x="203" y="23"/>
                      <a:pt x="191" y="15"/>
                      <a:pt x="176" y="9"/>
                    </a:cubicBezTo>
                    <a:cubicBezTo>
                      <a:pt x="162" y="3"/>
                      <a:pt x="145" y="0"/>
                      <a:pt x="126" y="0"/>
                    </a:cubicBezTo>
                    <a:cubicBezTo>
                      <a:pt x="107" y="0"/>
                      <a:pt x="90" y="3"/>
                      <a:pt x="75" y="8"/>
                    </a:cubicBezTo>
                    <a:cubicBezTo>
                      <a:pt x="59" y="13"/>
                      <a:pt x="46" y="22"/>
                      <a:pt x="35" y="32"/>
                    </a:cubicBezTo>
                    <a:cubicBezTo>
                      <a:pt x="24" y="43"/>
                      <a:pt x="15" y="56"/>
                      <a:pt x="9" y="72"/>
                    </a:cubicBezTo>
                    <a:cubicBezTo>
                      <a:pt x="3" y="88"/>
                      <a:pt x="0" y="106"/>
                      <a:pt x="0" y="127"/>
                    </a:cubicBezTo>
                    <a:cubicBezTo>
                      <a:pt x="0" y="145"/>
                      <a:pt x="3" y="162"/>
                      <a:pt x="8" y="177"/>
                    </a:cubicBezTo>
                    <a:cubicBezTo>
                      <a:pt x="14" y="192"/>
                      <a:pt x="22" y="205"/>
                      <a:pt x="32" y="215"/>
                    </a:cubicBezTo>
                    <a:cubicBezTo>
                      <a:pt x="43" y="226"/>
                      <a:pt x="55" y="234"/>
                      <a:pt x="70" y="240"/>
                    </a:cubicBezTo>
                    <a:cubicBezTo>
                      <a:pt x="85" y="246"/>
                      <a:pt x="101" y="248"/>
                      <a:pt x="120" y="248"/>
                    </a:cubicBezTo>
                    <a:cubicBezTo>
                      <a:pt x="138" y="248"/>
                      <a:pt x="155" y="245"/>
                      <a:pt x="171" y="240"/>
                    </a:cubicBezTo>
                    <a:cubicBezTo>
                      <a:pt x="186" y="234"/>
                      <a:pt x="199" y="226"/>
                      <a:pt x="210" y="215"/>
                    </a:cubicBezTo>
                    <a:cubicBezTo>
                      <a:pt x="220" y="204"/>
                      <a:pt x="229" y="190"/>
                      <a:pt x="235" y="175"/>
                    </a:cubicBezTo>
                    <a:cubicBezTo>
                      <a:pt x="241" y="159"/>
                      <a:pt x="244" y="141"/>
                      <a:pt x="244" y="122"/>
                    </a:cubicBezTo>
                    <a:cubicBezTo>
                      <a:pt x="244" y="104"/>
                      <a:pt x="241" y="87"/>
                      <a:pt x="236" y="72"/>
                    </a:cubicBezTo>
                    <a:close/>
                    <a:moveTo>
                      <a:pt x="171" y="184"/>
                    </a:moveTo>
                    <a:cubicBezTo>
                      <a:pt x="160" y="198"/>
                      <a:pt x="144" y="205"/>
                      <a:pt x="123" y="205"/>
                    </a:cubicBezTo>
                    <a:cubicBezTo>
                      <a:pt x="113" y="205"/>
                      <a:pt x="104" y="203"/>
                      <a:pt x="96" y="200"/>
                    </a:cubicBezTo>
                    <a:cubicBezTo>
                      <a:pt x="88" y="197"/>
                      <a:pt x="80" y="192"/>
                      <a:pt x="74" y="185"/>
                    </a:cubicBezTo>
                    <a:cubicBezTo>
                      <a:pt x="68" y="178"/>
                      <a:pt x="64" y="170"/>
                      <a:pt x="60" y="160"/>
                    </a:cubicBezTo>
                    <a:cubicBezTo>
                      <a:pt x="57" y="150"/>
                      <a:pt x="55" y="139"/>
                      <a:pt x="55" y="125"/>
                    </a:cubicBezTo>
                    <a:cubicBezTo>
                      <a:pt x="55" y="111"/>
                      <a:pt x="57" y="99"/>
                      <a:pt x="61" y="89"/>
                    </a:cubicBezTo>
                    <a:cubicBezTo>
                      <a:pt x="64" y="79"/>
                      <a:pt x="69" y="70"/>
                      <a:pt x="75" y="63"/>
                    </a:cubicBezTo>
                    <a:cubicBezTo>
                      <a:pt x="81" y="57"/>
                      <a:pt x="88" y="52"/>
                      <a:pt x="96" y="49"/>
                    </a:cubicBezTo>
                    <a:cubicBezTo>
                      <a:pt x="104" y="45"/>
                      <a:pt x="113" y="44"/>
                      <a:pt x="123" y="44"/>
                    </a:cubicBezTo>
                    <a:cubicBezTo>
                      <a:pt x="143" y="44"/>
                      <a:pt x="159" y="50"/>
                      <a:pt x="171" y="64"/>
                    </a:cubicBezTo>
                    <a:cubicBezTo>
                      <a:pt x="182" y="78"/>
                      <a:pt x="188" y="97"/>
                      <a:pt x="188" y="124"/>
                    </a:cubicBezTo>
                    <a:cubicBezTo>
                      <a:pt x="188" y="150"/>
                      <a:pt x="182" y="170"/>
                      <a:pt x="171" y="184"/>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27" name="Freeform 44">
                <a:extLst>
                  <a:ext uri="{FF2B5EF4-FFF2-40B4-BE49-F238E27FC236}">
                    <a16:creationId xmlns:a16="http://schemas.microsoft.com/office/drawing/2014/main" id="{0B0D3DB3-798A-4C6D-8A26-3B8CDD378660}"/>
                  </a:ext>
                </a:extLst>
              </p:cNvPr>
              <p:cNvSpPr>
                <a:spLocks/>
              </p:cNvSpPr>
              <p:nvPr/>
            </p:nvSpPr>
            <p:spPr bwMode="black">
              <a:xfrm>
                <a:off x="998760" y="6266826"/>
                <a:ext cx="20099" cy="50019"/>
              </a:xfrm>
              <a:custGeom>
                <a:avLst/>
                <a:gdLst/>
                <a:ahLst/>
                <a:cxnLst>
                  <a:cxn ang="0">
                    <a:pos x="0" y="0"/>
                  </a:cxn>
                  <a:cxn ang="0">
                    <a:pos x="44" y="0"/>
                  </a:cxn>
                  <a:cxn ang="0">
                    <a:pos x="44" y="28"/>
                  </a:cxn>
                  <a:cxn ang="0">
                    <a:pos x="39" y="63"/>
                  </a:cxn>
                  <a:cxn ang="0">
                    <a:pos x="26" y="93"/>
                  </a:cxn>
                  <a:cxn ang="0">
                    <a:pos x="7" y="110"/>
                  </a:cxn>
                  <a:cxn ang="0">
                    <a:pos x="6" y="97"/>
                  </a:cxn>
                  <a:cxn ang="0">
                    <a:pos x="4" y="86"/>
                  </a:cxn>
                  <a:cxn ang="0">
                    <a:pos x="11" y="78"/>
                  </a:cxn>
                  <a:cxn ang="0">
                    <a:pos x="20" y="58"/>
                  </a:cxn>
                  <a:cxn ang="0">
                    <a:pos x="21" y="46"/>
                  </a:cxn>
                  <a:cxn ang="0">
                    <a:pos x="0" y="46"/>
                  </a:cxn>
                  <a:cxn ang="0">
                    <a:pos x="0" y="0"/>
                  </a:cxn>
                </a:cxnLst>
                <a:rect l="0" t="0" r="r" b="b"/>
                <a:pathLst>
                  <a:path w="44" h="110">
                    <a:moveTo>
                      <a:pt x="0" y="0"/>
                    </a:moveTo>
                    <a:cubicBezTo>
                      <a:pt x="44" y="0"/>
                      <a:pt x="44" y="0"/>
                      <a:pt x="44" y="0"/>
                    </a:cubicBezTo>
                    <a:cubicBezTo>
                      <a:pt x="44" y="28"/>
                      <a:pt x="44" y="28"/>
                      <a:pt x="44" y="28"/>
                    </a:cubicBezTo>
                    <a:cubicBezTo>
                      <a:pt x="44" y="28"/>
                      <a:pt x="43" y="47"/>
                      <a:pt x="39" y="63"/>
                    </a:cubicBezTo>
                    <a:cubicBezTo>
                      <a:pt x="35" y="78"/>
                      <a:pt x="34" y="84"/>
                      <a:pt x="26" y="93"/>
                    </a:cubicBezTo>
                    <a:cubicBezTo>
                      <a:pt x="18" y="102"/>
                      <a:pt x="7" y="110"/>
                      <a:pt x="7" y="110"/>
                    </a:cubicBezTo>
                    <a:cubicBezTo>
                      <a:pt x="7" y="110"/>
                      <a:pt x="7" y="103"/>
                      <a:pt x="6" y="97"/>
                    </a:cubicBezTo>
                    <a:cubicBezTo>
                      <a:pt x="5" y="91"/>
                      <a:pt x="4" y="86"/>
                      <a:pt x="4" y="86"/>
                    </a:cubicBezTo>
                    <a:cubicBezTo>
                      <a:pt x="4" y="86"/>
                      <a:pt x="6" y="84"/>
                      <a:pt x="11" y="78"/>
                    </a:cubicBezTo>
                    <a:cubicBezTo>
                      <a:pt x="15" y="72"/>
                      <a:pt x="19" y="62"/>
                      <a:pt x="20" y="58"/>
                    </a:cubicBezTo>
                    <a:cubicBezTo>
                      <a:pt x="21" y="54"/>
                      <a:pt x="21" y="46"/>
                      <a:pt x="21" y="46"/>
                    </a:cubicBezTo>
                    <a:cubicBezTo>
                      <a:pt x="0" y="46"/>
                      <a:pt x="0" y="46"/>
                      <a:pt x="0" y="46"/>
                    </a:cubicBezTo>
                    <a:lnTo>
                      <a:pt x="0" y="0"/>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grpSp>
        <p:grpSp>
          <p:nvGrpSpPr>
            <p:cNvPr id="31" name="Group 107">
              <a:extLst>
                <a:ext uri="{FF2B5EF4-FFF2-40B4-BE49-F238E27FC236}">
                  <a16:creationId xmlns:a16="http://schemas.microsoft.com/office/drawing/2014/main" id="{D7DACEE8-5B3E-4B45-80FB-4525F692D564}"/>
                </a:ext>
              </a:extLst>
            </p:cNvPr>
            <p:cNvGrpSpPr/>
            <p:nvPr/>
          </p:nvGrpSpPr>
          <p:grpSpPr bwMode="black">
            <a:xfrm>
              <a:off x="3754570" y="3564615"/>
              <a:ext cx="1389796" cy="384501"/>
              <a:chOff x="2649884" y="6146155"/>
              <a:chExt cx="1395225" cy="400069"/>
            </a:xfrm>
            <a:grpFill/>
            <a:effectLst/>
          </p:grpSpPr>
          <p:sp>
            <p:nvSpPr>
              <p:cNvPr id="105" name="Line 6">
                <a:extLst>
                  <a:ext uri="{FF2B5EF4-FFF2-40B4-BE49-F238E27FC236}">
                    <a16:creationId xmlns:a16="http://schemas.microsoft.com/office/drawing/2014/main" id="{D6CC1C11-0158-419A-B1DD-2E74972CC28D}"/>
                  </a:ext>
                </a:extLst>
              </p:cNvPr>
              <p:cNvSpPr>
                <a:spLocks noChangeShapeType="1"/>
              </p:cNvSpPr>
              <p:nvPr/>
            </p:nvSpPr>
            <p:spPr bwMode="black">
              <a:xfrm>
                <a:off x="2649884" y="6545967"/>
                <a:ext cx="257" cy="257"/>
              </a:xfrm>
              <a:prstGeom prst="line">
                <a:avLst/>
              </a:pr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06" name="Freeform 7">
                <a:extLst>
                  <a:ext uri="{FF2B5EF4-FFF2-40B4-BE49-F238E27FC236}">
                    <a16:creationId xmlns:a16="http://schemas.microsoft.com/office/drawing/2014/main" id="{C9F8EC80-938D-4D85-A6D8-29B69CAED115}"/>
                  </a:ext>
                </a:extLst>
              </p:cNvPr>
              <p:cNvSpPr>
                <a:spLocks noEditPoints="1"/>
              </p:cNvSpPr>
              <p:nvPr/>
            </p:nvSpPr>
            <p:spPr bwMode="black">
              <a:xfrm>
                <a:off x="3268640" y="6412953"/>
                <a:ext cx="69723" cy="81043"/>
              </a:xfrm>
              <a:custGeom>
                <a:avLst/>
                <a:gdLst/>
                <a:ahLst/>
                <a:cxnLst>
                  <a:cxn ang="0">
                    <a:pos x="283" y="342"/>
                  </a:cxn>
                  <a:cxn ang="0">
                    <a:pos x="219" y="346"/>
                  </a:cxn>
                  <a:cxn ang="0">
                    <a:pos x="235" y="206"/>
                  </a:cxn>
                  <a:cxn ang="0">
                    <a:pos x="139" y="22"/>
                  </a:cxn>
                  <a:cxn ang="0">
                    <a:pos x="279" y="86"/>
                  </a:cxn>
                  <a:cxn ang="0">
                    <a:pos x="283" y="342"/>
                  </a:cxn>
                  <a:cxn ang="0">
                    <a:pos x="139" y="162"/>
                  </a:cxn>
                  <a:cxn ang="0">
                    <a:pos x="211" y="82"/>
                  </a:cxn>
                  <a:cxn ang="0">
                    <a:pos x="139" y="162"/>
                  </a:cxn>
                </a:cxnLst>
                <a:rect l="0" t="0" r="r" b="b"/>
                <a:pathLst>
                  <a:path w="301" h="350">
                    <a:moveTo>
                      <a:pt x="283" y="342"/>
                    </a:moveTo>
                    <a:cubicBezTo>
                      <a:pt x="269" y="350"/>
                      <a:pt x="240" y="344"/>
                      <a:pt x="219" y="346"/>
                    </a:cubicBezTo>
                    <a:cubicBezTo>
                      <a:pt x="222" y="297"/>
                      <a:pt x="209" y="232"/>
                      <a:pt x="235" y="206"/>
                    </a:cubicBezTo>
                    <a:cubicBezTo>
                      <a:pt x="101" y="301"/>
                      <a:pt x="0" y="67"/>
                      <a:pt x="139" y="22"/>
                    </a:cubicBezTo>
                    <a:cubicBezTo>
                      <a:pt x="205" y="0"/>
                      <a:pt x="264" y="37"/>
                      <a:pt x="279" y="86"/>
                    </a:cubicBezTo>
                    <a:cubicBezTo>
                      <a:pt x="301" y="157"/>
                      <a:pt x="271" y="257"/>
                      <a:pt x="283" y="342"/>
                    </a:cubicBezTo>
                    <a:close/>
                    <a:moveTo>
                      <a:pt x="139" y="162"/>
                    </a:moveTo>
                    <a:cubicBezTo>
                      <a:pt x="194" y="204"/>
                      <a:pt x="259" y="130"/>
                      <a:pt x="211" y="82"/>
                    </a:cubicBezTo>
                    <a:cubicBezTo>
                      <a:pt x="150" y="55"/>
                      <a:pt x="110" y="111"/>
                      <a:pt x="139" y="162"/>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07" name="Freeform 8">
                <a:extLst>
                  <a:ext uri="{FF2B5EF4-FFF2-40B4-BE49-F238E27FC236}">
                    <a16:creationId xmlns:a16="http://schemas.microsoft.com/office/drawing/2014/main" id="{E621632E-F4DF-49A0-BB04-4F6BFECF5170}"/>
                  </a:ext>
                </a:extLst>
              </p:cNvPr>
              <p:cNvSpPr>
                <a:spLocks noEditPoints="1"/>
              </p:cNvSpPr>
              <p:nvPr/>
            </p:nvSpPr>
            <p:spPr bwMode="black">
              <a:xfrm>
                <a:off x="3766475" y="6217679"/>
                <a:ext cx="120664" cy="196304"/>
              </a:xfrm>
              <a:custGeom>
                <a:avLst/>
                <a:gdLst/>
                <a:ahLst/>
                <a:cxnLst>
                  <a:cxn ang="0">
                    <a:pos x="492" y="322"/>
                  </a:cxn>
                  <a:cxn ang="0">
                    <a:pos x="428" y="322"/>
                  </a:cxn>
                  <a:cxn ang="0">
                    <a:pos x="112" y="282"/>
                  </a:cxn>
                  <a:cxn ang="0">
                    <a:pos x="356" y="274"/>
                  </a:cxn>
                  <a:cxn ang="0">
                    <a:pos x="356" y="718"/>
                  </a:cxn>
                  <a:cxn ang="0">
                    <a:pos x="148" y="778"/>
                  </a:cxn>
                  <a:cxn ang="0">
                    <a:pos x="288" y="590"/>
                  </a:cxn>
                  <a:cxn ang="0">
                    <a:pos x="288" y="342"/>
                  </a:cxn>
                  <a:cxn ang="0">
                    <a:pos x="52" y="338"/>
                  </a:cxn>
                  <a:cxn ang="0">
                    <a:pos x="492" y="322"/>
                  </a:cxn>
                  <a:cxn ang="0">
                    <a:pos x="196" y="734"/>
                  </a:cxn>
                  <a:cxn ang="0">
                    <a:pos x="276" y="738"/>
                  </a:cxn>
                  <a:cxn ang="0">
                    <a:pos x="272" y="646"/>
                  </a:cxn>
                  <a:cxn ang="0">
                    <a:pos x="196" y="734"/>
                  </a:cxn>
                </a:cxnLst>
                <a:rect l="0" t="0" r="r" b="b"/>
                <a:pathLst>
                  <a:path w="521" h="848">
                    <a:moveTo>
                      <a:pt x="492" y="322"/>
                    </a:moveTo>
                    <a:cubicBezTo>
                      <a:pt x="471" y="322"/>
                      <a:pt x="449" y="322"/>
                      <a:pt x="428" y="322"/>
                    </a:cubicBezTo>
                    <a:cubicBezTo>
                      <a:pt x="459" y="112"/>
                      <a:pt x="119" y="90"/>
                      <a:pt x="112" y="282"/>
                    </a:cubicBezTo>
                    <a:cubicBezTo>
                      <a:pt x="176" y="264"/>
                      <a:pt x="281" y="268"/>
                      <a:pt x="356" y="274"/>
                    </a:cubicBezTo>
                    <a:cubicBezTo>
                      <a:pt x="342" y="394"/>
                      <a:pt x="374" y="598"/>
                      <a:pt x="356" y="718"/>
                    </a:cubicBezTo>
                    <a:cubicBezTo>
                      <a:pt x="343" y="804"/>
                      <a:pt x="209" y="848"/>
                      <a:pt x="148" y="778"/>
                    </a:cubicBezTo>
                    <a:cubicBezTo>
                      <a:pt x="69" y="687"/>
                      <a:pt x="172" y="524"/>
                      <a:pt x="288" y="590"/>
                    </a:cubicBezTo>
                    <a:cubicBezTo>
                      <a:pt x="288" y="507"/>
                      <a:pt x="288" y="425"/>
                      <a:pt x="288" y="342"/>
                    </a:cubicBezTo>
                    <a:cubicBezTo>
                      <a:pt x="217" y="333"/>
                      <a:pt x="129" y="341"/>
                      <a:pt x="52" y="338"/>
                    </a:cubicBezTo>
                    <a:cubicBezTo>
                      <a:pt x="0" y="21"/>
                      <a:pt x="521" y="0"/>
                      <a:pt x="492" y="322"/>
                    </a:cubicBezTo>
                    <a:close/>
                    <a:moveTo>
                      <a:pt x="196" y="734"/>
                    </a:moveTo>
                    <a:cubicBezTo>
                      <a:pt x="213" y="750"/>
                      <a:pt x="254" y="749"/>
                      <a:pt x="276" y="738"/>
                    </a:cubicBezTo>
                    <a:cubicBezTo>
                      <a:pt x="297" y="716"/>
                      <a:pt x="296" y="664"/>
                      <a:pt x="272" y="646"/>
                    </a:cubicBezTo>
                    <a:cubicBezTo>
                      <a:pt x="204" y="618"/>
                      <a:pt x="162" y="685"/>
                      <a:pt x="196" y="734"/>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08" name="Freeform 9">
                <a:extLst>
                  <a:ext uri="{FF2B5EF4-FFF2-40B4-BE49-F238E27FC236}">
                    <a16:creationId xmlns:a16="http://schemas.microsoft.com/office/drawing/2014/main" id="{2027F5AD-C926-4CF6-A0C1-E44E3144E624}"/>
                  </a:ext>
                </a:extLst>
              </p:cNvPr>
              <p:cNvSpPr>
                <a:spLocks noEditPoints="1"/>
              </p:cNvSpPr>
              <p:nvPr/>
            </p:nvSpPr>
            <p:spPr bwMode="black">
              <a:xfrm>
                <a:off x="3361775" y="6220251"/>
                <a:ext cx="243901" cy="203250"/>
              </a:xfrm>
              <a:custGeom>
                <a:avLst/>
                <a:gdLst/>
                <a:ahLst/>
                <a:cxnLst>
                  <a:cxn ang="0">
                    <a:pos x="552" y="699"/>
                  </a:cxn>
                  <a:cxn ang="0">
                    <a:pos x="844" y="535"/>
                  </a:cxn>
                  <a:cxn ang="0">
                    <a:pos x="844" y="83"/>
                  </a:cxn>
                  <a:cxn ang="0">
                    <a:pos x="912" y="83"/>
                  </a:cxn>
                  <a:cxn ang="0">
                    <a:pos x="912" y="539"/>
                  </a:cxn>
                  <a:cxn ang="0">
                    <a:pos x="980" y="599"/>
                  </a:cxn>
                  <a:cxn ang="0">
                    <a:pos x="760" y="767"/>
                  </a:cxn>
                  <a:cxn ang="0">
                    <a:pos x="740" y="639"/>
                  </a:cxn>
                  <a:cxn ang="0">
                    <a:pos x="544" y="791"/>
                  </a:cxn>
                  <a:cxn ang="0">
                    <a:pos x="484" y="791"/>
                  </a:cxn>
                  <a:cxn ang="0">
                    <a:pos x="484" y="255"/>
                  </a:cxn>
                  <a:cxn ang="0">
                    <a:pos x="108" y="191"/>
                  </a:cxn>
                  <a:cxn ang="0">
                    <a:pos x="240" y="263"/>
                  </a:cxn>
                  <a:cxn ang="0">
                    <a:pos x="128" y="583"/>
                  </a:cxn>
                  <a:cxn ang="0">
                    <a:pos x="284" y="731"/>
                  </a:cxn>
                  <a:cxn ang="0">
                    <a:pos x="68" y="735"/>
                  </a:cxn>
                  <a:cxn ang="0">
                    <a:pos x="60" y="683"/>
                  </a:cxn>
                  <a:cxn ang="0">
                    <a:pos x="60" y="359"/>
                  </a:cxn>
                  <a:cxn ang="0">
                    <a:pos x="140" y="263"/>
                  </a:cxn>
                  <a:cxn ang="0">
                    <a:pos x="0" y="211"/>
                  </a:cxn>
                  <a:cxn ang="0">
                    <a:pos x="552" y="247"/>
                  </a:cxn>
                  <a:cxn ang="0">
                    <a:pos x="552" y="699"/>
                  </a:cxn>
                  <a:cxn ang="0">
                    <a:pos x="128" y="647"/>
                  </a:cxn>
                  <a:cxn ang="0">
                    <a:pos x="216" y="727"/>
                  </a:cxn>
                  <a:cxn ang="0">
                    <a:pos x="208" y="635"/>
                  </a:cxn>
                  <a:cxn ang="0">
                    <a:pos x="128" y="647"/>
                  </a:cxn>
                  <a:cxn ang="0">
                    <a:pos x="916" y="727"/>
                  </a:cxn>
                  <a:cxn ang="0">
                    <a:pos x="908" y="603"/>
                  </a:cxn>
                  <a:cxn ang="0">
                    <a:pos x="836" y="599"/>
                  </a:cxn>
                  <a:cxn ang="0">
                    <a:pos x="916" y="727"/>
                  </a:cxn>
                </a:cxnLst>
                <a:rect l="0" t="0" r="r" b="b"/>
                <a:pathLst>
                  <a:path w="1053" h="878">
                    <a:moveTo>
                      <a:pt x="552" y="699"/>
                    </a:moveTo>
                    <a:cubicBezTo>
                      <a:pt x="629" y="640"/>
                      <a:pt x="712" y="553"/>
                      <a:pt x="844" y="535"/>
                    </a:cubicBezTo>
                    <a:cubicBezTo>
                      <a:pt x="844" y="384"/>
                      <a:pt x="844" y="234"/>
                      <a:pt x="844" y="83"/>
                    </a:cubicBezTo>
                    <a:cubicBezTo>
                      <a:pt x="867" y="83"/>
                      <a:pt x="889" y="83"/>
                      <a:pt x="912" y="83"/>
                    </a:cubicBezTo>
                    <a:cubicBezTo>
                      <a:pt x="912" y="235"/>
                      <a:pt x="912" y="387"/>
                      <a:pt x="912" y="539"/>
                    </a:cubicBezTo>
                    <a:cubicBezTo>
                      <a:pt x="940" y="567"/>
                      <a:pt x="965" y="571"/>
                      <a:pt x="980" y="599"/>
                    </a:cubicBezTo>
                    <a:cubicBezTo>
                      <a:pt x="1053" y="735"/>
                      <a:pt x="865" y="878"/>
                      <a:pt x="760" y="767"/>
                    </a:cubicBezTo>
                    <a:cubicBezTo>
                      <a:pt x="737" y="742"/>
                      <a:pt x="721" y="686"/>
                      <a:pt x="740" y="639"/>
                    </a:cubicBezTo>
                    <a:cubicBezTo>
                      <a:pt x="678" y="677"/>
                      <a:pt x="603" y="736"/>
                      <a:pt x="544" y="791"/>
                    </a:cubicBezTo>
                    <a:cubicBezTo>
                      <a:pt x="524" y="791"/>
                      <a:pt x="504" y="791"/>
                      <a:pt x="484" y="791"/>
                    </a:cubicBezTo>
                    <a:cubicBezTo>
                      <a:pt x="466" y="623"/>
                      <a:pt x="509" y="408"/>
                      <a:pt x="484" y="255"/>
                    </a:cubicBezTo>
                    <a:cubicBezTo>
                      <a:pt x="462" y="117"/>
                      <a:pt x="210" y="106"/>
                      <a:pt x="108" y="191"/>
                    </a:cubicBezTo>
                    <a:cubicBezTo>
                      <a:pt x="155" y="212"/>
                      <a:pt x="210" y="225"/>
                      <a:pt x="240" y="263"/>
                    </a:cubicBezTo>
                    <a:cubicBezTo>
                      <a:pt x="117" y="283"/>
                      <a:pt x="121" y="423"/>
                      <a:pt x="128" y="583"/>
                    </a:cubicBezTo>
                    <a:cubicBezTo>
                      <a:pt x="214" y="537"/>
                      <a:pt x="323" y="629"/>
                      <a:pt x="284" y="731"/>
                    </a:cubicBezTo>
                    <a:cubicBezTo>
                      <a:pt x="252" y="814"/>
                      <a:pt x="102" y="828"/>
                      <a:pt x="68" y="735"/>
                    </a:cubicBezTo>
                    <a:cubicBezTo>
                      <a:pt x="65" y="727"/>
                      <a:pt x="61" y="699"/>
                      <a:pt x="60" y="683"/>
                    </a:cubicBezTo>
                    <a:cubicBezTo>
                      <a:pt x="53" y="599"/>
                      <a:pt x="51" y="438"/>
                      <a:pt x="60" y="359"/>
                    </a:cubicBezTo>
                    <a:cubicBezTo>
                      <a:pt x="66" y="310"/>
                      <a:pt x="94" y="283"/>
                      <a:pt x="140" y="263"/>
                    </a:cubicBezTo>
                    <a:cubicBezTo>
                      <a:pt x="104" y="235"/>
                      <a:pt x="50" y="225"/>
                      <a:pt x="0" y="211"/>
                    </a:cubicBezTo>
                    <a:cubicBezTo>
                      <a:pt x="82" y="46"/>
                      <a:pt x="522" y="0"/>
                      <a:pt x="552" y="247"/>
                    </a:cubicBezTo>
                    <a:cubicBezTo>
                      <a:pt x="569" y="385"/>
                      <a:pt x="539" y="542"/>
                      <a:pt x="552" y="699"/>
                    </a:cubicBezTo>
                    <a:close/>
                    <a:moveTo>
                      <a:pt x="128" y="647"/>
                    </a:moveTo>
                    <a:cubicBezTo>
                      <a:pt x="90" y="699"/>
                      <a:pt x="163" y="780"/>
                      <a:pt x="216" y="727"/>
                    </a:cubicBezTo>
                    <a:cubicBezTo>
                      <a:pt x="236" y="707"/>
                      <a:pt x="231" y="653"/>
                      <a:pt x="208" y="635"/>
                    </a:cubicBezTo>
                    <a:cubicBezTo>
                      <a:pt x="169" y="627"/>
                      <a:pt x="141" y="630"/>
                      <a:pt x="128" y="647"/>
                    </a:cubicBezTo>
                    <a:close/>
                    <a:moveTo>
                      <a:pt x="916" y="727"/>
                    </a:moveTo>
                    <a:cubicBezTo>
                      <a:pt x="944" y="704"/>
                      <a:pt x="940" y="622"/>
                      <a:pt x="908" y="603"/>
                    </a:cubicBezTo>
                    <a:cubicBezTo>
                      <a:pt x="891" y="593"/>
                      <a:pt x="862" y="593"/>
                      <a:pt x="836" y="599"/>
                    </a:cubicBezTo>
                    <a:cubicBezTo>
                      <a:pt x="722" y="627"/>
                      <a:pt x="823" y="805"/>
                      <a:pt x="916" y="727"/>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09" name="Freeform 10">
                <a:extLst>
                  <a:ext uri="{FF2B5EF4-FFF2-40B4-BE49-F238E27FC236}">
                    <a16:creationId xmlns:a16="http://schemas.microsoft.com/office/drawing/2014/main" id="{50DBB569-E9DE-427A-A6F0-E0B172ED4E68}"/>
                  </a:ext>
                </a:extLst>
              </p:cNvPr>
              <p:cNvSpPr>
                <a:spLocks noEditPoints="1"/>
              </p:cNvSpPr>
              <p:nvPr/>
            </p:nvSpPr>
            <p:spPr bwMode="black">
              <a:xfrm>
                <a:off x="2849790" y="6233887"/>
                <a:ext cx="132499" cy="169547"/>
              </a:xfrm>
              <a:custGeom>
                <a:avLst/>
                <a:gdLst/>
                <a:ahLst/>
                <a:cxnLst>
                  <a:cxn ang="0">
                    <a:pos x="556" y="732"/>
                  </a:cxn>
                  <a:cxn ang="0">
                    <a:pos x="136" y="732"/>
                  </a:cxn>
                  <a:cxn ang="0">
                    <a:pos x="136" y="496"/>
                  </a:cxn>
                  <a:cxn ang="0">
                    <a:pos x="144" y="268"/>
                  </a:cxn>
                  <a:cxn ang="0">
                    <a:pos x="364" y="272"/>
                  </a:cxn>
                  <a:cxn ang="0">
                    <a:pos x="204" y="420"/>
                  </a:cxn>
                  <a:cxn ang="0">
                    <a:pos x="204" y="660"/>
                  </a:cxn>
                  <a:cxn ang="0">
                    <a:pos x="488" y="664"/>
                  </a:cxn>
                  <a:cxn ang="0">
                    <a:pos x="484" y="224"/>
                  </a:cxn>
                  <a:cxn ang="0">
                    <a:pos x="212" y="92"/>
                  </a:cxn>
                  <a:cxn ang="0">
                    <a:pos x="76" y="352"/>
                  </a:cxn>
                  <a:cxn ang="0">
                    <a:pos x="8" y="356"/>
                  </a:cxn>
                  <a:cxn ang="0">
                    <a:pos x="252" y="16"/>
                  </a:cxn>
                  <a:cxn ang="0">
                    <a:pos x="556" y="232"/>
                  </a:cxn>
                  <a:cxn ang="0">
                    <a:pos x="556" y="732"/>
                  </a:cxn>
                  <a:cxn ang="0">
                    <a:pos x="284" y="268"/>
                  </a:cxn>
                  <a:cxn ang="0">
                    <a:pos x="288" y="364"/>
                  </a:cxn>
                  <a:cxn ang="0">
                    <a:pos x="300" y="352"/>
                  </a:cxn>
                  <a:cxn ang="0">
                    <a:pos x="284" y="268"/>
                  </a:cxn>
                </a:cxnLst>
                <a:rect l="0" t="0" r="r" b="b"/>
                <a:pathLst>
                  <a:path w="572" h="732">
                    <a:moveTo>
                      <a:pt x="556" y="732"/>
                    </a:moveTo>
                    <a:cubicBezTo>
                      <a:pt x="416" y="732"/>
                      <a:pt x="276" y="732"/>
                      <a:pt x="136" y="732"/>
                    </a:cubicBezTo>
                    <a:cubicBezTo>
                      <a:pt x="136" y="657"/>
                      <a:pt x="136" y="580"/>
                      <a:pt x="136" y="496"/>
                    </a:cubicBezTo>
                    <a:cubicBezTo>
                      <a:pt x="136" y="421"/>
                      <a:pt x="122" y="324"/>
                      <a:pt x="144" y="268"/>
                    </a:cubicBezTo>
                    <a:cubicBezTo>
                      <a:pt x="180" y="175"/>
                      <a:pt x="334" y="182"/>
                      <a:pt x="364" y="272"/>
                    </a:cubicBezTo>
                    <a:cubicBezTo>
                      <a:pt x="400" y="381"/>
                      <a:pt x="297" y="467"/>
                      <a:pt x="204" y="420"/>
                    </a:cubicBezTo>
                    <a:cubicBezTo>
                      <a:pt x="204" y="500"/>
                      <a:pt x="204" y="580"/>
                      <a:pt x="204" y="660"/>
                    </a:cubicBezTo>
                    <a:cubicBezTo>
                      <a:pt x="291" y="669"/>
                      <a:pt x="395" y="661"/>
                      <a:pt x="488" y="664"/>
                    </a:cubicBezTo>
                    <a:cubicBezTo>
                      <a:pt x="471" y="524"/>
                      <a:pt x="512" y="351"/>
                      <a:pt x="484" y="224"/>
                    </a:cubicBezTo>
                    <a:cubicBezTo>
                      <a:pt x="459" y="113"/>
                      <a:pt x="334" y="47"/>
                      <a:pt x="212" y="92"/>
                    </a:cubicBezTo>
                    <a:cubicBezTo>
                      <a:pt x="120" y="126"/>
                      <a:pt x="69" y="210"/>
                      <a:pt x="76" y="352"/>
                    </a:cubicBezTo>
                    <a:cubicBezTo>
                      <a:pt x="60" y="360"/>
                      <a:pt x="30" y="354"/>
                      <a:pt x="8" y="356"/>
                    </a:cubicBezTo>
                    <a:cubicBezTo>
                      <a:pt x="0" y="157"/>
                      <a:pt x="89" y="33"/>
                      <a:pt x="252" y="16"/>
                    </a:cubicBezTo>
                    <a:cubicBezTo>
                      <a:pt x="409" y="0"/>
                      <a:pt x="540" y="91"/>
                      <a:pt x="556" y="232"/>
                    </a:cubicBezTo>
                    <a:cubicBezTo>
                      <a:pt x="572" y="376"/>
                      <a:pt x="544" y="560"/>
                      <a:pt x="556" y="732"/>
                    </a:cubicBezTo>
                    <a:close/>
                    <a:moveTo>
                      <a:pt x="284" y="268"/>
                    </a:moveTo>
                    <a:cubicBezTo>
                      <a:pt x="172" y="208"/>
                      <a:pt x="175" y="423"/>
                      <a:pt x="288" y="364"/>
                    </a:cubicBezTo>
                    <a:cubicBezTo>
                      <a:pt x="289" y="363"/>
                      <a:pt x="292" y="354"/>
                      <a:pt x="300" y="352"/>
                    </a:cubicBezTo>
                    <a:cubicBezTo>
                      <a:pt x="310" y="317"/>
                      <a:pt x="305" y="279"/>
                      <a:pt x="284" y="268"/>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10" name="Freeform 11">
                <a:extLst>
                  <a:ext uri="{FF2B5EF4-FFF2-40B4-BE49-F238E27FC236}">
                    <a16:creationId xmlns:a16="http://schemas.microsoft.com/office/drawing/2014/main" id="{CAD2A530-78CC-4C92-9D51-67D019D29368}"/>
                  </a:ext>
                </a:extLst>
              </p:cNvPr>
              <p:cNvSpPr>
                <a:spLocks noEditPoints="1"/>
              </p:cNvSpPr>
              <p:nvPr/>
            </p:nvSpPr>
            <p:spPr bwMode="black">
              <a:xfrm>
                <a:off x="3617254" y="6233630"/>
                <a:ext cx="129669" cy="169804"/>
              </a:xfrm>
              <a:custGeom>
                <a:avLst/>
                <a:gdLst/>
                <a:ahLst/>
                <a:cxnLst>
                  <a:cxn ang="0">
                    <a:pos x="541" y="733"/>
                  </a:cxn>
                  <a:cxn ang="0">
                    <a:pos x="477" y="733"/>
                  </a:cxn>
                  <a:cxn ang="0">
                    <a:pos x="465" y="209"/>
                  </a:cxn>
                  <a:cxn ang="0">
                    <a:pos x="145" y="125"/>
                  </a:cxn>
                  <a:cxn ang="0">
                    <a:pos x="69" y="577"/>
                  </a:cxn>
                  <a:cxn ang="0">
                    <a:pos x="133" y="381"/>
                  </a:cxn>
                  <a:cxn ang="0">
                    <a:pos x="209" y="201"/>
                  </a:cxn>
                  <a:cxn ang="0">
                    <a:pos x="297" y="413"/>
                  </a:cxn>
                  <a:cxn ang="0">
                    <a:pos x="193" y="373"/>
                  </a:cxn>
                  <a:cxn ang="0">
                    <a:pos x="77" y="733"/>
                  </a:cxn>
                  <a:cxn ang="0">
                    <a:pos x="5" y="733"/>
                  </a:cxn>
                  <a:cxn ang="0">
                    <a:pos x="5" y="321"/>
                  </a:cxn>
                  <a:cxn ang="0">
                    <a:pos x="241" y="17"/>
                  </a:cxn>
                  <a:cxn ang="0">
                    <a:pos x="541" y="225"/>
                  </a:cxn>
                  <a:cxn ang="0">
                    <a:pos x="541" y="733"/>
                  </a:cxn>
                  <a:cxn ang="0">
                    <a:pos x="241" y="341"/>
                  </a:cxn>
                  <a:cxn ang="0">
                    <a:pos x="317" y="345"/>
                  </a:cxn>
                  <a:cxn ang="0">
                    <a:pos x="241" y="341"/>
                  </a:cxn>
                </a:cxnLst>
                <a:rect l="0" t="0" r="r" b="b"/>
                <a:pathLst>
                  <a:path w="560" h="733">
                    <a:moveTo>
                      <a:pt x="541" y="733"/>
                    </a:moveTo>
                    <a:cubicBezTo>
                      <a:pt x="520" y="733"/>
                      <a:pt x="498" y="733"/>
                      <a:pt x="477" y="733"/>
                    </a:cubicBezTo>
                    <a:cubicBezTo>
                      <a:pt x="458" y="568"/>
                      <a:pt x="507" y="346"/>
                      <a:pt x="465" y="209"/>
                    </a:cubicBezTo>
                    <a:cubicBezTo>
                      <a:pt x="429" y="91"/>
                      <a:pt x="253" y="30"/>
                      <a:pt x="145" y="125"/>
                    </a:cubicBezTo>
                    <a:cubicBezTo>
                      <a:pt x="50" y="208"/>
                      <a:pt x="68" y="391"/>
                      <a:pt x="69" y="577"/>
                    </a:cubicBezTo>
                    <a:cubicBezTo>
                      <a:pt x="91" y="512"/>
                      <a:pt x="113" y="450"/>
                      <a:pt x="133" y="381"/>
                    </a:cubicBezTo>
                    <a:cubicBezTo>
                      <a:pt x="153" y="314"/>
                      <a:pt x="162" y="238"/>
                      <a:pt x="209" y="201"/>
                    </a:cubicBezTo>
                    <a:cubicBezTo>
                      <a:pt x="368" y="76"/>
                      <a:pt x="492" y="389"/>
                      <a:pt x="297" y="413"/>
                    </a:cubicBezTo>
                    <a:cubicBezTo>
                      <a:pt x="249" y="419"/>
                      <a:pt x="218" y="401"/>
                      <a:pt x="193" y="373"/>
                    </a:cubicBezTo>
                    <a:cubicBezTo>
                      <a:pt x="159" y="498"/>
                      <a:pt x="114" y="611"/>
                      <a:pt x="77" y="733"/>
                    </a:cubicBezTo>
                    <a:cubicBezTo>
                      <a:pt x="53" y="733"/>
                      <a:pt x="29" y="733"/>
                      <a:pt x="5" y="733"/>
                    </a:cubicBezTo>
                    <a:cubicBezTo>
                      <a:pt x="8" y="582"/>
                      <a:pt x="0" y="440"/>
                      <a:pt x="5" y="321"/>
                    </a:cubicBezTo>
                    <a:cubicBezTo>
                      <a:pt x="11" y="169"/>
                      <a:pt x="84" y="33"/>
                      <a:pt x="241" y="17"/>
                    </a:cubicBezTo>
                    <a:cubicBezTo>
                      <a:pt x="401" y="0"/>
                      <a:pt x="524" y="91"/>
                      <a:pt x="541" y="225"/>
                    </a:cubicBezTo>
                    <a:cubicBezTo>
                      <a:pt x="560" y="379"/>
                      <a:pt x="527" y="557"/>
                      <a:pt x="541" y="733"/>
                    </a:cubicBezTo>
                    <a:close/>
                    <a:moveTo>
                      <a:pt x="241" y="341"/>
                    </a:moveTo>
                    <a:cubicBezTo>
                      <a:pt x="260" y="350"/>
                      <a:pt x="294" y="352"/>
                      <a:pt x="317" y="345"/>
                    </a:cubicBezTo>
                    <a:cubicBezTo>
                      <a:pt x="414" y="228"/>
                      <a:pt x="155" y="200"/>
                      <a:pt x="241" y="341"/>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11" name="Freeform 12">
                <a:extLst>
                  <a:ext uri="{FF2B5EF4-FFF2-40B4-BE49-F238E27FC236}">
                    <a16:creationId xmlns:a16="http://schemas.microsoft.com/office/drawing/2014/main" id="{69233490-A82F-4DF7-8CDE-B1BFDFC07EC8}"/>
                  </a:ext>
                </a:extLst>
              </p:cNvPr>
              <p:cNvSpPr>
                <a:spLocks noEditPoints="1"/>
              </p:cNvSpPr>
              <p:nvPr/>
            </p:nvSpPr>
            <p:spPr bwMode="black">
              <a:xfrm>
                <a:off x="3200461" y="6233630"/>
                <a:ext cx="129669" cy="169804"/>
              </a:xfrm>
              <a:custGeom>
                <a:avLst/>
                <a:gdLst/>
                <a:ahLst/>
                <a:cxnLst>
                  <a:cxn ang="0">
                    <a:pos x="541" y="733"/>
                  </a:cxn>
                  <a:cxn ang="0">
                    <a:pos x="477" y="733"/>
                  </a:cxn>
                  <a:cxn ang="0">
                    <a:pos x="465" y="209"/>
                  </a:cxn>
                  <a:cxn ang="0">
                    <a:pos x="145" y="125"/>
                  </a:cxn>
                  <a:cxn ang="0">
                    <a:pos x="69" y="577"/>
                  </a:cxn>
                  <a:cxn ang="0">
                    <a:pos x="133" y="381"/>
                  </a:cxn>
                  <a:cxn ang="0">
                    <a:pos x="209" y="201"/>
                  </a:cxn>
                  <a:cxn ang="0">
                    <a:pos x="297" y="413"/>
                  </a:cxn>
                  <a:cxn ang="0">
                    <a:pos x="193" y="373"/>
                  </a:cxn>
                  <a:cxn ang="0">
                    <a:pos x="77" y="733"/>
                  </a:cxn>
                  <a:cxn ang="0">
                    <a:pos x="5" y="733"/>
                  </a:cxn>
                  <a:cxn ang="0">
                    <a:pos x="5" y="321"/>
                  </a:cxn>
                  <a:cxn ang="0">
                    <a:pos x="241" y="17"/>
                  </a:cxn>
                  <a:cxn ang="0">
                    <a:pos x="541" y="225"/>
                  </a:cxn>
                  <a:cxn ang="0">
                    <a:pos x="541" y="733"/>
                  </a:cxn>
                  <a:cxn ang="0">
                    <a:pos x="241" y="341"/>
                  </a:cxn>
                  <a:cxn ang="0">
                    <a:pos x="317" y="345"/>
                  </a:cxn>
                  <a:cxn ang="0">
                    <a:pos x="241" y="341"/>
                  </a:cxn>
                </a:cxnLst>
                <a:rect l="0" t="0" r="r" b="b"/>
                <a:pathLst>
                  <a:path w="560" h="733">
                    <a:moveTo>
                      <a:pt x="541" y="733"/>
                    </a:moveTo>
                    <a:cubicBezTo>
                      <a:pt x="520" y="733"/>
                      <a:pt x="498" y="733"/>
                      <a:pt x="477" y="733"/>
                    </a:cubicBezTo>
                    <a:cubicBezTo>
                      <a:pt x="458" y="568"/>
                      <a:pt x="507" y="346"/>
                      <a:pt x="465" y="209"/>
                    </a:cubicBezTo>
                    <a:cubicBezTo>
                      <a:pt x="429" y="91"/>
                      <a:pt x="253" y="30"/>
                      <a:pt x="145" y="125"/>
                    </a:cubicBezTo>
                    <a:cubicBezTo>
                      <a:pt x="50" y="208"/>
                      <a:pt x="68" y="391"/>
                      <a:pt x="69" y="577"/>
                    </a:cubicBezTo>
                    <a:cubicBezTo>
                      <a:pt x="91" y="512"/>
                      <a:pt x="113" y="450"/>
                      <a:pt x="133" y="381"/>
                    </a:cubicBezTo>
                    <a:cubicBezTo>
                      <a:pt x="153" y="314"/>
                      <a:pt x="162" y="238"/>
                      <a:pt x="209" y="201"/>
                    </a:cubicBezTo>
                    <a:cubicBezTo>
                      <a:pt x="368" y="76"/>
                      <a:pt x="492" y="389"/>
                      <a:pt x="297" y="413"/>
                    </a:cubicBezTo>
                    <a:cubicBezTo>
                      <a:pt x="249" y="419"/>
                      <a:pt x="218" y="401"/>
                      <a:pt x="193" y="373"/>
                    </a:cubicBezTo>
                    <a:cubicBezTo>
                      <a:pt x="159" y="498"/>
                      <a:pt x="114" y="611"/>
                      <a:pt x="77" y="733"/>
                    </a:cubicBezTo>
                    <a:cubicBezTo>
                      <a:pt x="53" y="733"/>
                      <a:pt x="29" y="733"/>
                      <a:pt x="5" y="733"/>
                    </a:cubicBezTo>
                    <a:cubicBezTo>
                      <a:pt x="8" y="582"/>
                      <a:pt x="0" y="440"/>
                      <a:pt x="5" y="321"/>
                    </a:cubicBezTo>
                    <a:cubicBezTo>
                      <a:pt x="11" y="169"/>
                      <a:pt x="84" y="33"/>
                      <a:pt x="241" y="17"/>
                    </a:cubicBezTo>
                    <a:cubicBezTo>
                      <a:pt x="401" y="0"/>
                      <a:pt x="524" y="91"/>
                      <a:pt x="541" y="225"/>
                    </a:cubicBezTo>
                    <a:cubicBezTo>
                      <a:pt x="560" y="379"/>
                      <a:pt x="527" y="557"/>
                      <a:pt x="541" y="733"/>
                    </a:cubicBezTo>
                    <a:close/>
                    <a:moveTo>
                      <a:pt x="241" y="341"/>
                    </a:moveTo>
                    <a:cubicBezTo>
                      <a:pt x="260" y="350"/>
                      <a:pt x="294" y="352"/>
                      <a:pt x="317" y="345"/>
                    </a:cubicBezTo>
                    <a:cubicBezTo>
                      <a:pt x="414" y="228"/>
                      <a:pt x="155" y="200"/>
                      <a:pt x="241" y="341"/>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12" name="Freeform 13">
                <a:extLst>
                  <a:ext uri="{FF2B5EF4-FFF2-40B4-BE49-F238E27FC236}">
                    <a16:creationId xmlns:a16="http://schemas.microsoft.com/office/drawing/2014/main" id="{AE8A910C-90A2-4252-8816-F9A12DF38313}"/>
                  </a:ext>
                </a:extLst>
              </p:cNvPr>
              <p:cNvSpPr>
                <a:spLocks noEditPoints="1"/>
              </p:cNvSpPr>
              <p:nvPr/>
            </p:nvSpPr>
            <p:spPr bwMode="black">
              <a:xfrm>
                <a:off x="2690020" y="6219480"/>
                <a:ext cx="130183" cy="183955"/>
              </a:xfrm>
              <a:custGeom>
                <a:avLst/>
                <a:gdLst/>
                <a:ahLst/>
                <a:cxnLst>
                  <a:cxn ang="0">
                    <a:pos x="354" y="722"/>
                  </a:cxn>
                  <a:cxn ang="0">
                    <a:pos x="490" y="726"/>
                  </a:cxn>
                  <a:cxn ang="0">
                    <a:pos x="494" y="86"/>
                  </a:cxn>
                  <a:cxn ang="0">
                    <a:pos x="562" y="86"/>
                  </a:cxn>
                  <a:cxn ang="0">
                    <a:pos x="562" y="794"/>
                  </a:cxn>
                  <a:cxn ang="0">
                    <a:pos x="198" y="794"/>
                  </a:cxn>
                  <a:cxn ang="0">
                    <a:pos x="202" y="726"/>
                  </a:cxn>
                  <a:cxn ang="0">
                    <a:pos x="286" y="726"/>
                  </a:cxn>
                  <a:cxn ang="0">
                    <a:pos x="286" y="394"/>
                  </a:cxn>
                  <a:cxn ang="0">
                    <a:pos x="346" y="218"/>
                  </a:cxn>
                  <a:cxn ang="0">
                    <a:pos x="154" y="158"/>
                  </a:cxn>
                  <a:cxn ang="0">
                    <a:pos x="246" y="198"/>
                  </a:cxn>
                  <a:cxn ang="0">
                    <a:pos x="90" y="378"/>
                  </a:cxn>
                  <a:cxn ang="0">
                    <a:pos x="34" y="290"/>
                  </a:cxn>
                  <a:cxn ang="0">
                    <a:pos x="418" y="222"/>
                  </a:cxn>
                  <a:cxn ang="0">
                    <a:pos x="354" y="398"/>
                  </a:cxn>
                  <a:cxn ang="0">
                    <a:pos x="354" y="722"/>
                  </a:cxn>
                  <a:cxn ang="0">
                    <a:pos x="114" y="318"/>
                  </a:cxn>
                  <a:cxn ang="0">
                    <a:pos x="186" y="222"/>
                  </a:cxn>
                  <a:cxn ang="0">
                    <a:pos x="114" y="318"/>
                  </a:cxn>
                </a:cxnLst>
                <a:rect l="0" t="0" r="r" b="b"/>
                <a:pathLst>
                  <a:path w="562" h="794">
                    <a:moveTo>
                      <a:pt x="354" y="722"/>
                    </a:moveTo>
                    <a:cubicBezTo>
                      <a:pt x="391" y="731"/>
                      <a:pt x="446" y="723"/>
                      <a:pt x="490" y="726"/>
                    </a:cubicBezTo>
                    <a:cubicBezTo>
                      <a:pt x="499" y="521"/>
                      <a:pt x="491" y="298"/>
                      <a:pt x="494" y="86"/>
                    </a:cubicBezTo>
                    <a:cubicBezTo>
                      <a:pt x="517" y="86"/>
                      <a:pt x="539" y="86"/>
                      <a:pt x="562" y="86"/>
                    </a:cubicBezTo>
                    <a:cubicBezTo>
                      <a:pt x="562" y="322"/>
                      <a:pt x="562" y="558"/>
                      <a:pt x="562" y="794"/>
                    </a:cubicBezTo>
                    <a:cubicBezTo>
                      <a:pt x="441" y="794"/>
                      <a:pt x="319" y="794"/>
                      <a:pt x="198" y="794"/>
                    </a:cubicBezTo>
                    <a:cubicBezTo>
                      <a:pt x="200" y="772"/>
                      <a:pt x="194" y="742"/>
                      <a:pt x="202" y="726"/>
                    </a:cubicBezTo>
                    <a:cubicBezTo>
                      <a:pt x="230" y="726"/>
                      <a:pt x="258" y="726"/>
                      <a:pt x="286" y="726"/>
                    </a:cubicBezTo>
                    <a:cubicBezTo>
                      <a:pt x="297" y="618"/>
                      <a:pt x="272" y="509"/>
                      <a:pt x="286" y="394"/>
                    </a:cubicBezTo>
                    <a:cubicBezTo>
                      <a:pt x="295" y="319"/>
                      <a:pt x="349" y="283"/>
                      <a:pt x="346" y="218"/>
                    </a:cubicBezTo>
                    <a:cubicBezTo>
                      <a:pt x="342" y="133"/>
                      <a:pt x="237" y="126"/>
                      <a:pt x="154" y="158"/>
                    </a:cubicBezTo>
                    <a:cubicBezTo>
                      <a:pt x="192" y="171"/>
                      <a:pt x="226" y="173"/>
                      <a:pt x="246" y="198"/>
                    </a:cubicBezTo>
                    <a:cubicBezTo>
                      <a:pt x="326" y="296"/>
                      <a:pt x="201" y="438"/>
                      <a:pt x="90" y="378"/>
                    </a:cubicBezTo>
                    <a:cubicBezTo>
                      <a:pt x="65" y="364"/>
                      <a:pt x="39" y="327"/>
                      <a:pt x="34" y="290"/>
                    </a:cubicBezTo>
                    <a:cubicBezTo>
                      <a:pt x="0" y="40"/>
                      <a:pt x="420" y="0"/>
                      <a:pt x="418" y="222"/>
                    </a:cubicBezTo>
                    <a:cubicBezTo>
                      <a:pt x="417" y="288"/>
                      <a:pt x="365" y="328"/>
                      <a:pt x="354" y="398"/>
                    </a:cubicBezTo>
                    <a:cubicBezTo>
                      <a:pt x="339" y="500"/>
                      <a:pt x="365" y="597"/>
                      <a:pt x="354" y="722"/>
                    </a:cubicBezTo>
                    <a:close/>
                    <a:moveTo>
                      <a:pt x="114" y="318"/>
                    </a:moveTo>
                    <a:cubicBezTo>
                      <a:pt x="172" y="360"/>
                      <a:pt x="243" y="273"/>
                      <a:pt x="186" y="222"/>
                    </a:cubicBezTo>
                    <a:cubicBezTo>
                      <a:pt x="109" y="182"/>
                      <a:pt x="66" y="283"/>
                      <a:pt x="114" y="318"/>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13" name="Freeform 14">
                <a:extLst>
                  <a:ext uri="{FF2B5EF4-FFF2-40B4-BE49-F238E27FC236}">
                    <a16:creationId xmlns:a16="http://schemas.microsoft.com/office/drawing/2014/main" id="{589B9F03-AED1-4A80-8DE4-21DF22417307}"/>
                  </a:ext>
                </a:extLst>
              </p:cNvPr>
              <p:cNvSpPr>
                <a:spLocks noEditPoints="1"/>
              </p:cNvSpPr>
              <p:nvPr/>
            </p:nvSpPr>
            <p:spPr bwMode="black">
              <a:xfrm>
                <a:off x="3881737" y="6232086"/>
                <a:ext cx="163372" cy="171348"/>
              </a:xfrm>
              <a:custGeom>
                <a:avLst/>
                <a:gdLst/>
                <a:ahLst/>
                <a:cxnLst>
                  <a:cxn ang="0">
                    <a:pos x="290" y="672"/>
                  </a:cxn>
                  <a:cxn ang="0">
                    <a:pos x="638" y="672"/>
                  </a:cxn>
                  <a:cxn ang="0">
                    <a:pos x="638" y="32"/>
                  </a:cxn>
                  <a:cxn ang="0">
                    <a:pos x="706" y="32"/>
                  </a:cxn>
                  <a:cxn ang="0">
                    <a:pos x="706" y="740"/>
                  </a:cxn>
                  <a:cxn ang="0">
                    <a:pos x="138" y="740"/>
                  </a:cxn>
                  <a:cxn ang="0">
                    <a:pos x="138" y="676"/>
                  </a:cxn>
                  <a:cxn ang="0">
                    <a:pos x="222" y="672"/>
                  </a:cxn>
                  <a:cxn ang="0">
                    <a:pos x="222" y="248"/>
                  </a:cxn>
                  <a:cxn ang="0">
                    <a:pos x="154" y="24"/>
                  </a:cxn>
                  <a:cxn ang="0">
                    <a:pos x="290" y="380"/>
                  </a:cxn>
                  <a:cxn ang="0">
                    <a:pos x="290" y="672"/>
                  </a:cxn>
                  <a:cxn ang="0">
                    <a:pos x="126" y="104"/>
                  </a:cxn>
                  <a:cxn ang="0">
                    <a:pos x="218" y="180"/>
                  </a:cxn>
                  <a:cxn ang="0">
                    <a:pos x="126" y="104"/>
                  </a:cxn>
                </a:cxnLst>
                <a:rect l="0" t="0" r="r" b="b"/>
                <a:pathLst>
                  <a:path w="706" h="740">
                    <a:moveTo>
                      <a:pt x="290" y="672"/>
                    </a:moveTo>
                    <a:cubicBezTo>
                      <a:pt x="406" y="672"/>
                      <a:pt x="522" y="672"/>
                      <a:pt x="638" y="672"/>
                    </a:cubicBezTo>
                    <a:cubicBezTo>
                      <a:pt x="638" y="459"/>
                      <a:pt x="638" y="245"/>
                      <a:pt x="638" y="32"/>
                    </a:cubicBezTo>
                    <a:cubicBezTo>
                      <a:pt x="661" y="32"/>
                      <a:pt x="683" y="32"/>
                      <a:pt x="706" y="32"/>
                    </a:cubicBezTo>
                    <a:cubicBezTo>
                      <a:pt x="706" y="268"/>
                      <a:pt x="706" y="504"/>
                      <a:pt x="706" y="740"/>
                    </a:cubicBezTo>
                    <a:cubicBezTo>
                      <a:pt x="517" y="740"/>
                      <a:pt x="327" y="740"/>
                      <a:pt x="138" y="740"/>
                    </a:cubicBezTo>
                    <a:cubicBezTo>
                      <a:pt x="138" y="719"/>
                      <a:pt x="138" y="697"/>
                      <a:pt x="138" y="676"/>
                    </a:cubicBezTo>
                    <a:cubicBezTo>
                      <a:pt x="159" y="667"/>
                      <a:pt x="195" y="674"/>
                      <a:pt x="222" y="672"/>
                    </a:cubicBezTo>
                    <a:cubicBezTo>
                      <a:pt x="222" y="531"/>
                      <a:pt x="222" y="389"/>
                      <a:pt x="222" y="248"/>
                    </a:cubicBezTo>
                    <a:cubicBezTo>
                      <a:pt x="40" y="312"/>
                      <a:pt x="0" y="45"/>
                      <a:pt x="154" y="24"/>
                    </a:cubicBezTo>
                    <a:cubicBezTo>
                      <a:pt x="326" y="0"/>
                      <a:pt x="290" y="215"/>
                      <a:pt x="290" y="380"/>
                    </a:cubicBezTo>
                    <a:cubicBezTo>
                      <a:pt x="290" y="485"/>
                      <a:pt x="290" y="585"/>
                      <a:pt x="290" y="672"/>
                    </a:cubicBezTo>
                    <a:close/>
                    <a:moveTo>
                      <a:pt x="126" y="104"/>
                    </a:moveTo>
                    <a:cubicBezTo>
                      <a:pt x="88" y="173"/>
                      <a:pt x="167" y="221"/>
                      <a:pt x="218" y="180"/>
                    </a:cubicBezTo>
                    <a:cubicBezTo>
                      <a:pt x="267" y="112"/>
                      <a:pt x="175" y="53"/>
                      <a:pt x="126" y="104"/>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14" name="Freeform 15">
                <a:extLst>
                  <a:ext uri="{FF2B5EF4-FFF2-40B4-BE49-F238E27FC236}">
                    <a16:creationId xmlns:a16="http://schemas.microsoft.com/office/drawing/2014/main" id="{244A7076-F8BE-4B64-B08C-C982E31533C1}"/>
                  </a:ext>
                </a:extLst>
              </p:cNvPr>
              <p:cNvSpPr>
                <a:spLocks noEditPoints="1"/>
              </p:cNvSpPr>
              <p:nvPr/>
            </p:nvSpPr>
            <p:spPr bwMode="black">
              <a:xfrm>
                <a:off x="2994638" y="6232086"/>
                <a:ext cx="163630" cy="171348"/>
              </a:xfrm>
              <a:custGeom>
                <a:avLst/>
                <a:gdLst/>
                <a:ahLst/>
                <a:cxnLst>
                  <a:cxn ang="0">
                    <a:pos x="290" y="672"/>
                  </a:cxn>
                  <a:cxn ang="0">
                    <a:pos x="638" y="672"/>
                  </a:cxn>
                  <a:cxn ang="0">
                    <a:pos x="638" y="32"/>
                  </a:cxn>
                  <a:cxn ang="0">
                    <a:pos x="706" y="32"/>
                  </a:cxn>
                  <a:cxn ang="0">
                    <a:pos x="706" y="740"/>
                  </a:cxn>
                  <a:cxn ang="0">
                    <a:pos x="138" y="740"/>
                  </a:cxn>
                  <a:cxn ang="0">
                    <a:pos x="138" y="676"/>
                  </a:cxn>
                  <a:cxn ang="0">
                    <a:pos x="222" y="672"/>
                  </a:cxn>
                  <a:cxn ang="0">
                    <a:pos x="222" y="248"/>
                  </a:cxn>
                  <a:cxn ang="0">
                    <a:pos x="154" y="24"/>
                  </a:cxn>
                  <a:cxn ang="0">
                    <a:pos x="290" y="380"/>
                  </a:cxn>
                  <a:cxn ang="0">
                    <a:pos x="290" y="672"/>
                  </a:cxn>
                  <a:cxn ang="0">
                    <a:pos x="126" y="104"/>
                  </a:cxn>
                  <a:cxn ang="0">
                    <a:pos x="218" y="180"/>
                  </a:cxn>
                  <a:cxn ang="0">
                    <a:pos x="126" y="104"/>
                  </a:cxn>
                </a:cxnLst>
                <a:rect l="0" t="0" r="r" b="b"/>
                <a:pathLst>
                  <a:path w="706" h="740">
                    <a:moveTo>
                      <a:pt x="290" y="672"/>
                    </a:moveTo>
                    <a:cubicBezTo>
                      <a:pt x="406" y="672"/>
                      <a:pt x="522" y="672"/>
                      <a:pt x="638" y="672"/>
                    </a:cubicBezTo>
                    <a:cubicBezTo>
                      <a:pt x="638" y="459"/>
                      <a:pt x="638" y="245"/>
                      <a:pt x="638" y="32"/>
                    </a:cubicBezTo>
                    <a:cubicBezTo>
                      <a:pt x="661" y="32"/>
                      <a:pt x="683" y="32"/>
                      <a:pt x="706" y="32"/>
                    </a:cubicBezTo>
                    <a:cubicBezTo>
                      <a:pt x="706" y="268"/>
                      <a:pt x="706" y="504"/>
                      <a:pt x="706" y="740"/>
                    </a:cubicBezTo>
                    <a:cubicBezTo>
                      <a:pt x="517" y="740"/>
                      <a:pt x="327" y="740"/>
                      <a:pt x="138" y="740"/>
                    </a:cubicBezTo>
                    <a:cubicBezTo>
                      <a:pt x="138" y="719"/>
                      <a:pt x="138" y="697"/>
                      <a:pt x="138" y="676"/>
                    </a:cubicBezTo>
                    <a:cubicBezTo>
                      <a:pt x="159" y="667"/>
                      <a:pt x="195" y="674"/>
                      <a:pt x="222" y="672"/>
                    </a:cubicBezTo>
                    <a:cubicBezTo>
                      <a:pt x="222" y="531"/>
                      <a:pt x="222" y="389"/>
                      <a:pt x="222" y="248"/>
                    </a:cubicBezTo>
                    <a:cubicBezTo>
                      <a:pt x="40" y="312"/>
                      <a:pt x="0" y="45"/>
                      <a:pt x="154" y="24"/>
                    </a:cubicBezTo>
                    <a:cubicBezTo>
                      <a:pt x="326" y="0"/>
                      <a:pt x="290" y="215"/>
                      <a:pt x="290" y="380"/>
                    </a:cubicBezTo>
                    <a:cubicBezTo>
                      <a:pt x="290" y="485"/>
                      <a:pt x="290" y="585"/>
                      <a:pt x="290" y="672"/>
                    </a:cubicBezTo>
                    <a:close/>
                    <a:moveTo>
                      <a:pt x="126" y="104"/>
                    </a:moveTo>
                    <a:cubicBezTo>
                      <a:pt x="88" y="173"/>
                      <a:pt x="167" y="221"/>
                      <a:pt x="218" y="180"/>
                    </a:cubicBezTo>
                    <a:cubicBezTo>
                      <a:pt x="267" y="112"/>
                      <a:pt x="175" y="53"/>
                      <a:pt x="126" y="104"/>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15" name="Freeform 16">
                <a:extLst>
                  <a:ext uri="{FF2B5EF4-FFF2-40B4-BE49-F238E27FC236}">
                    <a16:creationId xmlns:a16="http://schemas.microsoft.com/office/drawing/2014/main" id="{6F3FABEF-EA4F-4A8A-8AC5-554F55756FCB}"/>
                  </a:ext>
                </a:extLst>
              </p:cNvPr>
              <p:cNvSpPr>
                <a:spLocks noEditPoints="1"/>
              </p:cNvSpPr>
              <p:nvPr/>
            </p:nvSpPr>
            <p:spPr bwMode="black">
              <a:xfrm>
                <a:off x="3781912" y="6146155"/>
                <a:ext cx="128125" cy="69208"/>
              </a:xfrm>
              <a:custGeom>
                <a:avLst/>
                <a:gdLst/>
                <a:ahLst/>
                <a:cxnLst>
                  <a:cxn ang="0">
                    <a:pos x="554" y="67"/>
                  </a:cxn>
                  <a:cxn ang="0">
                    <a:pos x="234" y="287"/>
                  </a:cxn>
                  <a:cxn ang="0">
                    <a:pos x="30" y="191"/>
                  </a:cxn>
                  <a:cxn ang="0">
                    <a:pos x="246" y="179"/>
                  </a:cxn>
                  <a:cxn ang="0">
                    <a:pos x="222" y="227"/>
                  </a:cxn>
                  <a:cxn ang="0">
                    <a:pos x="502" y="27"/>
                  </a:cxn>
                  <a:cxn ang="0">
                    <a:pos x="554" y="67"/>
                  </a:cxn>
                  <a:cxn ang="0">
                    <a:pos x="182" y="131"/>
                  </a:cxn>
                  <a:cxn ang="0">
                    <a:pos x="94" y="195"/>
                  </a:cxn>
                  <a:cxn ang="0">
                    <a:pos x="182" y="131"/>
                  </a:cxn>
                </a:cxnLst>
                <a:rect l="0" t="0" r="r" b="b"/>
                <a:pathLst>
                  <a:path w="554" h="299">
                    <a:moveTo>
                      <a:pt x="554" y="67"/>
                    </a:moveTo>
                    <a:cubicBezTo>
                      <a:pt x="480" y="153"/>
                      <a:pt x="377" y="270"/>
                      <a:pt x="234" y="287"/>
                    </a:cubicBezTo>
                    <a:cubicBezTo>
                      <a:pt x="135" y="299"/>
                      <a:pt x="43" y="264"/>
                      <a:pt x="30" y="191"/>
                    </a:cubicBezTo>
                    <a:cubicBezTo>
                      <a:pt x="0" y="23"/>
                      <a:pt x="272" y="0"/>
                      <a:pt x="246" y="179"/>
                    </a:cubicBezTo>
                    <a:cubicBezTo>
                      <a:pt x="243" y="200"/>
                      <a:pt x="238" y="205"/>
                      <a:pt x="222" y="227"/>
                    </a:cubicBezTo>
                    <a:cubicBezTo>
                      <a:pt x="347" y="192"/>
                      <a:pt x="439" y="124"/>
                      <a:pt x="502" y="27"/>
                    </a:cubicBezTo>
                    <a:cubicBezTo>
                      <a:pt x="525" y="34"/>
                      <a:pt x="537" y="53"/>
                      <a:pt x="554" y="67"/>
                    </a:cubicBezTo>
                    <a:close/>
                    <a:moveTo>
                      <a:pt x="182" y="131"/>
                    </a:moveTo>
                    <a:cubicBezTo>
                      <a:pt x="152" y="84"/>
                      <a:pt x="58" y="117"/>
                      <a:pt x="94" y="195"/>
                    </a:cubicBezTo>
                    <a:cubicBezTo>
                      <a:pt x="146" y="242"/>
                      <a:pt x="217" y="185"/>
                      <a:pt x="182" y="131"/>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grpSp>
        <p:grpSp>
          <p:nvGrpSpPr>
            <p:cNvPr id="32" name="Group 108">
              <a:extLst>
                <a:ext uri="{FF2B5EF4-FFF2-40B4-BE49-F238E27FC236}">
                  <a16:creationId xmlns:a16="http://schemas.microsoft.com/office/drawing/2014/main" id="{007714A7-8162-4789-A2C9-BBE0059676B1}"/>
                </a:ext>
              </a:extLst>
            </p:cNvPr>
            <p:cNvGrpSpPr/>
            <p:nvPr/>
          </p:nvGrpSpPr>
          <p:grpSpPr bwMode="black">
            <a:xfrm>
              <a:off x="3754846" y="5195652"/>
              <a:ext cx="837045" cy="261824"/>
              <a:chOff x="8632347" y="6167032"/>
              <a:chExt cx="840228" cy="271928"/>
            </a:xfrm>
            <a:grpFill/>
            <a:effectLst/>
          </p:grpSpPr>
          <p:sp>
            <p:nvSpPr>
              <p:cNvPr id="102" name="Freeform 17">
                <a:extLst>
                  <a:ext uri="{FF2B5EF4-FFF2-40B4-BE49-F238E27FC236}">
                    <a16:creationId xmlns:a16="http://schemas.microsoft.com/office/drawing/2014/main" id="{1D19EA06-8074-490E-8B24-96B63EF9F419}"/>
                  </a:ext>
                </a:extLst>
              </p:cNvPr>
              <p:cNvSpPr>
                <a:spLocks noEditPoints="1"/>
              </p:cNvSpPr>
              <p:nvPr/>
            </p:nvSpPr>
            <p:spPr bwMode="black">
              <a:xfrm>
                <a:off x="8632347" y="6169214"/>
                <a:ext cx="243121" cy="269746"/>
              </a:xfrm>
              <a:custGeom>
                <a:avLst/>
                <a:gdLst/>
                <a:ahLst/>
                <a:cxnLst>
                  <a:cxn ang="0">
                    <a:pos x="128" y="112"/>
                  </a:cxn>
                  <a:cxn ang="0">
                    <a:pos x="147" y="130"/>
                  </a:cxn>
                  <a:cxn ang="0">
                    <a:pos x="136" y="133"/>
                  </a:cxn>
                  <a:cxn ang="0">
                    <a:pos x="118" y="148"/>
                  </a:cxn>
                  <a:cxn ang="0">
                    <a:pos x="206" y="148"/>
                  </a:cxn>
                  <a:cxn ang="0">
                    <a:pos x="217" y="136"/>
                  </a:cxn>
                  <a:cxn ang="0">
                    <a:pos x="236" y="155"/>
                  </a:cxn>
                  <a:cxn ang="0">
                    <a:pos x="224" y="161"/>
                  </a:cxn>
                  <a:cxn ang="0">
                    <a:pos x="113" y="239"/>
                  </a:cxn>
                  <a:cxn ang="0">
                    <a:pos x="0" y="262"/>
                  </a:cxn>
                  <a:cxn ang="0">
                    <a:pos x="0" y="258"/>
                  </a:cxn>
                  <a:cxn ang="0">
                    <a:pos x="114" y="226"/>
                  </a:cxn>
                  <a:cxn ang="0">
                    <a:pos x="206" y="154"/>
                  </a:cxn>
                  <a:cxn ang="0">
                    <a:pos x="113" y="154"/>
                  </a:cxn>
                  <a:cxn ang="0">
                    <a:pos x="19" y="203"/>
                  </a:cxn>
                  <a:cxn ang="0">
                    <a:pos x="17" y="198"/>
                  </a:cxn>
                  <a:cxn ang="0">
                    <a:pos x="78" y="162"/>
                  </a:cxn>
                  <a:cxn ang="0">
                    <a:pos x="128" y="112"/>
                  </a:cxn>
                  <a:cxn ang="0">
                    <a:pos x="99" y="45"/>
                  </a:cxn>
                  <a:cxn ang="0">
                    <a:pos x="86" y="53"/>
                  </a:cxn>
                  <a:cxn ang="0">
                    <a:pos x="114" y="75"/>
                  </a:cxn>
                  <a:cxn ang="0">
                    <a:pos x="111" y="93"/>
                  </a:cxn>
                  <a:cxn ang="0">
                    <a:pos x="100" y="90"/>
                  </a:cxn>
                  <a:cxn ang="0">
                    <a:pos x="82" y="55"/>
                  </a:cxn>
                  <a:cxn ang="0">
                    <a:pos x="50" y="73"/>
                  </a:cxn>
                  <a:cxn ang="0">
                    <a:pos x="10" y="91"/>
                  </a:cxn>
                  <a:cxn ang="0">
                    <a:pos x="8" y="87"/>
                  </a:cxn>
                  <a:cxn ang="0">
                    <a:pos x="79" y="41"/>
                  </a:cxn>
                  <a:cxn ang="0">
                    <a:pos x="117" y="0"/>
                  </a:cxn>
                  <a:cxn ang="0">
                    <a:pos x="136" y="17"/>
                  </a:cxn>
                  <a:cxn ang="0">
                    <a:pos x="126" y="21"/>
                  </a:cxn>
                  <a:cxn ang="0">
                    <a:pos x="105" y="39"/>
                  </a:cxn>
                  <a:cxn ang="0">
                    <a:pos x="191" y="39"/>
                  </a:cxn>
                  <a:cxn ang="0">
                    <a:pos x="204" y="26"/>
                  </a:cxn>
                  <a:cxn ang="0">
                    <a:pos x="224" y="46"/>
                  </a:cxn>
                  <a:cxn ang="0">
                    <a:pos x="211" y="51"/>
                  </a:cxn>
                  <a:cxn ang="0">
                    <a:pos x="132" y="108"/>
                  </a:cxn>
                  <a:cxn ang="0">
                    <a:pos x="2" y="145"/>
                  </a:cxn>
                  <a:cxn ang="0">
                    <a:pos x="1" y="141"/>
                  </a:cxn>
                  <a:cxn ang="0">
                    <a:pos x="104" y="109"/>
                  </a:cxn>
                  <a:cxn ang="0">
                    <a:pos x="191" y="45"/>
                  </a:cxn>
                  <a:cxn ang="0">
                    <a:pos x="99" y="45"/>
                  </a:cxn>
                  <a:cxn ang="0">
                    <a:pos x="93" y="169"/>
                  </a:cxn>
                  <a:cxn ang="0">
                    <a:pos x="119" y="195"/>
                  </a:cxn>
                  <a:cxn ang="0">
                    <a:pos x="114" y="216"/>
                  </a:cxn>
                  <a:cxn ang="0">
                    <a:pos x="102" y="209"/>
                  </a:cxn>
                  <a:cxn ang="0">
                    <a:pos x="90" y="172"/>
                  </a:cxn>
                  <a:cxn ang="0">
                    <a:pos x="93" y="169"/>
                  </a:cxn>
                </a:cxnLst>
                <a:rect l="0" t="0" r="r" b="b"/>
                <a:pathLst>
                  <a:path w="236" h="262">
                    <a:moveTo>
                      <a:pt x="128" y="112"/>
                    </a:moveTo>
                    <a:cubicBezTo>
                      <a:pt x="147" y="130"/>
                      <a:pt x="147" y="130"/>
                      <a:pt x="147" y="130"/>
                    </a:cubicBezTo>
                    <a:cubicBezTo>
                      <a:pt x="136" y="133"/>
                      <a:pt x="136" y="133"/>
                      <a:pt x="136" y="133"/>
                    </a:cubicBezTo>
                    <a:cubicBezTo>
                      <a:pt x="134" y="135"/>
                      <a:pt x="128" y="140"/>
                      <a:pt x="118" y="148"/>
                    </a:cubicBezTo>
                    <a:cubicBezTo>
                      <a:pt x="206" y="148"/>
                      <a:pt x="206" y="148"/>
                      <a:pt x="206" y="148"/>
                    </a:cubicBezTo>
                    <a:cubicBezTo>
                      <a:pt x="217" y="136"/>
                      <a:pt x="217" y="136"/>
                      <a:pt x="217" y="136"/>
                    </a:cubicBezTo>
                    <a:cubicBezTo>
                      <a:pt x="236" y="155"/>
                      <a:pt x="236" y="155"/>
                      <a:pt x="236" y="155"/>
                    </a:cubicBezTo>
                    <a:cubicBezTo>
                      <a:pt x="224" y="161"/>
                      <a:pt x="224" y="161"/>
                      <a:pt x="224" y="161"/>
                    </a:cubicBezTo>
                    <a:cubicBezTo>
                      <a:pt x="186" y="200"/>
                      <a:pt x="149" y="226"/>
                      <a:pt x="113" y="239"/>
                    </a:cubicBezTo>
                    <a:cubicBezTo>
                      <a:pt x="76" y="251"/>
                      <a:pt x="38" y="259"/>
                      <a:pt x="0" y="262"/>
                    </a:cubicBezTo>
                    <a:cubicBezTo>
                      <a:pt x="0" y="258"/>
                      <a:pt x="0" y="258"/>
                      <a:pt x="0" y="258"/>
                    </a:cubicBezTo>
                    <a:cubicBezTo>
                      <a:pt x="42" y="252"/>
                      <a:pt x="80" y="241"/>
                      <a:pt x="114" y="226"/>
                    </a:cubicBezTo>
                    <a:cubicBezTo>
                      <a:pt x="148" y="211"/>
                      <a:pt x="179" y="187"/>
                      <a:pt x="206" y="154"/>
                    </a:cubicBezTo>
                    <a:cubicBezTo>
                      <a:pt x="113" y="154"/>
                      <a:pt x="113" y="154"/>
                      <a:pt x="113" y="154"/>
                    </a:cubicBezTo>
                    <a:cubicBezTo>
                      <a:pt x="86" y="174"/>
                      <a:pt x="55" y="190"/>
                      <a:pt x="19" y="203"/>
                    </a:cubicBezTo>
                    <a:cubicBezTo>
                      <a:pt x="17" y="198"/>
                      <a:pt x="17" y="198"/>
                      <a:pt x="17" y="198"/>
                    </a:cubicBezTo>
                    <a:cubicBezTo>
                      <a:pt x="40" y="187"/>
                      <a:pt x="60" y="175"/>
                      <a:pt x="78" y="162"/>
                    </a:cubicBezTo>
                    <a:cubicBezTo>
                      <a:pt x="97" y="148"/>
                      <a:pt x="113" y="132"/>
                      <a:pt x="128" y="112"/>
                    </a:cubicBezTo>
                    <a:close/>
                    <a:moveTo>
                      <a:pt x="99" y="45"/>
                    </a:moveTo>
                    <a:cubicBezTo>
                      <a:pt x="86" y="53"/>
                      <a:pt x="86" y="53"/>
                      <a:pt x="86" y="53"/>
                    </a:cubicBezTo>
                    <a:cubicBezTo>
                      <a:pt x="101" y="62"/>
                      <a:pt x="111" y="69"/>
                      <a:pt x="114" y="75"/>
                    </a:cubicBezTo>
                    <a:cubicBezTo>
                      <a:pt x="118" y="81"/>
                      <a:pt x="117" y="87"/>
                      <a:pt x="111" y="93"/>
                    </a:cubicBezTo>
                    <a:cubicBezTo>
                      <a:pt x="106" y="99"/>
                      <a:pt x="102" y="98"/>
                      <a:pt x="100" y="90"/>
                    </a:cubicBezTo>
                    <a:cubicBezTo>
                      <a:pt x="98" y="81"/>
                      <a:pt x="92" y="70"/>
                      <a:pt x="82" y="55"/>
                    </a:cubicBezTo>
                    <a:cubicBezTo>
                      <a:pt x="73" y="61"/>
                      <a:pt x="62" y="67"/>
                      <a:pt x="50" y="73"/>
                    </a:cubicBezTo>
                    <a:cubicBezTo>
                      <a:pt x="39" y="79"/>
                      <a:pt x="25" y="85"/>
                      <a:pt x="10" y="91"/>
                    </a:cubicBezTo>
                    <a:cubicBezTo>
                      <a:pt x="8" y="87"/>
                      <a:pt x="8" y="87"/>
                      <a:pt x="8" y="87"/>
                    </a:cubicBezTo>
                    <a:cubicBezTo>
                      <a:pt x="37" y="73"/>
                      <a:pt x="61" y="57"/>
                      <a:pt x="79" y="41"/>
                    </a:cubicBezTo>
                    <a:cubicBezTo>
                      <a:pt x="98" y="25"/>
                      <a:pt x="110" y="12"/>
                      <a:pt x="117" y="0"/>
                    </a:cubicBezTo>
                    <a:cubicBezTo>
                      <a:pt x="136" y="17"/>
                      <a:pt x="136" y="17"/>
                      <a:pt x="136" y="17"/>
                    </a:cubicBezTo>
                    <a:cubicBezTo>
                      <a:pt x="126" y="21"/>
                      <a:pt x="126" y="21"/>
                      <a:pt x="126" y="21"/>
                    </a:cubicBezTo>
                    <a:cubicBezTo>
                      <a:pt x="105" y="39"/>
                      <a:pt x="105" y="39"/>
                      <a:pt x="105" y="39"/>
                    </a:cubicBezTo>
                    <a:cubicBezTo>
                      <a:pt x="191" y="39"/>
                      <a:pt x="191" y="39"/>
                      <a:pt x="191" y="39"/>
                    </a:cubicBezTo>
                    <a:cubicBezTo>
                      <a:pt x="204" y="26"/>
                      <a:pt x="204" y="26"/>
                      <a:pt x="204" y="26"/>
                    </a:cubicBezTo>
                    <a:cubicBezTo>
                      <a:pt x="224" y="46"/>
                      <a:pt x="224" y="46"/>
                      <a:pt x="224" y="46"/>
                    </a:cubicBezTo>
                    <a:cubicBezTo>
                      <a:pt x="211" y="51"/>
                      <a:pt x="211" y="51"/>
                      <a:pt x="211" y="51"/>
                    </a:cubicBezTo>
                    <a:cubicBezTo>
                      <a:pt x="190" y="71"/>
                      <a:pt x="163" y="90"/>
                      <a:pt x="132" y="108"/>
                    </a:cubicBezTo>
                    <a:cubicBezTo>
                      <a:pt x="101" y="125"/>
                      <a:pt x="58" y="138"/>
                      <a:pt x="2" y="145"/>
                    </a:cubicBezTo>
                    <a:cubicBezTo>
                      <a:pt x="1" y="141"/>
                      <a:pt x="1" y="141"/>
                      <a:pt x="1" y="141"/>
                    </a:cubicBezTo>
                    <a:cubicBezTo>
                      <a:pt x="38" y="134"/>
                      <a:pt x="72" y="124"/>
                      <a:pt x="104" y="109"/>
                    </a:cubicBezTo>
                    <a:cubicBezTo>
                      <a:pt x="135" y="95"/>
                      <a:pt x="164" y="74"/>
                      <a:pt x="191" y="45"/>
                    </a:cubicBezTo>
                    <a:lnTo>
                      <a:pt x="99" y="45"/>
                    </a:lnTo>
                    <a:close/>
                    <a:moveTo>
                      <a:pt x="93" y="169"/>
                    </a:moveTo>
                    <a:cubicBezTo>
                      <a:pt x="107" y="179"/>
                      <a:pt x="115" y="188"/>
                      <a:pt x="119" y="195"/>
                    </a:cubicBezTo>
                    <a:cubicBezTo>
                      <a:pt x="122" y="202"/>
                      <a:pt x="121" y="209"/>
                      <a:pt x="114" y="216"/>
                    </a:cubicBezTo>
                    <a:cubicBezTo>
                      <a:pt x="108" y="222"/>
                      <a:pt x="104" y="220"/>
                      <a:pt x="102" y="209"/>
                    </a:cubicBezTo>
                    <a:cubicBezTo>
                      <a:pt x="101" y="199"/>
                      <a:pt x="97" y="186"/>
                      <a:pt x="90" y="172"/>
                    </a:cubicBezTo>
                    <a:lnTo>
                      <a:pt x="93" y="169"/>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03" name="Freeform 18">
                <a:extLst>
                  <a:ext uri="{FF2B5EF4-FFF2-40B4-BE49-F238E27FC236}">
                    <a16:creationId xmlns:a16="http://schemas.microsoft.com/office/drawing/2014/main" id="{135C8411-E63E-4007-9F00-AC18FB99DE37}"/>
                  </a:ext>
                </a:extLst>
              </p:cNvPr>
              <p:cNvSpPr>
                <a:spLocks noEditPoints="1"/>
              </p:cNvSpPr>
              <p:nvPr/>
            </p:nvSpPr>
            <p:spPr bwMode="black">
              <a:xfrm>
                <a:off x="8908640" y="6167032"/>
                <a:ext cx="273238" cy="270182"/>
              </a:xfrm>
              <a:custGeom>
                <a:avLst/>
                <a:gdLst/>
                <a:ahLst/>
                <a:cxnLst>
                  <a:cxn ang="0">
                    <a:pos x="28" y="7"/>
                  </a:cxn>
                  <a:cxn ang="0">
                    <a:pos x="52" y="50"/>
                  </a:cxn>
                  <a:cxn ang="0">
                    <a:pos x="81" y="38"/>
                  </a:cxn>
                  <a:cxn ang="0">
                    <a:pos x="32" y="56"/>
                  </a:cxn>
                  <a:cxn ang="0">
                    <a:pos x="0" y="50"/>
                  </a:cxn>
                  <a:cxn ang="0">
                    <a:pos x="42" y="34"/>
                  </a:cxn>
                  <a:cxn ang="0">
                    <a:pos x="10" y="87"/>
                  </a:cxn>
                  <a:cxn ang="0">
                    <a:pos x="72" y="77"/>
                  </a:cxn>
                  <a:cxn ang="0">
                    <a:pos x="42" y="93"/>
                  </a:cxn>
                  <a:cxn ang="0">
                    <a:pos x="10" y="87"/>
                  </a:cxn>
                  <a:cxn ang="0">
                    <a:pos x="62" y="128"/>
                  </a:cxn>
                  <a:cxn ang="0">
                    <a:pos x="89" y="135"/>
                  </a:cxn>
                  <a:cxn ang="0">
                    <a:pos x="23" y="138"/>
                  </a:cxn>
                  <a:cxn ang="0">
                    <a:pos x="16" y="159"/>
                  </a:cxn>
                  <a:cxn ang="0">
                    <a:pos x="67" y="168"/>
                  </a:cxn>
                  <a:cxn ang="0">
                    <a:pos x="88" y="170"/>
                  </a:cxn>
                  <a:cxn ang="0">
                    <a:pos x="82" y="234"/>
                  </a:cxn>
                  <a:cxn ang="0">
                    <a:pos x="68" y="229"/>
                  </a:cxn>
                  <a:cxn ang="0">
                    <a:pos x="31" y="245"/>
                  </a:cxn>
                  <a:cxn ang="0">
                    <a:pos x="17" y="206"/>
                  </a:cxn>
                  <a:cxn ang="0">
                    <a:pos x="31" y="174"/>
                  </a:cxn>
                  <a:cxn ang="0">
                    <a:pos x="68" y="223"/>
                  </a:cxn>
                  <a:cxn ang="0">
                    <a:pos x="31" y="174"/>
                  </a:cxn>
                  <a:cxn ang="0">
                    <a:pos x="104" y="35"/>
                  </a:cxn>
                  <a:cxn ang="0">
                    <a:pos x="126" y="43"/>
                  </a:cxn>
                  <a:cxn ang="0">
                    <a:pos x="154" y="10"/>
                  </a:cxn>
                  <a:cxn ang="0">
                    <a:pos x="132" y="43"/>
                  </a:cxn>
                  <a:cxn ang="0">
                    <a:pos x="164" y="33"/>
                  </a:cxn>
                  <a:cxn ang="0">
                    <a:pos x="172" y="52"/>
                  </a:cxn>
                  <a:cxn ang="0">
                    <a:pos x="152" y="261"/>
                  </a:cxn>
                  <a:cxn ang="0">
                    <a:pos x="125" y="236"/>
                  </a:cxn>
                  <a:cxn ang="0">
                    <a:pos x="159" y="229"/>
                  </a:cxn>
                  <a:cxn ang="0">
                    <a:pos x="69" y="257"/>
                  </a:cxn>
                  <a:cxn ang="0">
                    <a:pos x="143" y="161"/>
                  </a:cxn>
                  <a:cxn ang="0">
                    <a:pos x="95" y="164"/>
                  </a:cxn>
                  <a:cxn ang="0">
                    <a:pos x="104" y="154"/>
                  </a:cxn>
                  <a:cxn ang="0">
                    <a:pos x="117" y="80"/>
                  </a:cxn>
                  <a:cxn ang="0">
                    <a:pos x="159" y="50"/>
                  </a:cxn>
                  <a:cxn ang="0">
                    <a:pos x="117" y="87"/>
                  </a:cxn>
                  <a:cxn ang="0">
                    <a:pos x="159" y="116"/>
                  </a:cxn>
                  <a:cxn ang="0">
                    <a:pos x="117" y="87"/>
                  </a:cxn>
                  <a:cxn ang="0">
                    <a:pos x="117" y="154"/>
                  </a:cxn>
                  <a:cxn ang="0">
                    <a:pos x="159" y="123"/>
                  </a:cxn>
                  <a:cxn ang="0">
                    <a:pos x="238" y="79"/>
                  </a:cxn>
                  <a:cxn ang="0">
                    <a:pos x="265" y="87"/>
                  </a:cxn>
                  <a:cxn ang="0">
                    <a:pos x="238" y="237"/>
                  </a:cxn>
                  <a:cxn ang="0">
                    <a:pos x="187" y="238"/>
                  </a:cxn>
                  <a:cxn ang="0">
                    <a:pos x="218" y="237"/>
                  </a:cxn>
                  <a:cxn ang="0">
                    <a:pos x="225" y="87"/>
                  </a:cxn>
                  <a:cxn ang="0">
                    <a:pos x="186" y="90"/>
                  </a:cxn>
                  <a:cxn ang="0">
                    <a:pos x="225" y="80"/>
                  </a:cxn>
                  <a:cxn ang="0">
                    <a:pos x="246" y="16"/>
                  </a:cxn>
                  <a:cxn ang="0">
                    <a:pos x="238" y="79"/>
                  </a:cxn>
                  <a:cxn ang="0">
                    <a:pos x="212" y="140"/>
                  </a:cxn>
                  <a:cxn ang="0">
                    <a:pos x="206" y="166"/>
                  </a:cxn>
                  <a:cxn ang="0">
                    <a:pos x="179" y="118"/>
                  </a:cxn>
                </a:cxnLst>
                <a:rect l="0" t="0" r="r" b="b"/>
                <a:pathLst>
                  <a:path w="265" h="262">
                    <a:moveTo>
                      <a:pt x="26" y="10"/>
                    </a:moveTo>
                    <a:cubicBezTo>
                      <a:pt x="28" y="7"/>
                      <a:pt x="28" y="7"/>
                      <a:pt x="28" y="7"/>
                    </a:cubicBezTo>
                    <a:cubicBezTo>
                      <a:pt x="46" y="15"/>
                      <a:pt x="57" y="23"/>
                      <a:pt x="60" y="29"/>
                    </a:cubicBezTo>
                    <a:cubicBezTo>
                      <a:pt x="63" y="36"/>
                      <a:pt x="60" y="43"/>
                      <a:pt x="52" y="50"/>
                    </a:cubicBezTo>
                    <a:cubicBezTo>
                      <a:pt x="70" y="50"/>
                      <a:pt x="70" y="50"/>
                      <a:pt x="70" y="50"/>
                    </a:cubicBezTo>
                    <a:cubicBezTo>
                      <a:pt x="81" y="38"/>
                      <a:pt x="81" y="38"/>
                      <a:pt x="81" y="38"/>
                    </a:cubicBezTo>
                    <a:cubicBezTo>
                      <a:pt x="99" y="56"/>
                      <a:pt x="99" y="56"/>
                      <a:pt x="99" y="56"/>
                    </a:cubicBezTo>
                    <a:cubicBezTo>
                      <a:pt x="32" y="56"/>
                      <a:pt x="32" y="56"/>
                      <a:pt x="32" y="56"/>
                    </a:cubicBezTo>
                    <a:cubicBezTo>
                      <a:pt x="26" y="56"/>
                      <a:pt x="19" y="57"/>
                      <a:pt x="10" y="60"/>
                    </a:cubicBezTo>
                    <a:cubicBezTo>
                      <a:pt x="0" y="50"/>
                      <a:pt x="0" y="50"/>
                      <a:pt x="0" y="50"/>
                    </a:cubicBezTo>
                    <a:cubicBezTo>
                      <a:pt x="46" y="50"/>
                      <a:pt x="46" y="50"/>
                      <a:pt x="46" y="50"/>
                    </a:cubicBezTo>
                    <a:cubicBezTo>
                      <a:pt x="46" y="45"/>
                      <a:pt x="44" y="40"/>
                      <a:pt x="42" y="34"/>
                    </a:cubicBezTo>
                    <a:cubicBezTo>
                      <a:pt x="40" y="28"/>
                      <a:pt x="34" y="20"/>
                      <a:pt x="26" y="10"/>
                    </a:cubicBezTo>
                    <a:close/>
                    <a:moveTo>
                      <a:pt x="10" y="87"/>
                    </a:moveTo>
                    <a:cubicBezTo>
                      <a:pt x="61" y="87"/>
                      <a:pt x="61" y="87"/>
                      <a:pt x="61" y="87"/>
                    </a:cubicBezTo>
                    <a:cubicBezTo>
                      <a:pt x="72" y="77"/>
                      <a:pt x="72" y="77"/>
                      <a:pt x="72" y="77"/>
                    </a:cubicBezTo>
                    <a:cubicBezTo>
                      <a:pt x="89" y="93"/>
                      <a:pt x="89" y="93"/>
                      <a:pt x="89" y="93"/>
                    </a:cubicBezTo>
                    <a:cubicBezTo>
                      <a:pt x="42" y="93"/>
                      <a:pt x="42" y="93"/>
                      <a:pt x="42" y="93"/>
                    </a:cubicBezTo>
                    <a:cubicBezTo>
                      <a:pt x="36" y="93"/>
                      <a:pt x="29" y="94"/>
                      <a:pt x="21" y="97"/>
                    </a:cubicBezTo>
                    <a:lnTo>
                      <a:pt x="10" y="87"/>
                    </a:lnTo>
                    <a:close/>
                    <a:moveTo>
                      <a:pt x="13" y="128"/>
                    </a:moveTo>
                    <a:cubicBezTo>
                      <a:pt x="62" y="128"/>
                      <a:pt x="62" y="128"/>
                      <a:pt x="62" y="128"/>
                    </a:cubicBezTo>
                    <a:cubicBezTo>
                      <a:pt x="73" y="117"/>
                      <a:pt x="73" y="117"/>
                      <a:pt x="73" y="117"/>
                    </a:cubicBezTo>
                    <a:cubicBezTo>
                      <a:pt x="89" y="135"/>
                      <a:pt x="89" y="135"/>
                      <a:pt x="89" y="135"/>
                    </a:cubicBezTo>
                    <a:cubicBezTo>
                      <a:pt x="44" y="135"/>
                      <a:pt x="44" y="135"/>
                      <a:pt x="44" y="135"/>
                    </a:cubicBezTo>
                    <a:cubicBezTo>
                      <a:pt x="38" y="135"/>
                      <a:pt x="31" y="136"/>
                      <a:pt x="23" y="138"/>
                    </a:cubicBezTo>
                    <a:lnTo>
                      <a:pt x="13" y="128"/>
                    </a:lnTo>
                    <a:close/>
                    <a:moveTo>
                      <a:pt x="16" y="159"/>
                    </a:moveTo>
                    <a:cubicBezTo>
                      <a:pt x="33" y="168"/>
                      <a:pt x="33" y="168"/>
                      <a:pt x="33" y="168"/>
                    </a:cubicBezTo>
                    <a:cubicBezTo>
                      <a:pt x="67" y="168"/>
                      <a:pt x="67" y="168"/>
                      <a:pt x="67" y="168"/>
                    </a:cubicBezTo>
                    <a:cubicBezTo>
                      <a:pt x="73" y="157"/>
                      <a:pt x="73" y="157"/>
                      <a:pt x="73" y="157"/>
                    </a:cubicBezTo>
                    <a:cubicBezTo>
                      <a:pt x="88" y="170"/>
                      <a:pt x="88" y="170"/>
                      <a:pt x="88" y="170"/>
                    </a:cubicBezTo>
                    <a:cubicBezTo>
                      <a:pt x="81" y="178"/>
                      <a:pt x="81" y="178"/>
                      <a:pt x="81" y="178"/>
                    </a:cubicBezTo>
                    <a:cubicBezTo>
                      <a:pt x="81" y="202"/>
                      <a:pt x="82" y="221"/>
                      <a:pt x="82" y="234"/>
                    </a:cubicBezTo>
                    <a:cubicBezTo>
                      <a:pt x="68" y="242"/>
                      <a:pt x="68" y="242"/>
                      <a:pt x="68" y="242"/>
                    </a:cubicBezTo>
                    <a:cubicBezTo>
                      <a:pt x="68" y="229"/>
                      <a:pt x="68" y="229"/>
                      <a:pt x="68" y="229"/>
                    </a:cubicBezTo>
                    <a:cubicBezTo>
                      <a:pt x="31" y="229"/>
                      <a:pt x="31" y="229"/>
                      <a:pt x="31" y="229"/>
                    </a:cubicBezTo>
                    <a:cubicBezTo>
                      <a:pt x="31" y="245"/>
                      <a:pt x="31" y="245"/>
                      <a:pt x="31" y="245"/>
                    </a:cubicBezTo>
                    <a:cubicBezTo>
                      <a:pt x="16" y="252"/>
                      <a:pt x="16" y="252"/>
                      <a:pt x="16" y="252"/>
                    </a:cubicBezTo>
                    <a:cubicBezTo>
                      <a:pt x="17" y="244"/>
                      <a:pt x="17" y="229"/>
                      <a:pt x="17" y="206"/>
                    </a:cubicBezTo>
                    <a:cubicBezTo>
                      <a:pt x="17" y="183"/>
                      <a:pt x="17" y="167"/>
                      <a:pt x="16" y="159"/>
                    </a:cubicBezTo>
                    <a:close/>
                    <a:moveTo>
                      <a:pt x="31" y="174"/>
                    </a:moveTo>
                    <a:cubicBezTo>
                      <a:pt x="31" y="223"/>
                      <a:pt x="31" y="223"/>
                      <a:pt x="31" y="223"/>
                    </a:cubicBezTo>
                    <a:cubicBezTo>
                      <a:pt x="68" y="223"/>
                      <a:pt x="68" y="223"/>
                      <a:pt x="68" y="223"/>
                    </a:cubicBezTo>
                    <a:cubicBezTo>
                      <a:pt x="68" y="174"/>
                      <a:pt x="68" y="174"/>
                      <a:pt x="68" y="174"/>
                    </a:cubicBezTo>
                    <a:lnTo>
                      <a:pt x="31" y="174"/>
                    </a:lnTo>
                    <a:close/>
                    <a:moveTo>
                      <a:pt x="104" y="154"/>
                    </a:moveTo>
                    <a:cubicBezTo>
                      <a:pt x="104" y="35"/>
                      <a:pt x="104" y="35"/>
                      <a:pt x="104" y="35"/>
                    </a:cubicBezTo>
                    <a:cubicBezTo>
                      <a:pt x="117" y="43"/>
                      <a:pt x="117" y="43"/>
                      <a:pt x="117" y="43"/>
                    </a:cubicBezTo>
                    <a:cubicBezTo>
                      <a:pt x="126" y="43"/>
                      <a:pt x="126" y="43"/>
                      <a:pt x="126" y="43"/>
                    </a:cubicBezTo>
                    <a:cubicBezTo>
                      <a:pt x="131" y="25"/>
                      <a:pt x="134" y="11"/>
                      <a:pt x="135" y="0"/>
                    </a:cubicBezTo>
                    <a:cubicBezTo>
                      <a:pt x="154" y="10"/>
                      <a:pt x="154" y="10"/>
                      <a:pt x="154" y="10"/>
                    </a:cubicBezTo>
                    <a:cubicBezTo>
                      <a:pt x="151" y="12"/>
                      <a:pt x="148" y="16"/>
                      <a:pt x="144" y="23"/>
                    </a:cubicBezTo>
                    <a:cubicBezTo>
                      <a:pt x="139" y="29"/>
                      <a:pt x="136" y="36"/>
                      <a:pt x="132" y="43"/>
                    </a:cubicBezTo>
                    <a:cubicBezTo>
                      <a:pt x="158" y="43"/>
                      <a:pt x="158" y="43"/>
                      <a:pt x="158" y="43"/>
                    </a:cubicBezTo>
                    <a:cubicBezTo>
                      <a:pt x="164" y="33"/>
                      <a:pt x="164" y="33"/>
                      <a:pt x="164" y="33"/>
                    </a:cubicBezTo>
                    <a:cubicBezTo>
                      <a:pt x="179" y="44"/>
                      <a:pt x="179" y="44"/>
                      <a:pt x="179" y="44"/>
                    </a:cubicBezTo>
                    <a:cubicBezTo>
                      <a:pt x="172" y="52"/>
                      <a:pt x="172" y="52"/>
                      <a:pt x="172" y="52"/>
                    </a:cubicBezTo>
                    <a:cubicBezTo>
                      <a:pt x="172" y="237"/>
                      <a:pt x="172" y="237"/>
                      <a:pt x="172" y="237"/>
                    </a:cubicBezTo>
                    <a:cubicBezTo>
                      <a:pt x="173" y="248"/>
                      <a:pt x="166" y="256"/>
                      <a:pt x="152" y="261"/>
                    </a:cubicBezTo>
                    <a:cubicBezTo>
                      <a:pt x="150" y="251"/>
                      <a:pt x="141" y="244"/>
                      <a:pt x="125" y="241"/>
                    </a:cubicBezTo>
                    <a:cubicBezTo>
                      <a:pt x="125" y="236"/>
                      <a:pt x="125" y="236"/>
                      <a:pt x="125" y="236"/>
                    </a:cubicBezTo>
                    <a:cubicBezTo>
                      <a:pt x="139" y="238"/>
                      <a:pt x="147" y="238"/>
                      <a:pt x="152" y="238"/>
                    </a:cubicBezTo>
                    <a:cubicBezTo>
                      <a:pt x="156" y="237"/>
                      <a:pt x="159" y="235"/>
                      <a:pt x="159" y="229"/>
                    </a:cubicBezTo>
                    <a:cubicBezTo>
                      <a:pt x="159" y="162"/>
                      <a:pt x="159" y="162"/>
                      <a:pt x="159" y="162"/>
                    </a:cubicBezTo>
                    <a:cubicBezTo>
                      <a:pt x="138" y="205"/>
                      <a:pt x="108" y="237"/>
                      <a:pt x="69" y="257"/>
                    </a:cubicBezTo>
                    <a:cubicBezTo>
                      <a:pt x="68" y="254"/>
                      <a:pt x="68" y="254"/>
                      <a:pt x="68" y="254"/>
                    </a:cubicBezTo>
                    <a:cubicBezTo>
                      <a:pt x="102" y="229"/>
                      <a:pt x="127" y="198"/>
                      <a:pt x="143" y="161"/>
                    </a:cubicBezTo>
                    <a:cubicBezTo>
                      <a:pt x="116" y="161"/>
                      <a:pt x="116" y="161"/>
                      <a:pt x="116" y="161"/>
                    </a:cubicBezTo>
                    <a:cubicBezTo>
                      <a:pt x="110" y="161"/>
                      <a:pt x="103" y="162"/>
                      <a:pt x="95" y="164"/>
                    </a:cubicBezTo>
                    <a:cubicBezTo>
                      <a:pt x="85" y="154"/>
                      <a:pt x="85" y="154"/>
                      <a:pt x="85" y="154"/>
                    </a:cubicBezTo>
                    <a:lnTo>
                      <a:pt x="104" y="154"/>
                    </a:lnTo>
                    <a:close/>
                    <a:moveTo>
                      <a:pt x="117" y="50"/>
                    </a:moveTo>
                    <a:cubicBezTo>
                      <a:pt x="117" y="80"/>
                      <a:pt x="117" y="80"/>
                      <a:pt x="117" y="80"/>
                    </a:cubicBezTo>
                    <a:cubicBezTo>
                      <a:pt x="159" y="80"/>
                      <a:pt x="159" y="80"/>
                      <a:pt x="159" y="80"/>
                    </a:cubicBezTo>
                    <a:cubicBezTo>
                      <a:pt x="159" y="50"/>
                      <a:pt x="159" y="50"/>
                      <a:pt x="159" y="50"/>
                    </a:cubicBezTo>
                    <a:lnTo>
                      <a:pt x="117" y="50"/>
                    </a:lnTo>
                    <a:close/>
                    <a:moveTo>
                      <a:pt x="117" y="87"/>
                    </a:moveTo>
                    <a:cubicBezTo>
                      <a:pt x="117" y="116"/>
                      <a:pt x="117" y="116"/>
                      <a:pt x="117" y="116"/>
                    </a:cubicBezTo>
                    <a:cubicBezTo>
                      <a:pt x="159" y="116"/>
                      <a:pt x="159" y="116"/>
                      <a:pt x="159" y="116"/>
                    </a:cubicBezTo>
                    <a:cubicBezTo>
                      <a:pt x="159" y="87"/>
                      <a:pt x="159" y="87"/>
                      <a:pt x="159" y="87"/>
                    </a:cubicBezTo>
                    <a:lnTo>
                      <a:pt x="117" y="87"/>
                    </a:lnTo>
                    <a:close/>
                    <a:moveTo>
                      <a:pt x="117" y="123"/>
                    </a:moveTo>
                    <a:cubicBezTo>
                      <a:pt x="117" y="154"/>
                      <a:pt x="117" y="154"/>
                      <a:pt x="117" y="154"/>
                    </a:cubicBezTo>
                    <a:cubicBezTo>
                      <a:pt x="159" y="154"/>
                      <a:pt x="159" y="154"/>
                      <a:pt x="159" y="154"/>
                    </a:cubicBezTo>
                    <a:cubicBezTo>
                      <a:pt x="159" y="123"/>
                      <a:pt x="159" y="123"/>
                      <a:pt x="159" y="123"/>
                    </a:cubicBezTo>
                    <a:lnTo>
                      <a:pt x="117" y="123"/>
                    </a:lnTo>
                    <a:close/>
                    <a:moveTo>
                      <a:pt x="238" y="79"/>
                    </a:moveTo>
                    <a:cubicBezTo>
                      <a:pt x="250" y="69"/>
                      <a:pt x="250" y="69"/>
                      <a:pt x="250" y="69"/>
                    </a:cubicBezTo>
                    <a:cubicBezTo>
                      <a:pt x="265" y="87"/>
                      <a:pt x="265" y="87"/>
                      <a:pt x="265" y="87"/>
                    </a:cubicBezTo>
                    <a:cubicBezTo>
                      <a:pt x="238" y="87"/>
                      <a:pt x="238" y="87"/>
                      <a:pt x="238" y="87"/>
                    </a:cubicBezTo>
                    <a:cubicBezTo>
                      <a:pt x="238" y="237"/>
                      <a:pt x="238" y="237"/>
                      <a:pt x="238" y="237"/>
                    </a:cubicBezTo>
                    <a:cubicBezTo>
                      <a:pt x="238" y="247"/>
                      <a:pt x="231" y="255"/>
                      <a:pt x="217" y="262"/>
                    </a:cubicBezTo>
                    <a:cubicBezTo>
                      <a:pt x="216" y="252"/>
                      <a:pt x="206" y="244"/>
                      <a:pt x="187" y="238"/>
                    </a:cubicBezTo>
                    <a:cubicBezTo>
                      <a:pt x="188" y="234"/>
                      <a:pt x="188" y="234"/>
                      <a:pt x="188" y="234"/>
                    </a:cubicBezTo>
                    <a:cubicBezTo>
                      <a:pt x="204" y="236"/>
                      <a:pt x="214" y="237"/>
                      <a:pt x="218" y="237"/>
                    </a:cubicBezTo>
                    <a:cubicBezTo>
                      <a:pt x="222" y="236"/>
                      <a:pt x="224" y="234"/>
                      <a:pt x="225" y="230"/>
                    </a:cubicBezTo>
                    <a:cubicBezTo>
                      <a:pt x="225" y="87"/>
                      <a:pt x="225" y="87"/>
                      <a:pt x="225" y="87"/>
                    </a:cubicBezTo>
                    <a:cubicBezTo>
                      <a:pt x="207" y="87"/>
                      <a:pt x="207" y="87"/>
                      <a:pt x="207" y="87"/>
                    </a:cubicBezTo>
                    <a:cubicBezTo>
                      <a:pt x="201" y="87"/>
                      <a:pt x="194" y="88"/>
                      <a:pt x="186" y="90"/>
                    </a:cubicBezTo>
                    <a:cubicBezTo>
                      <a:pt x="176" y="80"/>
                      <a:pt x="176" y="80"/>
                      <a:pt x="176" y="80"/>
                    </a:cubicBezTo>
                    <a:cubicBezTo>
                      <a:pt x="225" y="80"/>
                      <a:pt x="225" y="80"/>
                      <a:pt x="225" y="80"/>
                    </a:cubicBezTo>
                    <a:cubicBezTo>
                      <a:pt x="225" y="43"/>
                      <a:pt x="225" y="18"/>
                      <a:pt x="224" y="6"/>
                    </a:cubicBezTo>
                    <a:cubicBezTo>
                      <a:pt x="246" y="16"/>
                      <a:pt x="246" y="16"/>
                      <a:pt x="246" y="16"/>
                    </a:cubicBezTo>
                    <a:cubicBezTo>
                      <a:pt x="238" y="24"/>
                      <a:pt x="238" y="24"/>
                      <a:pt x="238" y="24"/>
                    </a:cubicBezTo>
                    <a:lnTo>
                      <a:pt x="238" y="79"/>
                    </a:lnTo>
                    <a:close/>
                    <a:moveTo>
                      <a:pt x="182" y="115"/>
                    </a:moveTo>
                    <a:cubicBezTo>
                      <a:pt x="199" y="126"/>
                      <a:pt x="209" y="134"/>
                      <a:pt x="212" y="140"/>
                    </a:cubicBezTo>
                    <a:cubicBezTo>
                      <a:pt x="215" y="146"/>
                      <a:pt x="215" y="151"/>
                      <a:pt x="213" y="155"/>
                    </a:cubicBezTo>
                    <a:cubicBezTo>
                      <a:pt x="211" y="160"/>
                      <a:pt x="209" y="163"/>
                      <a:pt x="206" y="166"/>
                    </a:cubicBezTo>
                    <a:cubicBezTo>
                      <a:pt x="203" y="168"/>
                      <a:pt x="200" y="165"/>
                      <a:pt x="198" y="155"/>
                    </a:cubicBezTo>
                    <a:cubicBezTo>
                      <a:pt x="196" y="144"/>
                      <a:pt x="189" y="132"/>
                      <a:pt x="179" y="118"/>
                    </a:cubicBezTo>
                    <a:lnTo>
                      <a:pt x="182" y="115"/>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04" name="Freeform 19">
                <a:extLst>
                  <a:ext uri="{FF2B5EF4-FFF2-40B4-BE49-F238E27FC236}">
                    <a16:creationId xmlns:a16="http://schemas.microsoft.com/office/drawing/2014/main" id="{9964350E-48D0-4AD2-8F07-637ED2BD9C07}"/>
                  </a:ext>
                </a:extLst>
              </p:cNvPr>
              <p:cNvSpPr>
                <a:spLocks noEditPoints="1"/>
              </p:cNvSpPr>
              <p:nvPr/>
            </p:nvSpPr>
            <p:spPr bwMode="black">
              <a:xfrm>
                <a:off x="9210686" y="6177071"/>
                <a:ext cx="261889" cy="257088"/>
              </a:xfrm>
              <a:custGeom>
                <a:avLst/>
                <a:gdLst/>
                <a:ahLst/>
                <a:cxnLst>
                  <a:cxn ang="0">
                    <a:pos x="1" y="122"/>
                  </a:cxn>
                  <a:cxn ang="0">
                    <a:pos x="16" y="27"/>
                  </a:cxn>
                  <a:cxn ang="0">
                    <a:pos x="70" y="17"/>
                  </a:cxn>
                  <a:cxn ang="0">
                    <a:pos x="78" y="38"/>
                  </a:cxn>
                  <a:cxn ang="0">
                    <a:pos x="63" y="211"/>
                  </a:cxn>
                  <a:cxn ang="0">
                    <a:pos x="16" y="190"/>
                  </a:cxn>
                  <a:cxn ang="0">
                    <a:pos x="0" y="222"/>
                  </a:cxn>
                  <a:cxn ang="0">
                    <a:pos x="16" y="105"/>
                  </a:cxn>
                  <a:cxn ang="0">
                    <a:pos x="63" y="34"/>
                  </a:cxn>
                  <a:cxn ang="0">
                    <a:pos x="16" y="111"/>
                  </a:cxn>
                  <a:cxn ang="0">
                    <a:pos x="63" y="183"/>
                  </a:cxn>
                  <a:cxn ang="0">
                    <a:pos x="16" y="111"/>
                  </a:cxn>
                  <a:cxn ang="0">
                    <a:pos x="96" y="160"/>
                  </a:cxn>
                  <a:cxn ang="0">
                    <a:pos x="110" y="72"/>
                  </a:cxn>
                  <a:cxn ang="0">
                    <a:pos x="139" y="22"/>
                  </a:cxn>
                  <a:cxn ang="0">
                    <a:pos x="90" y="24"/>
                  </a:cxn>
                  <a:cxn ang="0">
                    <a:pos x="218" y="15"/>
                  </a:cxn>
                  <a:cxn ang="0">
                    <a:pos x="254" y="22"/>
                  </a:cxn>
                  <a:cxn ang="0">
                    <a:pos x="190" y="72"/>
                  </a:cxn>
                  <a:cxn ang="0">
                    <a:pos x="229" y="62"/>
                  </a:cxn>
                  <a:cxn ang="0">
                    <a:pos x="236" y="83"/>
                  </a:cxn>
                  <a:cxn ang="0">
                    <a:pos x="221" y="245"/>
                  </a:cxn>
                  <a:cxn ang="0">
                    <a:pos x="110" y="224"/>
                  </a:cxn>
                  <a:cxn ang="0">
                    <a:pos x="94" y="249"/>
                  </a:cxn>
                  <a:cxn ang="0">
                    <a:pos x="144" y="143"/>
                  </a:cxn>
                  <a:cxn ang="0">
                    <a:pos x="110" y="217"/>
                  </a:cxn>
                  <a:cxn ang="0">
                    <a:pos x="221" y="79"/>
                  </a:cxn>
                  <a:cxn ang="0">
                    <a:pos x="190" y="144"/>
                  </a:cxn>
                  <a:cxn ang="0">
                    <a:pos x="211" y="151"/>
                  </a:cxn>
                  <a:cxn ang="0">
                    <a:pos x="203" y="168"/>
                  </a:cxn>
                  <a:cxn ang="0">
                    <a:pos x="176" y="152"/>
                  </a:cxn>
                  <a:cxn ang="0">
                    <a:pos x="153" y="79"/>
                  </a:cxn>
                  <a:cxn ang="0">
                    <a:pos x="110" y="181"/>
                  </a:cxn>
                  <a:cxn ang="0">
                    <a:pos x="139" y="79"/>
                  </a:cxn>
                  <a:cxn ang="0">
                    <a:pos x="153" y="22"/>
                  </a:cxn>
                  <a:cxn ang="0">
                    <a:pos x="176" y="72"/>
                  </a:cxn>
                  <a:cxn ang="0">
                    <a:pos x="153" y="22"/>
                  </a:cxn>
                </a:cxnLst>
                <a:rect l="0" t="0" r="r" b="b"/>
                <a:pathLst>
                  <a:path w="254" h="249">
                    <a:moveTo>
                      <a:pt x="0" y="222"/>
                    </a:moveTo>
                    <a:cubicBezTo>
                      <a:pt x="1" y="208"/>
                      <a:pt x="1" y="175"/>
                      <a:pt x="1" y="122"/>
                    </a:cubicBezTo>
                    <a:cubicBezTo>
                      <a:pt x="1" y="69"/>
                      <a:pt x="1" y="35"/>
                      <a:pt x="0" y="18"/>
                    </a:cubicBezTo>
                    <a:cubicBezTo>
                      <a:pt x="16" y="27"/>
                      <a:pt x="16" y="27"/>
                      <a:pt x="16" y="27"/>
                    </a:cubicBezTo>
                    <a:cubicBezTo>
                      <a:pt x="61" y="27"/>
                      <a:pt x="61" y="27"/>
                      <a:pt x="61" y="27"/>
                    </a:cubicBezTo>
                    <a:cubicBezTo>
                      <a:pt x="70" y="17"/>
                      <a:pt x="70" y="17"/>
                      <a:pt x="70" y="17"/>
                    </a:cubicBezTo>
                    <a:cubicBezTo>
                      <a:pt x="87" y="32"/>
                      <a:pt x="87" y="32"/>
                      <a:pt x="87" y="32"/>
                    </a:cubicBezTo>
                    <a:cubicBezTo>
                      <a:pt x="78" y="38"/>
                      <a:pt x="78" y="38"/>
                      <a:pt x="78" y="38"/>
                    </a:cubicBezTo>
                    <a:cubicBezTo>
                      <a:pt x="78" y="139"/>
                      <a:pt x="78" y="194"/>
                      <a:pt x="79" y="204"/>
                    </a:cubicBezTo>
                    <a:cubicBezTo>
                      <a:pt x="63" y="211"/>
                      <a:pt x="63" y="211"/>
                      <a:pt x="63" y="211"/>
                    </a:cubicBezTo>
                    <a:cubicBezTo>
                      <a:pt x="63" y="190"/>
                      <a:pt x="63" y="190"/>
                      <a:pt x="63" y="190"/>
                    </a:cubicBezTo>
                    <a:cubicBezTo>
                      <a:pt x="16" y="190"/>
                      <a:pt x="16" y="190"/>
                      <a:pt x="16" y="190"/>
                    </a:cubicBezTo>
                    <a:cubicBezTo>
                      <a:pt x="16" y="214"/>
                      <a:pt x="16" y="214"/>
                      <a:pt x="16" y="214"/>
                    </a:cubicBezTo>
                    <a:lnTo>
                      <a:pt x="0" y="222"/>
                    </a:lnTo>
                    <a:close/>
                    <a:moveTo>
                      <a:pt x="16" y="34"/>
                    </a:moveTo>
                    <a:cubicBezTo>
                      <a:pt x="16" y="105"/>
                      <a:pt x="16" y="105"/>
                      <a:pt x="16" y="105"/>
                    </a:cubicBezTo>
                    <a:cubicBezTo>
                      <a:pt x="63" y="105"/>
                      <a:pt x="63" y="105"/>
                      <a:pt x="63" y="105"/>
                    </a:cubicBezTo>
                    <a:cubicBezTo>
                      <a:pt x="63" y="34"/>
                      <a:pt x="63" y="34"/>
                      <a:pt x="63" y="34"/>
                    </a:cubicBezTo>
                    <a:lnTo>
                      <a:pt x="16" y="34"/>
                    </a:lnTo>
                    <a:close/>
                    <a:moveTo>
                      <a:pt x="16" y="111"/>
                    </a:moveTo>
                    <a:cubicBezTo>
                      <a:pt x="16" y="183"/>
                      <a:pt x="16" y="183"/>
                      <a:pt x="16" y="183"/>
                    </a:cubicBezTo>
                    <a:cubicBezTo>
                      <a:pt x="63" y="183"/>
                      <a:pt x="63" y="183"/>
                      <a:pt x="63" y="183"/>
                    </a:cubicBezTo>
                    <a:cubicBezTo>
                      <a:pt x="63" y="111"/>
                      <a:pt x="63" y="111"/>
                      <a:pt x="63" y="111"/>
                    </a:cubicBezTo>
                    <a:lnTo>
                      <a:pt x="16" y="111"/>
                    </a:lnTo>
                    <a:close/>
                    <a:moveTo>
                      <a:pt x="94" y="249"/>
                    </a:moveTo>
                    <a:cubicBezTo>
                      <a:pt x="95" y="224"/>
                      <a:pt x="96" y="194"/>
                      <a:pt x="96" y="160"/>
                    </a:cubicBezTo>
                    <a:cubicBezTo>
                      <a:pt x="96" y="125"/>
                      <a:pt x="95" y="93"/>
                      <a:pt x="94" y="63"/>
                    </a:cubicBezTo>
                    <a:cubicBezTo>
                      <a:pt x="110" y="72"/>
                      <a:pt x="110" y="72"/>
                      <a:pt x="110" y="72"/>
                    </a:cubicBezTo>
                    <a:cubicBezTo>
                      <a:pt x="139" y="72"/>
                      <a:pt x="139" y="72"/>
                      <a:pt x="139" y="72"/>
                    </a:cubicBezTo>
                    <a:cubicBezTo>
                      <a:pt x="139" y="22"/>
                      <a:pt x="139" y="22"/>
                      <a:pt x="139" y="22"/>
                    </a:cubicBezTo>
                    <a:cubicBezTo>
                      <a:pt x="105" y="22"/>
                      <a:pt x="105" y="22"/>
                      <a:pt x="105" y="22"/>
                    </a:cubicBezTo>
                    <a:cubicBezTo>
                      <a:pt x="90" y="24"/>
                      <a:pt x="90" y="24"/>
                      <a:pt x="90" y="24"/>
                    </a:cubicBezTo>
                    <a:cubicBezTo>
                      <a:pt x="81" y="15"/>
                      <a:pt x="81" y="15"/>
                      <a:pt x="81" y="15"/>
                    </a:cubicBezTo>
                    <a:cubicBezTo>
                      <a:pt x="218" y="15"/>
                      <a:pt x="218" y="15"/>
                      <a:pt x="218" y="15"/>
                    </a:cubicBezTo>
                    <a:cubicBezTo>
                      <a:pt x="233" y="0"/>
                      <a:pt x="233" y="0"/>
                      <a:pt x="233" y="0"/>
                    </a:cubicBezTo>
                    <a:cubicBezTo>
                      <a:pt x="254" y="22"/>
                      <a:pt x="254" y="22"/>
                      <a:pt x="254" y="22"/>
                    </a:cubicBezTo>
                    <a:cubicBezTo>
                      <a:pt x="190" y="22"/>
                      <a:pt x="190" y="22"/>
                      <a:pt x="190" y="22"/>
                    </a:cubicBezTo>
                    <a:cubicBezTo>
                      <a:pt x="190" y="72"/>
                      <a:pt x="190" y="72"/>
                      <a:pt x="190" y="72"/>
                    </a:cubicBezTo>
                    <a:cubicBezTo>
                      <a:pt x="219" y="72"/>
                      <a:pt x="219" y="72"/>
                      <a:pt x="219" y="72"/>
                    </a:cubicBezTo>
                    <a:cubicBezTo>
                      <a:pt x="229" y="62"/>
                      <a:pt x="229" y="62"/>
                      <a:pt x="229" y="62"/>
                    </a:cubicBezTo>
                    <a:cubicBezTo>
                      <a:pt x="246" y="77"/>
                      <a:pt x="246" y="77"/>
                      <a:pt x="246" y="77"/>
                    </a:cubicBezTo>
                    <a:cubicBezTo>
                      <a:pt x="236" y="83"/>
                      <a:pt x="236" y="83"/>
                      <a:pt x="236" y="83"/>
                    </a:cubicBezTo>
                    <a:cubicBezTo>
                      <a:pt x="236" y="160"/>
                      <a:pt x="236" y="211"/>
                      <a:pt x="237" y="237"/>
                    </a:cubicBezTo>
                    <a:cubicBezTo>
                      <a:pt x="221" y="245"/>
                      <a:pt x="221" y="245"/>
                      <a:pt x="221" y="245"/>
                    </a:cubicBezTo>
                    <a:cubicBezTo>
                      <a:pt x="221" y="224"/>
                      <a:pt x="221" y="224"/>
                      <a:pt x="221" y="224"/>
                    </a:cubicBezTo>
                    <a:cubicBezTo>
                      <a:pt x="110" y="224"/>
                      <a:pt x="110" y="224"/>
                      <a:pt x="110" y="224"/>
                    </a:cubicBezTo>
                    <a:cubicBezTo>
                      <a:pt x="110" y="241"/>
                      <a:pt x="110" y="241"/>
                      <a:pt x="110" y="241"/>
                    </a:cubicBezTo>
                    <a:lnTo>
                      <a:pt x="94" y="249"/>
                    </a:lnTo>
                    <a:close/>
                    <a:moveTo>
                      <a:pt x="153" y="79"/>
                    </a:moveTo>
                    <a:cubicBezTo>
                      <a:pt x="153" y="105"/>
                      <a:pt x="150" y="127"/>
                      <a:pt x="144" y="143"/>
                    </a:cubicBezTo>
                    <a:cubicBezTo>
                      <a:pt x="139" y="160"/>
                      <a:pt x="127" y="175"/>
                      <a:pt x="110" y="188"/>
                    </a:cubicBezTo>
                    <a:cubicBezTo>
                      <a:pt x="110" y="217"/>
                      <a:pt x="110" y="217"/>
                      <a:pt x="110" y="217"/>
                    </a:cubicBezTo>
                    <a:cubicBezTo>
                      <a:pt x="221" y="217"/>
                      <a:pt x="221" y="217"/>
                      <a:pt x="221" y="217"/>
                    </a:cubicBezTo>
                    <a:cubicBezTo>
                      <a:pt x="221" y="79"/>
                      <a:pt x="221" y="79"/>
                      <a:pt x="221" y="79"/>
                    </a:cubicBezTo>
                    <a:cubicBezTo>
                      <a:pt x="190" y="79"/>
                      <a:pt x="190" y="79"/>
                      <a:pt x="190" y="79"/>
                    </a:cubicBezTo>
                    <a:cubicBezTo>
                      <a:pt x="190" y="144"/>
                      <a:pt x="190" y="144"/>
                      <a:pt x="190" y="144"/>
                    </a:cubicBezTo>
                    <a:cubicBezTo>
                      <a:pt x="190" y="152"/>
                      <a:pt x="193" y="155"/>
                      <a:pt x="199" y="154"/>
                    </a:cubicBezTo>
                    <a:cubicBezTo>
                      <a:pt x="203" y="154"/>
                      <a:pt x="207" y="153"/>
                      <a:pt x="211" y="151"/>
                    </a:cubicBezTo>
                    <a:cubicBezTo>
                      <a:pt x="214" y="149"/>
                      <a:pt x="217" y="152"/>
                      <a:pt x="220" y="159"/>
                    </a:cubicBezTo>
                    <a:cubicBezTo>
                      <a:pt x="222" y="165"/>
                      <a:pt x="217" y="168"/>
                      <a:pt x="203" y="168"/>
                    </a:cubicBezTo>
                    <a:cubicBezTo>
                      <a:pt x="193" y="168"/>
                      <a:pt x="193" y="168"/>
                      <a:pt x="193" y="168"/>
                    </a:cubicBezTo>
                    <a:cubicBezTo>
                      <a:pt x="182" y="168"/>
                      <a:pt x="176" y="163"/>
                      <a:pt x="176" y="152"/>
                    </a:cubicBezTo>
                    <a:cubicBezTo>
                      <a:pt x="176" y="79"/>
                      <a:pt x="176" y="79"/>
                      <a:pt x="176" y="79"/>
                    </a:cubicBezTo>
                    <a:lnTo>
                      <a:pt x="153" y="79"/>
                    </a:lnTo>
                    <a:close/>
                    <a:moveTo>
                      <a:pt x="110" y="79"/>
                    </a:moveTo>
                    <a:cubicBezTo>
                      <a:pt x="110" y="181"/>
                      <a:pt x="110" y="181"/>
                      <a:pt x="110" y="181"/>
                    </a:cubicBezTo>
                    <a:cubicBezTo>
                      <a:pt x="122" y="167"/>
                      <a:pt x="130" y="152"/>
                      <a:pt x="133" y="137"/>
                    </a:cubicBezTo>
                    <a:cubicBezTo>
                      <a:pt x="137" y="121"/>
                      <a:pt x="139" y="102"/>
                      <a:pt x="139" y="79"/>
                    </a:cubicBezTo>
                    <a:lnTo>
                      <a:pt x="110" y="79"/>
                    </a:lnTo>
                    <a:close/>
                    <a:moveTo>
                      <a:pt x="153" y="22"/>
                    </a:moveTo>
                    <a:cubicBezTo>
                      <a:pt x="153" y="72"/>
                      <a:pt x="153" y="72"/>
                      <a:pt x="153" y="72"/>
                    </a:cubicBezTo>
                    <a:cubicBezTo>
                      <a:pt x="176" y="72"/>
                      <a:pt x="176" y="72"/>
                      <a:pt x="176" y="72"/>
                    </a:cubicBezTo>
                    <a:cubicBezTo>
                      <a:pt x="176" y="22"/>
                      <a:pt x="176" y="22"/>
                      <a:pt x="176" y="22"/>
                    </a:cubicBezTo>
                    <a:lnTo>
                      <a:pt x="153" y="22"/>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grpSp>
        <p:grpSp>
          <p:nvGrpSpPr>
            <p:cNvPr id="33" name="Group 109">
              <a:extLst>
                <a:ext uri="{FF2B5EF4-FFF2-40B4-BE49-F238E27FC236}">
                  <a16:creationId xmlns:a16="http://schemas.microsoft.com/office/drawing/2014/main" id="{860B2D42-75F5-42F1-B561-A7A8DCE7AD2C}"/>
                </a:ext>
              </a:extLst>
            </p:cNvPr>
            <p:cNvGrpSpPr/>
            <p:nvPr/>
          </p:nvGrpSpPr>
          <p:grpSpPr bwMode="black">
            <a:xfrm>
              <a:off x="4680830" y="4223987"/>
              <a:ext cx="1068247" cy="168760"/>
              <a:chOff x="9809204" y="6215358"/>
              <a:chExt cx="1072317" cy="175273"/>
            </a:xfrm>
            <a:grpFill/>
            <a:effectLst/>
          </p:grpSpPr>
          <p:sp>
            <p:nvSpPr>
              <p:cNvPr id="94" name="Freeform 23">
                <a:extLst>
                  <a:ext uri="{FF2B5EF4-FFF2-40B4-BE49-F238E27FC236}">
                    <a16:creationId xmlns:a16="http://schemas.microsoft.com/office/drawing/2014/main" id="{8B3BED61-2A86-41B6-9F9D-D5060594A141}"/>
                  </a:ext>
                </a:extLst>
              </p:cNvPr>
              <p:cNvSpPr>
                <a:spLocks/>
              </p:cNvSpPr>
              <p:nvPr/>
            </p:nvSpPr>
            <p:spPr bwMode="black">
              <a:xfrm>
                <a:off x="9809204" y="6217861"/>
                <a:ext cx="129935" cy="169558"/>
              </a:xfrm>
              <a:custGeom>
                <a:avLst/>
                <a:gdLst/>
                <a:ahLst/>
                <a:cxnLst>
                  <a:cxn ang="0">
                    <a:pos x="109" y="201"/>
                  </a:cxn>
                  <a:cxn ang="0">
                    <a:pos x="40" y="112"/>
                  </a:cxn>
                  <a:cxn ang="0">
                    <a:pos x="37" y="107"/>
                  </a:cxn>
                  <a:cxn ang="0">
                    <a:pos x="34" y="103"/>
                  </a:cxn>
                  <a:cxn ang="0">
                    <a:pos x="34" y="103"/>
                  </a:cxn>
                  <a:cxn ang="0">
                    <a:pos x="34" y="201"/>
                  </a:cxn>
                  <a:cxn ang="0">
                    <a:pos x="0" y="201"/>
                  </a:cxn>
                  <a:cxn ang="0">
                    <a:pos x="0" y="0"/>
                  </a:cxn>
                  <a:cxn ang="0">
                    <a:pos x="34" y="0"/>
                  </a:cxn>
                  <a:cxn ang="0">
                    <a:pos x="34" y="95"/>
                  </a:cxn>
                  <a:cxn ang="0">
                    <a:pos x="34" y="95"/>
                  </a:cxn>
                  <a:cxn ang="0">
                    <a:pos x="37" y="90"/>
                  </a:cxn>
                  <a:cxn ang="0">
                    <a:pos x="40" y="86"/>
                  </a:cxn>
                  <a:cxn ang="0">
                    <a:pos x="107" y="0"/>
                  </a:cxn>
                  <a:cxn ang="0">
                    <a:pos x="148" y="0"/>
                  </a:cxn>
                  <a:cxn ang="0">
                    <a:pos x="67" y="96"/>
                  </a:cxn>
                  <a:cxn ang="0">
                    <a:pos x="154" y="201"/>
                  </a:cxn>
                  <a:cxn ang="0">
                    <a:pos x="109" y="201"/>
                  </a:cxn>
                </a:cxnLst>
                <a:rect l="0" t="0" r="r" b="b"/>
                <a:pathLst>
                  <a:path w="154" h="201">
                    <a:moveTo>
                      <a:pt x="109" y="201"/>
                    </a:moveTo>
                    <a:cubicBezTo>
                      <a:pt x="40" y="112"/>
                      <a:pt x="40" y="112"/>
                      <a:pt x="40" y="112"/>
                    </a:cubicBezTo>
                    <a:cubicBezTo>
                      <a:pt x="39" y="110"/>
                      <a:pt x="38" y="109"/>
                      <a:pt x="37" y="107"/>
                    </a:cubicBezTo>
                    <a:cubicBezTo>
                      <a:pt x="36" y="106"/>
                      <a:pt x="35" y="104"/>
                      <a:pt x="34" y="103"/>
                    </a:cubicBezTo>
                    <a:cubicBezTo>
                      <a:pt x="34" y="103"/>
                      <a:pt x="34" y="103"/>
                      <a:pt x="34" y="103"/>
                    </a:cubicBezTo>
                    <a:cubicBezTo>
                      <a:pt x="34" y="201"/>
                      <a:pt x="34" y="201"/>
                      <a:pt x="34" y="201"/>
                    </a:cubicBezTo>
                    <a:cubicBezTo>
                      <a:pt x="0" y="201"/>
                      <a:pt x="0" y="201"/>
                      <a:pt x="0" y="201"/>
                    </a:cubicBezTo>
                    <a:cubicBezTo>
                      <a:pt x="0" y="0"/>
                      <a:pt x="0" y="0"/>
                      <a:pt x="0" y="0"/>
                    </a:cubicBezTo>
                    <a:cubicBezTo>
                      <a:pt x="34" y="0"/>
                      <a:pt x="34" y="0"/>
                      <a:pt x="34" y="0"/>
                    </a:cubicBezTo>
                    <a:cubicBezTo>
                      <a:pt x="34" y="95"/>
                      <a:pt x="34" y="95"/>
                      <a:pt x="34" y="95"/>
                    </a:cubicBezTo>
                    <a:cubicBezTo>
                      <a:pt x="34" y="95"/>
                      <a:pt x="34" y="95"/>
                      <a:pt x="34" y="95"/>
                    </a:cubicBezTo>
                    <a:cubicBezTo>
                      <a:pt x="35" y="93"/>
                      <a:pt x="36" y="92"/>
                      <a:pt x="37" y="90"/>
                    </a:cubicBezTo>
                    <a:cubicBezTo>
                      <a:pt x="38" y="89"/>
                      <a:pt x="39" y="87"/>
                      <a:pt x="40" y="86"/>
                    </a:cubicBezTo>
                    <a:cubicBezTo>
                      <a:pt x="107" y="0"/>
                      <a:pt x="107" y="0"/>
                      <a:pt x="107" y="0"/>
                    </a:cubicBezTo>
                    <a:cubicBezTo>
                      <a:pt x="148" y="0"/>
                      <a:pt x="148" y="0"/>
                      <a:pt x="148" y="0"/>
                    </a:cubicBezTo>
                    <a:cubicBezTo>
                      <a:pt x="67" y="96"/>
                      <a:pt x="67" y="96"/>
                      <a:pt x="67" y="96"/>
                    </a:cubicBezTo>
                    <a:cubicBezTo>
                      <a:pt x="154" y="201"/>
                      <a:pt x="154" y="201"/>
                      <a:pt x="154" y="201"/>
                    </a:cubicBezTo>
                    <a:lnTo>
                      <a:pt x="109" y="201"/>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95" name="Freeform 24">
                <a:extLst>
                  <a:ext uri="{FF2B5EF4-FFF2-40B4-BE49-F238E27FC236}">
                    <a16:creationId xmlns:a16="http://schemas.microsoft.com/office/drawing/2014/main" id="{60626344-FD3F-4B6E-8FC4-C75FDCEDEA67}"/>
                  </a:ext>
                </a:extLst>
              </p:cNvPr>
              <p:cNvSpPr>
                <a:spLocks noEditPoints="1"/>
              </p:cNvSpPr>
              <p:nvPr/>
            </p:nvSpPr>
            <p:spPr bwMode="black">
              <a:xfrm>
                <a:off x="9938068" y="6215362"/>
                <a:ext cx="124937" cy="175269"/>
              </a:xfrm>
              <a:custGeom>
                <a:avLst/>
                <a:gdLst/>
                <a:ahLst/>
                <a:cxnLst>
                  <a:cxn ang="0">
                    <a:pos x="142" y="163"/>
                  </a:cxn>
                  <a:cxn ang="0">
                    <a:pos x="103" y="202"/>
                  </a:cxn>
                  <a:cxn ang="0">
                    <a:pos x="42" y="202"/>
                  </a:cxn>
                  <a:cxn ang="0">
                    <a:pos x="5" y="164"/>
                  </a:cxn>
                  <a:cxn ang="0">
                    <a:pos x="5" y="101"/>
                  </a:cxn>
                  <a:cxn ang="0">
                    <a:pos x="45" y="62"/>
                  </a:cxn>
                  <a:cxn ang="0">
                    <a:pos x="107" y="62"/>
                  </a:cxn>
                  <a:cxn ang="0">
                    <a:pos x="143" y="101"/>
                  </a:cxn>
                  <a:cxn ang="0">
                    <a:pos x="61" y="17"/>
                  </a:cxn>
                  <a:cxn ang="0">
                    <a:pos x="56" y="28"/>
                  </a:cxn>
                  <a:cxn ang="0">
                    <a:pos x="44" y="33"/>
                  </a:cxn>
                  <a:cxn ang="0">
                    <a:pos x="32" y="28"/>
                  </a:cxn>
                  <a:cxn ang="0">
                    <a:pos x="26" y="17"/>
                  </a:cxn>
                  <a:cxn ang="0">
                    <a:pos x="32" y="5"/>
                  </a:cxn>
                  <a:cxn ang="0">
                    <a:pos x="44" y="0"/>
                  </a:cxn>
                  <a:cxn ang="0">
                    <a:pos x="56" y="5"/>
                  </a:cxn>
                  <a:cxn ang="0">
                    <a:pos x="61" y="17"/>
                  </a:cxn>
                  <a:cxn ang="0">
                    <a:pos x="103" y="96"/>
                  </a:cxn>
                  <a:cxn ang="0">
                    <a:pos x="58" y="86"/>
                  </a:cxn>
                  <a:cxn ang="0">
                    <a:pos x="37" y="111"/>
                  </a:cxn>
                  <a:cxn ang="0">
                    <a:pos x="37" y="154"/>
                  </a:cxn>
                  <a:cxn ang="0">
                    <a:pos x="58" y="178"/>
                  </a:cxn>
                  <a:cxn ang="0">
                    <a:pos x="104" y="169"/>
                  </a:cxn>
                  <a:cxn ang="0">
                    <a:pos x="121" y="17"/>
                  </a:cxn>
                  <a:cxn ang="0">
                    <a:pos x="116" y="28"/>
                  </a:cxn>
                  <a:cxn ang="0">
                    <a:pos x="103" y="33"/>
                  </a:cxn>
                  <a:cxn ang="0">
                    <a:pos x="91" y="28"/>
                  </a:cxn>
                  <a:cxn ang="0">
                    <a:pos x="86" y="17"/>
                  </a:cxn>
                  <a:cxn ang="0">
                    <a:pos x="91" y="5"/>
                  </a:cxn>
                  <a:cxn ang="0">
                    <a:pos x="103" y="0"/>
                  </a:cxn>
                  <a:cxn ang="0">
                    <a:pos x="116" y="5"/>
                  </a:cxn>
                  <a:cxn ang="0">
                    <a:pos x="121" y="17"/>
                  </a:cxn>
                </a:cxnLst>
                <a:rect l="0" t="0" r="r" b="b"/>
                <a:pathLst>
                  <a:path w="148" h="208">
                    <a:moveTo>
                      <a:pt x="148" y="131"/>
                    </a:moveTo>
                    <a:cubicBezTo>
                      <a:pt x="148" y="143"/>
                      <a:pt x="146" y="153"/>
                      <a:pt x="142" y="163"/>
                    </a:cubicBezTo>
                    <a:cubicBezTo>
                      <a:pt x="139" y="172"/>
                      <a:pt x="134" y="181"/>
                      <a:pt x="127" y="187"/>
                    </a:cubicBezTo>
                    <a:cubicBezTo>
                      <a:pt x="120" y="194"/>
                      <a:pt x="113" y="199"/>
                      <a:pt x="103" y="202"/>
                    </a:cubicBezTo>
                    <a:cubicBezTo>
                      <a:pt x="94" y="206"/>
                      <a:pt x="84" y="208"/>
                      <a:pt x="73" y="208"/>
                    </a:cubicBezTo>
                    <a:cubicBezTo>
                      <a:pt x="61" y="208"/>
                      <a:pt x="51" y="206"/>
                      <a:pt x="42" y="202"/>
                    </a:cubicBezTo>
                    <a:cubicBezTo>
                      <a:pt x="33" y="199"/>
                      <a:pt x="26" y="194"/>
                      <a:pt x="19" y="188"/>
                    </a:cubicBezTo>
                    <a:cubicBezTo>
                      <a:pt x="13" y="181"/>
                      <a:pt x="8" y="174"/>
                      <a:pt x="5" y="164"/>
                    </a:cubicBezTo>
                    <a:cubicBezTo>
                      <a:pt x="1" y="155"/>
                      <a:pt x="0" y="145"/>
                      <a:pt x="0" y="134"/>
                    </a:cubicBezTo>
                    <a:cubicBezTo>
                      <a:pt x="0" y="121"/>
                      <a:pt x="2" y="110"/>
                      <a:pt x="5" y="101"/>
                    </a:cubicBezTo>
                    <a:cubicBezTo>
                      <a:pt x="9" y="91"/>
                      <a:pt x="14" y="83"/>
                      <a:pt x="21" y="76"/>
                    </a:cubicBezTo>
                    <a:cubicBezTo>
                      <a:pt x="28" y="70"/>
                      <a:pt x="36" y="65"/>
                      <a:pt x="45" y="62"/>
                    </a:cubicBezTo>
                    <a:cubicBezTo>
                      <a:pt x="55" y="58"/>
                      <a:pt x="65" y="57"/>
                      <a:pt x="76" y="57"/>
                    </a:cubicBezTo>
                    <a:cubicBezTo>
                      <a:pt x="88" y="57"/>
                      <a:pt x="98" y="59"/>
                      <a:pt x="107" y="62"/>
                    </a:cubicBezTo>
                    <a:cubicBezTo>
                      <a:pt x="116" y="66"/>
                      <a:pt x="123" y="71"/>
                      <a:pt x="129" y="77"/>
                    </a:cubicBezTo>
                    <a:cubicBezTo>
                      <a:pt x="135" y="84"/>
                      <a:pt x="140" y="92"/>
                      <a:pt x="143" y="101"/>
                    </a:cubicBezTo>
                    <a:cubicBezTo>
                      <a:pt x="146" y="110"/>
                      <a:pt x="148" y="120"/>
                      <a:pt x="148" y="131"/>
                    </a:cubicBezTo>
                    <a:close/>
                    <a:moveTo>
                      <a:pt x="61" y="17"/>
                    </a:moveTo>
                    <a:cubicBezTo>
                      <a:pt x="61" y="19"/>
                      <a:pt x="61" y="21"/>
                      <a:pt x="60" y="23"/>
                    </a:cubicBezTo>
                    <a:cubicBezTo>
                      <a:pt x="59" y="25"/>
                      <a:pt x="58" y="27"/>
                      <a:pt x="56" y="28"/>
                    </a:cubicBezTo>
                    <a:cubicBezTo>
                      <a:pt x="55" y="30"/>
                      <a:pt x="53" y="31"/>
                      <a:pt x="51" y="32"/>
                    </a:cubicBezTo>
                    <a:cubicBezTo>
                      <a:pt x="49" y="33"/>
                      <a:pt x="47" y="33"/>
                      <a:pt x="44" y="33"/>
                    </a:cubicBezTo>
                    <a:cubicBezTo>
                      <a:pt x="41" y="33"/>
                      <a:pt x="39" y="33"/>
                      <a:pt x="37" y="32"/>
                    </a:cubicBezTo>
                    <a:cubicBezTo>
                      <a:pt x="35" y="31"/>
                      <a:pt x="33" y="30"/>
                      <a:pt x="32" y="28"/>
                    </a:cubicBezTo>
                    <a:cubicBezTo>
                      <a:pt x="30" y="27"/>
                      <a:pt x="29" y="25"/>
                      <a:pt x="28" y="23"/>
                    </a:cubicBezTo>
                    <a:cubicBezTo>
                      <a:pt x="27" y="21"/>
                      <a:pt x="26" y="19"/>
                      <a:pt x="26" y="17"/>
                    </a:cubicBezTo>
                    <a:cubicBezTo>
                      <a:pt x="26" y="14"/>
                      <a:pt x="27" y="12"/>
                      <a:pt x="28" y="10"/>
                    </a:cubicBezTo>
                    <a:cubicBezTo>
                      <a:pt x="29" y="8"/>
                      <a:pt x="30" y="6"/>
                      <a:pt x="32" y="5"/>
                    </a:cubicBezTo>
                    <a:cubicBezTo>
                      <a:pt x="33" y="3"/>
                      <a:pt x="35" y="2"/>
                      <a:pt x="37" y="1"/>
                    </a:cubicBezTo>
                    <a:cubicBezTo>
                      <a:pt x="39" y="0"/>
                      <a:pt x="41" y="0"/>
                      <a:pt x="44" y="0"/>
                    </a:cubicBezTo>
                    <a:cubicBezTo>
                      <a:pt x="46" y="0"/>
                      <a:pt x="49" y="0"/>
                      <a:pt x="51" y="1"/>
                    </a:cubicBezTo>
                    <a:cubicBezTo>
                      <a:pt x="53" y="2"/>
                      <a:pt x="55" y="3"/>
                      <a:pt x="56" y="5"/>
                    </a:cubicBezTo>
                    <a:cubicBezTo>
                      <a:pt x="58" y="6"/>
                      <a:pt x="59" y="8"/>
                      <a:pt x="60" y="10"/>
                    </a:cubicBezTo>
                    <a:cubicBezTo>
                      <a:pt x="61" y="12"/>
                      <a:pt x="61" y="14"/>
                      <a:pt x="61" y="17"/>
                    </a:cubicBezTo>
                    <a:close/>
                    <a:moveTo>
                      <a:pt x="114" y="132"/>
                    </a:moveTo>
                    <a:cubicBezTo>
                      <a:pt x="114" y="116"/>
                      <a:pt x="110" y="104"/>
                      <a:pt x="103" y="96"/>
                    </a:cubicBezTo>
                    <a:cubicBezTo>
                      <a:pt x="96" y="88"/>
                      <a:pt x="87" y="83"/>
                      <a:pt x="74" y="83"/>
                    </a:cubicBezTo>
                    <a:cubicBezTo>
                      <a:pt x="68" y="83"/>
                      <a:pt x="63" y="84"/>
                      <a:pt x="58" y="86"/>
                    </a:cubicBezTo>
                    <a:cubicBezTo>
                      <a:pt x="53" y="88"/>
                      <a:pt x="49" y="91"/>
                      <a:pt x="45" y="95"/>
                    </a:cubicBezTo>
                    <a:cubicBezTo>
                      <a:pt x="41" y="99"/>
                      <a:pt x="39" y="105"/>
                      <a:pt x="37" y="111"/>
                    </a:cubicBezTo>
                    <a:cubicBezTo>
                      <a:pt x="35" y="117"/>
                      <a:pt x="33" y="124"/>
                      <a:pt x="33" y="133"/>
                    </a:cubicBezTo>
                    <a:cubicBezTo>
                      <a:pt x="33" y="141"/>
                      <a:pt x="35" y="148"/>
                      <a:pt x="37" y="154"/>
                    </a:cubicBezTo>
                    <a:cubicBezTo>
                      <a:pt x="39" y="160"/>
                      <a:pt x="41" y="165"/>
                      <a:pt x="45" y="169"/>
                    </a:cubicBezTo>
                    <a:cubicBezTo>
                      <a:pt x="49" y="173"/>
                      <a:pt x="53" y="176"/>
                      <a:pt x="58" y="178"/>
                    </a:cubicBezTo>
                    <a:cubicBezTo>
                      <a:pt x="63" y="180"/>
                      <a:pt x="69" y="181"/>
                      <a:pt x="74" y="181"/>
                    </a:cubicBezTo>
                    <a:cubicBezTo>
                      <a:pt x="87" y="181"/>
                      <a:pt x="97" y="177"/>
                      <a:pt x="104" y="169"/>
                    </a:cubicBezTo>
                    <a:cubicBezTo>
                      <a:pt x="111" y="160"/>
                      <a:pt x="114" y="148"/>
                      <a:pt x="114" y="132"/>
                    </a:cubicBezTo>
                    <a:close/>
                    <a:moveTo>
                      <a:pt x="121" y="17"/>
                    </a:moveTo>
                    <a:cubicBezTo>
                      <a:pt x="121" y="19"/>
                      <a:pt x="120" y="21"/>
                      <a:pt x="120" y="23"/>
                    </a:cubicBezTo>
                    <a:cubicBezTo>
                      <a:pt x="119" y="25"/>
                      <a:pt x="117" y="27"/>
                      <a:pt x="116" y="28"/>
                    </a:cubicBezTo>
                    <a:cubicBezTo>
                      <a:pt x="114" y="30"/>
                      <a:pt x="112" y="31"/>
                      <a:pt x="110" y="32"/>
                    </a:cubicBezTo>
                    <a:cubicBezTo>
                      <a:pt x="108" y="33"/>
                      <a:pt x="106" y="33"/>
                      <a:pt x="103" y="33"/>
                    </a:cubicBezTo>
                    <a:cubicBezTo>
                      <a:pt x="101" y="33"/>
                      <a:pt x="98" y="33"/>
                      <a:pt x="96" y="32"/>
                    </a:cubicBezTo>
                    <a:cubicBezTo>
                      <a:pt x="94" y="31"/>
                      <a:pt x="92" y="30"/>
                      <a:pt x="91" y="28"/>
                    </a:cubicBezTo>
                    <a:cubicBezTo>
                      <a:pt x="89" y="27"/>
                      <a:pt x="88" y="25"/>
                      <a:pt x="87" y="23"/>
                    </a:cubicBezTo>
                    <a:cubicBezTo>
                      <a:pt x="86" y="21"/>
                      <a:pt x="86" y="19"/>
                      <a:pt x="86" y="17"/>
                    </a:cubicBezTo>
                    <a:cubicBezTo>
                      <a:pt x="86" y="14"/>
                      <a:pt x="86" y="12"/>
                      <a:pt x="87" y="10"/>
                    </a:cubicBezTo>
                    <a:cubicBezTo>
                      <a:pt x="88" y="8"/>
                      <a:pt x="89" y="6"/>
                      <a:pt x="91" y="5"/>
                    </a:cubicBezTo>
                    <a:cubicBezTo>
                      <a:pt x="93" y="3"/>
                      <a:pt x="94" y="2"/>
                      <a:pt x="96" y="1"/>
                    </a:cubicBezTo>
                    <a:cubicBezTo>
                      <a:pt x="99" y="0"/>
                      <a:pt x="101" y="0"/>
                      <a:pt x="103" y="0"/>
                    </a:cubicBezTo>
                    <a:cubicBezTo>
                      <a:pt x="106" y="0"/>
                      <a:pt x="108" y="0"/>
                      <a:pt x="110" y="1"/>
                    </a:cubicBezTo>
                    <a:cubicBezTo>
                      <a:pt x="112" y="2"/>
                      <a:pt x="114" y="3"/>
                      <a:pt x="116" y="5"/>
                    </a:cubicBezTo>
                    <a:cubicBezTo>
                      <a:pt x="117" y="6"/>
                      <a:pt x="119" y="8"/>
                      <a:pt x="120" y="10"/>
                    </a:cubicBezTo>
                    <a:cubicBezTo>
                      <a:pt x="120" y="12"/>
                      <a:pt x="121" y="14"/>
                      <a:pt x="121" y="17"/>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96" name="Freeform 25">
                <a:extLst>
                  <a:ext uri="{FF2B5EF4-FFF2-40B4-BE49-F238E27FC236}">
                    <a16:creationId xmlns:a16="http://schemas.microsoft.com/office/drawing/2014/main" id="{94073297-B27F-441D-9EDF-640AA577E698}"/>
                  </a:ext>
                </a:extLst>
              </p:cNvPr>
              <p:cNvSpPr>
                <a:spLocks/>
              </p:cNvSpPr>
              <p:nvPr/>
            </p:nvSpPr>
            <p:spPr bwMode="black">
              <a:xfrm>
                <a:off x="10077997" y="6263552"/>
                <a:ext cx="80317" cy="127079"/>
              </a:xfrm>
              <a:custGeom>
                <a:avLst/>
                <a:gdLst/>
                <a:ahLst/>
                <a:cxnLst>
                  <a:cxn ang="0">
                    <a:pos x="95" y="106"/>
                  </a:cxn>
                  <a:cxn ang="0">
                    <a:pos x="92" y="123"/>
                  </a:cxn>
                  <a:cxn ang="0">
                    <a:pos x="81" y="138"/>
                  </a:cxn>
                  <a:cxn ang="0">
                    <a:pos x="63" y="147"/>
                  </a:cxn>
                  <a:cxn ang="0">
                    <a:pos x="38" y="151"/>
                  </a:cxn>
                  <a:cxn ang="0">
                    <a:pos x="29" y="150"/>
                  </a:cxn>
                  <a:cxn ang="0">
                    <a:pos x="19" y="148"/>
                  </a:cxn>
                  <a:cxn ang="0">
                    <a:pos x="9" y="146"/>
                  </a:cxn>
                  <a:cxn ang="0">
                    <a:pos x="0" y="143"/>
                  </a:cxn>
                  <a:cxn ang="0">
                    <a:pos x="0" y="112"/>
                  </a:cxn>
                  <a:cxn ang="0">
                    <a:pos x="10" y="118"/>
                  </a:cxn>
                  <a:cxn ang="0">
                    <a:pos x="20" y="122"/>
                  </a:cxn>
                  <a:cxn ang="0">
                    <a:pos x="30" y="124"/>
                  </a:cxn>
                  <a:cxn ang="0">
                    <a:pos x="39" y="125"/>
                  </a:cxn>
                  <a:cxn ang="0">
                    <a:pos x="57" y="121"/>
                  </a:cxn>
                  <a:cxn ang="0">
                    <a:pos x="63" y="110"/>
                  </a:cxn>
                  <a:cxn ang="0">
                    <a:pos x="62" y="103"/>
                  </a:cxn>
                  <a:cxn ang="0">
                    <a:pos x="57" y="98"/>
                  </a:cxn>
                  <a:cxn ang="0">
                    <a:pos x="49" y="93"/>
                  </a:cxn>
                  <a:cxn ang="0">
                    <a:pos x="35" y="86"/>
                  </a:cxn>
                  <a:cxn ang="0">
                    <a:pos x="20" y="79"/>
                  </a:cxn>
                  <a:cxn ang="0">
                    <a:pos x="10" y="70"/>
                  </a:cxn>
                  <a:cxn ang="0">
                    <a:pos x="3" y="59"/>
                  </a:cxn>
                  <a:cxn ang="0">
                    <a:pos x="0" y="44"/>
                  </a:cxn>
                  <a:cxn ang="0">
                    <a:pos x="4" y="26"/>
                  </a:cxn>
                  <a:cxn ang="0">
                    <a:pos x="15" y="12"/>
                  </a:cxn>
                  <a:cxn ang="0">
                    <a:pos x="32" y="3"/>
                  </a:cxn>
                  <a:cxn ang="0">
                    <a:pos x="55" y="0"/>
                  </a:cxn>
                  <a:cxn ang="0">
                    <a:pos x="64" y="0"/>
                  </a:cxn>
                  <a:cxn ang="0">
                    <a:pos x="73" y="2"/>
                  </a:cxn>
                  <a:cxn ang="0">
                    <a:pos x="81" y="4"/>
                  </a:cxn>
                  <a:cxn ang="0">
                    <a:pos x="88" y="6"/>
                  </a:cxn>
                  <a:cxn ang="0">
                    <a:pos x="88" y="35"/>
                  </a:cxn>
                  <a:cxn ang="0">
                    <a:pos x="80" y="31"/>
                  </a:cxn>
                  <a:cxn ang="0">
                    <a:pos x="72" y="28"/>
                  </a:cxn>
                  <a:cxn ang="0">
                    <a:pos x="63" y="26"/>
                  </a:cxn>
                  <a:cxn ang="0">
                    <a:pos x="54" y="25"/>
                  </a:cxn>
                  <a:cxn ang="0">
                    <a:pos x="39" y="30"/>
                  </a:cxn>
                  <a:cxn ang="0">
                    <a:pos x="33" y="41"/>
                  </a:cxn>
                  <a:cxn ang="0">
                    <a:pos x="34" y="48"/>
                  </a:cxn>
                  <a:cxn ang="0">
                    <a:pos x="39" y="53"/>
                  </a:cxn>
                  <a:cxn ang="0">
                    <a:pos x="46" y="58"/>
                  </a:cxn>
                  <a:cxn ang="0">
                    <a:pos x="58" y="63"/>
                  </a:cxn>
                  <a:cxn ang="0">
                    <a:pos x="73" y="70"/>
                  </a:cxn>
                  <a:cxn ang="0">
                    <a:pos x="85" y="79"/>
                  </a:cxn>
                  <a:cxn ang="0">
                    <a:pos x="93" y="91"/>
                  </a:cxn>
                  <a:cxn ang="0">
                    <a:pos x="95" y="106"/>
                  </a:cxn>
                </a:cxnLst>
                <a:rect l="0" t="0" r="r" b="b"/>
                <a:pathLst>
                  <a:path w="95" h="151">
                    <a:moveTo>
                      <a:pt x="95" y="106"/>
                    </a:moveTo>
                    <a:cubicBezTo>
                      <a:pt x="95" y="112"/>
                      <a:pt x="94" y="118"/>
                      <a:pt x="92" y="123"/>
                    </a:cubicBezTo>
                    <a:cubicBezTo>
                      <a:pt x="89" y="129"/>
                      <a:pt x="86" y="134"/>
                      <a:pt x="81" y="138"/>
                    </a:cubicBezTo>
                    <a:cubicBezTo>
                      <a:pt x="76" y="142"/>
                      <a:pt x="70" y="145"/>
                      <a:pt x="63" y="147"/>
                    </a:cubicBezTo>
                    <a:cubicBezTo>
                      <a:pt x="56" y="150"/>
                      <a:pt x="47" y="151"/>
                      <a:pt x="38" y="151"/>
                    </a:cubicBezTo>
                    <a:cubicBezTo>
                      <a:pt x="35" y="151"/>
                      <a:pt x="32" y="150"/>
                      <a:pt x="29" y="150"/>
                    </a:cubicBezTo>
                    <a:cubicBezTo>
                      <a:pt x="26" y="150"/>
                      <a:pt x="22" y="149"/>
                      <a:pt x="19" y="148"/>
                    </a:cubicBezTo>
                    <a:cubicBezTo>
                      <a:pt x="15" y="148"/>
                      <a:pt x="12" y="147"/>
                      <a:pt x="9" y="146"/>
                    </a:cubicBezTo>
                    <a:cubicBezTo>
                      <a:pt x="5" y="145"/>
                      <a:pt x="3" y="144"/>
                      <a:pt x="0" y="143"/>
                    </a:cubicBezTo>
                    <a:cubicBezTo>
                      <a:pt x="0" y="112"/>
                      <a:pt x="0" y="112"/>
                      <a:pt x="0" y="112"/>
                    </a:cubicBezTo>
                    <a:cubicBezTo>
                      <a:pt x="3" y="114"/>
                      <a:pt x="7" y="116"/>
                      <a:pt x="10" y="118"/>
                    </a:cubicBezTo>
                    <a:cubicBezTo>
                      <a:pt x="13" y="119"/>
                      <a:pt x="17" y="121"/>
                      <a:pt x="20" y="122"/>
                    </a:cubicBezTo>
                    <a:cubicBezTo>
                      <a:pt x="24" y="123"/>
                      <a:pt x="27" y="124"/>
                      <a:pt x="30" y="124"/>
                    </a:cubicBezTo>
                    <a:cubicBezTo>
                      <a:pt x="34" y="125"/>
                      <a:pt x="37" y="125"/>
                      <a:pt x="39" y="125"/>
                    </a:cubicBezTo>
                    <a:cubicBezTo>
                      <a:pt x="47" y="125"/>
                      <a:pt x="53" y="124"/>
                      <a:pt x="57" y="121"/>
                    </a:cubicBezTo>
                    <a:cubicBezTo>
                      <a:pt x="61" y="118"/>
                      <a:pt x="63" y="115"/>
                      <a:pt x="63" y="110"/>
                    </a:cubicBezTo>
                    <a:cubicBezTo>
                      <a:pt x="63" y="107"/>
                      <a:pt x="62" y="105"/>
                      <a:pt x="62" y="103"/>
                    </a:cubicBezTo>
                    <a:cubicBezTo>
                      <a:pt x="61" y="102"/>
                      <a:pt x="59" y="100"/>
                      <a:pt x="57" y="98"/>
                    </a:cubicBezTo>
                    <a:cubicBezTo>
                      <a:pt x="55" y="96"/>
                      <a:pt x="53" y="95"/>
                      <a:pt x="49" y="93"/>
                    </a:cubicBezTo>
                    <a:cubicBezTo>
                      <a:pt x="45" y="91"/>
                      <a:pt x="41" y="89"/>
                      <a:pt x="35" y="86"/>
                    </a:cubicBezTo>
                    <a:cubicBezTo>
                      <a:pt x="29" y="84"/>
                      <a:pt x="25" y="82"/>
                      <a:pt x="20" y="79"/>
                    </a:cubicBezTo>
                    <a:cubicBezTo>
                      <a:pt x="16" y="77"/>
                      <a:pt x="12" y="74"/>
                      <a:pt x="10" y="70"/>
                    </a:cubicBezTo>
                    <a:cubicBezTo>
                      <a:pt x="7" y="67"/>
                      <a:pt x="4" y="63"/>
                      <a:pt x="3" y="59"/>
                    </a:cubicBezTo>
                    <a:cubicBezTo>
                      <a:pt x="1" y="55"/>
                      <a:pt x="0" y="50"/>
                      <a:pt x="0" y="44"/>
                    </a:cubicBezTo>
                    <a:cubicBezTo>
                      <a:pt x="0" y="37"/>
                      <a:pt x="2" y="32"/>
                      <a:pt x="4" y="26"/>
                    </a:cubicBezTo>
                    <a:cubicBezTo>
                      <a:pt x="7" y="21"/>
                      <a:pt x="10" y="16"/>
                      <a:pt x="15" y="12"/>
                    </a:cubicBezTo>
                    <a:cubicBezTo>
                      <a:pt x="20" y="9"/>
                      <a:pt x="26" y="5"/>
                      <a:pt x="32" y="3"/>
                    </a:cubicBezTo>
                    <a:cubicBezTo>
                      <a:pt x="39" y="1"/>
                      <a:pt x="47" y="0"/>
                      <a:pt x="55" y="0"/>
                    </a:cubicBezTo>
                    <a:cubicBezTo>
                      <a:pt x="58" y="0"/>
                      <a:pt x="61" y="0"/>
                      <a:pt x="64" y="0"/>
                    </a:cubicBezTo>
                    <a:cubicBezTo>
                      <a:pt x="67" y="1"/>
                      <a:pt x="70" y="1"/>
                      <a:pt x="73" y="2"/>
                    </a:cubicBezTo>
                    <a:cubicBezTo>
                      <a:pt x="76" y="2"/>
                      <a:pt x="79" y="3"/>
                      <a:pt x="81" y="4"/>
                    </a:cubicBezTo>
                    <a:cubicBezTo>
                      <a:pt x="84" y="4"/>
                      <a:pt x="86" y="5"/>
                      <a:pt x="88" y="6"/>
                    </a:cubicBezTo>
                    <a:cubicBezTo>
                      <a:pt x="88" y="35"/>
                      <a:pt x="88" y="35"/>
                      <a:pt x="88" y="35"/>
                    </a:cubicBezTo>
                    <a:cubicBezTo>
                      <a:pt x="85" y="34"/>
                      <a:pt x="83" y="32"/>
                      <a:pt x="80" y="31"/>
                    </a:cubicBezTo>
                    <a:cubicBezTo>
                      <a:pt x="78" y="30"/>
                      <a:pt x="75" y="29"/>
                      <a:pt x="72" y="28"/>
                    </a:cubicBezTo>
                    <a:cubicBezTo>
                      <a:pt x="69" y="27"/>
                      <a:pt x="66" y="26"/>
                      <a:pt x="63" y="26"/>
                    </a:cubicBezTo>
                    <a:cubicBezTo>
                      <a:pt x="60" y="26"/>
                      <a:pt x="57" y="25"/>
                      <a:pt x="54" y="25"/>
                    </a:cubicBezTo>
                    <a:cubicBezTo>
                      <a:pt x="48" y="25"/>
                      <a:pt x="43" y="27"/>
                      <a:pt x="39" y="30"/>
                    </a:cubicBezTo>
                    <a:cubicBezTo>
                      <a:pt x="35" y="33"/>
                      <a:pt x="33" y="36"/>
                      <a:pt x="33" y="41"/>
                    </a:cubicBezTo>
                    <a:cubicBezTo>
                      <a:pt x="33" y="44"/>
                      <a:pt x="34" y="46"/>
                      <a:pt x="34" y="48"/>
                    </a:cubicBezTo>
                    <a:cubicBezTo>
                      <a:pt x="35" y="50"/>
                      <a:pt x="37" y="52"/>
                      <a:pt x="39" y="53"/>
                    </a:cubicBezTo>
                    <a:cubicBezTo>
                      <a:pt x="41" y="55"/>
                      <a:pt x="43" y="57"/>
                      <a:pt x="46" y="58"/>
                    </a:cubicBezTo>
                    <a:cubicBezTo>
                      <a:pt x="50" y="60"/>
                      <a:pt x="54" y="62"/>
                      <a:pt x="58" y="63"/>
                    </a:cubicBezTo>
                    <a:cubicBezTo>
                      <a:pt x="64" y="66"/>
                      <a:pt x="69" y="68"/>
                      <a:pt x="73" y="70"/>
                    </a:cubicBezTo>
                    <a:cubicBezTo>
                      <a:pt x="78" y="73"/>
                      <a:pt x="82" y="76"/>
                      <a:pt x="85" y="79"/>
                    </a:cubicBezTo>
                    <a:cubicBezTo>
                      <a:pt x="88" y="83"/>
                      <a:pt x="91" y="86"/>
                      <a:pt x="93" y="91"/>
                    </a:cubicBezTo>
                    <a:cubicBezTo>
                      <a:pt x="94" y="95"/>
                      <a:pt x="95" y="100"/>
                      <a:pt x="95" y="106"/>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97" name="Freeform 26">
                <a:extLst>
                  <a:ext uri="{FF2B5EF4-FFF2-40B4-BE49-F238E27FC236}">
                    <a16:creationId xmlns:a16="http://schemas.microsoft.com/office/drawing/2014/main" id="{2E3EE262-A805-4187-A0BA-33F2AC59B940}"/>
                  </a:ext>
                </a:extLst>
              </p:cNvPr>
              <p:cNvSpPr>
                <a:spLocks/>
              </p:cNvSpPr>
              <p:nvPr/>
            </p:nvSpPr>
            <p:spPr bwMode="black">
              <a:xfrm>
                <a:off x="10163311" y="6266051"/>
                <a:ext cx="103519" cy="121367"/>
              </a:xfrm>
              <a:custGeom>
                <a:avLst/>
                <a:gdLst/>
                <a:ahLst/>
                <a:cxnLst>
                  <a:cxn ang="0">
                    <a:pos x="109" y="279"/>
                  </a:cxn>
                  <a:cxn ang="0">
                    <a:pos x="290" y="279"/>
                  </a:cxn>
                  <a:cxn ang="0">
                    <a:pos x="290" y="340"/>
                  </a:cxn>
                  <a:cxn ang="0">
                    <a:pos x="0" y="340"/>
                  </a:cxn>
                  <a:cxn ang="0">
                    <a:pos x="0" y="314"/>
                  </a:cxn>
                  <a:cxn ang="0">
                    <a:pos x="187" y="61"/>
                  </a:cxn>
                  <a:cxn ang="0">
                    <a:pos x="21" y="61"/>
                  </a:cxn>
                  <a:cxn ang="0">
                    <a:pos x="21" y="0"/>
                  </a:cxn>
                  <a:cxn ang="0">
                    <a:pos x="290" y="0"/>
                  </a:cxn>
                  <a:cxn ang="0">
                    <a:pos x="290" y="30"/>
                  </a:cxn>
                  <a:cxn ang="0">
                    <a:pos x="109" y="279"/>
                  </a:cxn>
                </a:cxnLst>
                <a:rect l="0" t="0" r="r" b="b"/>
                <a:pathLst>
                  <a:path w="290" h="340">
                    <a:moveTo>
                      <a:pt x="109" y="279"/>
                    </a:moveTo>
                    <a:lnTo>
                      <a:pt x="290" y="279"/>
                    </a:lnTo>
                    <a:lnTo>
                      <a:pt x="290" y="340"/>
                    </a:lnTo>
                    <a:lnTo>
                      <a:pt x="0" y="340"/>
                    </a:lnTo>
                    <a:lnTo>
                      <a:pt x="0" y="314"/>
                    </a:lnTo>
                    <a:lnTo>
                      <a:pt x="187" y="61"/>
                    </a:lnTo>
                    <a:lnTo>
                      <a:pt x="21" y="61"/>
                    </a:lnTo>
                    <a:lnTo>
                      <a:pt x="21" y="0"/>
                    </a:lnTo>
                    <a:lnTo>
                      <a:pt x="290" y="0"/>
                    </a:lnTo>
                    <a:lnTo>
                      <a:pt x="290" y="30"/>
                    </a:lnTo>
                    <a:lnTo>
                      <a:pt x="109" y="279"/>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98" name="Freeform 27">
                <a:extLst>
                  <a:ext uri="{FF2B5EF4-FFF2-40B4-BE49-F238E27FC236}">
                    <a16:creationId xmlns:a16="http://schemas.microsoft.com/office/drawing/2014/main" id="{06C37944-1026-48AF-B36F-BC267C150D45}"/>
                  </a:ext>
                </a:extLst>
              </p:cNvPr>
              <p:cNvSpPr>
                <a:spLocks noEditPoints="1"/>
              </p:cNvSpPr>
              <p:nvPr/>
            </p:nvSpPr>
            <p:spPr bwMode="black">
              <a:xfrm>
                <a:off x="10276112" y="6215362"/>
                <a:ext cx="124937" cy="175269"/>
              </a:xfrm>
              <a:custGeom>
                <a:avLst/>
                <a:gdLst/>
                <a:ahLst/>
                <a:cxnLst>
                  <a:cxn ang="0">
                    <a:pos x="143" y="163"/>
                  </a:cxn>
                  <a:cxn ang="0">
                    <a:pos x="104" y="202"/>
                  </a:cxn>
                  <a:cxn ang="0">
                    <a:pos x="43" y="202"/>
                  </a:cxn>
                  <a:cxn ang="0">
                    <a:pos x="5" y="164"/>
                  </a:cxn>
                  <a:cxn ang="0">
                    <a:pos x="6" y="101"/>
                  </a:cxn>
                  <a:cxn ang="0">
                    <a:pos x="46" y="62"/>
                  </a:cxn>
                  <a:cxn ang="0">
                    <a:pos x="107" y="62"/>
                  </a:cxn>
                  <a:cxn ang="0">
                    <a:pos x="144" y="101"/>
                  </a:cxn>
                  <a:cxn ang="0">
                    <a:pos x="62" y="17"/>
                  </a:cxn>
                  <a:cxn ang="0">
                    <a:pos x="57" y="28"/>
                  </a:cxn>
                  <a:cxn ang="0">
                    <a:pos x="45" y="33"/>
                  </a:cxn>
                  <a:cxn ang="0">
                    <a:pos x="32" y="28"/>
                  </a:cxn>
                  <a:cxn ang="0">
                    <a:pos x="27" y="17"/>
                  </a:cxn>
                  <a:cxn ang="0">
                    <a:pos x="32" y="5"/>
                  </a:cxn>
                  <a:cxn ang="0">
                    <a:pos x="45" y="0"/>
                  </a:cxn>
                  <a:cxn ang="0">
                    <a:pos x="57" y="5"/>
                  </a:cxn>
                  <a:cxn ang="0">
                    <a:pos x="62" y="17"/>
                  </a:cxn>
                  <a:cxn ang="0">
                    <a:pos x="104" y="96"/>
                  </a:cxn>
                  <a:cxn ang="0">
                    <a:pos x="59" y="86"/>
                  </a:cxn>
                  <a:cxn ang="0">
                    <a:pos x="37" y="111"/>
                  </a:cxn>
                  <a:cxn ang="0">
                    <a:pos x="37" y="154"/>
                  </a:cxn>
                  <a:cxn ang="0">
                    <a:pos x="59" y="178"/>
                  </a:cxn>
                  <a:cxn ang="0">
                    <a:pos x="105" y="169"/>
                  </a:cxn>
                  <a:cxn ang="0">
                    <a:pos x="121" y="17"/>
                  </a:cxn>
                  <a:cxn ang="0">
                    <a:pos x="116" y="28"/>
                  </a:cxn>
                  <a:cxn ang="0">
                    <a:pos x="104" y="33"/>
                  </a:cxn>
                  <a:cxn ang="0">
                    <a:pos x="91" y="28"/>
                  </a:cxn>
                  <a:cxn ang="0">
                    <a:pos x="87" y="17"/>
                  </a:cxn>
                  <a:cxn ang="0">
                    <a:pos x="92" y="5"/>
                  </a:cxn>
                  <a:cxn ang="0">
                    <a:pos x="104" y="0"/>
                  </a:cxn>
                  <a:cxn ang="0">
                    <a:pos x="116" y="5"/>
                  </a:cxn>
                  <a:cxn ang="0">
                    <a:pos x="121" y="17"/>
                  </a:cxn>
                </a:cxnLst>
                <a:rect l="0" t="0" r="r" b="b"/>
                <a:pathLst>
                  <a:path w="148" h="208">
                    <a:moveTo>
                      <a:pt x="148" y="131"/>
                    </a:moveTo>
                    <a:cubicBezTo>
                      <a:pt x="148" y="143"/>
                      <a:pt x="146" y="153"/>
                      <a:pt x="143" y="163"/>
                    </a:cubicBezTo>
                    <a:cubicBezTo>
                      <a:pt x="139" y="172"/>
                      <a:pt x="134" y="181"/>
                      <a:pt x="128" y="187"/>
                    </a:cubicBezTo>
                    <a:cubicBezTo>
                      <a:pt x="121" y="194"/>
                      <a:pt x="113" y="199"/>
                      <a:pt x="104" y="202"/>
                    </a:cubicBezTo>
                    <a:cubicBezTo>
                      <a:pt x="95" y="206"/>
                      <a:pt x="84" y="208"/>
                      <a:pt x="73" y="208"/>
                    </a:cubicBezTo>
                    <a:cubicBezTo>
                      <a:pt x="62" y="208"/>
                      <a:pt x="52" y="206"/>
                      <a:pt x="43" y="202"/>
                    </a:cubicBezTo>
                    <a:cubicBezTo>
                      <a:pt x="34" y="199"/>
                      <a:pt x="26" y="194"/>
                      <a:pt x="20" y="188"/>
                    </a:cubicBezTo>
                    <a:cubicBezTo>
                      <a:pt x="14" y="181"/>
                      <a:pt x="9" y="174"/>
                      <a:pt x="5" y="164"/>
                    </a:cubicBezTo>
                    <a:cubicBezTo>
                      <a:pt x="2" y="155"/>
                      <a:pt x="0" y="145"/>
                      <a:pt x="0" y="134"/>
                    </a:cubicBezTo>
                    <a:cubicBezTo>
                      <a:pt x="0" y="121"/>
                      <a:pt x="2" y="110"/>
                      <a:pt x="6" y="101"/>
                    </a:cubicBezTo>
                    <a:cubicBezTo>
                      <a:pt x="10" y="91"/>
                      <a:pt x="15" y="83"/>
                      <a:pt x="22" y="76"/>
                    </a:cubicBezTo>
                    <a:cubicBezTo>
                      <a:pt x="28" y="70"/>
                      <a:pt x="36" y="65"/>
                      <a:pt x="46" y="62"/>
                    </a:cubicBezTo>
                    <a:cubicBezTo>
                      <a:pt x="55" y="58"/>
                      <a:pt x="65" y="57"/>
                      <a:pt x="77" y="57"/>
                    </a:cubicBezTo>
                    <a:cubicBezTo>
                      <a:pt x="88" y="57"/>
                      <a:pt x="99" y="59"/>
                      <a:pt x="107" y="62"/>
                    </a:cubicBezTo>
                    <a:cubicBezTo>
                      <a:pt x="116" y="66"/>
                      <a:pt x="124" y="71"/>
                      <a:pt x="130" y="77"/>
                    </a:cubicBezTo>
                    <a:cubicBezTo>
                      <a:pt x="136" y="84"/>
                      <a:pt x="141" y="92"/>
                      <a:pt x="144" y="101"/>
                    </a:cubicBezTo>
                    <a:cubicBezTo>
                      <a:pt x="147" y="110"/>
                      <a:pt x="148" y="120"/>
                      <a:pt x="148" y="131"/>
                    </a:cubicBezTo>
                    <a:close/>
                    <a:moveTo>
                      <a:pt x="62" y="17"/>
                    </a:moveTo>
                    <a:cubicBezTo>
                      <a:pt x="62" y="19"/>
                      <a:pt x="61" y="21"/>
                      <a:pt x="61" y="23"/>
                    </a:cubicBezTo>
                    <a:cubicBezTo>
                      <a:pt x="60" y="25"/>
                      <a:pt x="59" y="27"/>
                      <a:pt x="57" y="28"/>
                    </a:cubicBezTo>
                    <a:cubicBezTo>
                      <a:pt x="56" y="30"/>
                      <a:pt x="54" y="31"/>
                      <a:pt x="52" y="32"/>
                    </a:cubicBezTo>
                    <a:cubicBezTo>
                      <a:pt x="49" y="33"/>
                      <a:pt x="47" y="33"/>
                      <a:pt x="45" y="33"/>
                    </a:cubicBezTo>
                    <a:cubicBezTo>
                      <a:pt x="42" y="33"/>
                      <a:pt x="40" y="33"/>
                      <a:pt x="38" y="32"/>
                    </a:cubicBezTo>
                    <a:cubicBezTo>
                      <a:pt x="36" y="31"/>
                      <a:pt x="34" y="30"/>
                      <a:pt x="32" y="28"/>
                    </a:cubicBezTo>
                    <a:cubicBezTo>
                      <a:pt x="31" y="27"/>
                      <a:pt x="29" y="25"/>
                      <a:pt x="28" y="23"/>
                    </a:cubicBezTo>
                    <a:cubicBezTo>
                      <a:pt x="28" y="21"/>
                      <a:pt x="27" y="19"/>
                      <a:pt x="27" y="17"/>
                    </a:cubicBezTo>
                    <a:cubicBezTo>
                      <a:pt x="27" y="14"/>
                      <a:pt x="28" y="12"/>
                      <a:pt x="28" y="10"/>
                    </a:cubicBezTo>
                    <a:cubicBezTo>
                      <a:pt x="29" y="8"/>
                      <a:pt x="31" y="6"/>
                      <a:pt x="32" y="5"/>
                    </a:cubicBezTo>
                    <a:cubicBezTo>
                      <a:pt x="34" y="3"/>
                      <a:pt x="36" y="2"/>
                      <a:pt x="38" y="1"/>
                    </a:cubicBezTo>
                    <a:cubicBezTo>
                      <a:pt x="40" y="0"/>
                      <a:pt x="42" y="0"/>
                      <a:pt x="45" y="0"/>
                    </a:cubicBezTo>
                    <a:cubicBezTo>
                      <a:pt x="47" y="0"/>
                      <a:pt x="49" y="0"/>
                      <a:pt x="51" y="1"/>
                    </a:cubicBezTo>
                    <a:cubicBezTo>
                      <a:pt x="54" y="2"/>
                      <a:pt x="55" y="3"/>
                      <a:pt x="57" y="5"/>
                    </a:cubicBezTo>
                    <a:cubicBezTo>
                      <a:pt x="58" y="6"/>
                      <a:pt x="60" y="8"/>
                      <a:pt x="61" y="10"/>
                    </a:cubicBezTo>
                    <a:cubicBezTo>
                      <a:pt x="61" y="12"/>
                      <a:pt x="62" y="14"/>
                      <a:pt x="62" y="17"/>
                    </a:cubicBezTo>
                    <a:close/>
                    <a:moveTo>
                      <a:pt x="115" y="132"/>
                    </a:moveTo>
                    <a:cubicBezTo>
                      <a:pt x="115" y="116"/>
                      <a:pt x="111" y="104"/>
                      <a:pt x="104" y="96"/>
                    </a:cubicBezTo>
                    <a:cubicBezTo>
                      <a:pt x="97" y="88"/>
                      <a:pt x="87" y="83"/>
                      <a:pt x="75" y="83"/>
                    </a:cubicBezTo>
                    <a:cubicBezTo>
                      <a:pt x="69" y="83"/>
                      <a:pt x="64" y="84"/>
                      <a:pt x="59" y="86"/>
                    </a:cubicBezTo>
                    <a:cubicBezTo>
                      <a:pt x="54" y="88"/>
                      <a:pt x="49" y="91"/>
                      <a:pt x="46" y="95"/>
                    </a:cubicBezTo>
                    <a:cubicBezTo>
                      <a:pt x="42" y="99"/>
                      <a:pt x="39" y="105"/>
                      <a:pt x="37" y="111"/>
                    </a:cubicBezTo>
                    <a:cubicBezTo>
                      <a:pt x="35" y="117"/>
                      <a:pt x="34" y="124"/>
                      <a:pt x="34" y="133"/>
                    </a:cubicBezTo>
                    <a:cubicBezTo>
                      <a:pt x="34" y="141"/>
                      <a:pt x="35" y="148"/>
                      <a:pt x="37" y="154"/>
                    </a:cubicBezTo>
                    <a:cubicBezTo>
                      <a:pt x="39" y="160"/>
                      <a:pt x="42" y="165"/>
                      <a:pt x="46" y="169"/>
                    </a:cubicBezTo>
                    <a:cubicBezTo>
                      <a:pt x="49" y="173"/>
                      <a:pt x="54" y="176"/>
                      <a:pt x="59" y="178"/>
                    </a:cubicBezTo>
                    <a:cubicBezTo>
                      <a:pt x="64" y="180"/>
                      <a:pt x="69" y="181"/>
                      <a:pt x="75" y="181"/>
                    </a:cubicBezTo>
                    <a:cubicBezTo>
                      <a:pt x="88" y="181"/>
                      <a:pt x="98" y="177"/>
                      <a:pt x="105" y="169"/>
                    </a:cubicBezTo>
                    <a:cubicBezTo>
                      <a:pt x="111" y="160"/>
                      <a:pt x="115" y="148"/>
                      <a:pt x="115" y="132"/>
                    </a:cubicBezTo>
                    <a:close/>
                    <a:moveTo>
                      <a:pt x="121" y="17"/>
                    </a:moveTo>
                    <a:cubicBezTo>
                      <a:pt x="121" y="19"/>
                      <a:pt x="121" y="21"/>
                      <a:pt x="120" y="23"/>
                    </a:cubicBezTo>
                    <a:cubicBezTo>
                      <a:pt x="119" y="25"/>
                      <a:pt x="118" y="27"/>
                      <a:pt x="116" y="28"/>
                    </a:cubicBezTo>
                    <a:cubicBezTo>
                      <a:pt x="115" y="30"/>
                      <a:pt x="113" y="31"/>
                      <a:pt x="111" y="32"/>
                    </a:cubicBezTo>
                    <a:cubicBezTo>
                      <a:pt x="109" y="33"/>
                      <a:pt x="106" y="33"/>
                      <a:pt x="104" y="33"/>
                    </a:cubicBezTo>
                    <a:cubicBezTo>
                      <a:pt x="101" y="33"/>
                      <a:pt x="99" y="33"/>
                      <a:pt x="97" y="32"/>
                    </a:cubicBezTo>
                    <a:cubicBezTo>
                      <a:pt x="95" y="31"/>
                      <a:pt x="93" y="30"/>
                      <a:pt x="91" y="28"/>
                    </a:cubicBezTo>
                    <a:cubicBezTo>
                      <a:pt x="90" y="27"/>
                      <a:pt x="89" y="25"/>
                      <a:pt x="88" y="23"/>
                    </a:cubicBezTo>
                    <a:cubicBezTo>
                      <a:pt x="87" y="21"/>
                      <a:pt x="87" y="19"/>
                      <a:pt x="87" y="17"/>
                    </a:cubicBezTo>
                    <a:cubicBezTo>
                      <a:pt x="87" y="14"/>
                      <a:pt x="87" y="12"/>
                      <a:pt x="88" y="10"/>
                    </a:cubicBezTo>
                    <a:cubicBezTo>
                      <a:pt x="89" y="8"/>
                      <a:pt x="90" y="6"/>
                      <a:pt x="92" y="5"/>
                    </a:cubicBezTo>
                    <a:cubicBezTo>
                      <a:pt x="93" y="3"/>
                      <a:pt x="95" y="2"/>
                      <a:pt x="97" y="1"/>
                    </a:cubicBezTo>
                    <a:cubicBezTo>
                      <a:pt x="99" y="0"/>
                      <a:pt x="101" y="0"/>
                      <a:pt x="104" y="0"/>
                    </a:cubicBezTo>
                    <a:cubicBezTo>
                      <a:pt x="106" y="0"/>
                      <a:pt x="109" y="0"/>
                      <a:pt x="111" y="1"/>
                    </a:cubicBezTo>
                    <a:cubicBezTo>
                      <a:pt x="113" y="2"/>
                      <a:pt x="115" y="3"/>
                      <a:pt x="116" y="5"/>
                    </a:cubicBezTo>
                    <a:cubicBezTo>
                      <a:pt x="118" y="6"/>
                      <a:pt x="119" y="8"/>
                      <a:pt x="120" y="10"/>
                    </a:cubicBezTo>
                    <a:cubicBezTo>
                      <a:pt x="121" y="12"/>
                      <a:pt x="121" y="14"/>
                      <a:pt x="121" y="17"/>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99" name="Freeform 28">
                <a:extLst>
                  <a:ext uri="{FF2B5EF4-FFF2-40B4-BE49-F238E27FC236}">
                    <a16:creationId xmlns:a16="http://schemas.microsoft.com/office/drawing/2014/main" id="{E261D172-EAC7-4499-A584-996750DF49D7}"/>
                  </a:ext>
                </a:extLst>
              </p:cNvPr>
              <p:cNvSpPr>
                <a:spLocks/>
              </p:cNvSpPr>
              <p:nvPr/>
            </p:nvSpPr>
            <p:spPr bwMode="black">
              <a:xfrm>
                <a:off x="10424608" y="6263552"/>
                <a:ext cx="107803" cy="123866"/>
              </a:xfrm>
              <a:custGeom>
                <a:avLst/>
                <a:gdLst/>
                <a:ahLst/>
                <a:cxnLst>
                  <a:cxn ang="0">
                    <a:pos x="95" y="147"/>
                  </a:cxn>
                  <a:cxn ang="0">
                    <a:pos x="95" y="66"/>
                  </a:cxn>
                  <a:cxn ang="0">
                    <a:pos x="89" y="36"/>
                  </a:cxn>
                  <a:cxn ang="0">
                    <a:pos x="67" y="26"/>
                  </a:cxn>
                  <a:cxn ang="0">
                    <a:pos x="53" y="29"/>
                  </a:cxn>
                  <a:cxn ang="0">
                    <a:pos x="42" y="37"/>
                  </a:cxn>
                  <a:cxn ang="0">
                    <a:pos x="35" y="50"/>
                  </a:cxn>
                  <a:cxn ang="0">
                    <a:pos x="33" y="65"/>
                  </a:cxn>
                  <a:cxn ang="0">
                    <a:pos x="33" y="147"/>
                  </a:cxn>
                  <a:cxn ang="0">
                    <a:pos x="0" y="147"/>
                  </a:cxn>
                  <a:cxn ang="0">
                    <a:pos x="0" y="3"/>
                  </a:cxn>
                  <a:cxn ang="0">
                    <a:pos x="33" y="3"/>
                  </a:cxn>
                  <a:cxn ang="0">
                    <a:pos x="33" y="26"/>
                  </a:cxn>
                  <a:cxn ang="0">
                    <a:pos x="33" y="26"/>
                  </a:cxn>
                  <a:cxn ang="0">
                    <a:pos x="54" y="6"/>
                  </a:cxn>
                  <a:cxn ang="0">
                    <a:pos x="80" y="0"/>
                  </a:cxn>
                  <a:cxn ang="0">
                    <a:pos x="115" y="14"/>
                  </a:cxn>
                  <a:cxn ang="0">
                    <a:pos x="128" y="59"/>
                  </a:cxn>
                  <a:cxn ang="0">
                    <a:pos x="128" y="147"/>
                  </a:cxn>
                  <a:cxn ang="0">
                    <a:pos x="95" y="147"/>
                  </a:cxn>
                </a:cxnLst>
                <a:rect l="0" t="0" r="r" b="b"/>
                <a:pathLst>
                  <a:path w="128" h="147">
                    <a:moveTo>
                      <a:pt x="95" y="147"/>
                    </a:moveTo>
                    <a:cubicBezTo>
                      <a:pt x="95" y="66"/>
                      <a:pt x="95" y="66"/>
                      <a:pt x="95" y="66"/>
                    </a:cubicBezTo>
                    <a:cubicBezTo>
                      <a:pt x="95" y="53"/>
                      <a:pt x="93" y="43"/>
                      <a:pt x="89" y="36"/>
                    </a:cubicBezTo>
                    <a:cubicBezTo>
                      <a:pt x="84" y="30"/>
                      <a:pt x="77" y="26"/>
                      <a:pt x="67" y="26"/>
                    </a:cubicBezTo>
                    <a:cubicBezTo>
                      <a:pt x="62" y="26"/>
                      <a:pt x="57" y="27"/>
                      <a:pt x="53" y="29"/>
                    </a:cubicBezTo>
                    <a:cubicBezTo>
                      <a:pt x="49" y="31"/>
                      <a:pt x="45" y="34"/>
                      <a:pt x="42" y="37"/>
                    </a:cubicBezTo>
                    <a:cubicBezTo>
                      <a:pt x="39" y="41"/>
                      <a:pt x="37" y="45"/>
                      <a:pt x="35" y="50"/>
                    </a:cubicBezTo>
                    <a:cubicBezTo>
                      <a:pt x="34" y="54"/>
                      <a:pt x="33" y="60"/>
                      <a:pt x="33" y="65"/>
                    </a:cubicBezTo>
                    <a:cubicBezTo>
                      <a:pt x="33" y="147"/>
                      <a:pt x="33" y="147"/>
                      <a:pt x="33" y="147"/>
                    </a:cubicBezTo>
                    <a:cubicBezTo>
                      <a:pt x="0" y="147"/>
                      <a:pt x="0" y="147"/>
                      <a:pt x="0" y="147"/>
                    </a:cubicBezTo>
                    <a:cubicBezTo>
                      <a:pt x="0" y="3"/>
                      <a:pt x="0" y="3"/>
                      <a:pt x="0" y="3"/>
                    </a:cubicBezTo>
                    <a:cubicBezTo>
                      <a:pt x="33" y="3"/>
                      <a:pt x="33" y="3"/>
                      <a:pt x="33" y="3"/>
                    </a:cubicBezTo>
                    <a:cubicBezTo>
                      <a:pt x="33" y="26"/>
                      <a:pt x="33" y="26"/>
                      <a:pt x="33" y="26"/>
                    </a:cubicBezTo>
                    <a:cubicBezTo>
                      <a:pt x="33" y="26"/>
                      <a:pt x="33" y="26"/>
                      <a:pt x="33" y="26"/>
                    </a:cubicBezTo>
                    <a:cubicBezTo>
                      <a:pt x="39" y="17"/>
                      <a:pt x="46" y="10"/>
                      <a:pt x="54" y="6"/>
                    </a:cubicBezTo>
                    <a:cubicBezTo>
                      <a:pt x="61" y="2"/>
                      <a:pt x="70" y="0"/>
                      <a:pt x="80" y="0"/>
                    </a:cubicBezTo>
                    <a:cubicBezTo>
                      <a:pt x="95" y="0"/>
                      <a:pt x="107" y="5"/>
                      <a:pt x="115" y="14"/>
                    </a:cubicBezTo>
                    <a:cubicBezTo>
                      <a:pt x="124" y="24"/>
                      <a:pt x="128" y="39"/>
                      <a:pt x="128" y="59"/>
                    </a:cubicBezTo>
                    <a:cubicBezTo>
                      <a:pt x="128" y="147"/>
                      <a:pt x="128" y="147"/>
                      <a:pt x="128" y="147"/>
                    </a:cubicBezTo>
                    <a:lnTo>
                      <a:pt x="95" y="147"/>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00" name="Freeform 29">
                <a:extLst>
                  <a:ext uri="{FF2B5EF4-FFF2-40B4-BE49-F238E27FC236}">
                    <a16:creationId xmlns:a16="http://schemas.microsoft.com/office/drawing/2014/main" id="{E7FA7DDB-7500-4D98-B891-B0EBB2C26176}"/>
                  </a:ext>
                </a:extLst>
              </p:cNvPr>
              <p:cNvSpPr>
                <a:spLocks noEditPoints="1"/>
              </p:cNvSpPr>
              <p:nvPr/>
            </p:nvSpPr>
            <p:spPr bwMode="black">
              <a:xfrm>
                <a:off x="10552761" y="6215358"/>
                <a:ext cx="124937" cy="175269"/>
              </a:xfrm>
              <a:custGeom>
                <a:avLst/>
                <a:gdLst/>
                <a:ahLst/>
                <a:cxnLst>
                  <a:cxn ang="0">
                    <a:pos x="142" y="163"/>
                  </a:cxn>
                  <a:cxn ang="0">
                    <a:pos x="103" y="202"/>
                  </a:cxn>
                  <a:cxn ang="0">
                    <a:pos x="42" y="202"/>
                  </a:cxn>
                  <a:cxn ang="0">
                    <a:pos x="5" y="164"/>
                  </a:cxn>
                  <a:cxn ang="0">
                    <a:pos x="5" y="101"/>
                  </a:cxn>
                  <a:cxn ang="0">
                    <a:pos x="45" y="62"/>
                  </a:cxn>
                  <a:cxn ang="0">
                    <a:pos x="107" y="62"/>
                  </a:cxn>
                  <a:cxn ang="0">
                    <a:pos x="143" y="101"/>
                  </a:cxn>
                  <a:cxn ang="0">
                    <a:pos x="61" y="17"/>
                  </a:cxn>
                  <a:cxn ang="0">
                    <a:pos x="56" y="28"/>
                  </a:cxn>
                  <a:cxn ang="0">
                    <a:pos x="44" y="33"/>
                  </a:cxn>
                  <a:cxn ang="0">
                    <a:pos x="31" y="28"/>
                  </a:cxn>
                  <a:cxn ang="0">
                    <a:pos x="26" y="17"/>
                  </a:cxn>
                  <a:cxn ang="0">
                    <a:pos x="31" y="5"/>
                  </a:cxn>
                  <a:cxn ang="0">
                    <a:pos x="44" y="0"/>
                  </a:cxn>
                  <a:cxn ang="0">
                    <a:pos x="56" y="5"/>
                  </a:cxn>
                  <a:cxn ang="0">
                    <a:pos x="61" y="17"/>
                  </a:cxn>
                  <a:cxn ang="0">
                    <a:pos x="103" y="96"/>
                  </a:cxn>
                  <a:cxn ang="0">
                    <a:pos x="58" y="86"/>
                  </a:cxn>
                  <a:cxn ang="0">
                    <a:pos x="37" y="111"/>
                  </a:cxn>
                  <a:cxn ang="0">
                    <a:pos x="36" y="154"/>
                  </a:cxn>
                  <a:cxn ang="0">
                    <a:pos x="58" y="178"/>
                  </a:cxn>
                  <a:cxn ang="0">
                    <a:pos x="104" y="169"/>
                  </a:cxn>
                  <a:cxn ang="0">
                    <a:pos x="121" y="17"/>
                  </a:cxn>
                  <a:cxn ang="0">
                    <a:pos x="116" y="28"/>
                  </a:cxn>
                  <a:cxn ang="0">
                    <a:pos x="103" y="33"/>
                  </a:cxn>
                  <a:cxn ang="0">
                    <a:pos x="91" y="28"/>
                  </a:cxn>
                  <a:cxn ang="0">
                    <a:pos x="86" y="17"/>
                  </a:cxn>
                  <a:cxn ang="0">
                    <a:pos x="91" y="5"/>
                  </a:cxn>
                  <a:cxn ang="0">
                    <a:pos x="103" y="0"/>
                  </a:cxn>
                  <a:cxn ang="0">
                    <a:pos x="116" y="5"/>
                  </a:cxn>
                  <a:cxn ang="0">
                    <a:pos x="121" y="17"/>
                  </a:cxn>
                </a:cxnLst>
                <a:rect l="0" t="0" r="r" b="b"/>
                <a:pathLst>
                  <a:path w="148" h="208">
                    <a:moveTo>
                      <a:pt x="148" y="131"/>
                    </a:moveTo>
                    <a:cubicBezTo>
                      <a:pt x="148" y="143"/>
                      <a:pt x="146" y="153"/>
                      <a:pt x="142" y="163"/>
                    </a:cubicBezTo>
                    <a:cubicBezTo>
                      <a:pt x="139" y="172"/>
                      <a:pt x="134" y="181"/>
                      <a:pt x="127" y="187"/>
                    </a:cubicBezTo>
                    <a:cubicBezTo>
                      <a:pt x="120" y="194"/>
                      <a:pt x="113" y="199"/>
                      <a:pt x="103" y="202"/>
                    </a:cubicBezTo>
                    <a:cubicBezTo>
                      <a:pt x="94" y="206"/>
                      <a:pt x="84" y="208"/>
                      <a:pt x="72" y="208"/>
                    </a:cubicBezTo>
                    <a:cubicBezTo>
                      <a:pt x="61" y="208"/>
                      <a:pt x="51" y="206"/>
                      <a:pt x="42" y="202"/>
                    </a:cubicBezTo>
                    <a:cubicBezTo>
                      <a:pt x="33" y="199"/>
                      <a:pt x="26" y="194"/>
                      <a:pt x="19" y="188"/>
                    </a:cubicBezTo>
                    <a:cubicBezTo>
                      <a:pt x="13" y="181"/>
                      <a:pt x="8" y="174"/>
                      <a:pt x="5" y="164"/>
                    </a:cubicBezTo>
                    <a:cubicBezTo>
                      <a:pt x="1" y="155"/>
                      <a:pt x="0" y="145"/>
                      <a:pt x="0" y="134"/>
                    </a:cubicBezTo>
                    <a:cubicBezTo>
                      <a:pt x="0" y="121"/>
                      <a:pt x="2" y="110"/>
                      <a:pt x="5" y="101"/>
                    </a:cubicBezTo>
                    <a:cubicBezTo>
                      <a:pt x="9" y="91"/>
                      <a:pt x="14" y="83"/>
                      <a:pt x="21" y="76"/>
                    </a:cubicBezTo>
                    <a:cubicBezTo>
                      <a:pt x="28" y="70"/>
                      <a:pt x="36" y="65"/>
                      <a:pt x="45" y="62"/>
                    </a:cubicBezTo>
                    <a:cubicBezTo>
                      <a:pt x="54" y="58"/>
                      <a:pt x="65" y="57"/>
                      <a:pt x="76" y="57"/>
                    </a:cubicBezTo>
                    <a:cubicBezTo>
                      <a:pt x="88" y="57"/>
                      <a:pt x="98" y="59"/>
                      <a:pt x="107" y="62"/>
                    </a:cubicBezTo>
                    <a:cubicBezTo>
                      <a:pt x="116" y="66"/>
                      <a:pt x="123" y="71"/>
                      <a:pt x="129" y="77"/>
                    </a:cubicBezTo>
                    <a:cubicBezTo>
                      <a:pt x="135" y="84"/>
                      <a:pt x="140" y="92"/>
                      <a:pt x="143" y="101"/>
                    </a:cubicBezTo>
                    <a:cubicBezTo>
                      <a:pt x="146" y="110"/>
                      <a:pt x="148" y="120"/>
                      <a:pt x="148" y="131"/>
                    </a:cubicBezTo>
                    <a:close/>
                    <a:moveTo>
                      <a:pt x="61" y="17"/>
                    </a:moveTo>
                    <a:cubicBezTo>
                      <a:pt x="61" y="19"/>
                      <a:pt x="61" y="21"/>
                      <a:pt x="60" y="23"/>
                    </a:cubicBezTo>
                    <a:cubicBezTo>
                      <a:pt x="59" y="25"/>
                      <a:pt x="58" y="27"/>
                      <a:pt x="56" y="28"/>
                    </a:cubicBezTo>
                    <a:cubicBezTo>
                      <a:pt x="55" y="30"/>
                      <a:pt x="53" y="31"/>
                      <a:pt x="51" y="32"/>
                    </a:cubicBezTo>
                    <a:cubicBezTo>
                      <a:pt x="49" y="33"/>
                      <a:pt x="47" y="33"/>
                      <a:pt x="44" y="33"/>
                    </a:cubicBezTo>
                    <a:cubicBezTo>
                      <a:pt x="41" y="33"/>
                      <a:pt x="39" y="33"/>
                      <a:pt x="37" y="32"/>
                    </a:cubicBezTo>
                    <a:cubicBezTo>
                      <a:pt x="35" y="31"/>
                      <a:pt x="33" y="30"/>
                      <a:pt x="31" y="28"/>
                    </a:cubicBezTo>
                    <a:cubicBezTo>
                      <a:pt x="30" y="27"/>
                      <a:pt x="29" y="25"/>
                      <a:pt x="28" y="23"/>
                    </a:cubicBezTo>
                    <a:cubicBezTo>
                      <a:pt x="27" y="21"/>
                      <a:pt x="26" y="19"/>
                      <a:pt x="26" y="17"/>
                    </a:cubicBezTo>
                    <a:cubicBezTo>
                      <a:pt x="26" y="14"/>
                      <a:pt x="27" y="12"/>
                      <a:pt x="28" y="10"/>
                    </a:cubicBezTo>
                    <a:cubicBezTo>
                      <a:pt x="29" y="8"/>
                      <a:pt x="30" y="6"/>
                      <a:pt x="31" y="5"/>
                    </a:cubicBezTo>
                    <a:cubicBezTo>
                      <a:pt x="33" y="3"/>
                      <a:pt x="35" y="2"/>
                      <a:pt x="37" y="1"/>
                    </a:cubicBezTo>
                    <a:cubicBezTo>
                      <a:pt x="39" y="0"/>
                      <a:pt x="41" y="0"/>
                      <a:pt x="44" y="0"/>
                    </a:cubicBezTo>
                    <a:cubicBezTo>
                      <a:pt x="46" y="0"/>
                      <a:pt x="49" y="0"/>
                      <a:pt x="51" y="1"/>
                    </a:cubicBezTo>
                    <a:cubicBezTo>
                      <a:pt x="53" y="2"/>
                      <a:pt x="55" y="3"/>
                      <a:pt x="56" y="5"/>
                    </a:cubicBezTo>
                    <a:cubicBezTo>
                      <a:pt x="58" y="6"/>
                      <a:pt x="59" y="8"/>
                      <a:pt x="60" y="10"/>
                    </a:cubicBezTo>
                    <a:cubicBezTo>
                      <a:pt x="61" y="12"/>
                      <a:pt x="61" y="14"/>
                      <a:pt x="61" y="17"/>
                    </a:cubicBezTo>
                    <a:close/>
                    <a:moveTo>
                      <a:pt x="114" y="132"/>
                    </a:moveTo>
                    <a:cubicBezTo>
                      <a:pt x="114" y="116"/>
                      <a:pt x="110" y="104"/>
                      <a:pt x="103" y="96"/>
                    </a:cubicBezTo>
                    <a:cubicBezTo>
                      <a:pt x="96" y="88"/>
                      <a:pt x="87" y="83"/>
                      <a:pt x="74" y="83"/>
                    </a:cubicBezTo>
                    <a:cubicBezTo>
                      <a:pt x="68" y="83"/>
                      <a:pt x="63" y="84"/>
                      <a:pt x="58" y="86"/>
                    </a:cubicBezTo>
                    <a:cubicBezTo>
                      <a:pt x="53" y="88"/>
                      <a:pt x="49" y="91"/>
                      <a:pt x="45" y="95"/>
                    </a:cubicBezTo>
                    <a:cubicBezTo>
                      <a:pt x="41" y="99"/>
                      <a:pt x="39" y="105"/>
                      <a:pt x="37" y="111"/>
                    </a:cubicBezTo>
                    <a:cubicBezTo>
                      <a:pt x="34" y="117"/>
                      <a:pt x="33" y="124"/>
                      <a:pt x="33" y="133"/>
                    </a:cubicBezTo>
                    <a:cubicBezTo>
                      <a:pt x="33" y="141"/>
                      <a:pt x="34" y="148"/>
                      <a:pt x="36" y="154"/>
                    </a:cubicBezTo>
                    <a:cubicBezTo>
                      <a:pt x="38" y="160"/>
                      <a:pt x="41" y="165"/>
                      <a:pt x="45" y="169"/>
                    </a:cubicBezTo>
                    <a:cubicBezTo>
                      <a:pt x="49" y="173"/>
                      <a:pt x="53" y="176"/>
                      <a:pt x="58" y="178"/>
                    </a:cubicBezTo>
                    <a:cubicBezTo>
                      <a:pt x="63" y="180"/>
                      <a:pt x="68" y="181"/>
                      <a:pt x="74" y="181"/>
                    </a:cubicBezTo>
                    <a:cubicBezTo>
                      <a:pt x="87" y="181"/>
                      <a:pt x="97" y="177"/>
                      <a:pt x="104" y="169"/>
                    </a:cubicBezTo>
                    <a:cubicBezTo>
                      <a:pt x="111" y="160"/>
                      <a:pt x="114" y="148"/>
                      <a:pt x="114" y="132"/>
                    </a:cubicBezTo>
                    <a:close/>
                    <a:moveTo>
                      <a:pt x="121" y="17"/>
                    </a:moveTo>
                    <a:cubicBezTo>
                      <a:pt x="121" y="19"/>
                      <a:pt x="120" y="21"/>
                      <a:pt x="119" y="23"/>
                    </a:cubicBezTo>
                    <a:cubicBezTo>
                      <a:pt x="119" y="25"/>
                      <a:pt x="117" y="27"/>
                      <a:pt x="116" y="28"/>
                    </a:cubicBezTo>
                    <a:cubicBezTo>
                      <a:pt x="114" y="30"/>
                      <a:pt x="112" y="31"/>
                      <a:pt x="110" y="32"/>
                    </a:cubicBezTo>
                    <a:cubicBezTo>
                      <a:pt x="108" y="33"/>
                      <a:pt x="106" y="33"/>
                      <a:pt x="103" y="33"/>
                    </a:cubicBezTo>
                    <a:cubicBezTo>
                      <a:pt x="101" y="33"/>
                      <a:pt x="98" y="33"/>
                      <a:pt x="96" y="32"/>
                    </a:cubicBezTo>
                    <a:cubicBezTo>
                      <a:pt x="94" y="31"/>
                      <a:pt x="92" y="30"/>
                      <a:pt x="91" y="28"/>
                    </a:cubicBezTo>
                    <a:cubicBezTo>
                      <a:pt x="89" y="27"/>
                      <a:pt x="88" y="25"/>
                      <a:pt x="87" y="23"/>
                    </a:cubicBezTo>
                    <a:cubicBezTo>
                      <a:pt x="86" y="21"/>
                      <a:pt x="86" y="19"/>
                      <a:pt x="86" y="17"/>
                    </a:cubicBezTo>
                    <a:cubicBezTo>
                      <a:pt x="86" y="14"/>
                      <a:pt x="86" y="12"/>
                      <a:pt x="87" y="10"/>
                    </a:cubicBezTo>
                    <a:cubicBezTo>
                      <a:pt x="88" y="8"/>
                      <a:pt x="89" y="6"/>
                      <a:pt x="91" y="5"/>
                    </a:cubicBezTo>
                    <a:cubicBezTo>
                      <a:pt x="92" y="3"/>
                      <a:pt x="94" y="2"/>
                      <a:pt x="96" y="1"/>
                    </a:cubicBezTo>
                    <a:cubicBezTo>
                      <a:pt x="99" y="0"/>
                      <a:pt x="101" y="0"/>
                      <a:pt x="103" y="0"/>
                    </a:cubicBezTo>
                    <a:cubicBezTo>
                      <a:pt x="106" y="0"/>
                      <a:pt x="108" y="0"/>
                      <a:pt x="110" y="1"/>
                    </a:cubicBezTo>
                    <a:cubicBezTo>
                      <a:pt x="112" y="2"/>
                      <a:pt x="114" y="3"/>
                      <a:pt x="116" y="5"/>
                    </a:cubicBezTo>
                    <a:cubicBezTo>
                      <a:pt x="117" y="6"/>
                      <a:pt x="119" y="8"/>
                      <a:pt x="119" y="10"/>
                    </a:cubicBezTo>
                    <a:cubicBezTo>
                      <a:pt x="120" y="12"/>
                      <a:pt x="121" y="14"/>
                      <a:pt x="121" y="17"/>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01" name="Freeform 30">
                <a:extLst>
                  <a:ext uri="{FF2B5EF4-FFF2-40B4-BE49-F238E27FC236}">
                    <a16:creationId xmlns:a16="http://schemas.microsoft.com/office/drawing/2014/main" id="{832D9454-A311-4FCC-9674-EA317B29EBAB}"/>
                  </a:ext>
                </a:extLst>
              </p:cNvPr>
              <p:cNvSpPr>
                <a:spLocks/>
              </p:cNvSpPr>
              <p:nvPr/>
            </p:nvSpPr>
            <p:spPr bwMode="black">
              <a:xfrm>
                <a:off x="10701255" y="6263552"/>
                <a:ext cx="180266" cy="123866"/>
              </a:xfrm>
              <a:custGeom>
                <a:avLst/>
                <a:gdLst/>
                <a:ahLst/>
                <a:cxnLst>
                  <a:cxn ang="0">
                    <a:pos x="182" y="147"/>
                  </a:cxn>
                  <a:cxn ang="0">
                    <a:pos x="182" y="66"/>
                  </a:cxn>
                  <a:cxn ang="0">
                    <a:pos x="180" y="46"/>
                  </a:cxn>
                  <a:cxn ang="0">
                    <a:pos x="174" y="34"/>
                  </a:cxn>
                  <a:cxn ang="0">
                    <a:pos x="165" y="28"/>
                  </a:cxn>
                  <a:cxn ang="0">
                    <a:pos x="153" y="26"/>
                  </a:cxn>
                  <a:cxn ang="0">
                    <a:pos x="141" y="30"/>
                  </a:cxn>
                  <a:cxn ang="0">
                    <a:pos x="131" y="38"/>
                  </a:cxn>
                  <a:cxn ang="0">
                    <a:pos x="125" y="51"/>
                  </a:cxn>
                  <a:cxn ang="0">
                    <a:pos x="123" y="66"/>
                  </a:cxn>
                  <a:cxn ang="0">
                    <a:pos x="123" y="147"/>
                  </a:cxn>
                  <a:cxn ang="0">
                    <a:pos x="90" y="147"/>
                  </a:cxn>
                  <a:cxn ang="0">
                    <a:pos x="90" y="63"/>
                  </a:cxn>
                  <a:cxn ang="0">
                    <a:pos x="88" y="46"/>
                  </a:cxn>
                  <a:cxn ang="0">
                    <a:pos x="83" y="35"/>
                  </a:cxn>
                  <a:cxn ang="0">
                    <a:pos x="74" y="28"/>
                  </a:cxn>
                  <a:cxn ang="0">
                    <a:pos x="62" y="26"/>
                  </a:cxn>
                  <a:cxn ang="0">
                    <a:pos x="50" y="29"/>
                  </a:cxn>
                  <a:cxn ang="0">
                    <a:pos x="41" y="37"/>
                  </a:cxn>
                  <a:cxn ang="0">
                    <a:pos x="34" y="50"/>
                  </a:cxn>
                  <a:cxn ang="0">
                    <a:pos x="32" y="66"/>
                  </a:cxn>
                  <a:cxn ang="0">
                    <a:pos x="32" y="147"/>
                  </a:cxn>
                  <a:cxn ang="0">
                    <a:pos x="0" y="147"/>
                  </a:cxn>
                  <a:cxn ang="0">
                    <a:pos x="0" y="3"/>
                  </a:cxn>
                  <a:cxn ang="0">
                    <a:pos x="32" y="3"/>
                  </a:cxn>
                  <a:cxn ang="0">
                    <a:pos x="32" y="26"/>
                  </a:cxn>
                  <a:cxn ang="0">
                    <a:pos x="33" y="26"/>
                  </a:cxn>
                  <a:cxn ang="0">
                    <a:pos x="52" y="6"/>
                  </a:cxn>
                  <a:cxn ang="0">
                    <a:pos x="78" y="0"/>
                  </a:cxn>
                  <a:cxn ang="0">
                    <a:pos x="92" y="2"/>
                  </a:cxn>
                  <a:cxn ang="0">
                    <a:pos x="104" y="7"/>
                  </a:cxn>
                  <a:cxn ang="0">
                    <a:pos x="113" y="16"/>
                  </a:cxn>
                  <a:cxn ang="0">
                    <a:pos x="119" y="28"/>
                  </a:cxn>
                  <a:cxn ang="0">
                    <a:pos x="140" y="7"/>
                  </a:cxn>
                  <a:cxn ang="0">
                    <a:pos x="167" y="0"/>
                  </a:cxn>
                  <a:cxn ang="0">
                    <a:pos x="202" y="14"/>
                  </a:cxn>
                  <a:cxn ang="0">
                    <a:pos x="214" y="58"/>
                  </a:cxn>
                  <a:cxn ang="0">
                    <a:pos x="214" y="147"/>
                  </a:cxn>
                  <a:cxn ang="0">
                    <a:pos x="182" y="147"/>
                  </a:cxn>
                </a:cxnLst>
                <a:rect l="0" t="0" r="r" b="b"/>
                <a:pathLst>
                  <a:path w="214" h="147">
                    <a:moveTo>
                      <a:pt x="182" y="147"/>
                    </a:moveTo>
                    <a:cubicBezTo>
                      <a:pt x="182" y="66"/>
                      <a:pt x="182" y="66"/>
                      <a:pt x="182" y="66"/>
                    </a:cubicBezTo>
                    <a:cubicBezTo>
                      <a:pt x="182" y="58"/>
                      <a:pt x="181" y="52"/>
                      <a:pt x="180" y="46"/>
                    </a:cubicBezTo>
                    <a:cubicBezTo>
                      <a:pt x="178" y="41"/>
                      <a:pt x="176" y="37"/>
                      <a:pt x="174" y="34"/>
                    </a:cubicBezTo>
                    <a:cubicBezTo>
                      <a:pt x="172" y="31"/>
                      <a:pt x="169" y="29"/>
                      <a:pt x="165" y="28"/>
                    </a:cubicBezTo>
                    <a:cubicBezTo>
                      <a:pt x="162" y="27"/>
                      <a:pt x="158" y="26"/>
                      <a:pt x="153" y="26"/>
                    </a:cubicBezTo>
                    <a:cubicBezTo>
                      <a:pt x="149" y="26"/>
                      <a:pt x="145" y="27"/>
                      <a:pt x="141" y="30"/>
                    </a:cubicBezTo>
                    <a:cubicBezTo>
                      <a:pt x="137" y="32"/>
                      <a:pt x="134" y="35"/>
                      <a:pt x="131" y="38"/>
                    </a:cubicBezTo>
                    <a:cubicBezTo>
                      <a:pt x="129" y="42"/>
                      <a:pt x="127" y="46"/>
                      <a:pt x="125" y="51"/>
                    </a:cubicBezTo>
                    <a:cubicBezTo>
                      <a:pt x="124" y="56"/>
                      <a:pt x="123" y="61"/>
                      <a:pt x="123" y="66"/>
                    </a:cubicBezTo>
                    <a:cubicBezTo>
                      <a:pt x="123" y="147"/>
                      <a:pt x="123" y="147"/>
                      <a:pt x="123" y="147"/>
                    </a:cubicBezTo>
                    <a:cubicBezTo>
                      <a:pt x="90" y="147"/>
                      <a:pt x="90" y="147"/>
                      <a:pt x="90" y="147"/>
                    </a:cubicBezTo>
                    <a:cubicBezTo>
                      <a:pt x="90" y="63"/>
                      <a:pt x="90" y="63"/>
                      <a:pt x="90" y="63"/>
                    </a:cubicBezTo>
                    <a:cubicBezTo>
                      <a:pt x="90" y="56"/>
                      <a:pt x="90" y="51"/>
                      <a:pt x="88" y="46"/>
                    </a:cubicBezTo>
                    <a:cubicBezTo>
                      <a:pt x="87" y="41"/>
                      <a:pt x="85" y="38"/>
                      <a:pt x="83" y="35"/>
                    </a:cubicBezTo>
                    <a:cubicBezTo>
                      <a:pt x="80" y="32"/>
                      <a:pt x="77" y="30"/>
                      <a:pt x="74" y="28"/>
                    </a:cubicBezTo>
                    <a:cubicBezTo>
                      <a:pt x="70" y="27"/>
                      <a:pt x="67" y="26"/>
                      <a:pt x="62" y="26"/>
                    </a:cubicBezTo>
                    <a:cubicBezTo>
                      <a:pt x="58" y="26"/>
                      <a:pt x="54" y="27"/>
                      <a:pt x="50" y="29"/>
                    </a:cubicBezTo>
                    <a:cubicBezTo>
                      <a:pt x="46" y="31"/>
                      <a:pt x="43" y="34"/>
                      <a:pt x="41" y="37"/>
                    </a:cubicBezTo>
                    <a:cubicBezTo>
                      <a:pt x="38" y="41"/>
                      <a:pt x="36" y="45"/>
                      <a:pt x="34" y="50"/>
                    </a:cubicBezTo>
                    <a:cubicBezTo>
                      <a:pt x="33" y="55"/>
                      <a:pt x="32" y="60"/>
                      <a:pt x="32" y="66"/>
                    </a:cubicBezTo>
                    <a:cubicBezTo>
                      <a:pt x="32" y="147"/>
                      <a:pt x="32" y="147"/>
                      <a:pt x="32" y="147"/>
                    </a:cubicBezTo>
                    <a:cubicBezTo>
                      <a:pt x="0" y="147"/>
                      <a:pt x="0" y="147"/>
                      <a:pt x="0" y="147"/>
                    </a:cubicBezTo>
                    <a:cubicBezTo>
                      <a:pt x="0" y="3"/>
                      <a:pt x="0" y="3"/>
                      <a:pt x="0" y="3"/>
                    </a:cubicBezTo>
                    <a:cubicBezTo>
                      <a:pt x="32" y="3"/>
                      <a:pt x="32" y="3"/>
                      <a:pt x="32" y="3"/>
                    </a:cubicBezTo>
                    <a:cubicBezTo>
                      <a:pt x="32" y="26"/>
                      <a:pt x="32" y="26"/>
                      <a:pt x="32" y="26"/>
                    </a:cubicBezTo>
                    <a:cubicBezTo>
                      <a:pt x="33" y="26"/>
                      <a:pt x="33" y="26"/>
                      <a:pt x="33" y="26"/>
                    </a:cubicBezTo>
                    <a:cubicBezTo>
                      <a:pt x="38" y="17"/>
                      <a:pt x="44" y="11"/>
                      <a:pt x="52" y="6"/>
                    </a:cubicBezTo>
                    <a:cubicBezTo>
                      <a:pt x="59" y="2"/>
                      <a:pt x="68" y="0"/>
                      <a:pt x="78" y="0"/>
                    </a:cubicBezTo>
                    <a:cubicBezTo>
                      <a:pt x="83" y="0"/>
                      <a:pt x="88" y="1"/>
                      <a:pt x="92" y="2"/>
                    </a:cubicBezTo>
                    <a:cubicBezTo>
                      <a:pt x="96" y="3"/>
                      <a:pt x="100" y="5"/>
                      <a:pt x="104" y="7"/>
                    </a:cubicBezTo>
                    <a:cubicBezTo>
                      <a:pt x="107" y="10"/>
                      <a:pt x="110" y="13"/>
                      <a:pt x="113" y="16"/>
                    </a:cubicBezTo>
                    <a:cubicBezTo>
                      <a:pt x="115" y="20"/>
                      <a:pt x="117" y="24"/>
                      <a:pt x="119" y="28"/>
                    </a:cubicBezTo>
                    <a:cubicBezTo>
                      <a:pt x="125" y="18"/>
                      <a:pt x="132" y="11"/>
                      <a:pt x="140" y="7"/>
                    </a:cubicBezTo>
                    <a:cubicBezTo>
                      <a:pt x="147" y="2"/>
                      <a:pt x="157" y="0"/>
                      <a:pt x="167" y="0"/>
                    </a:cubicBezTo>
                    <a:cubicBezTo>
                      <a:pt x="182" y="0"/>
                      <a:pt x="194" y="4"/>
                      <a:pt x="202" y="14"/>
                    </a:cubicBezTo>
                    <a:cubicBezTo>
                      <a:pt x="210" y="23"/>
                      <a:pt x="214" y="38"/>
                      <a:pt x="214" y="58"/>
                    </a:cubicBezTo>
                    <a:cubicBezTo>
                      <a:pt x="214" y="147"/>
                      <a:pt x="214" y="147"/>
                      <a:pt x="214" y="147"/>
                    </a:cubicBezTo>
                    <a:lnTo>
                      <a:pt x="182" y="147"/>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grpSp>
        <p:grpSp>
          <p:nvGrpSpPr>
            <p:cNvPr id="34" name="Group 110">
              <a:extLst>
                <a:ext uri="{FF2B5EF4-FFF2-40B4-BE49-F238E27FC236}">
                  <a16:creationId xmlns:a16="http://schemas.microsoft.com/office/drawing/2014/main" id="{609EE55A-E9B3-4D9F-AEBE-9FCC2F921A7D}"/>
                </a:ext>
              </a:extLst>
            </p:cNvPr>
            <p:cNvGrpSpPr/>
            <p:nvPr/>
          </p:nvGrpSpPr>
          <p:grpSpPr bwMode="black">
            <a:xfrm>
              <a:off x="3754852" y="3089263"/>
              <a:ext cx="1230585" cy="245111"/>
              <a:chOff x="4381738" y="6174707"/>
              <a:chExt cx="1235264" cy="254570"/>
            </a:xfrm>
            <a:grpFill/>
            <a:effectLst/>
          </p:grpSpPr>
          <p:sp>
            <p:nvSpPr>
              <p:cNvPr id="85" name="Freeform 5">
                <a:extLst>
                  <a:ext uri="{FF2B5EF4-FFF2-40B4-BE49-F238E27FC236}">
                    <a16:creationId xmlns:a16="http://schemas.microsoft.com/office/drawing/2014/main" id="{9B0FB5B6-8700-47CA-BC3E-29071E571B9F}"/>
                  </a:ext>
                </a:extLst>
              </p:cNvPr>
              <p:cNvSpPr>
                <a:spLocks noEditPoints="1"/>
              </p:cNvSpPr>
              <p:nvPr/>
            </p:nvSpPr>
            <p:spPr bwMode="black">
              <a:xfrm>
                <a:off x="5494268" y="6226972"/>
                <a:ext cx="122734" cy="148573"/>
              </a:xfrm>
              <a:custGeom>
                <a:avLst/>
                <a:gdLst/>
                <a:ahLst/>
                <a:cxnLst>
                  <a:cxn ang="0">
                    <a:pos x="372" y="102"/>
                  </a:cxn>
                  <a:cxn ang="0">
                    <a:pos x="372" y="278"/>
                  </a:cxn>
                  <a:cxn ang="0">
                    <a:pos x="136" y="238"/>
                  </a:cxn>
                  <a:cxn ang="0">
                    <a:pos x="148" y="122"/>
                  </a:cxn>
                  <a:cxn ang="0">
                    <a:pos x="372" y="102"/>
                  </a:cxn>
                  <a:cxn ang="0">
                    <a:pos x="32" y="210"/>
                  </a:cxn>
                  <a:cxn ang="0">
                    <a:pos x="176" y="346"/>
                  </a:cxn>
                  <a:cxn ang="0">
                    <a:pos x="0" y="562"/>
                  </a:cxn>
                  <a:cxn ang="0">
                    <a:pos x="108" y="562"/>
                  </a:cxn>
                  <a:cxn ang="0">
                    <a:pos x="372" y="358"/>
                  </a:cxn>
                  <a:cxn ang="0">
                    <a:pos x="372" y="562"/>
                  </a:cxn>
                  <a:cxn ang="0">
                    <a:pos x="464" y="562"/>
                  </a:cxn>
                  <a:cxn ang="0">
                    <a:pos x="464" y="26"/>
                  </a:cxn>
                  <a:cxn ang="0">
                    <a:pos x="32" y="210"/>
                  </a:cxn>
                </a:cxnLst>
                <a:rect l="0" t="0" r="r" b="b"/>
                <a:pathLst>
                  <a:path w="464" h="562">
                    <a:moveTo>
                      <a:pt x="372" y="102"/>
                    </a:moveTo>
                    <a:cubicBezTo>
                      <a:pt x="372" y="161"/>
                      <a:pt x="372" y="219"/>
                      <a:pt x="372" y="278"/>
                    </a:cubicBezTo>
                    <a:cubicBezTo>
                      <a:pt x="292" y="274"/>
                      <a:pt x="171" y="291"/>
                      <a:pt x="136" y="238"/>
                    </a:cubicBezTo>
                    <a:cubicBezTo>
                      <a:pt x="115" y="206"/>
                      <a:pt x="117" y="148"/>
                      <a:pt x="148" y="122"/>
                    </a:cubicBezTo>
                    <a:cubicBezTo>
                      <a:pt x="193" y="83"/>
                      <a:pt x="291" y="111"/>
                      <a:pt x="372" y="102"/>
                    </a:cubicBezTo>
                    <a:close/>
                    <a:moveTo>
                      <a:pt x="32" y="210"/>
                    </a:moveTo>
                    <a:cubicBezTo>
                      <a:pt x="41" y="280"/>
                      <a:pt x="103" y="335"/>
                      <a:pt x="176" y="346"/>
                    </a:cubicBezTo>
                    <a:cubicBezTo>
                      <a:pt x="86" y="387"/>
                      <a:pt x="56" y="487"/>
                      <a:pt x="0" y="562"/>
                    </a:cubicBezTo>
                    <a:cubicBezTo>
                      <a:pt x="36" y="562"/>
                      <a:pt x="72" y="562"/>
                      <a:pt x="108" y="562"/>
                    </a:cubicBezTo>
                    <a:cubicBezTo>
                      <a:pt x="182" y="482"/>
                      <a:pt x="197" y="323"/>
                      <a:pt x="372" y="358"/>
                    </a:cubicBezTo>
                    <a:cubicBezTo>
                      <a:pt x="372" y="426"/>
                      <a:pt x="372" y="494"/>
                      <a:pt x="372" y="562"/>
                    </a:cubicBezTo>
                    <a:cubicBezTo>
                      <a:pt x="403" y="562"/>
                      <a:pt x="433" y="562"/>
                      <a:pt x="464" y="562"/>
                    </a:cubicBezTo>
                    <a:cubicBezTo>
                      <a:pt x="464" y="383"/>
                      <a:pt x="464" y="205"/>
                      <a:pt x="464" y="26"/>
                    </a:cubicBezTo>
                    <a:cubicBezTo>
                      <a:pt x="257" y="19"/>
                      <a:pt x="4" y="0"/>
                      <a:pt x="32" y="210"/>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86" name="Freeform 6">
                <a:extLst>
                  <a:ext uri="{FF2B5EF4-FFF2-40B4-BE49-F238E27FC236}">
                    <a16:creationId xmlns:a16="http://schemas.microsoft.com/office/drawing/2014/main" id="{4BED51FA-3C7D-4814-874B-17F273406041}"/>
                  </a:ext>
                </a:extLst>
              </p:cNvPr>
              <p:cNvSpPr>
                <a:spLocks noEditPoints="1"/>
              </p:cNvSpPr>
              <p:nvPr/>
            </p:nvSpPr>
            <p:spPr bwMode="black">
              <a:xfrm>
                <a:off x="5044147" y="6233725"/>
                <a:ext cx="149160" cy="181752"/>
              </a:xfrm>
              <a:custGeom>
                <a:avLst/>
                <a:gdLst/>
                <a:ahLst/>
                <a:cxnLst>
                  <a:cxn ang="0">
                    <a:pos x="412" y="76"/>
                  </a:cxn>
                  <a:cxn ang="0">
                    <a:pos x="412" y="460"/>
                  </a:cxn>
                  <a:cxn ang="0">
                    <a:pos x="136" y="460"/>
                  </a:cxn>
                  <a:cxn ang="0">
                    <a:pos x="216" y="76"/>
                  </a:cxn>
                  <a:cxn ang="0">
                    <a:pos x="412" y="76"/>
                  </a:cxn>
                  <a:cxn ang="0">
                    <a:pos x="140" y="0"/>
                  </a:cxn>
                  <a:cxn ang="0">
                    <a:pos x="44" y="460"/>
                  </a:cxn>
                  <a:cxn ang="0">
                    <a:pos x="0" y="460"/>
                  </a:cxn>
                  <a:cxn ang="0">
                    <a:pos x="0" y="688"/>
                  </a:cxn>
                  <a:cxn ang="0">
                    <a:pos x="76" y="688"/>
                  </a:cxn>
                  <a:cxn ang="0">
                    <a:pos x="76" y="536"/>
                  </a:cxn>
                  <a:cxn ang="0">
                    <a:pos x="488" y="540"/>
                  </a:cxn>
                  <a:cxn ang="0">
                    <a:pos x="488" y="688"/>
                  </a:cxn>
                  <a:cxn ang="0">
                    <a:pos x="564" y="688"/>
                  </a:cxn>
                  <a:cxn ang="0">
                    <a:pos x="564" y="460"/>
                  </a:cxn>
                  <a:cxn ang="0">
                    <a:pos x="504" y="456"/>
                  </a:cxn>
                  <a:cxn ang="0">
                    <a:pos x="504" y="0"/>
                  </a:cxn>
                  <a:cxn ang="0">
                    <a:pos x="140" y="0"/>
                  </a:cxn>
                </a:cxnLst>
                <a:rect l="0" t="0" r="r" b="b"/>
                <a:pathLst>
                  <a:path w="564" h="688">
                    <a:moveTo>
                      <a:pt x="412" y="76"/>
                    </a:moveTo>
                    <a:cubicBezTo>
                      <a:pt x="412" y="204"/>
                      <a:pt x="412" y="332"/>
                      <a:pt x="412" y="460"/>
                    </a:cubicBezTo>
                    <a:cubicBezTo>
                      <a:pt x="320" y="460"/>
                      <a:pt x="228" y="460"/>
                      <a:pt x="136" y="460"/>
                    </a:cubicBezTo>
                    <a:cubicBezTo>
                      <a:pt x="190" y="360"/>
                      <a:pt x="211" y="226"/>
                      <a:pt x="216" y="76"/>
                    </a:cubicBezTo>
                    <a:cubicBezTo>
                      <a:pt x="281" y="76"/>
                      <a:pt x="347" y="76"/>
                      <a:pt x="412" y="76"/>
                    </a:cubicBezTo>
                    <a:close/>
                    <a:moveTo>
                      <a:pt x="140" y="0"/>
                    </a:moveTo>
                    <a:cubicBezTo>
                      <a:pt x="139" y="184"/>
                      <a:pt x="127" y="358"/>
                      <a:pt x="44" y="460"/>
                    </a:cubicBezTo>
                    <a:cubicBezTo>
                      <a:pt x="29" y="460"/>
                      <a:pt x="15" y="460"/>
                      <a:pt x="0" y="460"/>
                    </a:cubicBezTo>
                    <a:cubicBezTo>
                      <a:pt x="0" y="536"/>
                      <a:pt x="0" y="612"/>
                      <a:pt x="0" y="688"/>
                    </a:cubicBezTo>
                    <a:cubicBezTo>
                      <a:pt x="25" y="688"/>
                      <a:pt x="51" y="688"/>
                      <a:pt x="76" y="688"/>
                    </a:cubicBezTo>
                    <a:cubicBezTo>
                      <a:pt x="76" y="637"/>
                      <a:pt x="76" y="587"/>
                      <a:pt x="76" y="536"/>
                    </a:cubicBezTo>
                    <a:cubicBezTo>
                      <a:pt x="212" y="539"/>
                      <a:pt x="359" y="531"/>
                      <a:pt x="488" y="540"/>
                    </a:cubicBezTo>
                    <a:cubicBezTo>
                      <a:pt x="488" y="589"/>
                      <a:pt x="488" y="639"/>
                      <a:pt x="488" y="688"/>
                    </a:cubicBezTo>
                    <a:cubicBezTo>
                      <a:pt x="513" y="688"/>
                      <a:pt x="539" y="688"/>
                      <a:pt x="564" y="688"/>
                    </a:cubicBezTo>
                    <a:cubicBezTo>
                      <a:pt x="564" y="612"/>
                      <a:pt x="564" y="536"/>
                      <a:pt x="564" y="460"/>
                    </a:cubicBezTo>
                    <a:cubicBezTo>
                      <a:pt x="545" y="457"/>
                      <a:pt x="516" y="465"/>
                      <a:pt x="504" y="456"/>
                    </a:cubicBezTo>
                    <a:cubicBezTo>
                      <a:pt x="504" y="304"/>
                      <a:pt x="504" y="152"/>
                      <a:pt x="504" y="0"/>
                    </a:cubicBezTo>
                    <a:cubicBezTo>
                      <a:pt x="383" y="0"/>
                      <a:pt x="261" y="0"/>
                      <a:pt x="140" y="0"/>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87" name="Freeform 7">
                <a:extLst>
                  <a:ext uri="{FF2B5EF4-FFF2-40B4-BE49-F238E27FC236}">
                    <a16:creationId xmlns:a16="http://schemas.microsoft.com/office/drawing/2014/main" id="{672EDE0E-A1DA-40A9-BEBD-DCFFB1433F1A}"/>
                  </a:ext>
                </a:extLst>
              </p:cNvPr>
              <p:cNvSpPr>
                <a:spLocks/>
              </p:cNvSpPr>
              <p:nvPr/>
            </p:nvSpPr>
            <p:spPr bwMode="black">
              <a:xfrm>
                <a:off x="4831566" y="6233725"/>
                <a:ext cx="81627" cy="141819"/>
              </a:xfrm>
              <a:custGeom>
                <a:avLst/>
                <a:gdLst/>
                <a:ahLst/>
                <a:cxnLst>
                  <a:cxn ang="0">
                    <a:pos x="309" y="0"/>
                  </a:cxn>
                  <a:cxn ang="0">
                    <a:pos x="309" y="76"/>
                  </a:cxn>
                  <a:cxn ang="0">
                    <a:pos x="101" y="76"/>
                  </a:cxn>
                  <a:cxn ang="0">
                    <a:pos x="97" y="536"/>
                  </a:cxn>
                  <a:cxn ang="0">
                    <a:pos x="5" y="536"/>
                  </a:cxn>
                  <a:cxn ang="0">
                    <a:pos x="9" y="0"/>
                  </a:cxn>
                  <a:cxn ang="0">
                    <a:pos x="309" y="0"/>
                  </a:cxn>
                </a:cxnLst>
                <a:rect l="0" t="0" r="r" b="b"/>
                <a:pathLst>
                  <a:path w="309" h="536">
                    <a:moveTo>
                      <a:pt x="309" y="0"/>
                    </a:moveTo>
                    <a:cubicBezTo>
                      <a:pt x="309" y="25"/>
                      <a:pt x="309" y="51"/>
                      <a:pt x="309" y="76"/>
                    </a:cubicBezTo>
                    <a:cubicBezTo>
                      <a:pt x="240" y="76"/>
                      <a:pt x="170" y="76"/>
                      <a:pt x="101" y="76"/>
                    </a:cubicBezTo>
                    <a:cubicBezTo>
                      <a:pt x="92" y="221"/>
                      <a:pt x="100" y="384"/>
                      <a:pt x="97" y="536"/>
                    </a:cubicBezTo>
                    <a:cubicBezTo>
                      <a:pt x="66" y="536"/>
                      <a:pt x="36" y="536"/>
                      <a:pt x="5" y="536"/>
                    </a:cubicBezTo>
                    <a:cubicBezTo>
                      <a:pt x="8" y="359"/>
                      <a:pt x="0" y="171"/>
                      <a:pt x="9" y="0"/>
                    </a:cubicBezTo>
                    <a:cubicBezTo>
                      <a:pt x="109" y="0"/>
                      <a:pt x="209" y="0"/>
                      <a:pt x="309" y="0"/>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88" name="Freeform 8">
                <a:extLst>
                  <a:ext uri="{FF2B5EF4-FFF2-40B4-BE49-F238E27FC236}">
                    <a16:creationId xmlns:a16="http://schemas.microsoft.com/office/drawing/2014/main" id="{93D22D4A-0F1B-4EAF-AFEC-4CD7D0E7BD5B}"/>
                  </a:ext>
                </a:extLst>
              </p:cNvPr>
              <p:cNvSpPr>
                <a:spLocks/>
              </p:cNvSpPr>
              <p:nvPr/>
            </p:nvSpPr>
            <p:spPr bwMode="black">
              <a:xfrm>
                <a:off x="4517097" y="6233725"/>
                <a:ext cx="135066" cy="160611"/>
              </a:xfrm>
              <a:custGeom>
                <a:avLst/>
                <a:gdLst/>
                <a:ahLst/>
                <a:cxnLst>
                  <a:cxn ang="0">
                    <a:pos x="512" y="0"/>
                  </a:cxn>
                  <a:cxn ang="0">
                    <a:pos x="512" y="540"/>
                  </a:cxn>
                  <a:cxn ang="0">
                    <a:pos x="420" y="540"/>
                  </a:cxn>
                  <a:cxn ang="0">
                    <a:pos x="420" y="76"/>
                  </a:cxn>
                  <a:cxn ang="0">
                    <a:pos x="192" y="76"/>
                  </a:cxn>
                  <a:cxn ang="0">
                    <a:pos x="0" y="532"/>
                  </a:cxn>
                  <a:cxn ang="0">
                    <a:pos x="0" y="456"/>
                  </a:cxn>
                  <a:cxn ang="0">
                    <a:pos x="88" y="448"/>
                  </a:cxn>
                  <a:cxn ang="0">
                    <a:pos x="104" y="0"/>
                  </a:cxn>
                  <a:cxn ang="0">
                    <a:pos x="512" y="0"/>
                  </a:cxn>
                </a:cxnLst>
                <a:rect l="0" t="0" r="r" b="b"/>
                <a:pathLst>
                  <a:path w="512" h="608">
                    <a:moveTo>
                      <a:pt x="512" y="0"/>
                    </a:moveTo>
                    <a:cubicBezTo>
                      <a:pt x="512" y="180"/>
                      <a:pt x="512" y="360"/>
                      <a:pt x="512" y="540"/>
                    </a:cubicBezTo>
                    <a:cubicBezTo>
                      <a:pt x="481" y="540"/>
                      <a:pt x="451" y="540"/>
                      <a:pt x="420" y="540"/>
                    </a:cubicBezTo>
                    <a:cubicBezTo>
                      <a:pt x="420" y="385"/>
                      <a:pt x="420" y="231"/>
                      <a:pt x="420" y="76"/>
                    </a:cubicBezTo>
                    <a:cubicBezTo>
                      <a:pt x="344" y="76"/>
                      <a:pt x="268" y="76"/>
                      <a:pt x="192" y="76"/>
                    </a:cubicBezTo>
                    <a:cubicBezTo>
                      <a:pt x="172" y="270"/>
                      <a:pt x="277" y="608"/>
                      <a:pt x="0" y="532"/>
                    </a:cubicBezTo>
                    <a:cubicBezTo>
                      <a:pt x="0" y="507"/>
                      <a:pt x="0" y="481"/>
                      <a:pt x="0" y="456"/>
                    </a:cubicBezTo>
                    <a:cubicBezTo>
                      <a:pt x="33" y="457"/>
                      <a:pt x="65" y="457"/>
                      <a:pt x="88" y="448"/>
                    </a:cubicBezTo>
                    <a:cubicBezTo>
                      <a:pt x="117" y="323"/>
                      <a:pt x="88" y="138"/>
                      <a:pt x="104" y="0"/>
                    </a:cubicBezTo>
                    <a:cubicBezTo>
                      <a:pt x="240" y="0"/>
                      <a:pt x="376" y="0"/>
                      <a:pt x="512" y="0"/>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89" name="Freeform 9">
                <a:extLst>
                  <a:ext uri="{FF2B5EF4-FFF2-40B4-BE49-F238E27FC236}">
                    <a16:creationId xmlns:a16="http://schemas.microsoft.com/office/drawing/2014/main" id="{8E59BED9-B7D7-40B8-8C25-0B243839F96F}"/>
                  </a:ext>
                </a:extLst>
              </p:cNvPr>
              <p:cNvSpPr>
                <a:spLocks noEditPoints="1"/>
              </p:cNvSpPr>
              <p:nvPr/>
            </p:nvSpPr>
            <p:spPr bwMode="black">
              <a:xfrm>
                <a:off x="5362432" y="6222861"/>
                <a:ext cx="143287" cy="206416"/>
              </a:xfrm>
              <a:custGeom>
                <a:avLst/>
                <a:gdLst/>
                <a:ahLst/>
                <a:cxnLst>
                  <a:cxn ang="0">
                    <a:pos x="208" y="105"/>
                  </a:cxn>
                  <a:cxn ang="0">
                    <a:pos x="348" y="437"/>
                  </a:cxn>
                  <a:cxn ang="0">
                    <a:pos x="224" y="513"/>
                  </a:cxn>
                  <a:cxn ang="0">
                    <a:pos x="112" y="169"/>
                  </a:cxn>
                  <a:cxn ang="0">
                    <a:pos x="208" y="105"/>
                  </a:cxn>
                  <a:cxn ang="0">
                    <a:pos x="208" y="589"/>
                  </a:cxn>
                  <a:cxn ang="0">
                    <a:pos x="392" y="89"/>
                  </a:cxn>
                  <a:cxn ang="0">
                    <a:pos x="152" y="45"/>
                  </a:cxn>
                  <a:cxn ang="0">
                    <a:pos x="84" y="105"/>
                  </a:cxn>
                  <a:cxn ang="0">
                    <a:pos x="84" y="41"/>
                  </a:cxn>
                  <a:cxn ang="0">
                    <a:pos x="0" y="41"/>
                  </a:cxn>
                  <a:cxn ang="0">
                    <a:pos x="0" y="781"/>
                  </a:cxn>
                  <a:cxn ang="0">
                    <a:pos x="92" y="781"/>
                  </a:cxn>
                  <a:cxn ang="0">
                    <a:pos x="92" y="525"/>
                  </a:cxn>
                  <a:cxn ang="0">
                    <a:pos x="208" y="589"/>
                  </a:cxn>
                </a:cxnLst>
                <a:rect l="0" t="0" r="r" b="b"/>
                <a:pathLst>
                  <a:path w="543" h="781">
                    <a:moveTo>
                      <a:pt x="208" y="105"/>
                    </a:moveTo>
                    <a:cubicBezTo>
                      <a:pt x="358" y="80"/>
                      <a:pt x="415" y="310"/>
                      <a:pt x="348" y="437"/>
                    </a:cubicBezTo>
                    <a:cubicBezTo>
                      <a:pt x="325" y="480"/>
                      <a:pt x="274" y="513"/>
                      <a:pt x="224" y="513"/>
                    </a:cubicBezTo>
                    <a:cubicBezTo>
                      <a:pt x="75" y="512"/>
                      <a:pt x="42" y="279"/>
                      <a:pt x="112" y="169"/>
                    </a:cubicBezTo>
                    <a:cubicBezTo>
                      <a:pt x="131" y="139"/>
                      <a:pt x="161" y="113"/>
                      <a:pt x="208" y="105"/>
                    </a:cubicBezTo>
                    <a:close/>
                    <a:moveTo>
                      <a:pt x="208" y="589"/>
                    </a:moveTo>
                    <a:cubicBezTo>
                      <a:pt x="461" y="617"/>
                      <a:pt x="543" y="244"/>
                      <a:pt x="392" y="89"/>
                    </a:cubicBezTo>
                    <a:cubicBezTo>
                      <a:pt x="348" y="44"/>
                      <a:pt x="242" y="0"/>
                      <a:pt x="152" y="45"/>
                    </a:cubicBezTo>
                    <a:cubicBezTo>
                      <a:pt x="126" y="58"/>
                      <a:pt x="105" y="92"/>
                      <a:pt x="84" y="105"/>
                    </a:cubicBezTo>
                    <a:cubicBezTo>
                      <a:pt x="84" y="84"/>
                      <a:pt x="84" y="62"/>
                      <a:pt x="84" y="41"/>
                    </a:cubicBezTo>
                    <a:cubicBezTo>
                      <a:pt x="56" y="41"/>
                      <a:pt x="28" y="41"/>
                      <a:pt x="0" y="41"/>
                    </a:cubicBezTo>
                    <a:cubicBezTo>
                      <a:pt x="0" y="288"/>
                      <a:pt x="0" y="534"/>
                      <a:pt x="0" y="781"/>
                    </a:cubicBezTo>
                    <a:cubicBezTo>
                      <a:pt x="31" y="781"/>
                      <a:pt x="61" y="781"/>
                      <a:pt x="92" y="781"/>
                    </a:cubicBezTo>
                    <a:cubicBezTo>
                      <a:pt x="92" y="696"/>
                      <a:pt x="92" y="610"/>
                      <a:pt x="92" y="525"/>
                    </a:cubicBezTo>
                    <a:cubicBezTo>
                      <a:pt x="135" y="560"/>
                      <a:pt x="154" y="583"/>
                      <a:pt x="208" y="589"/>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90" name="Freeform 10">
                <a:extLst>
                  <a:ext uri="{FF2B5EF4-FFF2-40B4-BE49-F238E27FC236}">
                    <a16:creationId xmlns:a16="http://schemas.microsoft.com/office/drawing/2014/main" id="{6C23B8CF-F86C-49F4-9043-6942771458EA}"/>
                  </a:ext>
                </a:extLst>
              </p:cNvPr>
              <p:cNvSpPr>
                <a:spLocks noEditPoints="1"/>
              </p:cNvSpPr>
              <p:nvPr/>
            </p:nvSpPr>
            <p:spPr bwMode="black">
              <a:xfrm>
                <a:off x="5201822" y="6218457"/>
                <a:ext cx="136240" cy="168832"/>
              </a:xfrm>
              <a:custGeom>
                <a:avLst/>
                <a:gdLst/>
                <a:ahLst/>
                <a:cxnLst>
                  <a:cxn ang="0">
                    <a:pos x="395" y="326"/>
                  </a:cxn>
                  <a:cxn ang="0">
                    <a:pos x="383" y="454"/>
                  </a:cxn>
                  <a:cxn ang="0">
                    <a:pos x="139" y="502"/>
                  </a:cxn>
                  <a:cxn ang="0">
                    <a:pos x="143" y="394"/>
                  </a:cxn>
                  <a:cxn ang="0">
                    <a:pos x="395" y="326"/>
                  </a:cxn>
                  <a:cxn ang="0">
                    <a:pos x="487" y="182"/>
                  </a:cxn>
                  <a:cxn ang="0">
                    <a:pos x="91" y="102"/>
                  </a:cxn>
                  <a:cxn ang="0">
                    <a:pos x="39" y="210"/>
                  </a:cxn>
                  <a:cxn ang="0">
                    <a:pos x="131" y="222"/>
                  </a:cxn>
                  <a:cxn ang="0">
                    <a:pos x="399" y="254"/>
                  </a:cxn>
                  <a:cxn ang="0">
                    <a:pos x="27" y="478"/>
                  </a:cxn>
                  <a:cxn ang="0">
                    <a:pos x="403" y="530"/>
                  </a:cxn>
                  <a:cxn ang="0">
                    <a:pos x="423" y="594"/>
                  </a:cxn>
                  <a:cxn ang="0">
                    <a:pos x="515" y="590"/>
                  </a:cxn>
                  <a:cxn ang="0">
                    <a:pos x="487" y="182"/>
                  </a:cxn>
                </a:cxnLst>
                <a:rect l="0" t="0" r="r" b="b"/>
                <a:pathLst>
                  <a:path w="515" h="639">
                    <a:moveTo>
                      <a:pt x="395" y="326"/>
                    </a:moveTo>
                    <a:cubicBezTo>
                      <a:pt x="404" y="352"/>
                      <a:pt x="398" y="423"/>
                      <a:pt x="383" y="454"/>
                    </a:cubicBezTo>
                    <a:cubicBezTo>
                      <a:pt x="344" y="534"/>
                      <a:pt x="192" y="567"/>
                      <a:pt x="139" y="502"/>
                    </a:cubicBezTo>
                    <a:cubicBezTo>
                      <a:pt x="116" y="474"/>
                      <a:pt x="117" y="421"/>
                      <a:pt x="143" y="394"/>
                    </a:cubicBezTo>
                    <a:cubicBezTo>
                      <a:pt x="196" y="339"/>
                      <a:pt x="327" y="372"/>
                      <a:pt x="395" y="326"/>
                    </a:cubicBezTo>
                    <a:close/>
                    <a:moveTo>
                      <a:pt x="487" y="182"/>
                    </a:moveTo>
                    <a:cubicBezTo>
                      <a:pt x="468" y="26"/>
                      <a:pt x="199" y="0"/>
                      <a:pt x="91" y="102"/>
                    </a:cubicBezTo>
                    <a:cubicBezTo>
                      <a:pt x="62" y="130"/>
                      <a:pt x="54" y="156"/>
                      <a:pt x="39" y="210"/>
                    </a:cubicBezTo>
                    <a:cubicBezTo>
                      <a:pt x="70" y="214"/>
                      <a:pt x="99" y="219"/>
                      <a:pt x="131" y="222"/>
                    </a:cubicBezTo>
                    <a:cubicBezTo>
                      <a:pt x="132" y="86"/>
                      <a:pt x="437" y="77"/>
                      <a:pt x="399" y="254"/>
                    </a:cubicBezTo>
                    <a:cubicBezTo>
                      <a:pt x="250" y="300"/>
                      <a:pt x="0" y="265"/>
                      <a:pt x="27" y="478"/>
                    </a:cubicBezTo>
                    <a:cubicBezTo>
                      <a:pt x="48" y="639"/>
                      <a:pt x="318" y="632"/>
                      <a:pt x="403" y="530"/>
                    </a:cubicBezTo>
                    <a:cubicBezTo>
                      <a:pt x="407" y="554"/>
                      <a:pt x="412" y="577"/>
                      <a:pt x="423" y="594"/>
                    </a:cubicBezTo>
                    <a:cubicBezTo>
                      <a:pt x="452" y="591"/>
                      <a:pt x="492" y="599"/>
                      <a:pt x="515" y="590"/>
                    </a:cubicBezTo>
                    <a:cubicBezTo>
                      <a:pt x="460" y="498"/>
                      <a:pt x="502" y="313"/>
                      <a:pt x="487" y="182"/>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91" name="Freeform 11">
                <a:extLst>
                  <a:ext uri="{FF2B5EF4-FFF2-40B4-BE49-F238E27FC236}">
                    <a16:creationId xmlns:a16="http://schemas.microsoft.com/office/drawing/2014/main" id="{D8B6F798-5D78-426F-9090-5F2AE04CDDD4}"/>
                  </a:ext>
                </a:extLst>
              </p:cNvPr>
              <p:cNvSpPr>
                <a:spLocks noEditPoints="1"/>
              </p:cNvSpPr>
              <p:nvPr/>
            </p:nvSpPr>
            <p:spPr bwMode="black">
              <a:xfrm>
                <a:off x="4907613" y="6227559"/>
                <a:ext cx="141232" cy="161786"/>
              </a:xfrm>
              <a:custGeom>
                <a:avLst/>
                <a:gdLst/>
                <a:ahLst/>
                <a:cxnLst>
                  <a:cxn ang="0">
                    <a:pos x="245" y="92"/>
                  </a:cxn>
                  <a:cxn ang="0">
                    <a:pos x="377" y="448"/>
                  </a:cxn>
                  <a:cxn ang="0">
                    <a:pos x="137" y="420"/>
                  </a:cxn>
                  <a:cxn ang="0">
                    <a:pos x="245" y="92"/>
                  </a:cxn>
                  <a:cxn ang="0">
                    <a:pos x="61" y="116"/>
                  </a:cxn>
                  <a:cxn ang="0">
                    <a:pos x="57" y="460"/>
                  </a:cxn>
                  <a:cxn ang="0">
                    <a:pos x="485" y="448"/>
                  </a:cxn>
                  <a:cxn ang="0">
                    <a:pos x="477" y="124"/>
                  </a:cxn>
                  <a:cxn ang="0">
                    <a:pos x="229" y="16"/>
                  </a:cxn>
                  <a:cxn ang="0">
                    <a:pos x="61" y="116"/>
                  </a:cxn>
                </a:cxnLst>
                <a:rect l="0" t="0" r="r" b="b"/>
                <a:pathLst>
                  <a:path w="534" h="613">
                    <a:moveTo>
                      <a:pt x="245" y="92"/>
                    </a:moveTo>
                    <a:cubicBezTo>
                      <a:pt x="414" y="67"/>
                      <a:pt x="479" y="328"/>
                      <a:pt x="377" y="448"/>
                    </a:cubicBezTo>
                    <a:cubicBezTo>
                      <a:pt x="306" y="532"/>
                      <a:pt x="182" y="504"/>
                      <a:pt x="137" y="420"/>
                    </a:cubicBezTo>
                    <a:cubicBezTo>
                      <a:pt x="69" y="292"/>
                      <a:pt x="123" y="110"/>
                      <a:pt x="245" y="92"/>
                    </a:cubicBezTo>
                    <a:close/>
                    <a:moveTo>
                      <a:pt x="61" y="116"/>
                    </a:moveTo>
                    <a:cubicBezTo>
                      <a:pt x="19" y="181"/>
                      <a:pt x="0" y="361"/>
                      <a:pt x="57" y="460"/>
                    </a:cubicBezTo>
                    <a:cubicBezTo>
                      <a:pt x="146" y="613"/>
                      <a:pt x="405" y="609"/>
                      <a:pt x="485" y="448"/>
                    </a:cubicBezTo>
                    <a:cubicBezTo>
                      <a:pt x="534" y="350"/>
                      <a:pt x="522" y="201"/>
                      <a:pt x="477" y="124"/>
                    </a:cubicBezTo>
                    <a:cubicBezTo>
                      <a:pt x="440" y="61"/>
                      <a:pt x="351" y="0"/>
                      <a:pt x="229" y="16"/>
                    </a:cubicBezTo>
                    <a:cubicBezTo>
                      <a:pt x="150" y="26"/>
                      <a:pt x="93" y="67"/>
                      <a:pt x="61" y="116"/>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92" name="Freeform 12">
                <a:extLst>
                  <a:ext uri="{FF2B5EF4-FFF2-40B4-BE49-F238E27FC236}">
                    <a16:creationId xmlns:a16="http://schemas.microsoft.com/office/drawing/2014/main" id="{F9397169-9F51-4CF9-BD37-45D0571A7013}"/>
                  </a:ext>
                </a:extLst>
              </p:cNvPr>
              <p:cNvSpPr>
                <a:spLocks noEditPoints="1"/>
              </p:cNvSpPr>
              <p:nvPr/>
            </p:nvSpPr>
            <p:spPr bwMode="black">
              <a:xfrm>
                <a:off x="4671542" y="6218457"/>
                <a:ext cx="135947" cy="168832"/>
              </a:xfrm>
              <a:custGeom>
                <a:avLst/>
                <a:gdLst/>
                <a:ahLst/>
                <a:cxnLst>
                  <a:cxn ang="0">
                    <a:pos x="395" y="326"/>
                  </a:cxn>
                  <a:cxn ang="0">
                    <a:pos x="383" y="454"/>
                  </a:cxn>
                  <a:cxn ang="0">
                    <a:pos x="139" y="502"/>
                  </a:cxn>
                  <a:cxn ang="0">
                    <a:pos x="143" y="394"/>
                  </a:cxn>
                  <a:cxn ang="0">
                    <a:pos x="395" y="326"/>
                  </a:cxn>
                  <a:cxn ang="0">
                    <a:pos x="487" y="182"/>
                  </a:cxn>
                  <a:cxn ang="0">
                    <a:pos x="91" y="102"/>
                  </a:cxn>
                  <a:cxn ang="0">
                    <a:pos x="39" y="210"/>
                  </a:cxn>
                  <a:cxn ang="0">
                    <a:pos x="131" y="222"/>
                  </a:cxn>
                  <a:cxn ang="0">
                    <a:pos x="399" y="254"/>
                  </a:cxn>
                  <a:cxn ang="0">
                    <a:pos x="27" y="478"/>
                  </a:cxn>
                  <a:cxn ang="0">
                    <a:pos x="403" y="530"/>
                  </a:cxn>
                  <a:cxn ang="0">
                    <a:pos x="423" y="594"/>
                  </a:cxn>
                  <a:cxn ang="0">
                    <a:pos x="515" y="590"/>
                  </a:cxn>
                  <a:cxn ang="0">
                    <a:pos x="487" y="182"/>
                  </a:cxn>
                </a:cxnLst>
                <a:rect l="0" t="0" r="r" b="b"/>
                <a:pathLst>
                  <a:path w="515" h="639">
                    <a:moveTo>
                      <a:pt x="395" y="326"/>
                    </a:moveTo>
                    <a:cubicBezTo>
                      <a:pt x="404" y="352"/>
                      <a:pt x="398" y="423"/>
                      <a:pt x="383" y="454"/>
                    </a:cubicBezTo>
                    <a:cubicBezTo>
                      <a:pt x="344" y="534"/>
                      <a:pt x="192" y="567"/>
                      <a:pt x="139" y="502"/>
                    </a:cubicBezTo>
                    <a:cubicBezTo>
                      <a:pt x="116" y="474"/>
                      <a:pt x="117" y="421"/>
                      <a:pt x="143" y="394"/>
                    </a:cubicBezTo>
                    <a:cubicBezTo>
                      <a:pt x="196" y="339"/>
                      <a:pt x="327" y="372"/>
                      <a:pt x="395" y="326"/>
                    </a:cubicBezTo>
                    <a:close/>
                    <a:moveTo>
                      <a:pt x="487" y="182"/>
                    </a:moveTo>
                    <a:cubicBezTo>
                      <a:pt x="468" y="26"/>
                      <a:pt x="199" y="0"/>
                      <a:pt x="91" y="102"/>
                    </a:cubicBezTo>
                    <a:cubicBezTo>
                      <a:pt x="62" y="130"/>
                      <a:pt x="54" y="156"/>
                      <a:pt x="39" y="210"/>
                    </a:cubicBezTo>
                    <a:cubicBezTo>
                      <a:pt x="70" y="214"/>
                      <a:pt x="99" y="219"/>
                      <a:pt x="131" y="222"/>
                    </a:cubicBezTo>
                    <a:cubicBezTo>
                      <a:pt x="132" y="86"/>
                      <a:pt x="437" y="77"/>
                      <a:pt x="399" y="254"/>
                    </a:cubicBezTo>
                    <a:cubicBezTo>
                      <a:pt x="250" y="300"/>
                      <a:pt x="0" y="265"/>
                      <a:pt x="27" y="478"/>
                    </a:cubicBezTo>
                    <a:cubicBezTo>
                      <a:pt x="48" y="639"/>
                      <a:pt x="318" y="632"/>
                      <a:pt x="403" y="530"/>
                    </a:cubicBezTo>
                    <a:cubicBezTo>
                      <a:pt x="407" y="554"/>
                      <a:pt x="412" y="577"/>
                      <a:pt x="423" y="594"/>
                    </a:cubicBezTo>
                    <a:cubicBezTo>
                      <a:pt x="452" y="591"/>
                      <a:pt x="492" y="599"/>
                      <a:pt x="515" y="590"/>
                    </a:cubicBezTo>
                    <a:cubicBezTo>
                      <a:pt x="460" y="498"/>
                      <a:pt x="502" y="313"/>
                      <a:pt x="487" y="182"/>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93" name="Freeform 13">
                <a:extLst>
                  <a:ext uri="{FF2B5EF4-FFF2-40B4-BE49-F238E27FC236}">
                    <a16:creationId xmlns:a16="http://schemas.microsoft.com/office/drawing/2014/main" id="{E18138B5-1E75-4815-9835-DCCE21582020}"/>
                  </a:ext>
                </a:extLst>
              </p:cNvPr>
              <p:cNvSpPr>
                <a:spLocks noEditPoints="1"/>
              </p:cNvSpPr>
              <p:nvPr/>
            </p:nvSpPr>
            <p:spPr bwMode="black">
              <a:xfrm>
                <a:off x="4381738" y="6174707"/>
                <a:ext cx="150040" cy="211408"/>
              </a:xfrm>
              <a:custGeom>
                <a:avLst/>
                <a:gdLst/>
                <a:ahLst/>
                <a:cxnLst>
                  <a:cxn ang="0">
                    <a:pos x="244" y="307"/>
                  </a:cxn>
                  <a:cxn ang="0">
                    <a:pos x="288" y="699"/>
                  </a:cxn>
                  <a:cxn ang="0">
                    <a:pos x="244" y="307"/>
                  </a:cxn>
                  <a:cxn ang="0">
                    <a:pos x="432" y="3"/>
                  </a:cxn>
                  <a:cxn ang="0">
                    <a:pos x="260" y="23"/>
                  </a:cxn>
                  <a:cxn ang="0">
                    <a:pos x="8" y="439"/>
                  </a:cxn>
                  <a:cxn ang="0">
                    <a:pos x="100" y="715"/>
                  </a:cxn>
                  <a:cxn ang="0">
                    <a:pos x="388" y="747"/>
                  </a:cxn>
                  <a:cxn ang="0">
                    <a:pos x="408" y="263"/>
                  </a:cxn>
                  <a:cxn ang="0">
                    <a:pos x="164" y="251"/>
                  </a:cxn>
                  <a:cxn ang="0">
                    <a:pos x="84" y="323"/>
                  </a:cxn>
                  <a:cxn ang="0">
                    <a:pos x="148" y="143"/>
                  </a:cxn>
                  <a:cxn ang="0">
                    <a:pos x="504" y="7"/>
                  </a:cxn>
                  <a:cxn ang="0">
                    <a:pos x="432" y="3"/>
                  </a:cxn>
                </a:cxnLst>
                <a:rect l="0" t="0" r="r" b="b"/>
                <a:pathLst>
                  <a:path w="568" h="799">
                    <a:moveTo>
                      <a:pt x="244" y="307"/>
                    </a:moveTo>
                    <a:cubicBezTo>
                      <a:pt x="485" y="274"/>
                      <a:pt x="471" y="678"/>
                      <a:pt x="288" y="699"/>
                    </a:cubicBezTo>
                    <a:cubicBezTo>
                      <a:pt x="63" y="725"/>
                      <a:pt x="46" y="334"/>
                      <a:pt x="244" y="307"/>
                    </a:cubicBezTo>
                    <a:close/>
                    <a:moveTo>
                      <a:pt x="432" y="3"/>
                    </a:moveTo>
                    <a:cubicBezTo>
                      <a:pt x="406" y="36"/>
                      <a:pt x="317" y="19"/>
                      <a:pt x="260" y="23"/>
                    </a:cubicBezTo>
                    <a:cubicBezTo>
                      <a:pt x="39" y="40"/>
                      <a:pt x="0" y="201"/>
                      <a:pt x="8" y="439"/>
                    </a:cubicBezTo>
                    <a:cubicBezTo>
                      <a:pt x="12" y="559"/>
                      <a:pt x="40" y="658"/>
                      <a:pt x="100" y="715"/>
                    </a:cubicBezTo>
                    <a:cubicBezTo>
                      <a:pt x="156" y="768"/>
                      <a:pt x="292" y="799"/>
                      <a:pt x="388" y="747"/>
                    </a:cubicBezTo>
                    <a:cubicBezTo>
                      <a:pt x="541" y="665"/>
                      <a:pt x="568" y="367"/>
                      <a:pt x="408" y="263"/>
                    </a:cubicBezTo>
                    <a:cubicBezTo>
                      <a:pt x="354" y="228"/>
                      <a:pt x="246" y="206"/>
                      <a:pt x="164" y="251"/>
                    </a:cubicBezTo>
                    <a:cubicBezTo>
                      <a:pt x="131" y="270"/>
                      <a:pt x="118" y="292"/>
                      <a:pt x="84" y="323"/>
                    </a:cubicBezTo>
                    <a:cubicBezTo>
                      <a:pt x="95" y="231"/>
                      <a:pt x="96" y="181"/>
                      <a:pt x="148" y="143"/>
                    </a:cubicBezTo>
                    <a:cubicBezTo>
                      <a:pt x="254" y="66"/>
                      <a:pt x="517" y="178"/>
                      <a:pt x="504" y="7"/>
                    </a:cubicBezTo>
                    <a:cubicBezTo>
                      <a:pt x="478" y="8"/>
                      <a:pt x="460" y="0"/>
                      <a:pt x="432" y="3"/>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grpSp>
        <p:grpSp>
          <p:nvGrpSpPr>
            <p:cNvPr id="35" name="Group 111">
              <a:extLst>
                <a:ext uri="{FF2B5EF4-FFF2-40B4-BE49-F238E27FC236}">
                  <a16:creationId xmlns:a16="http://schemas.microsoft.com/office/drawing/2014/main" id="{212CB879-C4FD-4B3D-ADC9-F0A2ADFBD8A7}"/>
                </a:ext>
              </a:extLst>
            </p:cNvPr>
            <p:cNvGrpSpPr/>
            <p:nvPr/>
          </p:nvGrpSpPr>
          <p:grpSpPr bwMode="black">
            <a:xfrm>
              <a:off x="7952417" y="5217856"/>
              <a:ext cx="661304" cy="239594"/>
              <a:chOff x="11218145" y="6191686"/>
              <a:chExt cx="663815" cy="248839"/>
            </a:xfrm>
            <a:grpFill/>
            <a:effectLst/>
          </p:grpSpPr>
          <p:sp>
            <p:nvSpPr>
              <p:cNvPr id="79" name="Freeform 18">
                <a:extLst>
                  <a:ext uri="{FF2B5EF4-FFF2-40B4-BE49-F238E27FC236}">
                    <a16:creationId xmlns:a16="http://schemas.microsoft.com/office/drawing/2014/main" id="{16C8F70F-426E-4B27-978A-E515EBA94755}"/>
                  </a:ext>
                </a:extLst>
              </p:cNvPr>
              <p:cNvSpPr>
                <a:spLocks noEditPoints="1"/>
              </p:cNvSpPr>
              <p:nvPr/>
            </p:nvSpPr>
            <p:spPr bwMode="black">
              <a:xfrm>
                <a:off x="11218145" y="6205715"/>
                <a:ext cx="148048" cy="175369"/>
              </a:xfrm>
              <a:custGeom>
                <a:avLst/>
                <a:gdLst/>
                <a:ahLst/>
                <a:cxnLst>
                  <a:cxn ang="0">
                    <a:pos x="170" y="98"/>
                  </a:cxn>
                  <a:cxn ang="0">
                    <a:pos x="163" y="140"/>
                  </a:cxn>
                  <a:cxn ang="0">
                    <a:pos x="141" y="173"/>
                  </a:cxn>
                  <a:cxn ang="0">
                    <a:pos x="106" y="194"/>
                  </a:cxn>
                  <a:cxn ang="0">
                    <a:pos x="61" y="201"/>
                  </a:cxn>
                  <a:cxn ang="0">
                    <a:pos x="0" y="201"/>
                  </a:cxn>
                  <a:cxn ang="0">
                    <a:pos x="0" y="0"/>
                  </a:cxn>
                  <a:cxn ang="0">
                    <a:pos x="62" y="0"/>
                  </a:cxn>
                  <a:cxn ang="0">
                    <a:pos x="143" y="25"/>
                  </a:cxn>
                  <a:cxn ang="0">
                    <a:pos x="170" y="98"/>
                  </a:cxn>
                  <a:cxn ang="0">
                    <a:pos x="135" y="99"/>
                  </a:cxn>
                  <a:cxn ang="0">
                    <a:pos x="130" y="69"/>
                  </a:cxn>
                  <a:cxn ang="0">
                    <a:pos x="116" y="47"/>
                  </a:cxn>
                  <a:cxn ang="0">
                    <a:pos x="93" y="33"/>
                  </a:cxn>
                  <a:cxn ang="0">
                    <a:pos x="61" y="29"/>
                  </a:cxn>
                  <a:cxn ang="0">
                    <a:pos x="34" y="29"/>
                  </a:cxn>
                  <a:cxn ang="0">
                    <a:pos x="34" y="172"/>
                  </a:cxn>
                  <a:cxn ang="0">
                    <a:pos x="61" y="172"/>
                  </a:cxn>
                  <a:cxn ang="0">
                    <a:pos x="93" y="167"/>
                  </a:cxn>
                  <a:cxn ang="0">
                    <a:pos x="116" y="152"/>
                  </a:cxn>
                  <a:cxn ang="0">
                    <a:pos x="130" y="129"/>
                  </a:cxn>
                  <a:cxn ang="0">
                    <a:pos x="135" y="99"/>
                  </a:cxn>
                </a:cxnLst>
                <a:rect l="0" t="0" r="r" b="b"/>
                <a:pathLst>
                  <a:path w="170" h="201">
                    <a:moveTo>
                      <a:pt x="170" y="98"/>
                    </a:moveTo>
                    <a:cubicBezTo>
                      <a:pt x="170" y="113"/>
                      <a:pt x="168" y="128"/>
                      <a:pt x="163" y="140"/>
                    </a:cubicBezTo>
                    <a:cubicBezTo>
                      <a:pt x="157" y="153"/>
                      <a:pt x="150" y="164"/>
                      <a:pt x="141" y="173"/>
                    </a:cubicBezTo>
                    <a:cubicBezTo>
                      <a:pt x="131" y="182"/>
                      <a:pt x="119" y="189"/>
                      <a:pt x="106" y="194"/>
                    </a:cubicBezTo>
                    <a:cubicBezTo>
                      <a:pt x="92" y="199"/>
                      <a:pt x="77" y="201"/>
                      <a:pt x="61" y="201"/>
                    </a:cubicBezTo>
                    <a:cubicBezTo>
                      <a:pt x="0" y="201"/>
                      <a:pt x="0" y="201"/>
                      <a:pt x="0" y="201"/>
                    </a:cubicBezTo>
                    <a:cubicBezTo>
                      <a:pt x="0" y="0"/>
                      <a:pt x="0" y="0"/>
                      <a:pt x="0" y="0"/>
                    </a:cubicBezTo>
                    <a:cubicBezTo>
                      <a:pt x="62" y="0"/>
                      <a:pt x="62" y="0"/>
                      <a:pt x="62" y="0"/>
                    </a:cubicBezTo>
                    <a:cubicBezTo>
                      <a:pt x="98" y="0"/>
                      <a:pt x="125" y="8"/>
                      <a:pt x="143" y="25"/>
                    </a:cubicBezTo>
                    <a:cubicBezTo>
                      <a:pt x="161" y="41"/>
                      <a:pt x="170" y="66"/>
                      <a:pt x="170" y="98"/>
                    </a:cubicBezTo>
                    <a:close/>
                    <a:moveTo>
                      <a:pt x="135" y="99"/>
                    </a:moveTo>
                    <a:cubicBezTo>
                      <a:pt x="135" y="87"/>
                      <a:pt x="133" y="77"/>
                      <a:pt x="130" y="69"/>
                    </a:cubicBezTo>
                    <a:cubicBezTo>
                      <a:pt x="127" y="60"/>
                      <a:pt x="122" y="53"/>
                      <a:pt x="116" y="47"/>
                    </a:cubicBezTo>
                    <a:cubicBezTo>
                      <a:pt x="110" y="41"/>
                      <a:pt x="102" y="36"/>
                      <a:pt x="93" y="33"/>
                    </a:cubicBezTo>
                    <a:cubicBezTo>
                      <a:pt x="84" y="30"/>
                      <a:pt x="73" y="29"/>
                      <a:pt x="61" y="29"/>
                    </a:cubicBezTo>
                    <a:cubicBezTo>
                      <a:pt x="34" y="29"/>
                      <a:pt x="34" y="29"/>
                      <a:pt x="34" y="29"/>
                    </a:cubicBezTo>
                    <a:cubicBezTo>
                      <a:pt x="34" y="172"/>
                      <a:pt x="34" y="172"/>
                      <a:pt x="34" y="172"/>
                    </a:cubicBezTo>
                    <a:cubicBezTo>
                      <a:pt x="61" y="172"/>
                      <a:pt x="61" y="172"/>
                      <a:pt x="61" y="172"/>
                    </a:cubicBezTo>
                    <a:cubicBezTo>
                      <a:pt x="73" y="172"/>
                      <a:pt x="83" y="171"/>
                      <a:pt x="93" y="167"/>
                    </a:cubicBezTo>
                    <a:cubicBezTo>
                      <a:pt x="102" y="164"/>
                      <a:pt x="110" y="159"/>
                      <a:pt x="116" y="152"/>
                    </a:cubicBezTo>
                    <a:cubicBezTo>
                      <a:pt x="122" y="146"/>
                      <a:pt x="127" y="138"/>
                      <a:pt x="130" y="129"/>
                    </a:cubicBezTo>
                    <a:cubicBezTo>
                      <a:pt x="133" y="120"/>
                      <a:pt x="135" y="110"/>
                      <a:pt x="135" y="99"/>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80" name="Freeform 19">
                <a:extLst>
                  <a:ext uri="{FF2B5EF4-FFF2-40B4-BE49-F238E27FC236}">
                    <a16:creationId xmlns:a16="http://schemas.microsoft.com/office/drawing/2014/main" id="{4DF41914-D2F5-4660-90F8-8BA23F75861A}"/>
                  </a:ext>
                </a:extLst>
              </p:cNvPr>
              <p:cNvSpPr>
                <a:spLocks noEditPoints="1"/>
              </p:cNvSpPr>
              <p:nvPr/>
            </p:nvSpPr>
            <p:spPr bwMode="black">
              <a:xfrm>
                <a:off x="11382068" y="6191686"/>
                <a:ext cx="114451" cy="192721"/>
              </a:xfrm>
              <a:custGeom>
                <a:avLst/>
                <a:gdLst/>
                <a:ahLst/>
                <a:cxnLst>
                  <a:cxn ang="0">
                    <a:pos x="33" y="155"/>
                  </a:cxn>
                  <a:cxn ang="0">
                    <a:pos x="45" y="185"/>
                  </a:cxn>
                  <a:cxn ang="0">
                    <a:pos x="76" y="195"/>
                  </a:cxn>
                  <a:cxn ang="0">
                    <a:pos x="100" y="191"/>
                  </a:cxn>
                  <a:cxn ang="0">
                    <a:pos x="119" y="181"/>
                  </a:cxn>
                  <a:cxn ang="0">
                    <a:pos x="119" y="209"/>
                  </a:cxn>
                  <a:cxn ang="0">
                    <a:pos x="112" y="213"/>
                  </a:cxn>
                  <a:cxn ang="0">
                    <a:pos x="100" y="216"/>
                  </a:cxn>
                  <a:cxn ang="0">
                    <a:pos x="86" y="219"/>
                  </a:cxn>
                  <a:cxn ang="0">
                    <a:pos x="68" y="221"/>
                  </a:cxn>
                  <a:cxn ang="0">
                    <a:pos x="40" y="216"/>
                  </a:cxn>
                  <a:cxn ang="0">
                    <a:pos x="18" y="202"/>
                  </a:cxn>
                  <a:cxn ang="0">
                    <a:pos x="4" y="178"/>
                  </a:cxn>
                  <a:cxn ang="0">
                    <a:pos x="0" y="147"/>
                  </a:cxn>
                  <a:cxn ang="0">
                    <a:pos x="6" y="112"/>
                  </a:cxn>
                  <a:cxn ang="0">
                    <a:pos x="22" y="88"/>
                  </a:cxn>
                  <a:cxn ang="0">
                    <a:pos x="44" y="74"/>
                  </a:cxn>
                  <a:cxn ang="0">
                    <a:pos x="68" y="70"/>
                  </a:cxn>
                  <a:cxn ang="0">
                    <a:pos x="95" y="75"/>
                  </a:cxn>
                  <a:cxn ang="0">
                    <a:pos x="115" y="89"/>
                  </a:cxn>
                  <a:cxn ang="0">
                    <a:pos x="127" y="111"/>
                  </a:cxn>
                  <a:cxn ang="0">
                    <a:pos x="131" y="139"/>
                  </a:cxn>
                  <a:cxn ang="0">
                    <a:pos x="131" y="155"/>
                  </a:cxn>
                  <a:cxn ang="0">
                    <a:pos x="33" y="155"/>
                  </a:cxn>
                  <a:cxn ang="0">
                    <a:pos x="83" y="46"/>
                  </a:cxn>
                  <a:cxn ang="0">
                    <a:pos x="55" y="46"/>
                  </a:cxn>
                  <a:cxn ang="0">
                    <a:pos x="24" y="0"/>
                  </a:cxn>
                  <a:cxn ang="0">
                    <a:pos x="46" y="0"/>
                  </a:cxn>
                  <a:cxn ang="0">
                    <a:pos x="69" y="30"/>
                  </a:cxn>
                  <a:cxn ang="0">
                    <a:pos x="92" y="0"/>
                  </a:cxn>
                  <a:cxn ang="0">
                    <a:pos x="114" y="0"/>
                  </a:cxn>
                  <a:cxn ang="0">
                    <a:pos x="83" y="46"/>
                  </a:cxn>
                  <a:cxn ang="0">
                    <a:pos x="97" y="116"/>
                  </a:cxn>
                  <a:cxn ang="0">
                    <a:pos x="91" y="105"/>
                  </a:cxn>
                  <a:cxn ang="0">
                    <a:pos x="82" y="98"/>
                  </a:cxn>
                  <a:cxn ang="0">
                    <a:pos x="68" y="95"/>
                  </a:cxn>
                  <a:cxn ang="0">
                    <a:pos x="56" y="98"/>
                  </a:cxn>
                  <a:cxn ang="0">
                    <a:pos x="45" y="105"/>
                  </a:cxn>
                  <a:cxn ang="0">
                    <a:pos x="37" y="116"/>
                  </a:cxn>
                  <a:cxn ang="0">
                    <a:pos x="33" y="130"/>
                  </a:cxn>
                  <a:cxn ang="0">
                    <a:pos x="98" y="130"/>
                  </a:cxn>
                  <a:cxn ang="0">
                    <a:pos x="97" y="116"/>
                  </a:cxn>
                </a:cxnLst>
                <a:rect l="0" t="0" r="r" b="b"/>
                <a:pathLst>
                  <a:path w="131" h="221">
                    <a:moveTo>
                      <a:pt x="33" y="155"/>
                    </a:moveTo>
                    <a:cubicBezTo>
                      <a:pt x="33" y="168"/>
                      <a:pt x="38" y="178"/>
                      <a:pt x="45" y="185"/>
                    </a:cubicBezTo>
                    <a:cubicBezTo>
                      <a:pt x="52" y="192"/>
                      <a:pt x="63" y="195"/>
                      <a:pt x="76" y="195"/>
                    </a:cubicBezTo>
                    <a:cubicBezTo>
                      <a:pt x="84" y="195"/>
                      <a:pt x="92" y="194"/>
                      <a:pt x="100" y="191"/>
                    </a:cubicBezTo>
                    <a:cubicBezTo>
                      <a:pt x="107" y="189"/>
                      <a:pt x="114" y="185"/>
                      <a:pt x="119" y="181"/>
                    </a:cubicBezTo>
                    <a:cubicBezTo>
                      <a:pt x="119" y="209"/>
                      <a:pt x="119" y="209"/>
                      <a:pt x="119" y="209"/>
                    </a:cubicBezTo>
                    <a:cubicBezTo>
                      <a:pt x="117" y="210"/>
                      <a:pt x="115" y="211"/>
                      <a:pt x="112" y="213"/>
                    </a:cubicBezTo>
                    <a:cubicBezTo>
                      <a:pt x="108" y="214"/>
                      <a:pt x="105" y="215"/>
                      <a:pt x="100" y="216"/>
                    </a:cubicBezTo>
                    <a:cubicBezTo>
                      <a:pt x="96" y="218"/>
                      <a:pt x="91" y="219"/>
                      <a:pt x="86" y="219"/>
                    </a:cubicBezTo>
                    <a:cubicBezTo>
                      <a:pt x="80" y="220"/>
                      <a:pt x="74" y="221"/>
                      <a:pt x="68" y="221"/>
                    </a:cubicBezTo>
                    <a:cubicBezTo>
                      <a:pt x="58" y="221"/>
                      <a:pt x="48" y="219"/>
                      <a:pt x="40" y="216"/>
                    </a:cubicBezTo>
                    <a:cubicBezTo>
                      <a:pt x="31" y="213"/>
                      <a:pt x="24" y="208"/>
                      <a:pt x="18" y="202"/>
                    </a:cubicBezTo>
                    <a:cubicBezTo>
                      <a:pt x="12" y="195"/>
                      <a:pt x="8" y="188"/>
                      <a:pt x="4" y="178"/>
                    </a:cubicBezTo>
                    <a:cubicBezTo>
                      <a:pt x="1" y="169"/>
                      <a:pt x="0" y="159"/>
                      <a:pt x="0" y="147"/>
                    </a:cubicBezTo>
                    <a:cubicBezTo>
                      <a:pt x="0" y="133"/>
                      <a:pt x="2" y="122"/>
                      <a:pt x="6" y="112"/>
                    </a:cubicBezTo>
                    <a:cubicBezTo>
                      <a:pt x="10" y="103"/>
                      <a:pt x="15" y="95"/>
                      <a:pt x="22" y="88"/>
                    </a:cubicBezTo>
                    <a:cubicBezTo>
                      <a:pt x="28" y="82"/>
                      <a:pt x="35" y="77"/>
                      <a:pt x="44" y="74"/>
                    </a:cubicBezTo>
                    <a:cubicBezTo>
                      <a:pt x="52" y="71"/>
                      <a:pt x="60" y="70"/>
                      <a:pt x="68" y="70"/>
                    </a:cubicBezTo>
                    <a:cubicBezTo>
                      <a:pt x="78" y="70"/>
                      <a:pt x="88" y="72"/>
                      <a:pt x="95" y="75"/>
                    </a:cubicBezTo>
                    <a:cubicBezTo>
                      <a:pt x="103" y="78"/>
                      <a:pt x="110" y="83"/>
                      <a:pt x="115" y="89"/>
                    </a:cubicBezTo>
                    <a:cubicBezTo>
                      <a:pt x="120" y="95"/>
                      <a:pt x="124" y="102"/>
                      <a:pt x="127" y="111"/>
                    </a:cubicBezTo>
                    <a:cubicBezTo>
                      <a:pt x="129" y="119"/>
                      <a:pt x="131" y="129"/>
                      <a:pt x="131" y="139"/>
                    </a:cubicBezTo>
                    <a:cubicBezTo>
                      <a:pt x="131" y="155"/>
                      <a:pt x="131" y="155"/>
                      <a:pt x="131" y="155"/>
                    </a:cubicBezTo>
                    <a:lnTo>
                      <a:pt x="33" y="155"/>
                    </a:lnTo>
                    <a:close/>
                    <a:moveTo>
                      <a:pt x="83" y="46"/>
                    </a:moveTo>
                    <a:cubicBezTo>
                      <a:pt x="55" y="46"/>
                      <a:pt x="55" y="46"/>
                      <a:pt x="55" y="46"/>
                    </a:cubicBezTo>
                    <a:cubicBezTo>
                      <a:pt x="24" y="0"/>
                      <a:pt x="24" y="0"/>
                      <a:pt x="24" y="0"/>
                    </a:cubicBezTo>
                    <a:cubicBezTo>
                      <a:pt x="46" y="0"/>
                      <a:pt x="46" y="0"/>
                      <a:pt x="46" y="0"/>
                    </a:cubicBezTo>
                    <a:cubicBezTo>
                      <a:pt x="69" y="30"/>
                      <a:pt x="69" y="30"/>
                      <a:pt x="69" y="30"/>
                    </a:cubicBezTo>
                    <a:cubicBezTo>
                      <a:pt x="92" y="0"/>
                      <a:pt x="92" y="0"/>
                      <a:pt x="92" y="0"/>
                    </a:cubicBezTo>
                    <a:cubicBezTo>
                      <a:pt x="114" y="0"/>
                      <a:pt x="114" y="0"/>
                      <a:pt x="114" y="0"/>
                    </a:cubicBezTo>
                    <a:lnTo>
                      <a:pt x="83" y="46"/>
                    </a:lnTo>
                    <a:close/>
                    <a:moveTo>
                      <a:pt x="97" y="116"/>
                    </a:moveTo>
                    <a:cubicBezTo>
                      <a:pt x="96" y="112"/>
                      <a:pt x="94" y="108"/>
                      <a:pt x="91" y="105"/>
                    </a:cubicBezTo>
                    <a:cubicBezTo>
                      <a:pt x="89" y="102"/>
                      <a:pt x="86" y="100"/>
                      <a:pt x="82" y="98"/>
                    </a:cubicBezTo>
                    <a:cubicBezTo>
                      <a:pt x="78" y="96"/>
                      <a:pt x="73" y="95"/>
                      <a:pt x="68" y="95"/>
                    </a:cubicBezTo>
                    <a:cubicBezTo>
                      <a:pt x="64" y="95"/>
                      <a:pt x="59" y="96"/>
                      <a:pt x="56" y="98"/>
                    </a:cubicBezTo>
                    <a:cubicBezTo>
                      <a:pt x="52" y="99"/>
                      <a:pt x="48" y="102"/>
                      <a:pt x="45" y="105"/>
                    </a:cubicBezTo>
                    <a:cubicBezTo>
                      <a:pt x="42" y="108"/>
                      <a:pt x="39" y="112"/>
                      <a:pt x="37" y="116"/>
                    </a:cubicBezTo>
                    <a:cubicBezTo>
                      <a:pt x="35" y="120"/>
                      <a:pt x="34" y="125"/>
                      <a:pt x="33" y="130"/>
                    </a:cubicBezTo>
                    <a:cubicBezTo>
                      <a:pt x="98" y="130"/>
                      <a:pt x="98" y="130"/>
                      <a:pt x="98" y="130"/>
                    </a:cubicBezTo>
                    <a:cubicBezTo>
                      <a:pt x="98" y="125"/>
                      <a:pt x="98" y="121"/>
                      <a:pt x="97" y="116"/>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81" name="Freeform 20">
                <a:extLst>
                  <a:ext uri="{FF2B5EF4-FFF2-40B4-BE49-F238E27FC236}">
                    <a16:creationId xmlns:a16="http://schemas.microsoft.com/office/drawing/2014/main" id="{7F45D8AA-B89F-4ECE-AB62-499CC3FEA100}"/>
                  </a:ext>
                </a:extLst>
              </p:cNvPr>
              <p:cNvSpPr>
                <a:spLocks/>
              </p:cNvSpPr>
              <p:nvPr/>
            </p:nvSpPr>
            <p:spPr bwMode="black">
              <a:xfrm>
                <a:off x="11518302" y="6195378"/>
                <a:ext cx="114820" cy="185706"/>
              </a:xfrm>
              <a:custGeom>
                <a:avLst/>
                <a:gdLst/>
                <a:ahLst/>
                <a:cxnLst>
                  <a:cxn ang="0">
                    <a:pos x="210" y="503"/>
                  </a:cxn>
                  <a:cxn ang="0">
                    <a:pos x="78" y="340"/>
                  </a:cxn>
                  <a:cxn ang="0">
                    <a:pos x="75" y="340"/>
                  </a:cxn>
                  <a:cxn ang="0">
                    <a:pos x="75" y="503"/>
                  </a:cxn>
                  <a:cxn ang="0">
                    <a:pos x="0" y="503"/>
                  </a:cxn>
                  <a:cxn ang="0">
                    <a:pos x="0" y="0"/>
                  </a:cxn>
                  <a:cxn ang="0">
                    <a:pos x="75" y="0"/>
                  </a:cxn>
                  <a:cxn ang="0">
                    <a:pos x="75" y="319"/>
                  </a:cxn>
                  <a:cxn ang="0">
                    <a:pos x="78" y="319"/>
                  </a:cxn>
                  <a:cxn ang="0">
                    <a:pos x="203" y="163"/>
                  </a:cxn>
                  <a:cxn ang="0">
                    <a:pos x="300" y="163"/>
                  </a:cxn>
                  <a:cxn ang="0">
                    <a:pos x="156" y="326"/>
                  </a:cxn>
                  <a:cxn ang="0">
                    <a:pos x="311" y="503"/>
                  </a:cxn>
                  <a:cxn ang="0">
                    <a:pos x="210" y="503"/>
                  </a:cxn>
                </a:cxnLst>
                <a:rect l="0" t="0" r="r" b="b"/>
                <a:pathLst>
                  <a:path w="311" h="503">
                    <a:moveTo>
                      <a:pt x="210" y="503"/>
                    </a:moveTo>
                    <a:lnTo>
                      <a:pt x="78" y="340"/>
                    </a:lnTo>
                    <a:lnTo>
                      <a:pt x="75" y="340"/>
                    </a:lnTo>
                    <a:lnTo>
                      <a:pt x="75" y="503"/>
                    </a:lnTo>
                    <a:lnTo>
                      <a:pt x="0" y="503"/>
                    </a:lnTo>
                    <a:lnTo>
                      <a:pt x="0" y="0"/>
                    </a:lnTo>
                    <a:lnTo>
                      <a:pt x="75" y="0"/>
                    </a:lnTo>
                    <a:lnTo>
                      <a:pt x="75" y="319"/>
                    </a:lnTo>
                    <a:lnTo>
                      <a:pt x="78" y="319"/>
                    </a:lnTo>
                    <a:lnTo>
                      <a:pt x="203" y="163"/>
                    </a:lnTo>
                    <a:lnTo>
                      <a:pt x="300" y="163"/>
                    </a:lnTo>
                    <a:lnTo>
                      <a:pt x="156" y="326"/>
                    </a:lnTo>
                    <a:lnTo>
                      <a:pt x="311" y="503"/>
                    </a:lnTo>
                    <a:lnTo>
                      <a:pt x="210" y="503"/>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82" name="Freeform 21">
                <a:extLst>
                  <a:ext uri="{FF2B5EF4-FFF2-40B4-BE49-F238E27FC236}">
                    <a16:creationId xmlns:a16="http://schemas.microsoft.com/office/drawing/2014/main" id="{574930B1-1672-42CD-AFEE-E9032492C70A}"/>
                  </a:ext>
                </a:extLst>
              </p:cNvPr>
              <p:cNvSpPr>
                <a:spLocks/>
              </p:cNvSpPr>
              <p:nvPr/>
            </p:nvSpPr>
            <p:spPr bwMode="black">
              <a:xfrm>
                <a:off x="11643828" y="6255557"/>
                <a:ext cx="111497" cy="128850"/>
              </a:xfrm>
              <a:custGeom>
                <a:avLst/>
                <a:gdLst/>
                <a:ahLst/>
                <a:cxnLst>
                  <a:cxn ang="0">
                    <a:pos x="95" y="144"/>
                  </a:cxn>
                  <a:cxn ang="0">
                    <a:pos x="95" y="123"/>
                  </a:cxn>
                  <a:cxn ang="0">
                    <a:pos x="95" y="123"/>
                  </a:cxn>
                  <a:cxn ang="0">
                    <a:pos x="88" y="132"/>
                  </a:cxn>
                  <a:cxn ang="0">
                    <a:pos x="78" y="140"/>
                  </a:cxn>
                  <a:cxn ang="0">
                    <a:pos x="66" y="146"/>
                  </a:cxn>
                  <a:cxn ang="0">
                    <a:pos x="51" y="148"/>
                  </a:cxn>
                  <a:cxn ang="0">
                    <a:pos x="13" y="133"/>
                  </a:cxn>
                  <a:cxn ang="0">
                    <a:pos x="0" y="88"/>
                  </a:cxn>
                  <a:cxn ang="0">
                    <a:pos x="0" y="0"/>
                  </a:cxn>
                  <a:cxn ang="0">
                    <a:pos x="33" y="0"/>
                  </a:cxn>
                  <a:cxn ang="0">
                    <a:pos x="33" y="84"/>
                  </a:cxn>
                  <a:cxn ang="0">
                    <a:pos x="35" y="101"/>
                  </a:cxn>
                  <a:cxn ang="0">
                    <a:pos x="41" y="113"/>
                  </a:cxn>
                  <a:cxn ang="0">
                    <a:pos x="51" y="119"/>
                  </a:cxn>
                  <a:cxn ang="0">
                    <a:pos x="63" y="121"/>
                  </a:cxn>
                  <a:cxn ang="0">
                    <a:pos x="75" y="119"/>
                  </a:cxn>
                  <a:cxn ang="0">
                    <a:pos x="86" y="111"/>
                  </a:cxn>
                  <a:cxn ang="0">
                    <a:pos x="93" y="100"/>
                  </a:cxn>
                  <a:cxn ang="0">
                    <a:pos x="95" y="84"/>
                  </a:cxn>
                  <a:cxn ang="0">
                    <a:pos x="95" y="0"/>
                  </a:cxn>
                  <a:cxn ang="0">
                    <a:pos x="128" y="0"/>
                  </a:cxn>
                  <a:cxn ang="0">
                    <a:pos x="128" y="144"/>
                  </a:cxn>
                  <a:cxn ang="0">
                    <a:pos x="95" y="144"/>
                  </a:cxn>
                </a:cxnLst>
                <a:rect l="0" t="0" r="r" b="b"/>
                <a:pathLst>
                  <a:path w="128" h="148">
                    <a:moveTo>
                      <a:pt x="95" y="144"/>
                    </a:moveTo>
                    <a:cubicBezTo>
                      <a:pt x="95" y="123"/>
                      <a:pt x="95" y="123"/>
                      <a:pt x="95" y="123"/>
                    </a:cubicBezTo>
                    <a:cubicBezTo>
                      <a:pt x="95" y="123"/>
                      <a:pt x="95" y="123"/>
                      <a:pt x="95" y="123"/>
                    </a:cubicBezTo>
                    <a:cubicBezTo>
                      <a:pt x="93" y="126"/>
                      <a:pt x="90" y="129"/>
                      <a:pt x="88" y="132"/>
                    </a:cubicBezTo>
                    <a:cubicBezTo>
                      <a:pt x="85" y="135"/>
                      <a:pt x="81" y="138"/>
                      <a:pt x="78" y="140"/>
                    </a:cubicBezTo>
                    <a:cubicBezTo>
                      <a:pt x="74" y="143"/>
                      <a:pt x="70" y="144"/>
                      <a:pt x="66" y="146"/>
                    </a:cubicBezTo>
                    <a:cubicBezTo>
                      <a:pt x="61" y="147"/>
                      <a:pt x="56" y="148"/>
                      <a:pt x="51" y="148"/>
                    </a:cubicBezTo>
                    <a:cubicBezTo>
                      <a:pt x="35" y="148"/>
                      <a:pt x="22" y="143"/>
                      <a:pt x="13" y="133"/>
                    </a:cubicBezTo>
                    <a:cubicBezTo>
                      <a:pt x="4" y="123"/>
                      <a:pt x="0" y="108"/>
                      <a:pt x="0" y="88"/>
                    </a:cubicBezTo>
                    <a:cubicBezTo>
                      <a:pt x="0" y="0"/>
                      <a:pt x="0" y="0"/>
                      <a:pt x="0" y="0"/>
                    </a:cubicBezTo>
                    <a:cubicBezTo>
                      <a:pt x="33" y="0"/>
                      <a:pt x="33" y="0"/>
                      <a:pt x="33" y="0"/>
                    </a:cubicBezTo>
                    <a:cubicBezTo>
                      <a:pt x="33" y="84"/>
                      <a:pt x="33" y="84"/>
                      <a:pt x="33" y="84"/>
                    </a:cubicBezTo>
                    <a:cubicBezTo>
                      <a:pt x="33" y="90"/>
                      <a:pt x="33" y="96"/>
                      <a:pt x="35" y="101"/>
                    </a:cubicBezTo>
                    <a:cubicBezTo>
                      <a:pt x="36" y="106"/>
                      <a:pt x="38" y="110"/>
                      <a:pt x="41" y="113"/>
                    </a:cubicBezTo>
                    <a:cubicBezTo>
                      <a:pt x="44" y="116"/>
                      <a:pt x="47" y="118"/>
                      <a:pt x="51" y="119"/>
                    </a:cubicBezTo>
                    <a:cubicBezTo>
                      <a:pt x="54" y="120"/>
                      <a:pt x="58" y="121"/>
                      <a:pt x="63" y="121"/>
                    </a:cubicBezTo>
                    <a:cubicBezTo>
                      <a:pt x="67" y="121"/>
                      <a:pt x="71" y="120"/>
                      <a:pt x="75" y="119"/>
                    </a:cubicBezTo>
                    <a:cubicBezTo>
                      <a:pt x="79" y="117"/>
                      <a:pt x="83" y="115"/>
                      <a:pt x="86" y="111"/>
                    </a:cubicBezTo>
                    <a:cubicBezTo>
                      <a:pt x="89" y="108"/>
                      <a:pt x="91" y="104"/>
                      <a:pt x="93" y="100"/>
                    </a:cubicBezTo>
                    <a:cubicBezTo>
                      <a:pt x="94" y="95"/>
                      <a:pt x="95" y="89"/>
                      <a:pt x="95" y="84"/>
                    </a:cubicBezTo>
                    <a:cubicBezTo>
                      <a:pt x="95" y="0"/>
                      <a:pt x="95" y="0"/>
                      <a:pt x="95" y="0"/>
                    </a:cubicBezTo>
                    <a:cubicBezTo>
                      <a:pt x="128" y="0"/>
                      <a:pt x="128" y="0"/>
                      <a:pt x="128" y="0"/>
                    </a:cubicBezTo>
                    <a:cubicBezTo>
                      <a:pt x="128" y="144"/>
                      <a:pt x="128" y="144"/>
                      <a:pt x="128" y="144"/>
                    </a:cubicBezTo>
                    <a:lnTo>
                      <a:pt x="95" y="144"/>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83" name="Freeform 22">
                <a:extLst>
                  <a:ext uri="{FF2B5EF4-FFF2-40B4-BE49-F238E27FC236}">
                    <a16:creationId xmlns:a16="http://schemas.microsoft.com/office/drawing/2014/main" id="{20625C29-4749-49EC-89CD-F9472D1AC787}"/>
                  </a:ext>
                </a:extLst>
              </p:cNvPr>
              <p:cNvSpPr>
                <a:spLocks noEditPoints="1"/>
              </p:cNvSpPr>
              <p:nvPr/>
            </p:nvSpPr>
            <p:spPr bwMode="black">
              <a:xfrm>
                <a:off x="11749418" y="6194270"/>
                <a:ext cx="70517" cy="246255"/>
              </a:xfrm>
              <a:custGeom>
                <a:avLst/>
                <a:gdLst/>
                <a:ahLst/>
                <a:cxnLst>
                  <a:cxn ang="0">
                    <a:pos x="74" y="238"/>
                  </a:cxn>
                  <a:cxn ang="0">
                    <a:pos x="63" y="261"/>
                  </a:cxn>
                  <a:cxn ang="0">
                    <a:pos x="45" y="276"/>
                  </a:cxn>
                  <a:cxn ang="0">
                    <a:pos x="19" y="282"/>
                  </a:cxn>
                  <a:cxn ang="0">
                    <a:pos x="14" y="281"/>
                  </a:cxn>
                  <a:cxn ang="0">
                    <a:pos x="9" y="280"/>
                  </a:cxn>
                  <a:cxn ang="0">
                    <a:pos x="4" y="279"/>
                  </a:cxn>
                  <a:cxn ang="0">
                    <a:pos x="0" y="278"/>
                  </a:cxn>
                  <a:cxn ang="0">
                    <a:pos x="0" y="250"/>
                  </a:cxn>
                  <a:cxn ang="0">
                    <a:pos x="9" y="254"/>
                  </a:cxn>
                  <a:cxn ang="0">
                    <a:pos x="18" y="255"/>
                  </a:cxn>
                  <a:cxn ang="0">
                    <a:pos x="28" y="253"/>
                  </a:cxn>
                  <a:cxn ang="0">
                    <a:pos x="37" y="246"/>
                  </a:cxn>
                  <a:cxn ang="0">
                    <a:pos x="43" y="232"/>
                  </a:cxn>
                  <a:cxn ang="0">
                    <a:pos x="45" y="213"/>
                  </a:cxn>
                  <a:cxn ang="0">
                    <a:pos x="45" y="70"/>
                  </a:cxn>
                  <a:cxn ang="0">
                    <a:pos x="77" y="70"/>
                  </a:cxn>
                  <a:cxn ang="0">
                    <a:pos x="77" y="209"/>
                  </a:cxn>
                  <a:cxn ang="0">
                    <a:pos x="74" y="238"/>
                  </a:cxn>
                  <a:cxn ang="0">
                    <a:pos x="81" y="20"/>
                  </a:cxn>
                  <a:cxn ang="0">
                    <a:pos x="80" y="27"/>
                  </a:cxn>
                  <a:cxn ang="0">
                    <a:pos x="76" y="33"/>
                  </a:cxn>
                  <a:cxn ang="0">
                    <a:pos x="69" y="37"/>
                  </a:cxn>
                  <a:cxn ang="0">
                    <a:pos x="61" y="38"/>
                  </a:cxn>
                  <a:cxn ang="0">
                    <a:pos x="53" y="37"/>
                  </a:cxn>
                  <a:cxn ang="0">
                    <a:pos x="47" y="33"/>
                  </a:cxn>
                  <a:cxn ang="0">
                    <a:pos x="43" y="27"/>
                  </a:cxn>
                  <a:cxn ang="0">
                    <a:pos x="42" y="20"/>
                  </a:cxn>
                  <a:cxn ang="0">
                    <a:pos x="43" y="12"/>
                  </a:cxn>
                  <a:cxn ang="0">
                    <a:pos x="47" y="6"/>
                  </a:cxn>
                  <a:cxn ang="0">
                    <a:pos x="54" y="2"/>
                  </a:cxn>
                  <a:cxn ang="0">
                    <a:pos x="61" y="0"/>
                  </a:cxn>
                  <a:cxn ang="0">
                    <a:pos x="69" y="2"/>
                  </a:cxn>
                  <a:cxn ang="0">
                    <a:pos x="76" y="6"/>
                  </a:cxn>
                  <a:cxn ang="0">
                    <a:pos x="80" y="12"/>
                  </a:cxn>
                  <a:cxn ang="0">
                    <a:pos x="81" y="20"/>
                  </a:cxn>
                </a:cxnLst>
                <a:rect l="0" t="0" r="r" b="b"/>
                <a:pathLst>
                  <a:path w="81" h="282">
                    <a:moveTo>
                      <a:pt x="74" y="238"/>
                    </a:moveTo>
                    <a:cubicBezTo>
                      <a:pt x="71" y="247"/>
                      <a:pt x="68" y="255"/>
                      <a:pt x="63" y="261"/>
                    </a:cubicBezTo>
                    <a:cubicBezTo>
                      <a:pt x="58" y="268"/>
                      <a:pt x="52" y="273"/>
                      <a:pt x="45" y="276"/>
                    </a:cubicBezTo>
                    <a:cubicBezTo>
                      <a:pt x="37" y="280"/>
                      <a:pt x="29" y="282"/>
                      <a:pt x="19" y="282"/>
                    </a:cubicBezTo>
                    <a:cubicBezTo>
                      <a:pt x="18" y="282"/>
                      <a:pt x="16" y="282"/>
                      <a:pt x="14" y="281"/>
                    </a:cubicBezTo>
                    <a:cubicBezTo>
                      <a:pt x="12" y="281"/>
                      <a:pt x="11" y="281"/>
                      <a:pt x="9" y="280"/>
                    </a:cubicBezTo>
                    <a:cubicBezTo>
                      <a:pt x="7" y="280"/>
                      <a:pt x="6" y="280"/>
                      <a:pt x="4" y="279"/>
                    </a:cubicBezTo>
                    <a:cubicBezTo>
                      <a:pt x="2" y="279"/>
                      <a:pt x="1" y="278"/>
                      <a:pt x="0" y="278"/>
                    </a:cubicBezTo>
                    <a:cubicBezTo>
                      <a:pt x="0" y="250"/>
                      <a:pt x="0" y="250"/>
                      <a:pt x="0" y="250"/>
                    </a:cubicBezTo>
                    <a:cubicBezTo>
                      <a:pt x="2" y="251"/>
                      <a:pt x="5" y="252"/>
                      <a:pt x="9" y="254"/>
                    </a:cubicBezTo>
                    <a:cubicBezTo>
                      <a:pt x="12" y="255"/>
                      <a:pt x="15" y="255"/>
                      <a:pt x="18" y="255"/>
                    </a:cubicBezTo>
                    <a:cubicBezTo>
                      <a:pt x="22" y="255"/>
                      <a:pt x="25" y="255"/>
                      <a:pt x="28" y="253"/>
                    </a:cubicBezTo>
                    <a:cubicBezTo>
                      <a:pt x="32" y="251"/>
                      <a:pt x="34" y="249"/>
                      <a:pt x="37" y="246"/>
                    </a:cubicBezTo>
                    <a:cubicBezTo>
                      <a:pt x="39" y="242"/>
                      <a:pt x="41" y="238"/>
                      <a:pt x="43" y="232"/>
                    </a:cubicBezTo>
                    <a:cubicBezTo>
                      <a:pt x="44" y="227"/>
                      <a:pt x="45" y="220"/>
                      <a:pt x="45" y="213"/>
                    </a:cubicBezTo>
                    <a:cubicBezTo>
                      <a:pt x="45" y="70"/>
                      <a:pt x="45" y="70"/>
                      <a:pt x="45" y="70"/>
                    </a:cubicBezTo>
                    <a:cubicBezTo>
                      <a:pt x="77" y="70"/>
                      <a:pt x="77" y="70"/>
                      <a:pt x="77" y="70"/>
                    </a:cubicBezTo>
                    <a:cubicBezTo>
                      <a:pt x="77" y="209"/>
                      <a:pt x="77" y="209"/>
                      <a:pt x="77" y="209"/>
                    </a:cubicBezTo>
                    <a:cubicBezTo>
                      <a:pt x="77" y="220"/>
                      <a:pt x="76" y="229"/>
                      <a:pt x="74" y="238"/>
                    </a:cubicBezTo>
                    <a:close/>
                    <a:moveTo>
                      <a:pt x="81" y="20"/>
                    </a:moveTo>
                    <a:cubicBezTo>
                      <a:pt x="81" y="22"/>
                      <a:pt x="81" y="24"/>
                      <a:pt x="80" y="27"/>
                    </a:cubicBezTo>
                    <a:cubicBezTo>
                      <a:pt x="79" y="29"/>
                      <a:pt x="77" y="31"/>
                      <a:pt x="76" y="33"/>
                    </a:cubicBezTo>
                    <a:cubicBezTo>
                      <a:pt x="74" y="34"/>
                      <a:pt x="72" y="36"/>
                      <a:pt x="69" y="37"/>
                    </a:cubicBezTo>
                    <a:cubicBezTo>
                      <a:pt x="67" y="38"/>
                      <a:pt x="64" y="38"/>
                      <a:pt x="61" y="38"/>
                    </a:cubicBezTo>
                    <a:cubicBezTo>
                      <a:pt x="59" y="38"/>
                      <a:pt x="56" y="38"/>
                      <a:pt x="53" y="37"/>
                    </a:cubicBezTo>
                    <a:cubicBezTo>
                      <a:pt x="51" y="36"/>
                      <a:pt x="49" y="34"/>
                      <a:pt x="47" y="33"/>
                    </a:cubicBezTo>
                    <a:cubicBezTo>
                      <a:pt x="45" y="31"/>
                      <a:pt x="44" y="29"/>
                      <a:pt x="43" y="27"/>
                    </a:cubicBezTo>
                    <a:cubicBezTo>
                      <a:pt x="42" y="24"/>
                      <a:pt x="42" y="22"/>
                      <a:pt x="42" y="20"/>
                    </a:cubicBezTo>
                    <a:cubicBezTo>
                      <a:pt x="42" y="17"/>
                      <a:pt x="42" y="14"/>
                      <a:pt x="43" y="12"/>
                    </a:cubicBezTo>
                    <a:cubicBezTo>
                      <a:pt x="44" y="10"/>
                      <a:pt x="46" y="8"/>
                      <a:pt x="47" y="6"/>
                    </a:cubicBezTo>
                    <a:cubicBezTo>
                      <a:pt x="49" y="4"/>
                      <a:pt x="51" y="3"/>
                      <a:pt x="54" y="2"/>
                    </a:cubicBezTo>
                    <a:cubicBezTo>
                      <a:pt x="56" y="1"/>
                      <a:pt x="59" y="0"/>
                      <a:pt x="61" y="0"/>
                    </a:cubicBezTo>
                    <a:cubicBezTo>
                      <a:pt x="64" y="0"/>
                      <a:pt x="67" y="1"/>
                      <a:pt x="69" y="2"/>
                    </a:cubicBezTo>
                    <a:cubicBezTo>
                      <a:pt x="72" y="3"/>
                      <a:pt x="74" y="4"/>
                      <a:pt x="76" y="6"/>
                    </a:cubicBezTo>
                    <a:cubicBezTo>
                      <a:pt x="77" y="8"/>
                      <a:pt x="79" y="10"/>
                      <a:pt x="80" y="12"/>
                    </a:cubicBezTo>
                    <a:cubicBezTo>
                      <a:pt x="81" y="14"/>
                      <a:pt x="81" y="17"/>
                      <a:pt x="81" y="20"/>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84" name="Freeform 23">
                <a:extLst>
                  <a:ext uri="{FF2B5EF4-FFF2-40B4-BE49-F238E27FC236}">
                    <a16:creationId xmlns:a16="http://schemas.microsoft.com/office/drawing/2014/main" id="{C6F85D5A-FF3B-40EF-84B2-6124CD17DE99}"/>
                  </a:ext>
                </a:extLst>
              </p:cNvPr>
              <p:cNvSpPr>
                <a:spLocks noEditPoints="1"/>
              </p:cNvSpPr>
              <p:nvPr/>
            </p:nvSpPr>
            <p:spPr bwMode="black">
              <a:xfrm>
                <a:off x="11846886" y="6194270"/>
                <a:ext cx="35074" cy="186814"/>
              </a:xfrm>
              <a:custGeom>
                <a:avLst/>
                <a:gdLst/>
                <a:ahLst/>
                <a:cxnLst>
                  <a:cxn ang="0">
                    <a:pos x="40" y="20"/>
                  </a:cxn>
                  <a:cxn ang="0">
                    <a:pos x="38" y="27"/>
                  </a:cxn>
                  <a:cxn ang="0">
                    <a:pos x="34" y="33"/>
                  </a:cxn>
                  <a:cxn ang="0">
                    <a:pos x="28" y="37"/>
                  </a:cxn>
                  <a:cxn ang="0">
                    <a:pos x="20" y="38"/>
                  </a:cxn>
                  <a:cxn ang="0">
                    <a:pos x="12" y="37"/>
                  </a:cxn>
                  <a:cxn ang="0">
                    <a:pos x="6" y="33"/>
                  </a:cxn>
                  <a:cxn ang="0">
                    <a:pos x="2" y="27"/>
                  </a:cxn>
                  <a:cxn ang="0">
                    <a:pos x="0" y="20"/>
                  </a:cxn>
                  <a:cxn ang="0">
                    <a:pos x="2" y="12"/>
                  </a:cxn>
                  <a:cxn ang="0">
                    <a:pos x="6" y="6"/>
                  </a:cxn>
                  <a:cxn ang="0">
                    <a:pos x="12" y="2"/>
                  </a:cxn>
                  <a:cxn ang="0">
                    <a:pos x="20" y="0"/>
                  </a:cxn>
                  <a:cxn ang="0">
                    <a:pos x="28" y="2"/>
                  </a:cxn>
                  <a:cxn ang="0">
                    <a:pos x="34" y="6"/>
                  </a:cxn>
                  <a:cxn ang="0">
                    <a:pos x="38" y="12"/>
                  </a:cxn>
                  <a:cxn ang="0">
                    <a:pos x="40" y="20"/>
                  </a:cxn>
                  <a:cxn ang="0">
                    <a:pos x="3" y="214"/>
                  </a:cxn>
                  <a:cxn ang="0">
                    <a:pos x="3" y="70"/>
                  </a:cxn>
                  <a:cxn ang="0">
                    <a:pos x="36" y="70"/>
                  </a:cxn>
                  <a:cxn ang="0">
                    <a:pos x="36" y="214"/>
                  </a:cxn>
                  <a:cxn ang="0">
                    <a:pos x="3" y="214"/>
                  </a:cxn>
                </a:cxnLst>
                <a:rect l="0" t="0" r="r" b="b"/>
                <a:pathLst>
                  <a:path w="40" h="214">
                    <a:moveTo>
                      <a:pt x="40" y="20"/>
                    </a:moveTo>
                    <a:cubicBezTo>
                      <a:pt x="40" y="22"/>
                      <a:pt x="39" y="24"/>
                      <a:pt x="38" y="27"/>
                    </a:cubicBezTo>
                    <a:cubicBezTo>
                      <a:pt x="37" y="29"/>
                      <a:pt x="36" y="31"/>
                      <a:pt x="34" y="33"/>
                    </a:cubicBezTo>
                    <a:cubicBezTo>
                      <a:pt x="32" y="34"/>
                      <a:pt x="30" y="36"/>
                      <a:pt x="28" y="37"/>
                    </a:cubicBezTo>
                    <a:cubicBezTo>
                      <a:pt x="25" y="38"/>
                      <a:pt x="23" y="38"/>
                      <a:pt x="20" y="38"/>
                    </a:cubicBezTo>
                    <a:cubicBezTo>
                      <a:pt x="17" y="38"/>
                      <a:pt x="14" y="38"/>
                      <a:pt x="12" y="37"/>
                    </a:cubicBezTo>
                    <a:cubicBezTo>
                      <a:pt x="10" y="36"/>
                      <a:pt x="7" y="34"/>
                      <a:pt x="6" y="33"/>
                    </a:cubicBezTo>
                    <a:cubicBezTo>
                      <a:pt x="4" y="31"/>
                      <a:pt x="3" y="29"/>
                      <a:pt x="2" y="27"/>
                    </a:cubicBezTo>
                    <a:cubicBezTo>
                      <a:pt x="1" y="24"/>
                      <a:pt x="0" y="22"/>
                      <a:pt x="0" y="20"/>
                    </a:cubicBezTo>
                    <a:cubicBezTo>
                      <a:pt x="0" y="17"/>
                      <a:pt x="1" y="14"/>
                      <a:pt x="2" y="12"/>
                    </a:cubicBezTo>
                    <a:cubicBezTo>
                      <a:pt x="3" y="10"/>
                      <a:pt x="4" y="8"/>
                      <a:pt x="6" y="6"/>
                    </a:cubicBezTo>
                    <a:cubicBezTo>
                      <a:pt x="8" y="4"/>
                      <a:pt x="10" y="3"/>
                      <a:pt x="12" y="2"/>
                    </a:cubicBezTo>
                    <a:cubicBezTo>
                      <a:pt x="14" y="1"/>
                      <a:pt x="17" y="0"/>
                      <a:pt x="20" y="0"/>
                    </a:cubicBezTo>
                    <a:cubicBezTo>
                      <a:pt x="23" y="0"/>
                      <a:pt x="25" y="1"/>
                      <a:pt x="28" y="2"/>
                    </a:cubicBezTo>
                    <a:cubicBezTo>
                      <a:pt x="30" y="3"/>
                      <a:pt x="32" y="4"/>
                      <a:pt x="34" y="6"/>
                    </a:cubicBezTo>
                    <a:cubicBezTo>
                      <a:pt x="36" y="8"/>
                      <a:pt x="37" y="10"/>
                      <a:pt x="38" y="12"/>
                    </a:cubicBezTo>
                    <a:cubicBezTo>
                      <a:pt x="39" y="14"/>
                      <a:pt x="40" y="17"/>
                      <a:pt x="40" y="20"/>
                    </a:cubicBezTo>
                    <a:close/>
                    <a:moveTo>
                      <a:pt x="3" y="214"/>
                    </a:moveTo>
                    <a:cubicBezTo>
                      <a:pt x="3" y="70"/>
                      <a:pt x="3" y="70"/>
                      <a:pt x="3" y="70"/>
                    </a:cubicBezTo>
                    <a:cubicBezTo>
                      <a:pt x="36" y="70"/>
                      <a:pt x="36" y="70"/>
                      <a:pt x="36" y="70"/>
                    </a:cubicBezTo>
                    <a:cubicBezTo>
                      <a:pt x="36" y="214"/>
                      <a:pt x="36" y="214"/>
                      <a:pt x="36" y="214"/>
                    </a:cubicBezTo>
                    <a:lnTo>
                      <a:pt x="3" y="214"/>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grpSp>
        <p:grpSp>
          <p:nvGrpSpPr>
            <p:cNvPr id="36" name="Group 112">
              <a:extLst>
                <a:ext uri="{FF2B5EF4-FFF2-40B4-BE49-F238E27FC236}">
                  <a16:creationId xmlns:a16="http://schemas.microsoft.com/office/drawing/2014/main" id="{C7EC44DA-D421-41B3-8436-845028EE9E83}"/>
                </a:ext>
              </a:extLst>
            </p:cNvPr>
            <p:cNvGrpSpPr/>
            <p:nvPr/>
          </p:nvGrpSpPr>
          <p:grpSpPr bwMode="black">
            <a:xfrm>
              <a:off x="4812020" y="5206181"/>
              <a:ext cx="838328" cy="251295"/>
              <a:chOff x="1471737" y="6192453"/>
              <a:chExt cx="841520" cy="260991"/>
            </a:xfrm>
            <a:grpFill/>
            <a:effectLst/>
          </p:grpSpPr>
          <p:sp>
            <p:nvSpPr>
              <p:cNvPr id="72" name="Freeform 20">
                <a:extLst>
                  <a:ext uri="{FF2B5EF4-FFF2-40B4-BE49-F238E27FC236}">
                    <a16:creationId xmlns:a16="http://schemas.microsoft.com/office/drawing/2014/main" id="{7124C121-D69C-4FF0-9A26-75F85BB984B2}"/>
                  </a:ext>
                </a:extLst>
              </p:cNvPr>
              <p:cNvSpPr>
                <a:spLocks noEditPoints="1"/>
              </p:cNvSpPr>
              <p:nvPr/>
            </p:nvSpPr>
            <p:spPr bwMode="black">
              <a:xfrm>
                <a:off x="1471737" y="6192453"/>
                <a:ext cx="132645" cy="207734"/>
              </a:xfrm>
              <a:custGeom>
                <a:avLst/>
                <a:gdLst/>
                <a:ahLst/>
                <a:cxnLst>
                  <a:cxn ang="0">
                    <a:pos x="170" y="163"/>
                  </a:cxn>
                  <a:cxn ang="0">
                    <a:pos x="162" y="205"/>
                  </a:cxn>
                  <a:cxn ang="0">
                    <a:pos x="140" y="238"/>
                  </a:cxn>
                  <a:cxn ang="0">
                    <a:pos x="105" y="259"/>
                  </a:cxn>
                  <a:cxn ang="0">
                    <a:pos x="60" y="266"/>
                  </a:cxn>
                  <a:cxn ang="0">
                    <a:pos x="0" y="266"/>
                  </a:cxn>
                  <a:cxn ang="0">
                    <a:pos x="0" y="65"/>
                  </a:cxn>
                  <a:cxn ang="0">
                    <a:pos x="62" y="65"/>
                  </a:cxn>
                  <a:cxn ang="0">
                    <a:pos x="143" y="90"/>
                  </a:cxn>
                  <a:cxn ang="0">
                    <a:pos x="170" y="163"/>
                  </a:cxn>
                  <a:cxn ang="0">
                    <a:pos x="84" y="46"/>
                  </a:cxn>
                  <a:cxn ang="0">
                    <a:pos x="56" y="46"/>
                  </a:cxn>
                  <a:cxn ang="0">
                    <a:pos x="25" y="0"/>
                  </a:cxn>
                  <a:cxn ang="0">
                    <a:pos x="46" y="0"/>
                  </a:cxn>
                  <a:cxn ang="0">
                    <a:pos x="70" y="30"/>
                  </a:cxn>
                  <a:cxn ang="0">
                    <a:pos x="92" y="0"/>
                  </a:cxn>
                  <a:cxn ang="0">
                    <a:pos x="114" y="0"/>
                  </a:cxn>
                  <a:cxn ang="0">
                    <a:pos x="84" y="46"/>
                  </a:cxn>
                  <a:cxn ang="0">
                    <a:pos x="134" y="164"/>
                  </a:cxn>
                  <a:cxn ang="0">
                    <a:pos x="129" y="134"/>
                  </a:cxn>
                  <a:cxn ang="0">
                    <a:pos x="115" y="112"/>
                  </a:cxn>
                  <a:cxn ang="0">
                    <a:pos x="92" y="98"/>
                  </a:cxn>
                  <a:cxn ang="0">
                    <a:pos x="60" y="94"/>
                  </a:cxn>
                  <a:cxn ang="0">
                    <a:pos x="33" y="94"/>
                  </a:cxn>
                  <a:cxn ang="0">
                    <a:pos x="33" y="237"/>
                  </a:cxn>
                  <a:cxn ang="0">
                    <a:pos x="60" y="237"/>
                  </a:cxn>
                  <a:cxn ang="0">
                    <a:pos x="92" y="232"/>
                  </a:cxn>
                  <a:cxn ang="0">
                    <a:pos x="115" y="217"/>
                  </a:cxn>
                  <a:cxn ang="0">
                    <a:pos x="129" y="194"/>
                  </a:cxn>
                  <a:cxn ang="0">
                    <a:pos x="134" y="164"/>
                  </a:cxn>
                </a:cxnLst>
                <a:rect l="0" t="0" r="r" b="b"/>
                <a:pathLst>
                  <a:path w="170" h="266">
                    <a:moveTo>
                      <a:pt x="170" y="163"/>
                    </a:moveTo>
                    <a:cubicBezTo>
                      <a:pt x="170" y="178"/>
                      <a:pt x="167" y="193"/>
                      <a:pt x="162" y="205"/>
                    </a:cubicBezTo>
                    <a:cubicBezTo>
                      <a:pt x="157" y="218"/>
                      <a:pt x="149" y="229"/>
                      <a:pt x="140" y="238"/>
                    </a:cubicBezTo>
                    <a:cubicBezTo>
                      <a:pt x="130" y="247"/>
                      <a:pt x="119" y="254"/>
                      <a:pt x="105" y="259"/>
                    </a:cubicBezTo>
                    <a:cubicBezTo>
                      <a:pt x="92" y="264"/>
                      <a:pt x="77" y="266"/>
                      <a:pt x="60" y="266"/>
                    </a:cubicBezTo>
                    <a:cubicBezTo>
                      <a:pt x="0" y="266"/>
                      <a:pt x="0" y="266"/>
                      <a:pt x="0" y="266"/>
                    </a:cubicBezTo>
                    <a:cubicBezTo>
                      <a:pt x="0" y="65"/>
                      <a:pt x="0" y="65"/>
                      <a:pt x="0" y="65"/>
                    </a:cubicBezTo>
                    <a:cubicBezTo>
                      <a:pt x="62" y="65"/>
                      <a:pt x="62" y="65"/>
                      <a:pt x="62" y="65"/>
                    </a:cubicBezTo>
                    <a:cubicBezTo>
                      <a:pt x="98" y="65"/>
                      <a:pt x="125" y="73"/>
                      <a:pt x="143" y="90"/>
                    </a:cubicBezTo>
                    <a:cubicBezTo>
                      <a:pt x="161" y="106"/>
                      <a:pt x="170" y="131"/>
                      <a:pt x="170" y="163"/>
                    </a:cubicBezTo>
                    <a:close/>
                    <a:moveTo>
                      <a:pt x="84" y="46"/>
                    </a:moveTo>
                    <a:cubicBezTo>
                      <a:pt x="56" y="46"/>
                      <a:pt x="56" y="46"/>
                      <a:pt x="56" y="46"/>
                    </a:cubicBezTo>
                    <a:cubicBezTo>
                      <a:pt x="25" y="0"/>
                      <a:pt x="25" y="0"/>
                      <a:pt x="25" y="0"/>
                    </a:cubicBezTo>
                    <a:cubicBezTo>
                      <a:pt x="46" y="0"/>
                      <a:pt x="46" y="0"/>
                      <a:pt x="46" y="0"/>
                    </a:cubicBezTo>
                    <a:cubicBezTo>
                      <a:pt x="70" y="30"/>
                      <a:pt x="70" y="30"/>
                      <a:pt x="70" y="30"/>
                    </a:cubicBezTo>
                    <a:cubicBezTo>
                      <a:pt x="92" y="0"/>
                      <a:pt x="92" y="0"/>
                      <a:pt x="92" y="0"/>
                    </a:cubicBezTo>
                    <a:cubicBezTo>
                      <a:pt x="114" y="0"/>
                      <a:pt x="114" y="0"/>
                      <a:pt x="114" y="0"/>
                    </a:cubicBezTo>
                    <a:lnTo>
                      <a:pt x="84" y="46"/>
                    </a:lnTo>
                    <a:close/>
                    <a:moveTo>
                      <a:pt x="134" y="164"/>
                    </a:moveTo>
                    <a:cubicBezTo>
                      <a:pt x="134" y="152"/>
                      <a:pt x="133" y="142"/>
                      <a:pt x="129" y="134"/>
                    </a:cubicBezTo>
                    <a:cubicBezTo>
                      <a:pt x="126" y="125"/>
                      <a:pt x="122" y="118"/>
                      <a:pt x="115" y="112"/>
                    </a:cubicBezTo>
                    <a:cubicBezTo>
                      <a:pt x="109" y="106"/>
                      <a:pt x="101" y="101"/>
                      <a:pt x="92" y="98"/>
                    </a:cubicBezTo>
                    <a:cubicBezTo>
                      <a:pt x="83" y="95"/>
                      <a:pt x="72" y="94"/>
                      <a:pt x="60" y="94"/>
                    </a:cubicBezTo>
                    <a:cubicBezTo>
                      <a:pt x="33" y="94"/>
                      <a:pt x="33" y="94"/>
                      <a:pt x="33" y="94"/>
                    </a:cubicBezTo>
                    <a:cubicBezTo>
                      <a:pt x="33" y="237"/>
                      <a:pt x="33" y="237"/>
                      <a:pt x="33" y="237"/>
                    </a:cubicBezTo>
                    <a:cubicBezTo>
                      <a:pt x="60" y="237"/>
                      <a:pt x="60" y="237"/>
                      <a:pt x="60" y="237"/>
                    </a:cubicBezTo>
                    <a:cubicBezTo>
                      <a:pt x="72" y="237"/>
                      <a:pt x="83" y="236"/>
                      <a:pt x="92" y="232"/>
                    </a:cubicBezTo>
                    <a:cubicBezTo>
                      <a:pt x="101" y="229"/>
                      <a:pt x="109" y="224"/>
                      <a:pt x="115" y="217"/>
                    </a:cubicBezTo>
                    <a:cubicBezTo>
                      <a:pt x="121" y="211"/>
                      <a:pt x="126" y="203"/>
                      <a:pt x="129" y="194"/>
                    </a:cubicBezTo>
                    <a:cubicBezTo>
                      <a:pt x="133" y="185"/>
                      <a:pt x="134" y="175"/>
                      <a:pt x="134" y="164"/>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73" name="Freeform 21">
                <a:extLst>
                  <a:ext uri="{FF2B5EF4-FFF2-40B4-BE49-F238E27FC236}">
                    <a16:creationId xmlns:a16="http://schemas.microsoft.com/office/drawing/2014/main" id="{BCB5CE5D-5F08-4596-9939-59B64C93633B}"/>
                  </a:ext>
                </a:extLst>
              </p:cNvPr>
              <p:cNvSpPr>
                <a:spLocks noEditPoints="1"/>
              </p:cNvSpPr>
              <p:nvPr/>
            </p:nvSpPr>
            <p:spPr bwMode="black">
              <a:xfrm>
                <a:off x="1616291" y="6285404"/>
                <a:ext cx="94274" cy="117760"/>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3" y="113"/>
                  </a:cxn>
                  <a:cxn ang="0">
                    <a:pos x="38" y="119"/>
                  </a:cxn>
                  <a:cxn ang="0">
                    <a:pos x="46" y="123"/>
                  </a:cxn>
                  <a:cxn ang="0">
                    <a:pos x="56" y="125"/>
                  </a:cxn>
                  <a:cxn ang="0">
                    <a:pos x="69"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0" y="145"/>
                      <a:pt x="16" y="142"/>
                      <a:pt x="12" y="139"/>
                    </a:cubicBezTo>
                    <a:cubicBezTo>
                      <a:pt x="8" y="135"/>
                      <a:pt x="5" y="131"/>
                      <a:pt x="3" y="125"/>
                    </a:cubicBezTo>
                    <a:cubicBezTo>
                      <a:pt x="1" y="120"/>
                      <a:pt x="0" y="114"/>
                      <a:pt x="0" y="108"/>
                    </a:cubicBezTo>
                    <a:cubicBezTo>
                      <a:pt x="0" y="102"/>
                      <a:pt x="1" y="96"/>
                      <a:pt x="3" y="91"/>
                    </a:cubicBezTo>
                    <a:cubicBezTo>
                      <a:pt x="4" y="85"/>
                      <a:pt x="7" y="81"/>
                      <a:pt x="11" y="76"/>
                    </a:cubicBezTo>
                    <a:cubicBezTo>
                      <a:pt x="15" y="72"/>
                      <a:pt x="20" y="69"/>
                      <a:pt x="26" y="66"/>
                    </a:cubicBezTo>
                    <a:cubicBezTo>
                      <a:pt x="31" y="63"/>
                      <a:pt x="39" y="61"/>
                      <a:pt x="47" y="60"/>
                    </a:cubicBezTo>
                    <a:cubicBezTo>
                      <a:pt x="89" y="55"/>
                      <a:pt x="89" y="55"/>
                      <a:pt x="89" y="55"/>
                    </a:cubicBezTo>
                    <a:cubicBezTo>
                      <a:pt x="89" y="44"/>
                      <a:pt x="87" y="37"/>
                      <a:pt x="82" y="32"/>
                    </a:cubicBezTo>
                    <a:cubicBezTo>
                      <a:pt x="77" y="28"/>
                      <a:pt x="70" y="25"/>
                      <a:pt x="62" y="25"/>
                    </a:cubicBezTo>
                    <a:cubicBezTo>
                      <a:pt x="53" y="25"/>
                      <a:pt x="44" y="27"/>
                      <a:pt x="36" y="30"/>
                    </a:cubicBezTo>
                    <a:cubicBezTo>
                      <a:pt x="28" y="33"/>
                      <a:pt x="20" y="36"/>
                      <a:pt x="14" y="41"/>
                    </a:cubicBezTo>
                    <a:cubicBezTo>
                      <a:pt x="14" y="13"/>
                      <a:pt x="14" y="13"/>
                      <a:pt x="14" y="13"/>
                    </a:cubicBezTo>
                    <a:cubicBezTo>
                      <a:pt x="16" y="11"/>
                      <a:pt x="19" y="10"/>
                      <a:pt x="23" y="8"/>
                    </a:cubicBezTo>
                    <a:cubicBezTo>
                      <a:pt x="26"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1" y="86"/>
                      <a:pt x="39" y="87"/>
                      <a:pt x="37" y="89"/>
                    </a:cubicBezTo>
                    <a:cubicBezTo>
                      <a:pt x="35" y="91"/>
                      <a:pt x="34" y="93"/>
                      <a:pt x="33" y="96"/>
                    </a:cubicBezTo>
                    <a:cubicBezTo>
                      <a:pt x="32" y="98"/>
                      <a:pt x="32" y="101"/>
                      <a:pt x="32" y="105"/>
                    </a:cubicBezTo>
                    <a:cubicBezTo>
                      <a:pt x="32" y="108"/>
                      <a:pt x="32" y="110"/>
                      <a:pt x="33" y="113"/>
                    </a:cubicBezTo>
                    <a:cubicBezTo>
                      <a:pt x="35" y="115"/>
                      <a:pt x="36" y="117"/>
                      <a:pt x="38" y="119"/>
                    </a:cubicBezTo>
                    <a:cubicBezTo>
                      <a:pt x="40" y="121"/>
                      <a:pt x="43" y="122"/>
                      <a:pt x="46" y="123"/>
                    </a:cubicBezTo>
                    <a:cubicBezTo>
                      <a:pt x="49" y="124"/>
                      <a:pt x="52" y="125"/>
                      <a:pt x="56" y="125"/>
                    </a:cubicBezTo>
                    <a:cubicBezTo>
                      <a:pt x="61" y="125"/>
                      <a:pt x="65" y="124"/>
                      <a:pt x="69" y="122"/>
                    </a:cubicBezTo>
                    <a:cubicBezTo>
                      <a:pt x="73"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74" name="Freeform 22">
                <a:extLst>
                  <a:ext uri="{FF2B5EF4-FFF2-40B4-BE49-F238E27FC236}">
                    <a16:creationId xmlns:a16="http://schemas.microsoft.com/office/drawing/2014/main" id="{D535A7EC-79F1-49A1-9635-66BB7940B970}"/>
                  </a:ext>
                </a:extLst>
              </p:cNvPr>
              <p:cNvSpPr>
                <a:spLocks/>
              </p:cNvSpPr>
              <p:nvPr/>
            </p:nvSpPr>
            <p:spPr bwMode="black">
              <a:xfrm>
                <a:off x="1735043" y="6233801"/>
                <a:ext cx="102875" cy="166386"/>
              </a:xfrm>
              <a:custGeom>
                <a:avLst/>
                <a:gdLst/>
                <a:ahLst/>
                <a:cxnLst>
                  <a:cxn ang="0">
                    <a:pos x="210" y="503"/>
                  </a:cxn>
                  <a:cxn ang="0">
                    <a:pos x="78" y="340"/>
                  </a:cxn>
                  <a:cxn ang="0">
                    <a:pos x="75" y="340"/>
                  </a:cxn>
                  <a:cxn ang="0">
                    <a:pos x="75" y="503"/>
                  </a:cxn>
                  <a:cxn ang="0">
                    <a:pos x="0" y="503"/>
                  </a:cxn>
                  <a:cxn ang="0">
                    <a:pos x="0" y="0"/>
                  </a:cxn>
                  <a:cxn ang="0">
                    <a:pos x="75" y="0"/>
                  </a:cxn>
                  <a:cxn ang="0">
                    <a:pos x="75" y="319"/>
                  </a:cxn>
                  <a:cxn ang="0">
                    <a:pos x="78" y="319"/>
                  </a:cxn>
                  <a:cxn ang="0">
                    <a:pos x="203" y="163"/>
                  </a:cxn>
                  <a:cxn ang="0">
                    <a:pos x="300" y="163"/>
                  </a:cxn>
                  <a:cxn ang="0">
                    <a:pos x="156" y="326"/>
                  </a:cxn>
                  <a:cxn ang="0">
                    <a:pos x="311" y="503"/>
                  </a:cxn>
                  <a:cxn ang="0">
                    <a:pos x="210" y="503"/>
                  </a:cxn>
                </a:cxnLst>
                <a:rect l="0" t="0" r="r" b="b"/>
                <a:pathLst>
                  <a:path w="311" h="503">
                    <a:moveTo>
                      <a:pt x="210" y="503"/>
                    </a:moveTo>
                    <a:lnTo>
                      <a:pt x="78" y="340"/>
                    </a:lnTo>
                    <a:lnTo>
                      <a:pt x="75" y="340"/>
                    </a:lnTo>
                    <a:lnTo>
                      <a:pt x="75" y="503"/>
                    </a:lnTo>
                    <a:lnTo>
                      <a:pt x="0" y="503"/>
                    </a:lnTo>
                    <a:lnTo>
                      <a:pt x="0" y="0"/>
                    </a:lnTo>
                    <a:lnTo>
                      <a:pt x="75" y="0"/>
                    </a:lnTo>
                    <a:lnTo>
                      <a:pt x="75" y="319"/>
                    </a:lnTo>
                    <a:lnTo>
                      <a:pt x="78" y="319"/>
                    </a:lnTo>
                    <a:lnTo>
                      <a:pt x="203" y="163"/>
                    </a:lnTo>
                    <a:lnTo>
                      <a:pt x="300" y="163"/>
                    </a:lnTo>
                    <a:lnTo>
                      <a:pt x="156" y="326"/>
                    </a:lnTo>
                    <a:lnTo>
                      <a:pt x="311" y="503"/>
                    </a:lnTo>
                    <a:lnTo>
                      <a:pt x="210" y="503"/>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75" name="Freeform 23">
                <a:extLst>
                  <a:ext uri="{FF2B5EF4-FFF2-40B4-BE49-F238E27FC236}">
                    <a16:creationId xmlns:a16="http://schemas.microsoft.com/office/drawing/2014/main" id="{8473EE25-A2BC-40B6-A2BE-DD285231E02C}"/>
                  </a:ext>
                </a:extLst>
              </p:cNvPr>
              <p:cNvSpPr>
                <a:spLocks/>
              </p:cNvSpPr>
              <p:nvPr/>
            </p:nvSpPr>
            <p:spPr bwMode="black">
              <a:xfrm>
                <a:off x="1847510" y="6287720"/>
                <a:ext cx="99897" cy="115445"/>
              </a:xfrm>
              <a:custGeom>
                <a:avLst/>
                <a:gdLst/>
                <a:ahLst/>
                <a:cxnLst>
                  <a:cxn ang="0">
                    <a:pos x="95" y="144"/>
                  </a:cxn>
                  <a:cxn ang="0">
                    <a:pos x="95" y="123"/>
                  </a:cxn>
                  <a:cxn ang="0">
                    <a:pos x="95" y="123"/>
                  </a:cxn>
                  <a:cxn ang="0">
                    <a:pos x="88" y="132"/>
                  </a:cxn>
                  <a:cxn ang="0">
                    <a:pos x="78" y="140"/>
                  </a:cxn>
                  <a:cxn ang="0">
                    <a:pos x="66" y="146"/>
                  </a:cxn>
                  <a:cxn ang="0">
                    <a:pos x="51" y="148"/>
                  </a:cxn>
                  <a:cxn ang="0">
                    <a:pos x="13" y="133"/>
                  </a:cxn>
                  <a:cxn ang="0">
                    <a:pos x="0" y="88"/>
                  </a:cxn>
                  <a:cxn ang="0">
                    <a:pos x="0" y="0"/>
                  </a:cxn>
                  <a:cxn ang="0">
                    <a:pos x="33" y="0"/>
                  </a:cxn>
                  <a:cxn ang="0">
                    <a:pos x="33" y="84"/>
                  </a:cxn>
                  <a:cxn ang="0">
                    <a:pos x="35" y="101"/>
                  </a:cxn>
                  <a:cxn ang="0">
                    <a:pos x="41" y="113"/>
                  </a:cxn>
                  <a:cxn ang="0">
                    <a:pos x="50" y="119"/>
                  </a:cxn>
                  <a:cxn ang="0">
                    <a:pos x="63" y="121"/>
                  </a:cxn>
                  <a:cxn ang="0">
                    <a:pos x="75" y="119"/>
                  </a:cxn>
                  <a:cxn ang="0">
                    <a:pos x="86" y="111"/>
                  </a:cxn>
                  <a:cxn ang="0">
                    <a:pos x="93" y="100"/>
                  </a:cxn>
                  <a:cxn ang="0">
                    <a:pos x="95" y="84"/>
                  </a:cxn>
                  <a:cxn ang="0">
                    <a:pos x="95" y="0"/>
                  </a:cxn>
                  <a:cxn ang="0">
                    <a:pos x="128" y="0"/>
                  </a:cxn>
                  <a:cxn ang="0">
                    <a:pos x="128" y="144"/>
                  </a:cxn>
                  <a:cxn ang="0">
                    <a:pos x="95" y="144"/>
                  </a:cxn>
                </a:cxnLst>
                <a:rect l="0" t="0" r="r" b="b"/>
                <a:pathLst>
                  <a:path w="128" h="148">
                    <a:moveTo>
                      <a:pt x="95" y="144"/>
                    </a:moveTo>
                    <a:cubicBezTo>
                      <a:pt x="95" y="123"/>
                      <a:pt x="95" y="123"/>
                      <a:pt x="95" y="123"/>
                    </a:cubicBezTo>
                    <a:cubicBezTo>
                      <a:pt x="95" y="123"/>
                      <a:pt x="95" y="123"/>
                      <a:pt x="95" y="123"/>
                    </a:cubicBezTo>
                    <a:cubicBezTo>
                      <a:pt x="93" y="126"/>
                      <a:pt x="90" y="129"/>
                      <a:pt x="88" y="132"/>
                    </a:cubicBezTo>
                    <a:cubicBezTo>
                      <a:pt x="85" y="135"/>
                      <a:pt x="81" y="138"/>
                      <a:pt x="78" y="140"/>
                    </a:cubicBezTo>
                    <a:cubicBezTo>
                      <a:pt x="74" y="143"/>
                      <a:pt x="70" y="144"/>
                      <a:pt x="66" y="146"/>
                    </a:cubicBezTo>
                    <a:cubicBezTo>
                      <a:pt x="61" y="147"/>
                      <a:pt x="56" y="148"/>
                      <a:pt x="51" y="148"/>
                    </a:cubicBezTo>
                    <a:cubicBezTo>
                      <a:pt x="35" y="148"/>
                      <a:pt x="22" y="143"/>
                      <a:pt x="13" y="133"/>
                    </a:cubicBezTo>
                    <a:cubicBezTo>
                      <a:pt x="4" y="123"/>
                      <a:pt x="0" y="108"/>
                      <a:pt x="0" y="88"/>
                    </a:cubicBezTo>
                    <a:cubicBezTo>
                      <a:pt x="0" y="0"/>
                      <a:pt x="0" y="0"/>
                      <a:pt x="0" y="0"/>
                    </a:cubicBezTo>
                    <a:cubicBezTo>
                      <a:pt x="33" y="0"/>
                      <a:pt x="33" y="0"/>
                      <a:pt x="33" y="0"/>
                    </a:cubicBezTo>
                    <a:cubicBezTo>
                      <a:pt x="33" y="84"/>
                      <a:pt x="33" y="84"/>
                      <a:pt x="33" y="84"/>
                    </a:cubicBezTo>
                    <a:cubicBezTo>
                      <a:pt x="33" y="90"/>
                      <a:pt x="33" y="96"/>
                      <a:pt x="35" y="101"/>
                    </a:cubicBezTo>
                    <a:cubicBezTo>
                      <a:pt x="36" y="106"/>
                      <a:pt x="38" y="110"/>
                      <a:pt x="41" y="113"/>
                    </a:cubicBezTo>
                    <a:cubicBezTo>
                      <a:pt x="44" y="116"/>
                      <a:pt x="47" y="118"/>
                      <a:pt x="50" y="119"/>
                    </a:cubicBezTo>
                    <a:cubicBezTo>
                      <a:pt x="54" y="120"/>
                      <a:pt x="58" y="121"/>
                      <a:pt x="63" y="121"/>
                    </a:cubicBezTo>
                    <a:cubicBezTo>
                      <a:pt x="67" y="121"/>
                      <a:pt x="71" y="120"/>
                      <a:pt x="75" y="119"/>
                    </a:cubicBezTo>
                    <a:cubicBezTo>
                      <a:pt x="79" y="117"/>
                      <a:pt x="83" y="115"/>
                      <a:pt x="86" y="111"/>
                    </a:cubicBezTo>
                    <a:cubicBezTo>
                      <a:pt x="89" y="108"/>
                      <a:pt x="91" y="104"/>
                      <a:pt x="93" y="100"/>
                    </a:cubicBezTo>
                    <a:cubicBezTo>
                      <a:pt x="94" y="95"/>
                      <a:pt x="95" y="89"/>
                      <a:pt x="95" y="84"/>
                    </a:cubicBezTo>
                    <a:cubicBezTo>
                      <a:pt x="95" y="0"/>
                      <a:pt x="95" y="0"/>
                      <a:pt x="95" y="0"/>
                    </a:cubicBezTo>
                    <a:cubicBezTo>
                      <a:pt x="128" y="0"/>
                      <a:pt x="128" y="0"/>
                      <a:pt x="128" y="0"/>
                    </a:cubicBezTo>
                    <a:cubicBezTo>
                      <a:pt x="128" y="144"/>
                      <a:pt x="128" y="144"/>
                      <a:pt x="128" y="144"/>
                    </a:cubicBezTo>
                    <a:lnTo>
                      <a:pt x="95" y="144"/>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76" name="Freeform 24">
                <a:extLst>
                  <a:ext uri="{FF2B5EF4-FFF2-40B4-BE49-F238E27FC236}">
                    <a16:creationId xmlns:a16="http://schemas.microsoft.com/office/drawing/2014/main" id="{3C6F07E5-57CA-4ABD-A6AE-E120A9FCB3A1}"/>
                  </a:ext>
                </a:extLst>
              </p:cNvPr>
              <p:cNvSpPr>
                <a:spLocks noEditPoints="1"/>
              </p:cNvSpPr>
              <p:nvPr/>
            </p:nvSpPr>
            <p:spPr bwMode="black">
              <a:xfrm>
                <a:off x="1942115" y="6232809"/>
                <a:ext cx="63180" cy="220635"/>
              </a:xfrm>
              <a:custGeom>
                <a:avLst/>
                <a:gdLst/>
                <a:ahLst/>
                <a:cxnLst>
                  <a:cxn ang="0">
                    <a:pos x="74" y="238"/>
                  </a:cxn>
                  <a:cxn ang="0">
                    <a:pos x="63" y="261"/>
                  </a:cxn>
                  <a:cxn ang="0">
                    <a:pos x="45" y="276"/>
                  </a:cxn>
                  <a:cxn ang="0">
                    <a:pos x="19" y="282"/>
                  </a:cxn>
                  <a:cxn ang="0">
                    <a:pos x="14" y="281"/>
                  </a:cxn>
                  <a:cxn ang="0">
                    <a:pos x="9" y="280"/>
                  </a:cxn>
                  <a:cxn ang="0">
                    <a:pos x="4" y="279"/>
                  </a:cxn>
                  <a:cxn ang="0">
                    <a:pos x="0" y="278"/>
                  </a:cxn>
                  <a:cxn ang="0">
                    <a:pos x="0" y="250"/>
                  </a:cxn>
                  <a:cxn ang="0">
                    <a:pos x="9" y="254"/>
                  </a:cxn>
                  <a:cxn ang="0">
                    <a:pos x="18" y="255"/>
                  </a:cxn>
                  <a:cxn ang="0">
                    <a:pos x="28" y="253"/>
                  </a:cxn>
                  <a:cxn ang="0">
                    <a:pos x="37" y="246"/>
                  </a:cxn>
                  <a:cxn ang="0">
                    <a:pos x="43" y="232"/>
                  </a:cxn>
                  <a:cxn ang="0">
                    <a:pos x="45" y="213"/>
                  </a:cxn>
                  <a:cxn ang="0">
                    <a:pos x="45" y="70"/>
                  </a:cxn>
                  <a:cxn ang="0">
                    <a:pos x="77" y="70"/>
                  </a:cxn>
                  <a:cxn ang="0">
                    <a:pos x="77" y="209"/>
                  </a:cxn>
                  <a:cxn ang="0">
                    <a:pos x="74" y="238"/>
                  </a:cxn>
                  <a:cxn ang="0">
                    <a:pos x="81" y="20"/>
                  </a:cxn>
                  <a:cxn ang="0">
                    <a:pos x="80" y="27"/>
                  </a:cxn>
                  <a:cxn ang="0">
                    <a:pos x="76" y="33"/>
                  </a:cxn>
                  <a:cxn ang="0">
                    <a:pos x="69" y="37"/>
                  </a:cxn>
                  <a:cxn ang="0">
                    <a:pos x="61" y="38"/>
                  </a:cxn>
                  <a:cxn ang="0">
                    <a:pos x="53" y="37"/>
                  </a:cxn>
                  <a:cxn ang="0">
                    <a:pos x="47" y="33"/>
                  </a:cxn>
                  <a:cxn ang="0">
                    <a:pos x="43" y="27"/>
                  </a:cxn>
                  <a:cxn ang="0">
                    <a:pos x="42" y="20"/>
                  </a:cxn>
                  <a:cxn ang="0">
                    <a:pos x="43" y="12"/>
                  </a:cxn>
                  <a:cxn ang="0">
                    <a:pos x="47" y="6"/>
                  </a:cxn>
                  <a:cxn ang="0">
                    <a:pos x="54" y="2"/>
                  </a:cxn>
                  <a:cxn ang="0">
                    <a:pos x="61" y="0"/>
                  </a:cxn>
                  <a:cxn ang="0">
                    <a:pos x="69" y="2"/>
                  </a:cxn>
                  <a:cxn ang="0">
                    <a:pos x="76" y="6"/>
                  </a:cxn>
                  <a:cxn ang="0">
                    <a:pos x="80" y="12"/>
                  </a:cxn>
                  <a:cxn ang="0">
                    <a:pos x="81" y="20"/>
                  </a:cxn>
                </a:cxnLst>
                <a:rect l="0" t="0" r="r" b="b"/>
                <a:pathLst>
                  <a:path w="81" h="282">
                    <a:moveTo>
                      <a:pt x="74" y="238"/>
                    </a:moveTo>
                    <a:cubicBezTo>
                      <a:pt x="71" y="247"/>
                      <a:pt x="68" y="255"/>
                      <a:pt x="63" y="261"/>
                    </a:cubicBezTo>
                    <a:cubicBezTo>
                      <a:pt x="58" y="268"/>
                      <a:pt x="52" y="273"/>
                      <a:pt x="45" y="276"/>
                    </a:cubicBezTo>
                    <a:cubicBezTo>
                      <a:pt x="37" y="280"/>
                      <a:pt x="29" y="282"/>
                      <a:pt x="19" y="282"/>
                    </a:cubicBezTo>
                    <a:cubicBezTo>
                      <a:pt x="18" y="282"/>
                      <a:pt x="16" y="282"/>
                      <a:pt x="14" y="281"/>
                    </a:cubicBezTo>
                    <a:cubicBezTo>
                      <a:pt x="12" y="281"/>
                      <a:pt x="11" y="281"/>
                      <a:pt x="9" y="280"/>
                    </a:cubicBezTo>
                    <a:cubicBezTo>
                      <a:pt x="7" y="280"/>
                      <a:pt x="6" y="280"/>
                      <a:pt x="4" y="279"/>
                    </a:cubicBezTo>
                    <a:cubicBezTo>
                      <a:pt x="2" y="279"/>
                      <a:pt x="1" y="278"/>
                      <a:pt x="0" y="278"/>
                    </a:cubicBezTo>
                    <a:cubicBezTo>
                      <a:pt x="0" y="250"/>
                      <a:pt x="0" y="250"/>
                      <a:pt x="0" y="250"/>
                    </a:cubicBezTo>
                    <a:cubicBezTo>
                      <a:pt x="2" y="251"/>
                      <a:pt x="5" y="252"/>
                      <a:pt x="9" y="254"/>
                    </a:cubicBezTo>
                    <a:cubicBezTo>
                      <a:pt x="12" y="255"/>
                      <a:pt x="15" y="255"/>
                      <a:pt x="18" y="255"/>
                    </a:cubicBezTo>
                    <a:cubicBezTo>
                      <a:pt x="22" y="255"/>
                      <a:pt x="25" y="255"/>
                      <a:pt x="28" y="253"/>
                    </a:cubicBezTo>
                    <a:cubicBezTo>
                      <a:pt x="32" y="251"/>
                      <a:pt x="34" y="249"/>
                      <a:pt x="37" y="246"/>
                    </a:cubicBezTo>
                    <a:cubicBezTo>
                      <a:pt x="39" y="242"/>
                      <a:pt x="41" y="238"/>
                      <a:pt x="43" y="232"/>
                    </a:cubicBezTo>
                    <a:cubicBezTo>
                      <a:pt x="44" y="227"/>
                      <a:pt x="45" y="220"/>
                      <a:pt x="45" y="213"/>
                    </a:cubicBezTo>
                    <a:cubicBezTo>
                      <a:pt x="45" y="70"/>
                      <a:pt x="45" y="70"/>
                      <a:pt x="45" y="70"/>
                    </a:cubicBezTo>
                    <a:cubicBezTo>
                      <a:pt x="77" y="70"/>
                      <a:pt x="77" y="70"/>
                      <a:pt x="77" y="70"/>
                    </a:cubicBezTo>
                    <a:cubicBezTo>
                      <a:pt x="77" y="209"/>
                      <a:pt x="77" y="209"/>
                      <a:pt x="77" y="209"/>
                    </a:cubicBezTo>
                    <a:cubicBezTo>
                      <a:pt x="77" y="220"/>
                      <a:pt x="76" y="229"/>
                      <a:pt x="74" y="238"/>
                    </a:cubicBezTo>
                    <a:close/>
                    <a:moveTo>
                      <a:pt x="81" y="20"/>
                    </a:moveTo>
                    <a:cubicBezTo>
                      <a:pt x="81" y="22"/>
                      <a:pt x="81" y="24"/>
                      <a:pt x="80" y="27"/>
                    </a:cubicBezTo>
                    <a:cubicBezTo>
                      <a:pt x="79" y="29"/>
                      <a:pt x="77" y="31"/>
                      <a:pt x="76" y="33"/>
                    </a:cubicBezTo>
                    <a:cubicBezTo>
                      <a:pt x="74" y="34"/>
                      <a:pt x="72" y="36"/>
                      <a:pt x="69" y="37"/>
                    </a:cubicBezTo>
                    <a:cubicBezTo>
                      <a:pt x="67" y="38"/>
                      <a:pt x="64" y="38"/>
                      <a:pt x="61" y="38"/>
                    </a:cubicBezTo>
                    <a:cubicBezTo>
                      <a:pt x="59" y="38"/>
                      <a:pt x="56" y="38"/>
                      <a:pt x="53" y="37"/>
                    </a:cubicBezTo>
                    <a:cubicBezTo>
                      <a:pt x="51" y="36"/>
                      <a:pt x="49" y="34"/>
                      <a:pt x="47" y="33"/>
                    </a:cubicBezTo>
                    <a:cubicBezTo>
                      <a:pt x="45" y="31"/>
                      <a:pt x="44" y="29"/>
                      <a:pt x="43" y="27"/>
                    </a:cubicBezTo>
                    <a:cubicBezTo>
                      <a:pt x="42" y="24"/>
                      <a:pt x="42" y="22"/>
                      <a:pt x="42" y="20"/>
                    </a:cubicBezTo>
                    <a:cubicBezTo>
                      <a:pt x="42" y="17"/>
                      <a:pt x="42" y="14"/>
                      <a:pt x="43" y="12"/>
                    </a:cubicBezTo>
                    <a:cubicBezTo>
                      <a:pt x="44" y="10"/>
                      <a:pt x="46" y="8"/>
                      <a:pt x="47" y="6"/>
                    </a:cubicBezTo>
                    <a:cubicBezTo>
                      <a:pt x="49" y="4"/>
                      <a:pt x="51" y="3"/>
                      <a:pt x="54" y="2"/>
                    </a:cubicBezTo>
                    <a:cubicBezTo>
                      <a:pt x="56" y="1"/>
                      <a:pt x="59" y="0"/>
                      <a:pt x="61" y="0"/>
                    </a:cubicBezTo>
                    <a:cubicBezTo>
                      <a:pt x="64" y="0"/>
                      <a:pt x="67" y="1"/>
                      <a:pt x="69" y="2"/>
                    </a:cubicBezTo>
                    <a:cubicBezTo>
                      <a:pt x="72" y="3"/>
                      <a:pt x="74" y="4"/>
                      <a:pt x="76" y="6"/>
                    </a:cubicBezTo>
                    <a:cubicBezTo>
                      <a:pt x="77" y="8"/>
                      <a:pt x="79" y="10"/>
                      <a:pt x="80" y="12"/>
                    </a:cubicBezTo>
                    <a:cubicBezTo>
                      <a:pt x="81" y="14"/>
                      <a:pt x="81" y="17"/>
                      <a:pt x="81" y="20"/>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77" name="Freeform 25">
                <a:extLst>
                  <a:ext uri="{FF2B5EF4-FFF2-40B4-BE49-F238E27FC236}">
                    <a16:creationId xmlns:a16="http://schemas.microsoft.com/office/drawing/2014/main" id="{FE41ED6C-F71A-47DE-B9EB-0B64A10070D6}"/>
                  </a:ext>
                </a:extLst>
              </p:cNvPr>
              <p:cNvSpPr>
                <a:spLocks noEditPoints="1"/>
              </p:cNvSpPr>
              <p:nvPr/>
            </p:nvSpPr>
            <p:spPr bwMode="black">
              <a:xfrm>
                <a:off x="2024150" y="6285404"/>
                <a:ext cx="102213" cy="117760"/>
              </a:xfrm>
              <a:custGeom>
                <a:avLst/>
                <a:gdLst/>
                <a:ahLst/>
                <a:cxnLst>
                  <a:cxn ang="0">
                    <a:pos x="33" y="85"/>
                  </a:cxn>
                  <a:cxn ang="0">
                    <a:pos x="45" y="115"/>
                  </a:cxn>
                  <a:cxn ang="0">
                    <a:pos x="76" y="125"/>
                  </a:cxn>
                  <a:cxn ang="0">
                    <a:pos x="100" y="121"/>
                  </a:cxn>
                  <a:cxn ang="0">
                    <a:pos x="119" y="111"/>
                  </a:cxn>
                  <a:cxn ang="0">
                    <a:pos x="119" y="139"/>
                  </a:cxn>
                  <a:cxn ang="0">
                    <a:pos x="112" y="143"/>
                  </a:cxn>
                  <a:cxn ang="0">
                    <a:pos x="100" y="146"/>
                  </a:cxn>
                  <a:cxn ang="0">
                    <a:pos x="86" y="149"/>
                  </a:cxn>
                  <a:cxn ang="0">
                    <a:pos x="68" y="151"/>
                  </a:cxn>
                  <a:cxn ang="0">
                    <a:pos x="40" y="146"/>
                  </a:cxn>
                  <a:cxn ang="0">
                    <a:pos x="18" y="132"/>
                  </a:cxn>
                  <a:cxn ang="0">
                    <a:pos x="4" y="108"/>
                  </a:cxn>
                  <a:cxn ang="0">
                    <a:pos x="0" y="77"/>
                  </a:cxn>
                  <a:cxn ang="0">
                    <a:pos x="6" y="42"/>
                  </a:cxn>
                  <a:cxn ang="0">
                    <a:pos x="22" y="18"/>
                  </a:cxn>
                  <a:cxn ang="0">
                    <a:pos x="44" y="4"/>
                  </a:cxn>
                  <a:cxn ang="0">
                    <a:pos x="68" y="0"/>
                  </a:cxn>
                  <a:cxn ang="0">
                    <a:pos x="96" y="5"/>
                  </a:cxn>
                  <a:cxn ang="0">
                    <a:pos x="115" y="19"/>
                  </a:cxn>
                  <a:cxn ang="0">
                    <a:pos x="127" y="41"/>
                  </a:cxn>
                  <a:cxn ang="0">
                    <a:pos x="131" y="69"/>
                  </a:cxn>
                  <a:cxn ang="0">
                    <a:pos x="131" y="85"/>
                  </a:cxn>
                  <a:cxn ang="0">
                    <a:pos x="33" y="85"/>
                  </a:cxn>
                  <a:cxn ang="0">
                    <a:pos x="97" y="46"/>
                  </a:cxn>
                  <a:cxn ang="0">
                    <a:pos x="91" y="35"/>
                  </a:cxn>
                  <a:cxn ang="0">
                    <a:pos x="82" y="28"/>
                  </a:cxn>
                  <a:cxn ang="0">
                    <a:pos x="68" y="25"/>
                  </a:cxn>
                  <a:cxn ang="0">
                    <a:pos x="56" y="28"/>
                  </a:cxn>
                  <a:cxn ang="0">
                    <a:pos x="45" y="35"/>
                  </a:cxn>
                  <a:cxn ang="0">
                    <a:pos x="37" y="46"/>
                  </a:cxn>
                  <a:cxn ang="0">
                    <a:pos x="33" y="60"/>
                  </a:cxn>
                  <a:cxn ang="0">
                    <a:pos x="98" y="60"/>
                  </a:cxn>
                  <a:cxn ang="0">
                    <a:pos x="97" y="46"/>
                  </a:cxn>
                </a:cxnLst>
                <a:rect l="0" t="0" r="r" b="b"/>
                <a:pathLst>
                  <a:path w="131" h="151">
                    <a:moveTo>
                      <a:pt x="33" y="85"/>
                    </a:moveTo>
                    <a:cubicBezTo>
                      <a:pt x="34" y="98"/>
                      <a:pt x="38" y="108"/>
                      <a:pt x="45" y="115"/>
                    </a:cubicBezTo>
                    <a:cubicBezTo>
                      <a:pt x="52" y="122"/>
                      <a:pt x="63" y="125"/>
                      <a:pt x="76" y="125"/>
                    </a:cubicBezTo>
                    <a:cubicBezTo>
                      <a:pt x="84" y="125"/>
                      <a:pt x="92" y="124"/>
                      <a:pt x="100" y="121"/>
                    </a:cubicBezTo>
                    <a:cubicBezTo>
                      <a:pt x="107" y="119"/>
                      <a:pt x="114" y="115"/>
                      <a:pt x="119" y="111"/>
                    </a:cubicBezTo>
                    <a:cubicBezTo>
                      <a:pt x="119" y="139"/>
                      <a:pt x="119" y="139"/>
                      <a:pt x="119" y="139"/>
                    </a:cubicBezTo>
                    <a:cubicBezTo>
                      <a:pt x="117" y="140"/>
                      <a:pt x="115" y="141"/>
                      <a:pt x="112" y="143"/>
                    </a:cubicBezTo>
                    <a:cubicBezTo>
                      <a:pt x="108" y="144"/>
                      <a:pt x="105" y="145"/>
                      <a:pt x="100" y="146"/>
                    </a:cubicBezTo>
                    <a:cubicBezTo>
                      <a:pt x="96" y="148"/>
                      <a:pt x="91" y="149"/>
                      <a:pt x="86" y="149"/>
                    </a:cubicBezTo>
                    <a:cubicBezTo>
                      <a:pt x="80" y="150"/>
                      <a:pt x="74" y="151"/>
                      <a:pt x="68" y="151"/>
                    </a:cubicBezTo>
                    <a:cubicBezTo>
                      <a:pt x="58" y="151"/>
                      <a:pt x="48" y="149"/>
                      <a:pt x="40" y="146"/>
                    </a:cubicBezTo>
                    <a:cubicBezTo>
                      <a:pt x="31" y="143"/>
                      <a:pt x="24" y="138"/>
                      <a:pt x="18" y="132"/>
                    </a:cubicBezTo>
                    <a:cubicBezTo>
                      <a:pt x="12" y="125"/>
                      <a:pt x="8" y="118"/>
                      <a:pt x="4" y="108"/>
                    </a:cubicBezTo>
                    <a:cubicBezTo>
                      <a:pt x="1" y="99"/>
                      <a:pt x="0" y="89"/>
                      <a:pt x="0" y="77"/>
                    </a:cubicBezTo>
                    <a:cubicBezTo>
                      <a:pt x="0" y="63"/>
                      <a:pt x="2" y="52"/>
                      <a:pt x="6" y="42"/>
                    </a:cubicBezTo>
                    <a:cubicBezTo>
                      <a:pt x="10" y="33"/>
                      <a:pt x="15" y="25"/>
                      <a:pt x="22" y="18"/>
                    </a:cubicBezTo>
                    <a:cubicBezTo>
                      <a:pt x="28" y="12"/>
                      <a:pt x="36" y="7"/>
                      <a:pt x="44" y="4"/>
                    </a:cubicBezTo>
                    <a:cubicBezTo>
                      <a:pt x="52" y="1"/>
                      <a:pt x="60" y="0"/>
                      <a:pt x="68" y="0"/>
                    </a:cubicBezTo>
                    <a:cubicBezTo>
                      <a:pt x="78" y="0"/>
                      <a:pt x="88" y="2"/>
                      <a:pt x="96" y="5"/>
                    </a:cubicBezTo>
                    <a:cubicBezTo>
                      <a:pt x="103" y="8"/>
                      <a:pt x="110" y="13"/>
                      <a:pt x="115" y="19"/>
                    </a:cubicBezTo>
                    <a:cubicBezTo>
                      <a:pt x="120" y="25"/>
                      <a:pt x="124" y="32"/>
                      <a:pt x="127" y="41"/>
                    </a:cubicBezTo>
                    <a:cubicBezTo>
                      <a:pt x="129" y="49"/>
                      <a:pt x="131" y="59"/>
                      <a:pt x="131" y="69"/>
                    </a:cubicBezTo>
                    <a:cubicBezTo>
                      <a:pt x="131" y="85"/>
                      <a:pt x="131" y="85"/>
                      <a:pt x="131" y="85"/>
                    </a:cubicBezTo>
                    <a:lnTo>
                      <a:pt x="33" y="85"/>
                    </a:lnTo>
                    <a:close/>
                    <a:moveTo>
                      <a:pt x="97" y="46"/>
                    </a:moveTo>
                    <a:cubicBezTo>
                      <a:pt x="96" y="42"/>
                      <a:pt x="94" y="38"/>
                      <a:pt x="91" y="35"/>
                    </a:cubicBezTo>
                    <a:cubicBezTo>
                      <a:pt x="89" y="32"/>
                      <a:pt x="86" y="30"/>
                      <a:pt x="82" y="28"/>
                    </a:cubicBezTo>
                    <a:cubicBezTo>
                      <a:pt x="78" y="26"/>
                      <a:pt x="73" y="25"/>
                      <a:pt x="68" y="25"/>
                    </a:cubicBezTo>
                    <a:cubicBezTo>
                      <a:pt x="64" y="25"/>
                      <a:pt x="59" y="26"/>
                      <a:pt x="56" y="28"/>
                    </a:cubicBezTo>
                    <a:cubicBezTo>
                      <a:pt x="52" y="29"/>
                      <a:pt x="48" y="32"/>
                      <a:pt x="45" y="35"/>
                    </a:cubicBezTo>
                    <a:cubicBezTo>
                      <a:pt x="42" y="38"/>
                      <a:pt x="39" y="42"/>
                      <a:pt x="37" y="46"/>
                    </a:cubicBezTo>
                    <a:cubicBezTo>
                      <a:pt x="35" y="50"/>
                      <a:pt x="34" y="55"/>
                      <a:pt x="33" y="60"/>
                    </a:cubicBezTo>
                    <a:cubicBezTo>
                      <a:pt x="98" y="60"/>
                      <a:pt x="98" y="60"/>
                      <a:pt x="98" y="60"/>
                    </a:cubicBezTo>
                    <a:cubicBezTo>
                      <a:pt x="98" y="55"/>
                      <a:pt x="98" y="51"/>
                      <a:pt x="97" y="46"/>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78" name="Freeform 26">
                <a:extLst>
                  <a:ext uri="{FF2B5EF4-FFF2-40B4-BE49-F238E27FC236}">
                    <a16:creationId xmlns:a16="http://schemas.microsoft.com/office/drawing/2014/main" id="{8EDEC589-A6B7-4E73-B39E-1382EB28B234}"/>
                  </a:ext>
                </a:extLst>
              </p:cNvPr>
              <p:cNvSpPr>
                <a:spLocks/>
              </p:cNvSpPr>
              <p:nvPr/>
            </p:nvSpPr>
            <p:spPr bwMode="black">
              <a:xfrm>
                <a:off x="2145879" y="6285404"/>
                <a:ext cx="167378" cy="114783"/>
              </a:xfrm>
              <a:custGeom>
                <a:avLst/>
                <a:gdLst/>
                <a:ahLst/>
                <a:cxnLst>
                  <a:cxn ang="0">
                    <a:pos x="182" y="147"/>
                  </a:cxn>
                  <a:cxn ang="0">
                    <a:pos x="182" y="66"/>
                  </a:cxn>
                  <a:cxn ang="0">
                    <a:pos x="180" y="46"/>
                  </a:cxn>
                  <a:cxn ang="0">
                    <a:pos x="174" y="34"/>
                  </a:cxn>
                  <a:cxn ang="0">
                    <a:pos x="165" y="28"/>
                  </a:cxn>
                  <a:cxn ang="0">
                    <a:pos x="153" y="26"/>
                  </a:cxn>
                  <a:cxn ang="0">
                    <a:pos x="141" y="30"/>
                  </a:cxn>
                  <a:cxn ang="0">
                    <a:pos x="132" y="38"/>
                  </a:cxn>
                  <a:cxn ang="0">
                    <a:pos x="125" y="51"/>
                  </a:cxn>
                  <a:cxn ang="0">
                    <a:pos x="123" y="66"/>
                  </a:cxn>
                  <a:cxn ang="0">
                    <a:pos x="123" y="147"/>
                  </a:cxn>
                  <a:cxn ang="0">
                    <a:pos x="91" y="147"/>
                  </a:cxn>
                  <a:cxn ang="0">
                    <a:pos x="91" y="63"/>
                  </a:cxn>
                  <a:cxn ang="0">
                    <a:pos x="89" y="46"/>
                  </a:cxn>
                  <a:cxn ang="0">
                    <a:pos x="83" y="35"/>
                  </a:cxn>
                  <a:cxn ang="0">
                    <a:pos x="74" y="28"/>
                  </a:cxn>
                  <a:cxn ang="0">
                    <a:pos x="62" y="26"/>
                  </a:cxn>
                  <a:cxn ang="0">
                    <a:pos x="50" y="29"/>
                  </a:cxn>
                  <a:cxn ang="0">
                    <a:pos x="41" y="37"/>
                  </a:cxn>
                  <a:cxn ang="0">
                    <a:pos x="35" y="50"/>
                  </a:cxn>
                  <a:cxn ang="0">
                    <a:pos x="32" y="66"/>
                  </a:cxn>
                  <a:cxn ang="0">
                    <a:pos x="32" y="147"/>
                  </a:cxn>
                  <a:cxn ang="0">
                    <a:pos x="0" y="147"/>
                  </a:cxn>
                  <a:cxn ang="0">
                    <a:pos x="0" y="3"/>
                  </a:cxn>
                  <a:cxn ang="0">
                    <a:pos x="32" y="3"/>
                  </a:cxn>
                  <a:cxn ang="0">
                    <a:pos x="32" y="26"/>
                  </a:cxn>
                  <a:cxn ang="0">
                    <a:pos x="33" y="26"/>
                  </a:cxn>
                  <a:cxn ang="0">
                    <a:pos x="52" y="6"/>
                  </a:cxn>
                  <a:cxn ang="0">
                    <a:pos x="78" y="0"/>
                  </a:cxn>
                  <a:cxn ang="0">
                    <a:pos x="92" y="2"/>
                  </a:cxn>
                  <a:cxn ang="0">
                    <a:pos x="104" y="7"/>
                  </a:cxn>
                  <a:cxn ang="0">
                    <a:pos x="113" y="16"/>
                  </a:cxn>
                  <a:cxn ang="0">
                    <a:pos x="119" y="28"/>
                  </a:cxn>
                  <a:cxn ang="0">
                    <a:pos x="140" y="7"/>
                  </a:cxn>
                  <a:cxn ang="0">
                    <a:pos x="167" y="0"/>
                  </a:cxn>
                  <a:cxn ang="0">
                    <a:pos x="202" y="14"/>
                  </a:cxn>
                  <a:cxn ang="0">
                    <a:pos x="214" y="58"/>
                  </a:cxn>
                  <a:cxn ang="0">
                    <a:pos x="214" y="147"/>
                  </a:cxn>
                  <a:cxn ang="0">
                    <a:pos x="182" y="147"/>
                  </a:cxn>
                </a:cxnLst>
                <a:rect l="0" t="0" r="r" b="b"/>
                <a:pathLst>
                  <a:path w="214" h="147">
                    <a:moveTo>
                      <a:pt x="182" y="147"/>
                    </a:moveTo>
                    <a:cubicBezTo>
                      <a:pt x="182" y="66"/>
                      <a:pt x="182" y="66"/>
                      <a:pt x="182" y="66"/>
                    </a:cubicBezTo>
                    <a:cubicBezTo>
                      <a:pt x="182" y="58"/>
                      <a:pt x="181" y="52"/>
                      <a:pt x="180" y="46"/>
                    </a:cubicBezTo>
                    <a:cubicBezTo>
                      <a:pt x="178" y="41"/>
                      <a:pt x="177" y="37"/>
                      <a:pt x="174" y="34"/>
                    </a:cubicBezTo>
                    <a:cubicBezTo>
                      <a:pt x="172" y="31"/>
                      <a:pt x="169" y="29"/>
                      <a:pt x="165" y="28"/>
                    </a:cubicBezTo>
                    <a:cubicBezTo>
                      <a:pt x="162" y="27"/>
                      <a:pt x="158" y="26"/>
                      <a:pt x="153" y="26"/>
                    </a:cubicBezTo>
                    <a:cubicBezTo>
                      <a:pt x="149" y="26"/>
                      <a:pt x="145" y="27"/>
                      <a:pt x="141" y="30"/>
                    </a:cubicBezTo>
                    <a:cubicBezTo>
                      <a:pt x="137" y="32"/>
                      <a:pt x="134" y="35"/>
                      <a:pt x="132" y="38"/>
                    </a:cubicBezTo>
                    <a:cubicBezTo>
                      <a:pt x="129" y="42"/>
                      <a:pt x="127" y="46"/>
                      <a:pt x="125" y="51"/>
                    </a:cubicBezTo>
                    <a:cubicBezTo>
                      <a:pt x="124" y="56"/>
                      <a:pt x="123" y="61"/>
                      <a:pt x="123" y="66"/>
                    </a:cubicBezTo>
                    <a:cubicBezTo>
                      <a:pt x="123" y="147"/>
                      <a:pt x="123" y="147"/>
                      <a:pt x="123" y="147"/>
                    </a:cubicBezTo>
                    <a:cubicBezTo>
                      <a:pt x="91" y="147"/>
                      <a:pt x="91" y="147"/>
                      <a:pt x="91" y="147"/>
                    </a:cubicBezTo>
                    <a:cubicBezTo>
                      <a:pt x="91" y="63"/>
                      <a:pt x="91" y="63"/>
                      <a:pt x="91" y="63"/>
                    </a:cubicBezTo>
                    <a:cubicBezTo>
                      <a:pt x="91" y="56"/>
                      <a:pt x="90" y="51"/>
                      <a:pt x="89" y="46"/>
                    </a:cubicBezTo>
                    <a:cubicBezTo>
                      <a:pt x="87" y="41"/>
                      <a:pt x="85" y="38"/>
                      <a:pt x="83" y="35"/>
                    </a:cubicBezTo>
                    <a:cubicBezTo>
                      <a:pt x="80" y="32"/>
                      <a:pt x="78" y="30"/>
                      <a:pt x="74" y="28"/>
                    </a:cubicBezTo>
                    <a:cubicBezTo>
                      <a:pt x="71" y="27"/>
                      <a:pt x="67" y="26"/>
                      <a:pt x="62" y="26"/>
                    </a:cubicBezTo>
                    <a:cubicBezTo>
                      <a:pt x="58" y="26"/>
                      <a:pt x="54" y="27"/>
                      <a:pt x="50" y="29"/>
                    </a:cubicBezTo>
                    <a:cubicBezTo>
                      <a:pt x="47" y="31"/>
                      <a:pt x="44" y="34"/>
                      <a:pt x="41" y="37"/>
                    </a:cubicBezTo>
                    <a:cubicBezTo>
                      <a:pt x="38" y="41"/>
                      <a:pt x="36" y="45"/>
                      <a:pt x="35" y="50"/>
                    </a:cubicBezTo>
                    <a:cubicBezTo>
                      <a:pt x="33" y="55"/>
                      <a:pt x="32" y="60"/>
                      <a:pt x="32" y="66"/>
                    </a:cubicBezTo>
                    <a:cubicBezTo>
                      <a:pt x="32" y="147"/>
                      <a:pt x="32" y="147"/>
                      <a:pt x="32" y="147"/>
                    </a:cubicBezTo>
                    <a:cubicBezTo>
                      <a:pt x="0" y="147"/>
                      <a:pt x="0" y="147"/>
                      <a:pt x="0" y="147"/>
                    </a:cubicBezTo>
                    <a:cubicBezTo>
                      <a:pt x="0" y="3"/>
                      <a:pt x="0" y="3"/>
                      <a:pt x="0" y="3"/>
                    </a:cubicBezTo>
                    <a:cubicBezTo>
                      <a:pt x="32" y="3"/>
                      <a:pt x="32" y="3"/>
                      <a:pt x="32" y="3"/>
                    </a:cubicBezTo>
                    <a:cubicBezTo>
                      <a:pt x="32" y="26"/>
                      <a:pt x="32" y="26"/>
                      <a:pt x="32" y="26"/>
                    </a:cubicBezTo>
                    <a:cubicBezTo>
                      <a:pt x="33" y="26"/>
                      <a:pt x="33" y="26"/>
                      <a:pt x="33" y="26"/>
                    </a:cubicBezTo>
                    <a:cubicBezTo>
                      <a:pt x="38" y="17"/>
                      <a:pt x="44" y="11"/>
                      <a:pt x="52" y="6"/>
                    </a:cubicBezTo>
                    <a:cubicBezTo>
                      <a:pt x="60" y="2"/>
                      <a:pt x="68" y="0"/>
                      <a:pt x="78" y="0"/>
                    </a:cubicBezTo>
                    <a:cubicBezTo>
                      <a:pt x="83" y="0"/>
                      <a:pt x="88" y="1"/>
                      <a:pt x="92" y="2"/>
                    </a:cubicBezTo>
                    <a:cubicBezTo>
                      <a:pt x="96" y="3"/>
                      <a:pt x="100" y="5"/>
                      <a:pt x="104" y="7"/>
                    </a:cubicBezTo>
                    <a:cubicBezTo>
                      <a:pt x="107" y="10"/>
                      <a:pt x="110" y="13"/>
                      <a:pt x="113" y="16"/>
                    </a:cubicBezTo>
                    <a:cubicBezTo>
                      <a:pt x="116" y="20"/>
                      <a:pt x="118" y="24"/>
                      <a:pt x="119" y="28"/>
                    </a:cubicBezTo>
                    <a:cubicBezTo>
                      <a:pt x="125" y="18"/>
                      <a:pt x="132" y="11"/>
                      <a:pt x="140" y="7"/>
                    </a:cubicBezTo>
                    <a:cubicBezTo>
                      <a:pt x="148" y="2"/>
                      <a:pt x="157" y="0"/>
                      <a:pt x="167" y="0"/>
                    </a:cubicBezTo>
                    <a:cubicBezTo>
                      <a:pt x="183" y="0"/>
                      <a:pt x="194" y="4"/>
                      <a:pt x="202" y="14"/>
                    </a:cubicBezTo>
                    <a:cubicBezTo>
                      <a:pt x="210" y="23"/>
                      <a:pt x="214" y="38"/>
                      <a:pt x="214" y="58"/>
                    </a:cubicBezTo>
                    <a:cubicBezTo>
                      <a:pt x="214" y="147"/>
                      <a:pt x="214" y="147"/>
                      <a:pt x="214" y="147"/>
                    </a:cubicBezTo>
                    <a:lnTo>
                      <a:pt x="182" y="147"/>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grpSp>
        <p:grpSp>
          <p:nvGrpSpPr>
            <p:cNvPr id="37" name="Group 113">
              <a:extLst>
                <a:ext uri="{FF2B5EF4-FFF2-40B4-BE49-F238E27FC236}">
                  <a16:creationId xmlns:a16="http://schemas.microsoft.com/office/drawing/2014/main" id="{662E2312-F7FE-4664-A518-C14D4294000A}"/>
                </a:ext>
              </a:extLst>
            </p:cNvPr>
            <p:cNvGrpSpPr/>
            <p:nvPr/>
          </p:nvGrpSpPr>
          <p:grpSpPr bwMode="black">
            <a:xfrm>
              <a:off x="8172356" y="2514540"/>
              <a:ext cx="556544" cy="346672"/>
              <a:chOff x="2481885" y="4360116"/>
              <a:chExt cx="558662" cy="360056"/>
            </a:xfrm>
            <a:grpFill/>
            <a:effectLst/>
          </p:grpSpPr>
          <p:sp>
            <p:nvSpPr>
              <p:cNvPr id="65" name="Freeform 21">
                <a:extLst>
                  <a:ext uri="{FF2B5EF4-FFF2-40B4-BE49-F238E27FC236}">
                    <a16:creationId xmlns:a16="http://schemas.microsoft.com/office/drawing/2014/main" id="{2B3ACAE5-E613-4062-8F7C-3E81FDAD8A40}"/>
                  </a:ext>
                </a:extLst>
              </p:cNvPr>
              <p:cNvSpPr>
                <a:spLocks/>
              </p:cNvSpPr>
              <p:nvPr/>
            </p:nvSpPr>
            <p:spPr bwMode="black">
              <a:xfrm>
                <a:off x="2481885" y="4360116"/>
                <a:ext cx="57060" cy="32954"/>
              </a:xfrm>
              <a:custGeom>
                <a:avLst/>
                <a:gdLst/>
                <a:ahLst/>
                <a:cxnLst>
                  <a:cxn ang="0">
                    <a:pos x="105" y="0"/>
                  </a:cxn>
                  <a:cxn ang="0">
                    <a:pos x="109" y="7"/>
                  </a:cxn>
                  <a:cxn ang="0">
                    <a:pos x="0" y="63"/>
                  </a:cxn>
                  <a:cxn ang="0">
                    <a:pos x="105" y="0"/>
                  </a:cxn>
                </a:cxnLst>
                <a:rect l="0" t="0" r="r" b="b"/>
                <a:pathLst>
                  <a:path w="109" h="63">
                    <a:moveTo>
                      <a:pt x="105" y="0"/>
                    </a:moveTo>
                    <a:cubicBezTo>
                      <a:pt x="109" y="3"/>
                      <a:pt x="107" y="0"/>
                      <a:pt x="109" y="7"/>
                    </a:cubicBezTo>
                    <a:cubicBezTo>
                      <a:pt x="86" y="35"/>
                      <a:pt x="38" y="52"/>
                      <a:pt x="0" y="63"/>
                    </a:cubicBezTo>
                    <a:cubicBezTo>
                      <a:pt x="7" y="20"/>
                      <a:pt x="73" y="19"/>
                      <a:pt x="105" y="0"/>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66" name="Freeform 22">
                <a:extLst>
                  <a:ext uri="{FF2B5EF4-FFF2-40B4-BE49-F238E27FC236}">
                    <a16:creationId xmlns:a16="http://schemas.microsoft.com/office/drawing/2014/main" id="{FA62CFD3-090C-4B9E-ACA9-BAB70BF42D08}"/>
                  </a:ext>
                </a:extLst>
              </p:cNvPr>
              <p:cNvSpPr>
                <a:spLocks/>
              </p:cNvSpPr>
              <p:nvPr/>
            </p:nvSpPr>
            <p:spPr bwMode="black">
              <a:xfrm>
                <a:off x="2481885" y="4385108"/>
                <a:ext cx="57503" cy="34059"/>
              </a:xfrm>
              <a:custGeom>
                <a:avLst/>
                <a:gdLst/>
                <a:ahLst/>
                <a:cxnLst>
                  <a:cxn ang="0">
                    <a:pos x="105" y="0"/>
                  </a:cxn>
                  <a:cxn ang="0">
                    <a:pos x="107" y="13"/>
                  </a:cxn>
                  <a:cxn ang="0">
                    <a:pos x="0" y="65"/>
                  </a:cxn>
                  <a:cxn ang="0">
                    <a:pos x="105" y="0"/>
                  </a:cxn>
                </a:cxnLst>
                <a:rect l="0" t="0" r="r" b="b"/>
                <a:pathLst>
                  <a:path w="110" h="65">
                    <a:moveTo>
                      <a:pt x="105" y="0"/>
                    </a:moveTo>
                    <a:cubicBezTo>
                      <a:pt x="110" y="4"/>
                      <a:pt x="110" y="7"/>
                      <a:pt x="107" y="13"/>
                    </a:cubicBezTo>
                    <a:cubicBezTo>
                      <a:pt x="94" y="38"/>
                      <a:pt x="29" y="57"/>
                      <a:pt x="0" y="65"/>
                    </a:cubicBezTo>
                    <a:cubicBezTo>
                      <a:pt x="8" y="21"/>
                      <a:pt x="74" y="21"/>
                      <a:pt x="105" y="0"/>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67" name="Freeform 23">
                <a:extLst>
                  <a:ext uri="{FF2B5EF4-FFF2-40B4-BE49-F238E27FC236}">
                    <a16:creationId xmlns:a16="http://schemas.microsoft.com/office/drawing/2014/main" id="{E0541C9F-74E1-4CB6-8BDE-5B6EA4F7B869}"/>
                  </a:ext>
                </a:extLst>
              </p:cNvPr>
              <p:cNvSpPr>
                <a:spLocks/>
              </p:cNvSpPr>
              <p:nvPr/>
            </p:nvSpPr>
            <p:spPr bwMode="black">
              <a:xfrm>
                <a:off x="2500684" y="4428013"/>
                <a:ext cx="38704" cy="210991"/>
              </a:xfrm>
              <a:custGeom>
                <a:avLst/>
                <a:gdLst/>
                <a:ahLst/>
                <a:cxnLst>
                  <a:cxn ang="0">
                    <a:pos x="29" y="0"/>
                  </a:cxn>
                  <a:cxn ang="0">
                    <a:pos x="42" y="94"/>
                  </a:cxn>
                  <a:cxn ang="0">
                    <a:pos x="62" y="334"/>
                  </a:cxn>
                  <a:cxn ang="0">
                    <a:pos x="33" y="403"/>
                  </a:cxn>
                  <a:cxn ang="0">
                    <a:pos x="25" y="402"/>
                  </a:cxn>
                  <a:cxn ang="0">
                    <a:pos x="14" y="167"/>
                  </a:cxn>
                  <a:cxn ang="0">
                    <a:pos x="0" y="58"/>
                  </a:cxn>
                  <a:cxn ang="0">
                    <a:pos x="29" y="0"/>
                  </a:cxn>
                </a:cxnLst>
                <a:rect l="0" t="0" r="r" b="b"/>
                <a:pathLst>
                  <a:path w="74" h="403">
                    <a:moveTo>
                      <a:pt x="29" y="0"/>
                    </a:moveTo>
                    <a:cubicBezTo>
                      <a:pt x="33" y="32"/>
                      <a:pt x="38" y="63"/>
                      <a:pt x="42" y="94"/>
                    </a:cubicBezTo>
                    <a:cubicBezTo>
                      <a:pt x="52" y="149"/>
                      <a:pt x="74" y="272"/>
                      <a:pt x="62" y="334"/>
                    </a:cubicBezTo>
                    <a:cubicBezTo>
                      <a:pt x="56" y="362"/>
                      <a:pt x="41" y="380"/>
                      <a:pt x="33" y="403"/>
                    </a:cubicBezTo>
                    <a:cubicBezTo>
                      <a:pt x="30" y="403"/>
                      <a:pt x="28" y="402"/>
                      <a:pt x="25" y="402"/>
                    </a:cubicBezTo>
                    <a:cubicBezTo>
                      <a:pt x="29" y="321"/>
                      <a:pt x="26" y="241"/>
                      <a:pt x="14" y="167"/>
                    </a:cubicBezTo>
                    <a:cubicBezTo>
                      <a:pt x="9" y="131"/>
                      <a:pt x="5" y="94"/>
                      <a:pt x="0" y="58"/>
                    </a:cubicBezTo>
                    <a:cubicBezTo>
                      <a:pt x="10" y="39"/>
                      <a:pt x="19" y="19"/>
                      <a:pt x="29" y="0"/>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68" name="Freeform 24">
                <a:extLst>
                  <a:ext uri="{FF2B5EF4-FFF2-40B4-BE49-F238E27FC236}">
                    <a16:creationId xmlns:a16="http://schemas.microsoft.com/office/drawing/2014/main" id="{9BAEFC31-E7CA-4616-A476-906CD7B0E79D}"/>
                  </a:ext>
                </a:extLst>
              </p:cNvPr>
              <p:cNvSpPr>
                <a:spLocks/>
              </p:cNvSpPr>
              <p:nvPr/>
            </p:nvSpPr>
            <p:spPr bwMode="black">
              <a:xfrm>
                <a:off x="2559956" y="4430225"/>
                <a:ext cx="480591" cy="289947"/>
              </a:xfrm>
              <a:custGeom>
                <a:avLst/>
                <a:gdLst/>
                <a:ahLst/>
                <a:cxnLst>
                  <a:cxn ang="0">
                    <a:pos x="912" y="390"/>
                  </a:cxn>
                  <a:cxn ang="0">
                    <a:pos x="824" y="369"/>
                  </a:cxn>
                  <a:cxn ang="0">
                    <a:pos x="670" y="371"/>
                  </a:cxn>
                  <a:cxn ang="0">
                    <a:pos x="298" y="390"/>
                  </a:cxn>
                  <a:cxn ang="0">
                    <a:pos x="156" y="545"/>
                  </a:cxn>
                  <a:cxn ang="0">
                    <a:pos x="52" y="526"/>
                  </a:cxn>
                  <a:cxn ang="0">
                    <a:pos x="0" y="505"/>
                  </a:cxn>
                  <a:cxn ang="0">
                    <a:pos x="4" y="493"/>
                  </a:cxn>
                  <a:cxn ang="0">
                    <a:pos x="275" y="369"/>
                  </a:cxn>
                  <a:cxn ang="0">
                    <a:pos x="227" y="252"/>
                  </a:cxn>
                  <a:cxn ang="0">
                    <a:pos x="246" y="202"/>
                  </a:cxn>
                  <a:cxn ang="0">
                    <a:pos x="258" y="211"/>
                  </a:cxn>
                  <a:cxn ang="0">
                    <a:pos x="298" y="334"/>
                  </a:cxn>
                  <a:cxn ang="0">
                    <a:pos x="523" y="334"/>
                  </a:cxn>
                  <a:cxn ang="0">
                    <a:pos x="521" y="328"/>
                  </a:cxn>
                  <a:cxn ang="0">
                    <a:pos x="390" y="221"/>
                  </a:cxn>
                  <a:cxn ang="0">
                    <a:pos x="377" y="225"/>
                  </a:cxn>
                  <a:cxn ang="0">
                    <a:pos x="325" y="181"/>
                  </a:cxn>
                  <a:cxn ang="0">
                    <a:pos x="528" y="0"/>
                  </a:cxn>
                  <a:cxn ang="0">
                    <a:pos x="528" y="56"/>
                  </a:cxn>
                  <a:cxn ang="0">
                    <a:pos x="365" y="121"/>
                  </a:cxn>
                  <a:cxn ang="0">
                    <a:pos x="430" y="181"/>
                  </a:cxn>
                  <a:cxn ang="0">
                    <a:pos x="530" y="284"/>
                  </a:cxn>
                  <a:cxn ang="0">
                    <a:pos x="561" y="334"/>
                  </a:cxn>
                  <a:cxn ang="0">
                    <a:pos x="663" y="242"/>
                  </a:cxn>
                  <a:cxn ang="0">
                    <a:pos x="667" y="244"/>
                  </a:cxn>
                  <a:cxn ang="0">
                    <a:pos x="757" y="334"/>
                  </a:cxn>
                  <a:cxn ang="0">
                    <a:pos x="797" y="328"/>
                  </a:cxn>
                  <a:cxn ang="0">
                    <a:pos x="816" y="242"/>
                  </a:cxn>
                  <a:cxn ang="0">
                    <a:pos x="818" y="246"/>
                  </a:cxn>
                  <a:cxn ang="0">
                    <a:pos x="885" y="332"/>
                  </a:cxn>
                  <a:cxn ang="0">
                    <a:pos x="866" y="257"/>
                  </a:cxn>
                  <a:cxn ang="0">
                    <a:pos x="887" y="221"/>
                  </a:cxn>
                  <a:cxn ang="0">
                    <a:pos x="889" y="221"/>
                  </a:cxn>
                  <a:cxn ang="0">
                    <a:pos x="907" y="254"/>
                  </a:cxn>
                  <a:cxn ang="0">
                    <a:pos x="912" y="390"/>
                  </a:cxn>
                </a:cxnLst>
                <a:rect l="0" t="0" r="r" b="b"/>
                <a:pathLst>
                  <a:path w="919" h="554">
                    <a:moveTo>
                      <a:pt x="912" y="390"/>
                    </a:moveTo>
                    <a:cubicBezTo>
                      <a:pt x="878" y="390"/>
                      <a:pt x="837" y="390"/>
                      <a:pt x="824" y="369"/>
                    </a:cubicBezTo>
                    <a:cubicBezTo>
                      <a:pt x="794" y="405"/>
                      <a:pt x="705" y="389"/>
                      <a:pt x="670" y="371"/>
                    </a:cubicBezTo>
                    <a:cubicBezTo>
                      <a:pt x="608" y="410"/>
                      <a:pt x="398" y="390"/>
                      <a:pt x="298" y="390"/>
                    </a:cubicBezTo>
                    <a:cubicBezTo>
                      <a:pt x="298" y="458"/>
                      <a:pt x="212" y="533"/>
                      <a:pt x="156" y="545"/>
                    </a:cubicBezTo>
                    <a:cubicBezTo>
                      <a:pt x="116" y="554"/>
                      <a:pt x="78" y="536"/>
                      <a:pt x="52" y="526"/>
                    </a:cubicBezTo>
                    <a:cubicBezTo>
                      <a:pt x="35" y="519"/>
                      <a:pt x="18" y="512"/>
                      <a:pt x="0" y="505"/>
                    </a:cubicBezTo>
                    <a:cubicBezTo>
                      <a:pt x="2" y="501"/>
                      <a:pt x="3" y="497"/>
                      <a:pt x="4" y="493"/>
                    </a:cubicBezTo>
                    <a:cubicBezTo>
                      <a:pt x="124" y="533"/>
                      <a:pt x="253" y="464"/>
                      <a:pt x="275" y="369"/>
                    </a:cubicBezTo>
                    <a:cubicBezTo>
                      <a:pt x="287" y="315"/>
                      <a:pt x="246" y="277"/>
                      <a:pt x="227" y="252"/>
                    </a:cubicBezTo>
                    <a:cubicBezTo>
                      <a:pt x="233" y="235"/>
                      <a:pt x="240" y="218"/>
                      <a:pt x="246" y="202"/>
                    </a:cubicBezTo>
                    <a:cubicBezTo>
                      <a:pt x="250" y="205"/>
                      <a:pt x="254" y="208"/>
                      <a:pt x="258" y="211"/>
                    </a:cubicBezTo>
                    <a:cubicBezTo>
                      <a:pt x="277" y="251"/>
                      <a:pt x="298" y="267"/>
                      <a:pt x="298" y="334"/>
                    </a:cubicBezTo>
                    <a:cubicBezTo>
                      <a:pt x="373" y="334"/>
                      <a:pt x="448" y="334"/>
                      <a:pt x="523" y="334"/>
                    </a:cubicBezTo>
                    <a:cubicBezTo>
                      <a:pt x="522" y="332"/>
                      <a:pt x="521" y="330"/>
                      <a:pt x="521" y="328"/>
                    </a:cubicBezTo>
                    <a:cubicBezTo>
                      <a:pt x="480" y="293"/>
                      <a:pt x="449" y="237"/>
                      <a:pt x="390" y="221"/>
                    </a:cubicBezTo>
                    <a:cubicBezTo>
                      <a:pt x="384" y="229"/>
                      <a:pt x="384" y="231"/>
                      <a:pt x="377" y="225"/>
                    </a:cubicBezTo>
                    <a:cubicBezTo>
                      <a:pt x="356" y="216"/>
                      <a:pt x="339" y="196"/>
                      <a:pt x="325" y="181"/>
                    </a:cubicBezTo>
                    <a:cubicBezTo>
                      <a:pt x="324" y="59"/>
                      <a:pt x="436" y="25"/>
                      <a:pt x="528" y="0"/>
                    </a:cubicBezTo>
                    <a:cubicBezTo>
                      <a:pt x="528" y="19"/>
                      <a:pt x="528" y="37"/>
                      <a:pt x="528" y="56"/>
                    </a:cubicBezTo>
                    <a:cubicBezTo>
                      <a:pt x="488" y="65"/>
                      <a:pt x="387" y="95"/>
                      <a:pt x="365" y="121"/>
                    </a:cubicBezTo>
                    <a:cubicBezTo>
                      <a:pt x="371" y="148"/>
                      <a:pt x="411" y="166"/>
                      <a:pt x="430" y="181"/>
                    </a:cubicBezTo>
                    <a:cubicBezTo>
                      <a:pt x="467" y="209"/>
                      <a:pt x="503" y="246"/>
                      <a:pt x="530" y="284"/>
                    </a:cubicBezTo>
                    <a:cubicBezTo>
                      <a:pt x="540" y="301"/>
                      <a:pt x="551" y="318"/>
                      <a:pt x="561" y="334"/>
                    </a:cubicBezTo>
                    <a:cubicBezTo>
                      <a:pt x="684" y="337"/>
                      <a:pt x="635" y="316"/>
                      <a:pt x="663" y="242"/>
                    </a:cubicBezTo>
                    <a:cubicBezTo>
                      <a:pt x="664" y="243"/>
                      <a:pt x="665" y="243"/>
                      <a:pt x="667" y="244"/>
                    </a:cubicBezTo>
                    <a:cubicBezTo>
                      <a:pt x="674" y="294"/>
                      <a:pt x="696" y="334"/>
                      <a:pt x="757" y="334"/>
                    </a:cubicBezTo>
                    <a:cubicBezTo>
                      <a:pt x="772" y="334"/>
                      <a:pt x="788" y="335"/>
                      <a:pt x="797" y="328"/>
                    </a:cubicBezTo>
                    <a:cubicBezTo>
                      <a:pt x="814" y="317"/>
                      <a:pt x="809" y="263"/>
                      <a:pt x="816" y="242"/>
                    </a:cubicBezTo>
                    <a:cubicBezTo>
                      <a:pt x="817" y="243"/>
                      <a:pt x="818" y="245"/>
                      <a:pt x="818" y="246"/>
                    </a:cubicBezTo>
                    <a:cubicBezTo>
                      <a:pt x="831" y="274"/>
                      <a:pt x="834" y="354"/>
                      <a:pt x="885" y="332"/>
                    </a:cubicBezTo>
                    <a:cubicBezTo>
                      <a:pt x="914" y="318"/>
                      <a:pt x="877" y="266"/>
                      <a:pt x="866" y="257"/>
                    </a:cubicBezTo>
                    <a:cubicBezTo>
                      <a:pt x="873" y="245"/>
                      <a:pt x="880" y="233"/>
                      <a:pt x="887" y="221"/>
                    </a:cubicBezTo>
                    <a:cubicBezTo>
                      <a:pt x="888" y="221"/>
                      <a:pt x="889" y="221"/>
                      <a:pt x="889" y="221"/>
                    </a:cubicBezTo>
                    <a:cubicBezTo>
                      <a:pt x="895" y="232"/>
                      <a:pt x="901" y="243"/>
                      <a:pt x="907" y="254"/>
                    </a:cubicBezTo>
                    <a:cubicBezTo>
                      <a:pt x="919" y="288"/>
                      <a:pt x="912" y="346"/>
                      <a:pt x="912" y="390"/>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69" name="Freeform 25">
                <a:extLst>
                  <a:ext uri="{FF2B5EF4-FFF2-40B4-BE49-F238E27FC236}">
                    <a16:creationId xmlns:a16="http://schemas.microsoft.com/office/drawing/2014/main" id="{8387ECEE-A8A3-4CBE-8B50-41B016C7DD79}"/>
                  </a:ext>
                </a:extLst>
              </p:cNvPr>
              <p:cNvSpPr>
                <a:spLocks/>
              </p:cNvSpPr>
              <p:nvPr/>
            </p:nvSpPr>
            <p:spPr bwMode="black">
              <a:xfrm>
                <a:off x="2949648" y="4436418"/>
                <a:ext cx="39146" cy="38262"/>
              </a:xfrm>
              <a:custGeom>
                <a:avLst/>
                <a:gdLst/>
                <a:ahLst/>
                <a:cxnLst>
                  <a:cxn ang="0">
                    <a:pos x="21" y="0"/>
                  </a:cxn>
                  <a:cxn ang="0">
                    <a:pos x="75" y="25"/>
                  </a:cxn>
                  <a:cxn ang="0">
                    <a:pos x="50" y="73"/>
                  </a:cxn>
                  <a:cxn ang="0">
                    <a:pos x="0" y="48"/>
                  </a:cxn>
                  <a:cxn ang="0">
                    <a:pos x="21" y="0"/>
                  </a:cxn>
                </a:cxnLst>
                <a:rect l="0" t="0" r="r" b="b"/>
                <a:pathLst>
                  <a:path w="75" h="73">
                    <a:moveTo>
                      <a:pt x="21" y="0"/>
                    </a:moveTo>
                    <a:cubicBezTo>
                      <a:pt x="39" y="8"/>
                      <a:pt x="57" y="16"/>
                      <a:pt x="75" y="25"/>
                    </a:cubicBezTo>
                    <a:cubicBezTo>
                      <a:pt x="67" y="41"/>
                      <a:pt x="59" y="57"/>
                      <a:pt x="50" y="73"/>
                    </a:cubicBezTo>
                    <a:cubicBezTo>
                      <a:pt x="34" y="64"/>
                      <a:pt x="17" y="56"/>
                      <a:pt x="0" y="48"/>
                    </a:cubicBezTo>
                    <a:cubicBezTo>
                      <a:pt x="7" y="32"/>
                      <a:pt x="14" y="16"/>
                      <a:pt x="21" y="0"/>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70" name="Freeform 26">
                <a:extLst>
                  <a:ext uri="{FF2B5EF4-FFF2-40B4-BE49-F238E27FC236}">
                    <a16:creationId xmlns:a16="http://schemas.microsoft.com/office/drawing/2014/main" id="{1977B96A-CE76-4670-AA25-8FAF6EDFB685}"/>
                  </a:ext>
                </a:extLst>
              </p:cNvPr>
              <p:cNvSpPr>
                <a:spLocks/>
              </p:cNvSpPr>
              <p:nvPr/>
            </p:nvSpPr>
            <p:spPr bwMode="black">
              <a:xfrm>
                <a:off x="2981938" y="4466275"/>
                <a:ext cx="39367" cy="38262"/>
              </a:xfrm>
              <a:custGeom>
                <a:avLst/>
                <a:gdLst/>
                <a:ahLst/>
                <a:cxnLst>
                  <a:cxn ang="0">
                    <a:pos x="21" y="0"/>
                  </a:cxn>
                  <a:cxn ang="0">
                    <a:pos x="75" y="25"/>
                  </a:cxn>
                  <a:cxn ang="0">
                    <a:pos x="50" y="73"/>
                  </a:cxn>
                  <a:cxn ang="0">
                    <a:pos x="0" y="44"/>
                  </a:cxn>
                  <a:cxn ang="0">
                    <a:pos x="21" y="0"/>
                  </a:cxn>
                </a:cxnLst>
                <a:rect l="0" t="0" r="r" b="b"/>
                <a:pathLst>
                  <a:path w="75" h="73">
                    <a:moveTo>
                      <a:pt x="21" y="0"/>
                    </a:moveTo>
                    <a:cubicBezTo>
                      <a:pt x="39" y="9"/>
                      <a:pt x="57" y="17"/>
                      <a:pt x="75" y="25"/>
                    </a:cubicBezTo>
                    <a:cubicBezTo>
                      <a:pt x="66" y="41"/>
                      <a:pt x="58" y="57"/>
                      <a:pt x="50" y="73"/>
                    </a:cubicBezTo>
                    <a:cubicBezTo>
                      <a:pt x="33" y="64"/>
                      <a:pt x="16" y="54"/>
                      <a:pt x="0" y="44"/>
                    </a:cubicBezTo>
                    <a:cubicBezTo>
                      <a:pt x="7" y="30"/>
                      <a:pt x="14" y="15"/>
                      <a:pt x="21" y="0"/>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71" name="Freeform 27">
                <a:extLst>
                  <a:ext uri="{FF2B5EF4-FFF2-40B4-BE49-F238E27FC236}">
                    <a16:creationId xmlns:a16="http://schemas.microsoft.com/office/drawing/2014/main" id="{01D1883E-5668-415B-8A75-BB972154CAB4}"/>
                  </a:ext>
                </a:extLst>
              </p:cNvPr>
              <p:cNvSpPr>
                <a:spLocks/>
              </p:cNvSpPr>
              <p:nvPr/>
            </p:nvSpPr>
            <p:spPr bwMode="black">
              <a:xfrm>
                <a:off x="2943898" y="4481535"/>
                <a:ext cx="39146" cy="38040"/>
              </a:xfrm>
              <a:custGeom>
                <a:avLst/>
                <a:gdLst/>
                <a:ahLst/>
                <a:cxnLst>
                  <a:cxn ang="0">
                    <a:pos x="21" y="0"/>
                  </a:cxn>
                  <a:cxn ang="0">
                    <a:pos x="75" y="25"/>
                  </a:cxn>
                  <a:cxn ang="0">
                    <a:pos x="50" y="73"/>
                  </a:cxn>
                  <a:cxn ang="0">
                    <a:pos x="0" y="48"/>
                  </a:cxn>
                  <a:cxn ang="0">
                    <a:pos x="21" y="0"/>
                  </a:cxn>
                </a:cxnLst>
                <a:rect l="0" t="0" r="r" b="b"/>
                <a:pathLst>
                  <a:path w="75" h="73">
                    <a:moveTo>
                      <a:pt x="21" y="0"/>
                    </a:moveTo>
                    <a:cubicBezTo>
                      <a:pt x="39" y="8"/>
                      <a:pt x="57" y="17"/>
                      <a:pt x="75" y="25"/>
                    </a:cubicBezTo>
                    <a:cubicBezTo>
                      <a:pt x="66" y="41"/>
                      <a:pt x="58" y="57"/>
                      <a:pt x="50" y="73"/>
                    </a:cubicBezTo>
                    <a:cubicBezTo>
                      <a:pt x="33" y="65"/>
                      <a:pt x="16" y="56"/>
                      <a:pt x="0" y="48"/>
                    </a:cubicBezTo>
                    <a:cubicBezTo>
                      <a:pt x="7" y="32"/>
                      <a:pt x="14" y="16"/>
                      <a:pt x="21" y="0"/>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grpSp>
        <p:grpSp>
          <p:nvGrpSpPr>
            <p:cNvPr id="38" name="Group 114">
              <a:extLst>
                <a:ext uri="{FF2B5EF4-FFF2-40B4-BE49-F238E27FC236}">
                  <a16:creationId xmlns:a16="http://schemas.microsoft.com/office/drawing/2014/main" id="{A42D0483-33A5-45D0-B09B-831216708582}"/>
                </a:ext>
              </a:extLst>
            </p:cNvPr>
            <p:cNvGrpSpPr/>
            <p:nvPr/>
          </p:nvGrpSpPr>
          <p:grpSpPr bwMode="black">
            <a:xfrm>
              <a:off x="9182440" y="2598431"/>
              <a:ext cx="647371" cy="179015"/>
              <a:chOff x="6791943" y="4414224"/>
              <a:chExt cx="649833" cy="185924"/>
            </a:xfrm>
            <a:grpFill/>
            <a:effectLst/>
          </p:grpSpPr>
          <p:sp>
            <p:nvSpPr>
              <p:cNvPr id="59" name="Freeform 22">
                <a:extLst>
                  <a:ext uri="{FF2B5EF4-FFF2-40B4-BE49-F238E27FC236}">
                    <a16:creationId xmlns:a16="http://schemas.microsoft.com/office/drawing/2014/main" id="{E9A257BF-2914-42D1-896E-974969E11F83}"/>
                  </a:ext>
                </a:extLst>
              </p:cNvPr>
              <p:cNvSpPr>
                <a:spLocks/>
              </p:cNvSpPr>
              <p:nvPr/>
            </p:nvSpPr>
            <p:spPr bwMode="black">
              <a:xfrm>
                <a:off x="6791943" y="4422166"/>
                <a:ext cx="145129" cy="177982"/>
              </a:xfrm>
              <a:custGeom>
                <a:avLst/>
                <a:gdLst/>
                <a:ahLst/>
                <a:cxnLst>
                  <a:cxn ang="0">
                    <a:pos x="138" y="204"/>
                  </a:cxn>
                  <a:cxn ang="0">
                    <a:pos x="100" y="209"/>
                  </a:cxn>
                  <a:cxn ang="0">
                    <a:pos x="60" y="202"/>
                  </a:cxn>
                  <a:cxn ang="0">
                    <a:pos x="28" y="182"/>
                  </a:cxn>
                  <a:cxn ang="0">
                    <a:pos x="7" y="150"/>
                  </a:cxn>
                  <a:cxn ang="0">
                    <a:pos x="0" y="107"/>
                  </a:cxn>
                  <a:cxn ang="0">
                    <a:pos x="3" y="77"/>
                  </a:cxn>
                  <a:cxn ang="0">
                    <a:pos x="14" y="51"/>
                  </a:cxn>
                  <a:cxn ang="0">
                    <a:pos x="31" y="30"/>
                  </a:cxn>
                  <a:cxn ang="0">
                    <a:pos x="52" y="14"/>
                  </a:cxn>
                  <a:cxn ang="0">
                    <a:pos x="78" y="4"/>
                  </a:cxn>
                  <a:cxn ang="0">
                    <a:pos x="107" y="0"/>
                  </a:cxn>
                  <a:cxn ang="0">
                    <a:pos x="126" y="1"/>
                  </a:cxn>
                  <a:cxn ang="0">
                    <a:pos x="142" y="4"/>
                  </a:cxn>
                  <a:cxn ang="0">
                    <a:pos x="155" y="7"/>
                  </a:cxn>
                  <a:cxn ang="0">
                    <a:pos x="164" y="11"/>
                  </a:cxn>
                  <a:cxn ang="0">
                    <a:pos x="164" y="45"/>
                  </a:cxn>
                  <a:cxn ang="0">
                    <a:pos x="153" y="39"/>
                  </a:cxn>
                  <a:cxn ang="0">
                    <a:pos x="139" y="34"/>
                  </a:cxn>
                  <a:cxn ang="0">
                    <a:pos x="123" y="31"/>
                  </a:cxn>
                  <a:cxn ang="0">
                    <a:pos x="105" y="29"/>
                  </a:cxn>
                  <a:cxn ang="0">
                    <a:pos x="78" y="35"/>
                  </a:cxn>
                  <a:cxn ang="0">
                    <a:pos x="56" y="50"/>
                  </a:cxn>
                  <a:cxn ang="0">
                    <a:pos x="41" y="73"/>
                  </a:cxn>
                  <a:cxn ang="0">
                    <a:pos x="35" y="105"/>
                  </a:cxn>
                  <a:cxn ang="0">
                    <a:pos x="40" y="138"/>
                  </a:cxn>
                  <a:cxn ang="0">
                    <a:pos x="54" y="161"/>
                  </a:cxn>
                  <a:cxn ang="0">
                    <a:pos x="76" y="175"/>
                  </a:cxn>
                  <a:cxn ang="0">
                    <a:pos x="103" y="180"/>
                  </a:cxn>
                  <a:cxn ang="0">
                    <a:pos x="121" y="178"/>
                  </a:cxn>
                  <a:cxn ang="0">
                    <a:pos x="137" y="172"/>
                  </a:cxn>
                  <a:cxn ang="0">
                    <a:pos x="137" y="124"/>
                  </a:cxn>
                  <a:cxn ang="0">
                    <a:pos x="95" y="124"/>
                  </a:cxn>
                  <a:cxn ang="0">
                    <a:pos x="95" y="96"/>
                  </a:cxn>
                  <a:cxn ang="0">
                    <a:pos x="170" y="96"/>
                  </a:cxn>
                  <a:cxn ang="0">
                    <a:pos x="170" y="191"/>
                  </a:cxn>
                  <a:cxn ang="0">
                    <a:pos x="138" y="204"/>
                  </a:cxn>
                </a:cxnLst>
                <a:rect l="0" t="0" r="r" b="b"/>
                <a:pathLst>
                  <a:path w="170" h="209">
                    <a:moveTo>
                      <a:pt x="138" y="204"/>
                    </a:moveTo>
                    <a:cubicBezTo>
                      <a:pt x="126" y="207"/>
                      <a:pt x="113" y="209"/>
                      <a:pt x="100" y="209"/>
                    </a:cubicBezTo>
                    <a:cubicBezTo>
                      <a:pt x="85" y="209"/>
                      <a:pt x="72" y="206"/>
                      <a:pt x="60" y="202"/>
                    </a:cubicBezTo>
                    <a:cubicBezTo>
                      <a:pt x="47" y="197"/>
                      <a:pt x="37" y="190"/>
                      <a:pt x="28" y="182"/>
                    </a:cubicBezTo>
                    <a:cubicBezTo>
                      <a:pt x="19" y="173"/>
                      <a:pt x="12" y="162"/>
                      <a:pt x="7" y="150"/>
                    </a:cubicBezTo>
                    <a:cubicBezTo>
                      <a:pt x="2" y="137"/>
                      <a:pt x="0" y="123"/>
                      <a:pt x="0" y="107"/>
                    </a:cubicBezTo>
                    <a:cubicBezTo>
                      <a:pt x="0" y="97"/>
                      <a:pt x="1" y="87"/>
                      <a:pt x="3" y="77"/>
                    </a:cubicBezTo>
                    <a:cubicBezTo>
                      <a:pt x="6" y="68"/>
                      <a:pt x="9" y="59"/>
                      <a:pt x="14" y="51"/>
                    </a:cubicBezTo>
                    <a:cubicBezTo>
                      <a:pt x="19" y="43"/>
                      <a:pt x="24" y="36"/>
                      <a:pt x="31" y="30"/>
                    </a:cubicBezTo>
                    <a:cubicBezTo>
                      <a:pt x="37" y="23"/>
                      <a:pt x="44" y="18"/>
                      <a:pt x="52" y="14"/>
                    </a:cubicBezTo>
                    <a:cubicBezTo>
                      <a:pt x="60" y="9"/>
                      <a:pt x="69" y="6"/>
                      <a:pt x="78" y="4"/>
                    </a:cubicBezTo>
                    <a:cubicBezTo>
                      <a:pt x="87" y="2"/>
                      <a:pt x="97" y="0"/>
                      <a:pt x="107" y="0"/>
                    </a:cubicBezTo>
                    <a:cubicBezTo>
                      <a:pt x="114" y="0"/>
                      <a:pt x="120" y="1"/>
                      <a:pt x="126" y="1"/>
                    </a:cubicBezTo>
                    <a:cubicBezTo>
                      <a:pt x="132" y="2"/>
                      <a:pt x="137" y="3"/>
                      <a:pt x="142" y="4"/>
                    </a:cubicBezTo>
                    <a:cubicBezTo>
                      <a:pt x="147" y="5"/>
                      <a:pt x="151" y="6"/>
                      <a:pt x="155" y="7"/>
                    </a:cubicBezTo>
                    <a:cubicBezTo>
                      <a:pt x="159" y="8"/>
                      <a:pt x="162" y="9"/>
                      <a:pt x="164" y="11"/>
                    </a:cubicBezTo>
                    <a:cubicBezTo>
                      <a:pt x="164" y="45"/>
                      <a:pt x="164" y="45"/>
                      <a:pt x="164" y="45"/>
                    </a:cubicBezTo>
                    <a:cubicBezTo>
                      <a:pt x="161" y="43"/>
                      <a:pt x="157" y="41"/>
                      <a:pt x="153" y="39"/>
                    </a:cubicBezTo>
                    <a:cubicBezTo>
                      <a:pt x="149" y="37"/>
                      <a:pt x="144" y="35"/>
                      <a:pt x="139" y="34"/>
                    </a:cubicBezTo>
                    <a:cubicBezTo>
                      <a:pt x="134" y="33"/>
                      <a:pt x="129" y="31"/>
                      <a:pt x="123" y="31"/>
                    </a:cubicBezTo>
                    <a:cubicBezTo>
                      <a:pt x="118" y="30"/>
                      <a:pt x="112" y="29"/>
                      <a:pt x="105" y="29"/>
                    </a:cubicBezTo>
                    <a:cubicBezTo>
                      <a:pt x="96" y="29"/>
                      <a:pt x="87" y="31"/>
                      <a:pt x="78" y="35"/>
                    </a:cubicBezTo>
                    <a:cubicBezTo>
                      <a:pt x="69" y="38"/>
                      <a:pt x="62" y="43"/>
                      <a:pt x="56" y="50"/>
                    </a:cubicBezTo>
                    <a:cubicBezTo>
                      <a:pt x="49" y="56"/>
                      <a:pt x="44" y="64"/>
                      <a:pt x="41" y="73"/>
                    </a:cubicBezTo>
                    <a:cubicBezTo>
                      <a:pt x="37" y="83"/>
                      <a:pt x="35" y="93"/>
                      <a:pt x="35" y="105"/>
                    </a:cubicBezTo>
                    <a:cubicBezTo>
                      <a:pt x="35" y="118"/>
                      <a:pt x="37" y="129"/>
                      <a:pt x="40" y="138"/>
                    </a:cubicBezTo>
                    <a:cubicBezTo>
                      <a:pt x="44" y="148"/>
                      <a:pt x="48" y="155"/>
                      <a:pt x="54" y="161"/>
                    </a:cubicBezTo>
                    <a:cubicBezTo>
                      <a:pt x="60" y="168"/>
                      <a:pt x="68" y="172"/>
                      <a:pt x="76" y="175"/>
                    </a:cubicBezTo>
                    <a:cubicBezTo>
                      <a:pt x="84" y="178"/>
                      <a:pt x="93" y="180"/>
                      <a:pt x="103" y="180"/>
                    </a:cubicBezTo>
                    <a:cubicBezTo>
                      <a:pt x="109" y="180"/>
                      <a:pt x="115" y="179"/>
                      <a:pt x="121" y="178"/>
                    </a:cubicBezTo>
                    <a:cubicBezTo>
                      <a:pt x="127" y="176"/>
                      <a:pt x="132" y="174"/>
                      <a:pt x="137" y="172"/>
                    </a:cubicBezTo>
                    <a:cubicBezTo>
                      <a:pt x="137" y="124"/>
                      <a:pt x="137" y="124"/>
                      <a:pt x="137" y="124"/>
                    </a:cubicBezTo>
                    <a:cubicBezTo>
                      <a:pt x="95" y="124"/>
                      <a:pt x="95" y="124"/>
                      <a:pt x="95" y="124"/>
                    </a:cubicBezTo>
                    <a:cubicBezTo>
                      <a:pt x="95" y="96"/>
                      <a:pt x="95" y="96"/>
                      <a:pt x="95" y="96"/>
                    </a:cubicBezTo>
                    <a:cubicBezTo>
                      <a:pt x="170" y="96"/>
                      <a:pt x="170" y="96"/>
                      <a:pt x="170" y="96"/>
                    </a:cubicBezTo>
                    <a:cubicBezTo>
                      <a:pt x="170" y="191"/>
                      <a:pt x="170" y="191"/>
                      <a:pt x="170" y="191"/>
                    </a:cubicBezTo>
                    <a:cubicBezTo>
                      <a:pt x="161" y="197"/>
                      <a:pt x="150" y="201"/>
                      <a:pt x="138" y="204"/>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60" name="Freeform 23">
                <a:extLst>
                  <a:ext uri="{FF2B5EF4-FFF2-40B4-BE49-F238E27FC236}">
                    <a16:creationId xmlns:a16="http://schemas.microsoft.com/office/drawing/2014/main" id="{114BA250-4209-4669-A150-4C2F6FD2A314}"/>
                  </a:ext>
                </a:extLst>
              </p:cNvPr>
              <p:cNvSpPr>
                <a:spLocks/>
              </p:cNvSpPr>
              <p:nvPr/>
            </p:nvSpPr>
            <p:spPr bwMode="black">
              <a:xfrm>
                <a:off x="6967037" y="4472348"/>
                <a:ext cx="70760" cy="124551"/>
              </a:xfrm>
              <a:custGeom>
                <a:avLst/>
                <a:gdLst/>
                <a:ahLst/>
                <a:cxnLst>
                  <a:cxn ang="0">
                    <a:pos x="80" y="32"/>
                  </a:cxn>
                  <a:cxn ang="0">
                    <a:pos x="75" y="31"/>
                  </a:cxn>
                  <a:cxn ang="0">
                    <a:pos x="70" y="29"/>
                  </a:cxn>
                  <a:cxn ang="0">
                    <a:pos x="64" y="29"/>
                  </a:cxn>
                  <a:cxn ang="0">
                    <a:pos x="52" y="32"/>
                  </a:cxn>
                  <a:cxn ang="0">
                    <a:pos x="42" y="41"/>
                  </a:cxn>
                  <a:cxn ang="0">
                    <a:pos x="35" y="54"/>
                  </a:cxn>
                  <a:cxn ang="0">
                    <a:pos x="33" y="73"/>
                  </a:cxn>
                  <a:cxn ang="0">
                    <a:pos x="33" y="146"/>
                  </a:cxn>
                  <a:cxn ang="0">
                    <a:pos x="0" y="146"/>
                  </a:cxn>
                  <a:cxn ang="0">
                    <a:pos x="0" y="2"/>
                  </a:cxn>
                  <a:cxn ang="0">
                    <a:pos x="33" y="2"/>
                  </a:cxn>
                  <a:cxn ang="0">
                    <a:pos x="33" y="30"/>
                  </a:cxn>
                  <a:cxn ang="0">
                    <a:pos x="33" y="30"/>
                  </a:cxn>
                  <a:cxn ang="0">
                    <a:pos x="40" y="17"/>
                  </a:cxn>
                  <a:cxn ang="0">
                    <a:pos x="49" y="7"/>
                  </a:cxn>
                  <a:cxn ang="0">
                    <a:pos x="59" y="2"/>
                  </a:cxn>
                  <a:cxn ang="0">
                    <a:pos x="70" y="0"/>
                  </a:cxn>
                  <a:cxn ang="0">
                    <a:pos x="77" y="0"/>
                  </a:cxn>
                  <a:cxn ang="0">
                    <a:pos x="83" y="2"/>
                  </a:cxn>
                  <a:cxn ang="0">
                    <a:pos x="83" y="34"/>
                  </a:cxn>
                  <a:cxn ang="0">
                    <a:pos x="80" y="32"/>
                  </a:cxn>
                </a:cxnLst>
                <a:rect l="0" t="0" r="r" b="b"/>
                <a:pathLst>
                  <a:path w="83" h="146">
                    <a:moveTo>
                      <a:pt x="80" y="32"/>
                    </a:moveTo>
                    <a:cubicBezTo>
                      <a:pt x="78" y="32"/>
                      <a:pt x="77" y="31"/>
                      <a:pt x="75" y="31"/>
                    </a:cubicBezTo>
                    <a:cubicBezTo>
                      <a:pt x="73" y="30"/>
                      <a:pt x="71" y="30"/>
                      <a:pt x="70" y="29"/>
                    </a:cubicBezTo>
                    <a:cubicBezTo>
                      <a:pt x="68" y="29"/>
                      <a:pt x="66" y="29"/>
                      <a:pt x="64" y="29"/>
                    </a:cubicBezTo>
                    <a:cubicBezTo>
                      <a:pt x="60" y="29"/>
                      <a:pt x="56" y="30"/>
                      <a:pt x="52" y="32"/>
                    </a:cubicBezTo>
                    <a:cubicBezTo>
                      <a:pt x="48" y="34"/>
                      <a:pt x="45" y="37"/>
                      <a:pt x="42" y="41"/>
                    </a:cubicBezTo>
                    <a:cubicBezTo>
                      <a:pt x="39" y="44"/>
                      <a:pt x="37" y="49"/>
                      <a:pt x="35" y="54"/>
                    </a:cubicBezTo>
                    <a:cubicBezTo>
                      <a:pt x="34" y="60"/>
                      <a:pt x="33" y="66"/>
                      <a:pt x="33" y="73"/>
                    </a:cubicBezTo>
                    <a:cubicBezTo>
                      <a:pt x="33" y="146"/>
                      <a:pt x="33" y="146"/>
                      <a:pt x="33" y="146"/>
                    </a:cubicBezTo>
                    <a:cubicBezTo>
                      <a:pt x="0" y="146"/>
                      <a:pt x="0" y="146"/>
                      <a:pt x="0" y="146"/>
                    </a:cubicBezTo>
                    <a:cubicBezTo>
                      <a:pt x="0" y="2"/>
                      <a:pt x="0" y="2"/>
                      <a:pt x="0" y="2"/>
                    </a:cubicBezTo>
                    <a:cubicBezTo>
                      <a:pt x="33" y="2"/>
                      <a:pt x="33" y="2"/>
                      <a:pt x="33" y="2"/>
                    </a:cubicBezTo>
                    <a:cubicBezTo>
                      <a:pt x="33" y="30"/>
                      <a:pt x="33" y="30"/>
                      <a:pt x="33" y="30"/>
                    </a:cubicBezTo>
                    <a:cubicBezTo>
                      <a:pt x="33" y="30"/>
                      <a:pt x="33" y="30"/>
                      <a:pt x="33" y="30"/>
                    </a:cubicBezTo>
                    <a:cubicBezTo>
                      <a:pt x="35" y="25"/>
                      <a:pt x="37" y="20"/>
                      <a:pt x="40" y="17"/>
                    </a:cubicBezTo>
                    <a:cubicBezTo>
                      <a:pt x="43" y="13"/>
                      <a:pt x="46" y="10"/>
                      <a:pt x="49" y="7"/>
                    </a:cubicBezTo>
                    <a:cubicBezTo>
                      <a:pt x="52" y="5"/>
                      <a:pt x="55" y="3"/>
                      <a:pt x="59" y="2"/>
                    </a:cubicBezTo>
                    <a:cubicBezTo>
                      <a:pt x="63" y="0"/>
                      <a:pt x="66" y="0"/>
                      <a:pt x="70" y="0"/>
                    </a:cubicBezTo>
                    <a:cubicBezTo>
                      <a:pt x="73" y="0"/>
                      <a:pt x="75" y="0"/>
                      <a:pt x="77" y="0"/>
                    </a:cubicBezTo>
                    <a:cubicBezTo>
                      <a:pt x="79" y="1"/>
                      <a:pt x="81" y="1"/>
                      <a:pt x="83" y="2"/>
                    </a:cubicBezTo>
                    <a:cubicBezTo>
                      <a:pt x="83" y="34"/>
                      <a:pt x="83" y="34"/>
                      <a:pt x="83" y="34"/>
                    </a:cubicBezTo>
                    <a:cubicBezTo>
                      <a:pt x="82" y="33"/>
                      <a:pt x="81" y="33"/>
                      <a:pt x="80" y="32"/>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61" name="Freeform 24">
                <a:extLst>
                  <a:ext uri="{FF2B5EF4-FFF2-40B4-BE49-F238E27FC236}">
                    <a16:creationId xmlns:a16="http://schemas.microsoft.com/office/drawing/2014/main" id="{A3E79439-CB0B-46A3-937B-14BBDBC334A9}"/>
                  </a:ext>
                </a:extLst>
              </p:cNvPr>
              <p:cNvSpPr>
                <a:spLocks noEditPoints="1"/>
              </p:cNvSpPr>
              <p:nvPr/>
            </p:nvSpPr>
            <p:spPr bwMode="black">
              <a:xfrm>
                <a:off x="7042129" y="4471626"/>
                <a:ext cx="102890" cy="128522"/>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4" y="113"/>
                  </a:cxn>
                  <a:cxn ang="0">
                    <a:pos x="38" y="119"/>
                  </a:cxn>
                  <a:cxn ang="0">
                    <a:pos x="46" y="123"/>
                  </a:cxn>
                  <a:cxn ang="0">
                    <a:pos x="56" y="125"/>
                  </a:cxn>
                  <a:cxn ang="0">
                    <a:pos x="70"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1" y="145"/>
                      <a:pt x="16" y="142"/>
                      <a:pt x="12" y="139"/>
                    </a:cubicBezTo>
                    <a:cubicBezTo>
                      <a:pt x="8" y="135"/>
                      <a:pt x="5" y="131"/>
                      <a:pt x="3" y="125"/>
                    </a:cubicBezTo>
                    <a:cubicBezTo>
                      <a:pt x="1" y="120"/>
                      <a:pt x="0" y="114"/>
                      <a:pt x="0" y="108"/>
                    </a:cubicBezTo>
                    <a:cubicBezTo>
                      <a:pt x="0" y="102"/>
                      <a:pt x="1" y="96"/>
                      <a:pt x="3" y="91"/>
                    </a:cubicBezTo>
                    <a:cubicBezTo>
                      <a:pt x="5" y="85"/>
                      <a:pt x="7" y="81"/>
                      <a:pt x="11" y="76"/>
                    </a:cubicBezTo>
                    <a:cubicBezTo>
                      <a:pt x="15" y="72"/>
                      <a:pt x="20" y="69"/>
                      <a:pt x="26" y="66"/>
                    </a:cubicBezTo>
                    <a:cubicBezTo>
                      <a:pt x="32" y="63"/>
                      <a:pt x="39" y="61"/>
                      <a:pt x="47" y="60"/>
                    </a:cubicBezTo>
                    <a:cubicBezTo>
                      <a:pt x="89" y="55"/>
                      <a:pt x="89" y="55"/>
                      <a:pt x="89" y="55"/>
                    </a:cubicBezTo>
                    <a:cubicBezTo>
                      <a:pt x="89" y="44"/>
                      <a:pt x="87" y="37"/>
                      <a:pt x="82" y="32"/>
                    </a:cubicBezTo>
                    <a:cubicBezTo>
                      <a:pt x="77" y="28"/>
                      <a:pt x="71" y="25"/>
                      <a:pt x="62" y="25"/>
                    </a:cubicBezTo>
                    <a:cubicBezTo>
                      <a:pt x="53" y="25"/>
                      <a:pt x="45" y="27"/>
                      <a:pt x="36" y="30"/>
                    </a:cubicBezTo>
                    <a:cubicBezTo>
                      <a:pt x="28" y="33"/>
                      <a:pt x="21" y="36"/>
                      <a:pt x="14" y="41"/>
                    </a:cubicBezTo>
                    <a:cubicBezTo>
                      <a:pt x="14" y="13"/>
                      <a:pt x="14" y="13"/>
                      <a:pt x="14" y="13"/>
                    </a:cubicBezTo>
                    <a:cubicBezTo>
                      <a:pt x="16" y="11"/>
                      <a:pt x="19" y="10"/>
                      <a:pt x="23" y="8"/>
                    </a:cubicBezTo>
                    <a:cubicBezTo>
                      <a:pt x="27"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2" y="86"/>
                      <a:pt x="39" y="87"/>
                      <a:pt x="37" y="89"/>
                    </a:cubicBezTo>
                    <a:cubicBezTo>
                      <a:pt x="35" y="91"/>
                      <a:pt x="34" y="93"/>
                      <a:pt x="33" y="96"/>
                    </a:cubicBezTo>
                    <a:cubicBezTo>
                      <a:pt x="32" y="98"/>
                      <a:pt x="32" y="101"/>
                      <a:pt x="32" y="105"/>
                    </a:cubicBezTo>
                    <a:cubicBezTo>
                      <a:pt x="32" y="108"/>
                      <a:pt x="33" y="110"/>
                      <a:pt x="34" y="113"/>
                    </a:cubicBezTo>
                    <a:cubicBezTo>
                      <a:pt x="35" y="115"/>
                      <a:pt x="36" y="117"/>
                      <a:pt x="38" y="119"/>
                    </a:cubicBezTo>
                    <a:cubicBezTo>
                      <a:pt x="40" y="121"/>
                      <a:pt x="43" y="122"/>
                      <a:pt x="46" y="123"/>
                    </a:cubicBezTo>
                    <a:cubicBezTo>
                      <a:pt x="49" y="124"/>
                      <a:pt x="52" y="125"/>
                      <a:pt x="56" y="125"/>
                    </a:cubicBezTo>
                    <a:cubicBezTo>
                      <a:pt x="61" y="125"/>
                      <a:pt x="65" y="124"/>
                      <a:pt x="70" y="122"/>
                    </a:cubicBezTo>
                    <a:cubicBezTo>
                      <a:pt x="74"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62" name="Freeform 25">
                <a:extLst>
                  <a:ext uri="{FF2B5EF4-FFF2-40B4-BE49-F238E27FC236}">
                    <a16:creationId xmlns:a16="http://schemas.microsoft.com/office/drawing/2014/main" id="{EC56A094-EC14-490E-82BD-23404EF20AC8}"/>
                  </a:ext>
                </a:extLst>
              </p:cNvPr>
              <p:cNvSpPr>
                <a:spLocks/>
              </p:cNvSpPr>
              <p:nvPr/>
            </p:nvSpPr>
            <p:spPr bwMode="black">
              <a:xfrm>
                <a:off x="7155489" y="4474153"/>
                <a:ext cx="104695" cy="122746"/>
              </a:xfrm>
              <a:custGeom>
                <a:avLst/>
                <a:gdLst/>
                <a:ahLst/>
                <a:cxnLst>
                  <a:cxn ang="0">
                    <a:pos x="108" y="279"/>
                  </a:cxn>
                  <a:cxn ang="0">
                    <a:pos x="290" y="279"/>
                  </a:cxn>
                  <a:cxn ang="0">
                    <a:pos x="290" y="340"/>
                  </a:cxn>
                  <a:cxn ang="0">
                    <a:pos x="0" y="340"/>
                  </a:cxn>
                  <a:cxn ang="0">
                    <a:pos x="0" y="314"/>
                  </a:cxn>
                  <a:cxn ang="0">
                    <a:pos x="184" y="61"/>
                  </a:cxn>
                  <a:cxn ang="0">
                    <a:pos x="19" y="61"/>
                  </a:cxn>
                  <a:cxn ang="0">
                    <a:pos x="19" y="0"/>
                  </a:cxn>
                  <a:cxn ang="0">
                    <a:pos x="290" y="0"/>
                  </a:cxn>
                  <a:cxn ang="0">
                    <a:pos x="290" y="30"/>
                  </a:cxn>
                  <a:cxn ang="0">
                    <a:pos x="108" y="279"/>
                  </a:cxn>
                </a:cxnLst>
                <a:rect l="0" t="0" r="r" b="b"/>
                <a:pathLst>
                  <a:path w="290" h="340">
                    <a:moveTo>
                      <a:pt x="108" y="279"/>
                    </a:moveTo>
                    <a:lnTo>
                      <a:pt x="290" y="279"/>
                    </a:lnTo>
                    <a:lnTo>
                      <a:pt x="290" y="340"/>
                    </a:lnTo>
                    <a:lnTo>
                      <a:pt x="0" y="340"/>
                    </a:lnTo>
                    <a:lnTo>
                      <a:pt x="0" y="314"/>
                    </a:lnTo>
                    <a:lnTo>
                      <a:pt x="184" y="61"/>
                    </a:lnTo>
                    <a:lnTo>
                      <a:pt x="19" y="61"/>
                    </a:lnTo>
                    <a:lnTo>
                      <a:pt x="19" y="0"/>
                    </a:lnTo>
                    <a:lnTo>
                      <a:pt x="290" y="0"/>
                    </a:lnTo>
                    <a:lnTo>
                      <a:pt x="290" y="30"/>
                    </a:lnTo>
                    <a:lnTo>
                      <a:pt x="108" y="279"/>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63" name="Freeform 26">
                <a:extLst>
                  <a:ext uri="{FF2B5EF4-FFF2-40B4-BE49-F238E27FC236}">
                    <a16:creationId xmlns:a16="http://schemas.microsoft.com/office/drawing/2014/main" id="{A3C76317-CCC1-4E8D-BB7B-E9C115745C3B}"/>
                  </a:ext>
                </a:extLst>
              </p:cNvPr>
              <p:cNvSpPr>
                <a:spLocks noEditPoints="1"/>
              </p:cNvSpPr>
              <p:nvPr/>
            </p:nvSpPr>
            <p:spPr bwMode="black">
              <a:xfrm>
                <a:off x="7275708" y="4414224"/>
                <a:ext cx="33936" cy="182675"/>
              </a:xfrm>
              <a:custGeom>
                <a:avLst/>
                <a:gdLst/>
                <a:ahLst/>
                <a:cxnLst>
                  <a:cxn ang="0">
                    <a:pos x="40" y="20"/>
                  </a:cxn>
                  <a:cxn ang="0">
                    <a:pos x="39" y="27"/>
                  </a:cxn>
                  <a:cxn ang="0">
                    <a:pos x="34" y="33"/>
                  </a:cxn>
                  <a:cxn ang="0">
                    <a:pos x="28" y="37"/>
                  </a:cxn>
                  <a:cxn ang="0">
                    <a:pos x="20" y="38"/>
                  </a:cxn>
                  <a:cxn ang="0">
                    <a:pos x="12" y="37"/>
                  </a:cxn>
                  <a:cxn ang="0">
                    <a:pos x="6" y="33"/>
                  </a:cxn>
                  <a:cxn ang="0">
                    <a:pos x="2" y="27"/>
                  </a:cxn>
                  <a:cxn ang="0">
                    <a:pos x="0" y="20"/>
                  </a:cxn>
                  <a:cxn ang="0">
                    <a:pos x="2" y="12"/>
                  </a:cxn>
                  <a:cxn ang="0">
                    <a:pos x="6" y="6"/>
                  </a:cxn>
                  <a:cxn ang="0">
                    <a:pos x="12" y="2"/>
                  </a:cxn>
                  <a:cxn ang="0">
                    <a:pos x="20" y="0"/>
                  </a:cxn>
                  <a:cxn ang="0">
                    <a:pos x="28" y="2"/>
                  </a:cxn>
                  <a:cxn ang="0">
                    <a:pos x="34" y="6"/>
                  </a:cxn>
                  <a:cxn ang="0">
                    <a:pos x="39" y="12"/>
                  </a:cxn>
                  <a:cxn ang="0">
                    <a:pos x="40" y="20"/>
                  </a:cxn>
                  <a:cxn ang="0">
                    <a:pos x="4" y="214"/>
                  </a:cxn>
                  <a:cxn ang="0">
                    <a:pos x="4" y="70"/>
                  </a:cxn>
                  <a:cxn ang="0">
                    <a:pos x="36" y="70"/>
                  </a:cxn>
                  <a:cxn ang="0">
                    <a:pos x="36" y="214"/>
                  </a:cxn>
                  <a:cxn ang="0">
                    <a:pos x="4" y="214"/>
                  </a:cxn>
                </a:cxnLst>
                <a:rect l="0" t="0" r="r" b="b"/>
                <a:pathLst>
                  <a:path w="40" h="214">
                    <a:moveTo>
                      <a:pt x="40" y="20"/>
                    </a:moveTo>
                    <a:cubicBezTo>
                      <a:pt x="40" y="22"/>
                      <a:pt x="40" y="24"/>
                      <a:pt x="39" y="27"/>
                    </a:cubicBezTo>
                    <a:cubicBezTo>
                      <a:pt x="38" y="29"/>
                      <a:pt x="36" y="31"/>
                      <a:pt x="34" y="33"/>
                    </a:cubicBezTo>
                    <a:cubicBezTo>
                      <a:pt x="33" y="34"/>
                      <a:pt x="31" y="36"/>
                      <a:pt x="28" y="37"/>
                    </a:cubicBezTo>
                    <a:cubicBezTo>
                      <a:pt x="26" y="38"/>
                      <a:pt x="23" y="38"/>
                      <a:pt x="20" y="38"/>
                    </a:cubicBezTo>
                    <a:cubicBezTo>
                      <a:pt x="17" y="38"/>
                      <a:pt x="15" y="38"/>
                      <a:pt x="12" y="37"/>
                    </a:cubicBezTo>
                    <a:cubicBezTo>
                      <a:pt x="10" y="36"/>
                      <a:pt x="8" y="34"/>
                      <a:pt x="6" y="33"/>
                    </a:cubicBezTo>
                    <a:cubicBezTo>
                      <a:pt x="4" y="31"/>
                      <a:pt x="3" y="29"/>
                      <a:pt x="2" y="27"/>
                    </a:cubicBezTo>
                    <a:cubicBezTo>
                      <a:pt x="1" y="24"/>
                      <a:pt x="0" y="22"/>
                      <a:pt x="0" y="20"/>
                    </a:cubicBezTo>
                    <a:cubicBezTo>
                      <a:pt x="0" y="17"/>
                      <a:pt x="1" y="14"/>
                      <a:pt x="2" y="12"/>
                    </a:cubicBezTo>
                    <a:cubicBezTo>
                      <a:pt x="3" y="10"/>
                      <a:pt x="4" y="8"/>
                      <a:pt x="6" y="6"/>
                    </a:cubicBezTo>
                    <a:cubicBezTo>
                      <a:pt x="8" y="4"/>
                      <a:pt x="10" y="3"/>
                      <a:pt x="12" y="2"/>
                    </a:cubicBezTo>
                    <a:cubicBezTo>
                      <a:pt x="15" y="1"/>
                      <a:pt x="17" y="0"/>
                      <a:pt x="20" y="0"/>
                    </a:cubicBezTo>
                    <a:cubicBezTo>
                      <a:pt x="23" y="0"/>
                      <a:pt x="26" y="1"/>
                      <a:pt x="28" y="2"/>
                    </a:cubicBezTo>
                    <a:cubicBezTo>
                      <a:pt x="30" y="3"/>
                      <a:pt x="33" y="4"/>
                      <a:pt x="34" y="6"/>
                    </a:cubicBezTo>
                    <a:cubicBezTo>
                      <a:pt x="36" y="8"/>
                      <a:pt x="38" y="10"/>
                      <a:pt x="39" y="12"/>
                    </a:cubicBezTo>
                    <a:cubicBezTo>
                      <a:pt x="40" y="14"/>
                      <a:pt x="40" y="17"/>
                      <a:pt x="40" y="20"/>
                    </a:cubicBezTo>
                    <a:close/>
                    <a:moveTo>
                      <a:pt x="4" y="214"/>
                    </a:moveTo>
                    <a:cubicBezTo>
                      <a:pt x="4" y="70"/>
                      <a:pt x="4" y="70"/>
                      <a:pt x="4" y="70"/>
                    </a:cubicBezTo>
                    <a:cubicBezTo>
                      <a:pt x="36" y="70"/>
                      <a:pt x="36" y="70"/>
                      <a:pt x="36" y="70"/>
                    </a:cubicBezTo>
                    <a:cubicBezTo>
                      <a:pt x="36" y="214"/>
                      <a:pt x="36" y="214"/>
                      <a:pt x="36" y="214"/>
                    </a:cubicBezTo>
                    <a:lnTo>
                      <a:pt x="4" y="214"/>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64" name="Freeform 27">
                <a:extLst>
                  <a:ext uri="{FF2B5EF4-FFF2-40B4-BE49-F238E27FC236}">
                    <a16:creationId xmlns:a16="http://schemas.microsoft.com/office/drawing/2014/main" id="{628B6152-C481-4AD9-A1BB-4ECBB6CC5015}"/>
                  </a:ext>
                </a:extLst>
              </p:cNvPr>
              <p:cNvSpPr>
                <a:spLocks noEditPoints="1"/>
              </p:cNvSpPr>
              <p:nvPr/>
            </p:nvSpPr>
            <p:spPr bwMode="black">
              <a:xfrm>
                <a:off x="7329499" y="4471626"/>
                <a:ext cx="112277" cy="128522"/>
              </a:xfrm>
              <a:custGeom>
                <a:avLst/>
                <a:gdLst/>
                <a:ahLst/>
                <a:cxnLst>
                  <a:cxn ang="0">
                    <a:pos x="34" y="85"/>
                  </a:cxn>
                  <a:cxn ang="0">
                    <a:pos x="46" y="115"/>
                  </a:cxn>
                  <a:cxn ang="0">
                    <a:pos x="77" y="125"/>
                  </a:cxn>
                  <a:cxn ang="0">
                    <a:pos x="100" y="121"/>
                  </a:cxn>
                  <a:cxn ang="0">
                    <a:pos x="120" y="111"/>
                  </a:cxn>
                  <a:cxn ang="0">
                    <a:pos x="120" y="139"/>
                  </a:cxn>
                  <a:cxn ang="0">
                    <a:pos x="112" y="143"/>
                  </a:cxn>
                  <a:cxn ang="0">
                    <a:pos x="101" y="146"/>
                  </a:cxn>
                  <a:cxn ang="0">
                    <a:pos x="86" y="149"/>
                  </a:cxn>
                  <a:cxn ang="0">
                    <a:pos x="69" y="151"/>
                  </a:cxn>
                  <a:cxn ang="0">
                    <a:pos x="40" y="146"/>
                  </a:cxn>
                  <a:cxn ang="0">
                    <a:pos x="19" y="132"/>
                  </a:cxn>
                  <a:cxn ang="0">
                    <a:pos x="5" y="108"/>
                  </a:cxn>
                  <a:cxn ang="0">
                    <a:pos x="0" y="77"/>
                  </a:cxn>
                  <a:cxn ang="0">
                    <a:pos x="7" y="42"/>
                  </a:cxn>
                  <a:cxn ang="0">
                    <a:pos x="22" y="18"/>
                  </a:cxn>
                  <a:cxn ang="0">
                    <a:pos x="44" y="4"/>
                  </a:cxn>
                  <a:cxn ang="0">
                    <a:pos x="69" y="0"/>
                  </a:cxn>
                  <a:cxn ang="0">
                    <a:pos x="96" y="5"/>
                  </a:cxn>
                  <a:cxn ang="0">
                    <a:pos x="116" y="19"/>
                  </a:cxn>
                  <a:cxn ang="0">
                    <a:pos x="128" y="41"/>
                  </a:cxn>
                  <a:cxn ang="0">
                    <a:pos x="132" y="69"/>
                  </a:cxn>
                  <a:cxn ang="0">
                    <a:pos x="132" y="85"/>
                  </a:cxn>
                  <a:cxn ang="0">
                    <a:pos x="34" y="85"/>
                  </a:cxn>
                  <a:cxn ang="0">
                    <a:pos x="98" y="46"/>
                  </a:cxn>
                  <a:cxn ang="0">
                    <a:pos x="92" y="35"/>
                  </a:cxn>
                  <a:cxn ang="0">
                    <a:pos x="83" y="28"/>
                  </a:cxn>
                  <a:cxn ang="0">
                    <a:pos x="69" y="25"/>
                  </a:cxn>
                  <a:cxn ang="0">
                    <a:pos x="56" y="28"/>
                  </a:cxn>
                  <a:cxn ang="0">
                    <a:pos x="46" y="35"/>
                  </a:cxn>
                  <a:cxn ang="0">
                    <a:pos x="38" y="46"/>
                  </a:cxn>
                  <a:cxn ang="0">
                    <a:pos x="34" y="60"/>
                  </a:cxn>
                  <a:cxn ang="0">
                    <a:pos x="99" y="60"/>
                  </a:cxn>
                  <a:cxn ang="0">
                    <a:pos x="98" y="46"/>
                  </a:cxn>
                </a:cxnLst>
                <a:rect l="0" t="0" r="r" b="b"/>
                <a:pathLst>
                  <a:path w="132" h="151">
                    <a:moveTo>
                      <a:pt x="34" y="85"/>
                    </a:moveTo>
                    <a:cubicBezTo>
                      <a:pt x="34" y="98"/>
                      <a:pt x="38" y="108"/>
                      <a:pt x="46" y="115"/>
                    </a:cubicBezTo>
                    <a:cubicBezTo>
                      <a:pt x="53" y="122"/>
                      <a:pt x="63" y="125"/>
                      <a:pt x="77" y="125"/>
                    </a:cubicBezTo>
                    <a:cubicBezTo>
                      <a:pt x="85" y="125"/>
                      <a:pt x="93" y="124"/>
                      <a:pt x="100" y="121"/>
                    </a:cubicBezTo>
                    <a:cubicBezTo>
                      <a:pt x="108" y="119"/>
                      <a:pt x="115" y="115"/>
                      <a:pt x="120" y="111"/>
                    </a:cubicBezTo>
                    <a:cubicBezTo>
                      <a:pt x="120" y="139"/>
                      <a:pt x="120" y="139"/>
                      <a:pt x="120" y="139"/>
                    </a:cubicBezTo>
                    <a:cubicBezTo>
                      <a:pt x="118" y="140"/>
                      <a:pt x="116" y="141"/>
                      <a:pt x="112" y="143"/>
                    </a:cubicBezTo>
                    <a:cubicBezTo>
                      <a:pt x="109" y="144"/>
                      <a:pt x="106" y="145"/>
                      <a:pt x="101" y="146"/>
                    </a:cubicBezTo>
                    <a:cubicBezTo>
                      <a:pt x="97" y="148"/>
                      <a:pt x="92" y="149"/>
                      <a:pt x="86" y="149"/>
                    </a:cubicBezTo>
                    <a:cubicBezTo>
                      <a:pt x="81" y="150"/>
                      <a:pt x="75" y="151"/>
                      <a:pt x="69" y="151"/>
                    </a:cubicBezTo>
                    <a:cubicBezTo>
                      <a:pt x="58" y="151"/>
                      <a:pt x="49" y="149"/>
                      <a:pt x="40" y="146"/>
                    </a:cubicBezTo>
                    <a:cubicBezTo>
                      <a:pt x="32" y="143"/>
                      <a:pt x="25" y="138"/>
                      <a:pt x="19" y="132"/>
                    </a:cubicBezTo>
                    <a:cubicBezTo>
                      <a:pt x="13" y="125"/>
                      <a:pt x="8" y="118"/>
                      <a:pt x="5" y="108"/>
                    </a:cubicBezTo>
                    <a:cubicBezTo>
                      <a:pt x="2" y="99"/>
                      <a:pt x="0" y="89"/>
                      <a:pt x="0" y="77"/>
                    </a:cubicBezTo>
                    <a:cubicBezTo>
                      <a:pt x="0" y="63"/>
                      <a:pt x="2" y="52"/>
                      <a:pt x="7" y="42"/>
                    </a:cubicBezTo>
                    <a:cubicBezTo>
                      <a:pt x="11" y="33"/>
                      <a:pt x="16" y="25"/>
                      <a:pt x="22" y="18"/>
                    </a:cubicBezTo>
                    <a:cubicBezTo>
                      <a:pt x="29" y="12"/>
                      <a:pt x="36" y="7"/>
                      <a:pt x="44" y="4"/>
                    </a:cubicBezTo>
                    <a:cubicBezTo>
                      <a:pt x="53" y="1"/>
                      <a:pt x="61" y="0"/>
                      <a:pt x="69" y="0"/>
                    </a:cubicBezTo>
                    <a:cubicBezTo>
                      <a:pt x="79" y="0"/>
                      <a:pt x="88" y="2"/>
                      <a:pt x="96" y="5"/>
                    </a:cubicBezTo>
                    <a:cubicBezTo>
                      <a:pt x="104" y="8"/>
                      <a:pt x="111" y="13"/>
                      <a:pt x="116" y="19"/>
                    </a:cubicBezTo>
                    <a:cubicBezTo>
                      <a:pt x="121" y="25"/>
                      <a:pt x="125" y="32"/>
                      <a:pt x="128" y="41"/>
                    </a:cubicBezTo>
                    <a:cubicBezTo>
                      <a:pt x="130" y="49"/>
                      <a:pt x="132" y="59"/>
                      <a:pt x="132" y="69"/>
                    </a:cubicBezTo>
                    <a:cubicBezTo>
                      <a:pt x="132" y="85"/>
                      <a:pt x="132" y="85"/>
                      <a:pt x="132" y="85"/>
                    </a:cubicBezTo>
                    <a:lnTo>
                      <a:pt x="34" y="85"/>
                    </a:lnTo>
                    <a:close/>
                    <a:moveTo>
                      <a:pt x="98" y="46"/>
                    </a:moveTo>
                    <a:cubicBezTo>
                      <a:pt x="96" y="42"/>
                      <a:pt x="95" y="38"/>
                      <a:pt x="92" y="35"/>
                    </a:cubicBezTo>
                    <a:cubicBezTo>
                      <a:pt x="90" y="32"/>
                      <a:pt x="87" y="30"/>
                      <a:pt x="83" y="28"/>
                    </a:cubicBezTo>
                    <a:cubicBezTo>
                      <a:pt x="79" y="26"/>
                      <a:pt x="74" y="25"/>
                      <a:pt x="69" y="25"/>
                    </a:cubicBezTo>
                    <a:cubicBezTo>
                      <a:pt x="64" y="25"/>
                      <a:pt x="60" y="26"/>
                      <a:pt x="56" y="28"/>
                    </a:cubicBezTo>
                    <a:cubicBezTo>
                      <a:pt x="52" y="29"/>
                      <a:pt x="49" y="32"/>
                      <a:pt x="46" y="35"/>
                    </a:cubicBezTo>
                    <a:cubicBezTo>
                      <a:pt x="43" y="38"/>
                      <a:pt x="40" y="42"/>
                      <a:pt x="38" y="46"/>
                    </a:cubicBezTo>
                    <a:cubicBezTo>
                      <a:pt x="36" y="50"/>
                      <a:pt x="35" y="55"/>
                      <a:pt x="34" y="60"/>
                    </a:cubicBezTo>
                    <a:cubicBezTo>
                      <a:pt x="99" y="60"/>
                      <a:pt x="99" y="60"/>
                      <a:pt x="99" y="60"/>
                    </a:cubicBezTo>
                    <a:cubicBezTo>
                      <a:pt x="99" y="55"/>
                      <a:pt x="99" y="51"/>
                      <a:pt x="98" y="46"/>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grpSp>
        <p:grpSp>
          <p:nvGrpSpPr>
            <p:cNvPr id="39" name="Group 115">
              <a:extLst>
                <a:ext uri="{FF2B5EF4-FFF2-40B4-BE49-F238E27FC236}">
                  <a16:creationId xmlns:a16="http://schemas.microsoft.com/office/drawing/2014/main" id="{01D000FF-F392-4315-9058-840C63A3740A}"/>
                </a:ext>
              </a:extLst>
            </p:cNvPr>
            <p:cNvGrpSpPr/>
            <p:nvPr/>
          </p:nvGrpSpPr>
          <p:grpSpPr bwMode="black">
            <a:xfrm>
              <a:off x="7016406" y="5169907"/>
              <a:ext cx="715841" cy="287569"/>
              <a:chOff x="7844547" y="4357855"/>
              <a:chExt cx="718565" cy="298667"/>
            </a:xfrm>
            <a:grpFill/>
            <a:effectLst/>
          </p:grpSpPr>
          <p:sp>
            <p:nvSpPr>
              <p:cNvPr id="55" name="Freeform 18">
                <a:extLst>
                  <a:ext uri="{FF2B5EF4-FFF2-40B4-BE49-F238E27FC236}">
                    <a16:creationId xmlns:a16="http://schemas.microsoft.com/office/drawing/2014/main" id="{E27200C1-3DD7-4239-8DD9-A243F1DEFB4F}"/>
                  </a:ext>
                </a:extLst>
              </p:cNvPr>
              <p:cNvSpPr>
                <a:spLocks/>
              </p:cNvSpPr>
              <p:nvPr/>
            </p:nvSpPr>
            <p:spPr bwMode="black">
              <a:xfrm>
                <a:off x="8301916" y="4357855"/>
                <a:ext cx="261196" cy="298667"/>
              </a:xfrm>
              <a:custGeom>
                <a:avLst/>
                <a:gdLst/>
                <a:ahLst/>
                <a:cxnLst>
                  <a:cxn ang="0">
                    <a:pos x="469" y="441"/>
                  </a:cxn>
                  <a:cxn ang="0">
                    <a:pos x="419" y="441"/>
                  </a:cxn>
                  <a:cxn ang="0">
                    <a:pos x="394" y="98"/>
                  </a:cxn>
                  <a:cxn ang="0">
                    <a:pos x="246" y="134"/>
                  </a:cxn>
                  <a:cxn ang="0">
                    <a:pos x="362" y="178"/>
                  </a:cxn>
                  <a:cxn ang="0">
                    <a:pos x="294" y="507"/>
                  </a:cxn>
                  <a:cxn ang="0">
                    <a:pos x="51" y="572"/>
                  </a:cxn>
                  <a:cxn ang="0">
                    <a:pos x="1" y="572"/>
                  </a:cxn>
                  <a:cxn ang="0">
                    <a:pos x="252" y="478"/>
                  </a:cxn>
                  <a:cxn ang="0">
                    <a:pos x="339" y="386"/>
                  </a:cxn>
                  <a:cxn ang="0">
                    <a:pos x="260" y="186"/>
                  </a:cxn>
                  <a:cxn ang="0">
                    <a:pos x="212" y="441"/>
                  </a:cxn>
                  <a:cxn ang="0">
                    <a:pos x="164" y="441"/>
                  </a:cxn>
                  <a:cxn ang="0">
                    <a:pos x="114" y="184"/>
                  </a:cxn>
                  <a:cxn ang="0">
                    <a:pos x="78" y="441"/>
                  </a:cxn>
                  <a:cxn ang="0">
                    <a:pos x="28" y="441"/>
                  </a:cxn>
                  <a:cxn ang="0">
                    <a:pos x="89" y="149"/>
                  </a:cxn>
                  <a:cxn ang="0">
                    <a:pos x="154" y="149"/>
                  </a:cxn>
                  <a:cxn ang="0">
                    <a:pos x="195" y="184"/>
                  </a:cxn>
                  <a:cxn ang="0">
                    <a:pos x="195" y="180"/>
                  </a:cxn>
                  <a:cxn ang="0">
                    <a:pos x="210" y="165"/>
                  </a:cxn>
                  <a:cxn ang="0">
                    <a:pos x="385" y="40"/>
                  </a:cxn>
                  <a:cxn ang="0">
                    <a:pos x="469" y="441"/>
                  </a:cxn>
                </a:cxnLst>
                <a:rect l="0" t="0" r="r" b="b"/>
                <a:pathLst>
                  <a:path w="501" h="572">
                    <a:moveTo>
                      <a:pt x="469" y="441"/>
                    </a:moveTo>
                    <a:cubicBezTo>
                      <a:pt x="453" y="441"/>
                      <a:pt x="436" y="441"/>
                      <a:pt x="419" y="441"/>
                    </a:cubicBezTo>
                    <a:cubicBezTo>
                      <a:pt x="421" y="345"/>
                      <a:pt x="436" y="150"/>
                      <a:pt x="394" y="98"/>
                    </a:cubicBezTo>
                    <a:cubicBezTo>
                      <a:pt x="362" y="56"/>
                      <a:pt x="225" y="53"/>
                      <a:pt x="246" y="134"/>
                    </a:cubicBezTo>
                    <a:cubicBezTo>
                      <a:pt x="285" y="158"/>
                      <a:pt x="332" y="139"/>
                      <a:pt x="362" y="178"/>
                    </a:cubicBezTo>
                    <a:cubicBezTo>
                      <a:pt x="436" y="278"/>
                      <a:pt x="383" y="468"/>
                      <a:pt x="294" y="507"/>
                    </a:cubicBezTo>
                    <a:cubicBezTo>
                      <a:pt x="229" y="535"/>
                      <a:pt x="52" y="488"/>
                      <a:pt x="51" y="572"/>
                    </a:cubicBezTo>
                    <a:cubicBezTo>
                      <a:pt x="34" y="572"/>
                      <a:pt x="17" y="572"/>
                      <a:pt x="1" y="572"/>
                    </a:cubicBezTo>
                    <a:cubicBezTo>
                      <a:pt x="2" y="437"/>
                      <a:pt x="141" y="502"/>
                      <a:pt x="252" y="478"/>
                    </a:cubicBezTo>
                    <a:cubicBezTo>
                      <a:pt x="301" y="467"/>
                      <a:pt x="326" y="432"/>
                      <a:pt x="339" y="386"/>
                    </a:cubicBezTo>
                    <a:cubicBezTo>
                      <a:pt x="359" y="310"/>
                      <a:pt x="354" y="161"/>
                      <a:pt x="260" y="186"/>
                    </a:cubicBezTo>
                    <a:cubicBezTo>
                      <a:pt x="188" y="205"/>
                      <a:pt x="210" y="352"/>
                      <a:pt x="212" y="441"/>
                    </a:cubicBezTo>
                    <a:cubicBezTo>
                      <a:pt x="196" y="441"/>
                      <a:pt x="180" y="441"/>
                      <a:pt x="164" y="441"/>
                    </a:cubicBezTo>
                    <a:cubicBezTo>
                      <a:pt x="165" y="373"/>
                      <a:pt x="187" y="171"/>
                      <a:pt x="114" y="184"/>
                    </a:cubicBezTo>
                    <a:cubicBezTo>
                      <a:pt x="58" y="194"/>
                      <a:pt x="76" y="370"/>
                      <a:pt x="78" y="441"/>
                    </a:cubicBezTo>
                    <a:cubicBezTo>
                      <a:pt x="61" y="441"/>
                      <a:pt x="44" y="441"/>
                      <a:pt x="28" y="441"/>
                    </a:cubicBezTo>
                    <a:cubicBezTo>
                      <a:pt x="26" y="325"/>
                      <a:pt x="0" y="181"/>
                      <a:pt x="89" y="149"/>
                    </a:cubicBezTo>
                    <a:cubicBezTo>
                      <a:pt x="107" y="143"/>
                      <a:pt x="136" y="142"/>
                      <a:pt x="154" y="149"/>
                    </a:cubicBezTo>
                    <a:cubicBezTo>
                      <a:pt x="172" y="157"/>
                      <a:pt x="181" y="173"/>
                      <a:pt x="195" y="184"/>
                    </a:cubicBezTo>
                    <a:cubicBezTo>
                      <a:pt x="195" y="183"/>
                      <a:pt x="195" y="181"/>
                      <a:pt x="195" y="180"/>
                    </a:cubicBezTo>
                    <a:cubicBezTo>
                      <a:pt x="200" y="175"/>
                      <a:pt x="205" y="170"/>
                      <a:pt x="210" y="165"/>
                    </a:cubicBezTo>
                    <a:cubicBezTo>
                      <a:pt x="138" y="64"/>
                      <a:pt x="291" y="0"/>
                      <a:pt x="385" y="40"/>
                    </a:cubicBezTo>
                    <a:cubicBezTo>
                      <a:pt x="501" y="90"/>
                      <a:pt x="471" y="279"/>
                      <a:pt x="469" y="441"/>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56" name="Freeform 20">
                <a:extLst>
                  <a:ext uri="{FF2B5EF4-FFF2-40B4-BE49-F238E27FC236}">
                    <a16:creationId xmlns:a16="http://schemas.microsoft.com/office/drawing/2014/main" id="{5FECEAEB-7B4E-4074-9A91-0BA45AF0B1BF}"/>
                  </a:ext>
                </a:extLst>
              </p:cNvPr>
              <p:cNvSpPr>
                <a:spLocks/>
              </p:cNvSpPr>
              <p:nvPr/>
            </p:nvSpPr>
            <p:spPr bwMode="black">
              <a:xfrm>
                <a:off x="7844547" y="4433018"/>
                <a:ext cx="175674" cy="223504"/>
              </a:xfrm>
              <a:custGeom>
                <a:avLst/>
                <a:gdLst/>
                <a:ahLst/>
                <a:cxnLst>
                  <a:cxn ang="0">
                    <a:pos x="27" y="0"/>
                  </a:cxn>
                  <a:cxn ang="0">
                    <a:pos x="258" y="0"/>
                  </a:cxn>
                  <a:cxn ang="0">
                    <a:pos x="258" y="40"/>
                  </a:cxn>
                  <a:cxn ang="0">
                    <a:pos x="192" y="40"/>
                  </a:cxn>
                  <a:cxn ang="0">
                    <a:pos x="192" y="119"/>
                  </a:cxn>
                  <a:cxn ang="0">
                    <a:pos x="302" y="286"/>
                  </a:cxn>
                  <a:cxn ang="0">
                    <a:pos x="198" y="376"/>
                  </a:cxn>
                  <a:cxn ang="0">
                    <a:pos x="50" y="428"/>
                  </a:cxn>
                  <a:cxn ang="0">
                    <a:pos x="0" y="428"/>
                  </a:cxn>
                  <a:cxn ang="0">
                    <a:pos x="246" y="301"/>
                  </a:cxn>
                  <a:cxn ang="0">
                    <a:pos x="221" y="148"/>
                  </a:cxn>
                  <a:cxn ang="0">
                    <a:pos x="215" y="149"/>
                  </a:cxn>
                  <a:cxn ang="0">
                    <a:pos x="192" y="297"/>
                  </a:cxn>
                  <a:cxn ang="0">
                    <a:pos x="142" y="297"/>
                  </a:cxn>
                  <a:cxn ang="0">
                    <a:pos x="142" y="40"/>
                  </a:cxn>
                  <a:cxn ang="0">
                    <a:pos x="77" y="40"/>
                  </a:cxn>
                  <a:cxn ang="0">
                    <a:pos x="77" y="297"/>
                  </a:cxn>
                  <a:cxn ang="0">
                    <a:pos x="27" y="297"/>
                  </a:cxn>
                  <a:cxn ang="0">
                    <a:pos x="27" y="0"/>
                  </a:cxn>
                </a:cxnLst>
                <a:rect l="0" t="0" r="r" b="b"/>
                <a:pathLst>
                  <a:path w="337" h="428">
                    <a:moveTo>
                      <a:pt x="27" y="0"/>
                    </a:moveTo>
                    <a:cubicBezTo>
                      <a:pt x="104" y="0"/>
                      <a:pt x="181" y="0"/>
                      <a:pt x="258" y="0"/>
                    </a:cubicBezTo>
                    <a:cubicBezTo>
                      <a:pt x="258" y="13"/>
                      <a:pt x="258" y="27"/>
                      <a:pt x="258" y="40"/>
                    </a:cubicBezTo>
                    <a:cubicBezTo>
                      <a:pt x="236" y="40"/>
                      <a:pt x="214" y="40"/>
                      <a:pt x="192" y="40"/>
                    </a:cubicBezTo>
                    <a:cubicBezTo>
                      <a:pt x="192" y="66"/>
                      <a:pt x="192" y="92"/>
                      <a:pt x="192" y="119"/>
                    </a:cubicBezTo>
                    <a:cubicBezTo>
                      <a:pt x="291" y="58"/>
                      <a:pt x="337" y="200"/>
                      <a:pt x="302" y="286"/>
                    </a:cubicBezTo>
                    <a:cubicBezTo>
                      <a:pt x="284" y="329"/>
                      <a:pt x="250" y="366"/>
                      <a:pt x="198" y="376"/>
                    </a:cubicBezTo>
                    <a:cubicBezTo>
                      <a:pt x="135" y="389"/>
                      <a:pt x="51" y="352"/>
                      <a:pt x="50" y="428"/>
                    </a:cubicBezTo>
                    <a:cubicBezTo>
                      <a:pt x="34" y="428"/>
                      <a:pt x="17" y="428"/>
                      <a:pt x="0" y="428"/>
                    </a:cubicBezTo>
                    <a:cubicBezTo>
                      <a:pt x="3" y="267"/>
                      <a:pt x="192" y="389"/>
                      <a:pt x="246" y="301"/>
                    </a:cubicBezTo>
                    <a:cubicBezTo>
                      <a:pt x="269" y="265"/>
                      <a:pt x="281" y="151"/>
                      <a:pt x="221" y="148"/>
                    </a:cubicBezTo>
                    <a:cubicBezTo>
                      <a:pt x="219" y="148"/>
                      <a:pt x="217" y="149"/>
                      <a:pt x="215" y="149"/>
                    </a:cubicBezTo>
                    <a:cubicBezTo>
                      <a:pt x="183" y="173"/>
                      <a:pt x="191" y="242"/>
                      <a:pt x="192" y="297"/>
                    </a:cubicBezTo>
                    <a:cubicBezTo>
                      <a:pt x="176" y="297"/>
                      <a:pt x="159" y="297"/>
                      <a:pt x="142" y="297"/>
                    </a:cubicBezTo>
                    <a:cubicBezTo>
                      <a:pt x="142" y="212"/>
                      <a:pt x="142" y="126"/>
                      <a:pt x="142" y="40"/>
                    </a:cubicBezTo>
                    <a:cubicBezTo>
                      <a:pt x="121" y="40"/>
                      <a:pt x="99" y="40"/>
                      <a:pt x="77" y="40"/>
                    </a:cubicBezTo>
                    <a:cubicBezTo>
                      <a:pt x="77" y="126"/>
                      <a:pt x="77" y="212"/>
                      <a:pt x="77" y="297"/>
                    </a:cubicBezTo>
                    <a:cubicBezTo>
                      <a:pt x="61" y="297"/>
                      <a:pt x="44" y="297"/>
                      <a:pt x="27" y="297"/>
                    </a:cubicBezTo>
                    <a:cubicBezTo>
                      <a:pt x="27" y="198"/>
                      <a:pt x="27" y="99"/>
                      <a:pt x="27" y="0"/>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57" name="Freeform 21">
                <a:extLst>
                  <a:ext uri="{FF2B5EF4-FFF2-40B4-BE49-F238E27FC236}">
                    <a16:creationId xmlns:a16="http://schemas.microsoft.com/office/drawing/2014/main" id="{3A468CED-A2E1-4817-BA47-533067B8070C}"/>
                  </a:ext>
                </a:extLst>
              </p:cNvPr>
              <p:cNvSpPr>
                <a:spLocks noEditPoints="1"/>
              </p:cNvSpPr>
              <p:nvPr/>
            </p:nvSpPr>
            <p:spPr bwMode="black">
              <a:xfrm>
                <a:off x="8021323" y="4423760"/>
                <a:ext cx="275744" cy="178980"/>
              </a:xfrm>
              <a:custGeom>
                <a:avLst/>
                <a:gdLst/>
                <a:ahLst/>
                <a:cxnLst>
                  <a:cxn ang="0">
                    <a:pos x="529" y="18"/>
                  </a:cxn>
                  <a:cxn ang="0">
                    <a:pos x="529" y="58"/>
                  </a:cxn>
                  <a:cxn ang="0">
                    <a:pos x="475" y="58"/>
                  </a:cxn>
                  <a:cxn ang="0">
                    <a:pos x="475" y="315"/>
                  </a:cxn>
                  <a:cxn ang="0">
                    <a:pos x="425" y="315"/>
                  </a:cxn>
                  <a:cxn ang="0">
                    <a:pos x="425" y="58"/>
                  </a:cxn>
                  <a:cxn ang="0">
                    <a:pos x="335" y="77"/>
                  </a:cxn>
                  <a:cxn ang="0">
                    <a:pos x="377" y="166"/>
                  </a:cxn>
                  <a:cxn ang="0">
                    <a:pos x="283" y="315"/>
                  </a:cxn>
                  <a:cxn ang="0">
                    <a:pos x="232" y="127"/>
                  </a:cxn>
                  <a:cxn ang="0">
                    <a:pos x="264" y="75"/>
                  </a:cxn>
                  <a:cxn ang="0">
                    <a:pos x="78" y="141"/>
                  </a:cxn>
                  <a:cxn ang="0">
                    <a:pos x="86" y="315"/>
                  </a:cxn>
                  <a:cxn ang="0">
                    <a:pos x="47" y="91"/>
                  </a:cxn>
                  <a:cxn ang="0">
                    <a:pos x="237" y="22"/>
                  </a:cxn>
                  <a:cxn ang="0">
                    <a:pos x="303" y="46"/>
                  </a:cxn>
                  <a:cxn ang="0">
                    <a:pos x="529" y="18"/>
                  </a:cxn>
                  <a:cxn ang="0">
                    <a:pos x="297" y="108"/>
                  </a:cxn>
                  <a:cxn ang="0">
                    <a:pos x="297" y="275"/>
                  </a:cxn>
                  <a:cxn ang="0">
                    <a:pos x="297" y="108"/>
                  </a:cxn>
                  <a:cxn ang="0">
                    <a:pos x="91" y="175"/>
                  </a:cxn>
                  <a:cxn ang="0">
                    <a:pos x="76" y="187"/>
                  </a:cxn>
                  <a:cxn ang="0">
                    <a:pos x="91" y="273"/>
                  </a:cxn>
                  <a:cxn ang="0">
                    <a:pos x="111" y="181"/>
                  </a:cxn>
                  <a:cxn ang="0">
                    <a:pos x="91" y="175"/>
                  </a:cxn>
                </a:cxnLst>
                <a:rect l="0" t="0" r="r" b="b"/>
                <a:pathLst>
                  <a:path w="529" h="343">
                    <a:moveTo>
                      <a:pt x="529" y="18"/>
                    </a:moveTo>
                    <a:cubicBezTo>
                      <a:pt x="529" y="31"/>
                      <a:pt x="529" y="45"/>
                      <a:pt x="529" y="58"/>
                    </a:cubicBezTo>
                    <a:cubicBezTo>
                      <a:pt x="511" y="58"/>
                      <a:pt x="493" y="58"/>
                      <a:pt x="475" y="58"/>
                    </a:cubicBezTo>
                    <a:cubicBezTo>
                      <a:pt x="475" y="144"/>
                      <a:pt x="475" y="230"/>
                      <a:pt x="475" y="315"/>
                    </a:cubicBezTo>
                    <a:cubicBezTo>
                      <a:pt x="459" y="315"/>
                      <a:pt x="442" y="315"/>
                      <a:pt x="425" y="315"/>
                    </a:cubicBezTo>
                    <a:cubicBezTo>
                      <a:pt x="425" y="230"/>
                      <a:pt x="425" y="144"/>
                      <a:pt x="425" y="58"/>
                    </a:cubicBezTo>
                    <a:cubicBezTo>
                      <a:pt x="393" y="58"/>
                      <a:pt x="354" y="62"/>
                      <a:pt x="335" y="77"/>
                    </a:cubicBezTo>
                    <a:cubicBezTo>
                      <a:pt x="354" y="103"/>
                      <a:pt x="370" y="129"/>
                      <a:pt x="377" y="166"/>
                    </a:cubicBezTo>
                    <a:cubicBezTo>
                      <a:pt x="391" y="232"/>
                      <a:pt x="359" y="334"/>
                      <a:pt x="283" y="315"/>
                    </a:cubicBezTo>
                    <a:cubicBezTo>
                      <a:pt x="218" y="299"/>
                      <a:pt x="204" y="196"/>
                      <a:pt x="232" y="127"/>
                    </a:cubicBezTo>
                    <a:cubicBezTo>
                      <a:pt x="242" y="110"/>
                      <a:pt x="253" y="93"/>
                      <a:pt x="264" y="75"/>
                    </a:cubicBezTo>
                    <a:cubicBezTo>
                      <a:pt x="187" y="49"/>
                      <a:pt x="96" y="58"/>
                      <a:pt x="78" y="141"/>
                    </a:cubicBezTo>
                    <a:cubicBezTo>
                      <a:pt x="203" y="95"/>
                      <a:pt x="212" y="343"/>
                      <a:pt x="86" y="315"/>
                    </a:cubicBezTo>
                    <a:cubicBezTo>
                      <a:pt x="0" y="296"/>
                      <a:pt x="7" y="154"/>
                      <a:pt x="47" y="91"/>
                    </a:cubicBezTo>
                    <a:cubicBezTo>
                      <a:pt x="78" y="43"/>
                      <a:pt x="152" y="0"/>
                      <a:pt x="237" y="22"/>
                    </a:cubicBezTo>
                    <a:cubicBezTo>
                      <a:pt x="259" y="30"/>
                      <a:pt x="281" y="38"/>
                      <a:pt x="303" y="46"/>
                    </a:cubicBezTo>
                    <a:cubicBezTo>
                      <a:pt x="349" y="10"/>
                      <a:pt x="447" y="17"/>
                      <a:pt x="529" y="18"/>
                    </a:cubicBezTo>
                    <a:close/>
                    <a:moveTo>
                      <a:pt x="297" y="108"/>
                    </a:moveTo>
                    <a:cubicBezTo>
                      <a:pt x="273" y="141"/>
                      <a:pt x="245" y="248"/>
                      <a:pt x="297" y="275"/>
                    </a:cubicBezTo>
                    <a:cubicBezTo>
                      <a:pt x="349" y="264"/>
                      <a:pt x="332" y="126"/>
                      <a:pt x="297" y="108"/>
                    </a:cubicBezTo>
                    <a:close/>
                    <a:moveTo>
                      <a:pt x="91" y="175"/>
                    </a:moveTo>
                    <a:cubicBezTo>
                      <a:pt x="85" y="179"/>
                      <a:pt x="80" y="180"/>
                      <a:pt x="76" y="187"/>
                    </a:cubicBezTo>
                    <a:cubicBezTo>
                      <a:pt x="55" y="208"/>
                      <a:pt x="73" y="265"/>
                      <a:pt x="91" y="273"/>
                    </a:cubicBezTo>
                    <a:cubicBezTo>
                      <a:pt x="132" y="284"/>
                      <a:pt x="139" y="196"/>
                      <a:pt x="111" y="181"/>
                    </a:cubicBezTo>
                    <a:cubicBezTo>
                      <a:pt x="105" y="176"/>
                      <a:pt x="102" y="175"/>
                      <a:pt x="91" y="175"/>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58" name="Oval 134">
                <a:extLst>
                  <a:ext uri="{FF2B5EF4-FFF2-40B4-BE49-F238E27FC236}">
                    <a16:creationId xmlns:a16="http://schemas.microsoft.com/office/drawing/2014/main" id="{2D1166A3-CD66-4448-BBBF-76E5FA08D704}"/>
                  </a:ext>
                </a:extLst>
              </p:cNvPr>
              <p:cNvSpPr>
                <a:spLocks noChangeAspect="1"/>
              </p:cNvSpPr>
              <p:nvPr/>
            </p:nvSpPr>
            <p:spPr bwMode="black">
              <a:xfrm>
                <a:off x="8159966" y="4376370"/>
                <a:ext cx="41897" cy="41897"/>
              </a:xfrm>
              <a:prstGeom prst="ellipse">
                <a:avLst/>
              </a:pr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grpSp>
        <p:grpSp>
          <p:nvGrpSpPr>
            <p:cNvPr id="40" name="Group 116">
              <a:extLst>
                <a:ext uri="{FF2B5EF4-FFF2-40B4-BE49-F238E27FC236}">
                  <a16:creationId xmlns:a16="http://schemas.microsoft.com/office/drawing/2014/main" id="{6F8B8D65-98FD-4143-89BD-52D318676DB5}"/>
                </a:ext>
              </a:extLst>
            </p:cNvPr>
            <p:cNvGrpSpPr/>
            <p:nvPr/>
          </p:nvGrpSpPr>
          <p:grpSpPr bwMode="black">
            <a:xfrm>
              <a:off x="9381630" y="4215348"/>
              <a:ext cx="448171" cy="177423"/>
              <a:chOff x="4491504" y="4454449"/>
              <a:chExt cx="449878" cy="184270"/>
            </a:xfrm>
            <a:grpFill/>
            <a:effectLst/>
          </p:grpSpPr>
          <p:sp>
            <p:nvSpPr>
              <p:cNvPr id="51" name="Freeform 22">
                <a:extLst>
                  <a:ext uri="{FF2B5EF4-FFF2-40B4-BE49-F238E27FC236}">
                    <a16:creationId xmlns:a16="http://schemas.microsoft.com/office/drawing/2014/main" id="{C08C06ED-094A-49CD-BB7C-E417255D1EF6}"/>
                  </a:ext>
                </a:extLst>
              </p:cNvPr>
              <p:cNvSpPr>
                <a:spLocks/>
              </p:cNvSpPr>
              <p:nvPr/>
            </p:nvSpPr>
            <p:spPr bwMode="black">
              <a:xfrm>
                <a:off x="4491504" y="4464526"/>
                <a:ext cx="127765" cy="170954"/>
              </a:xfrm>
              <a:custGeom>
                <a:avLst/>
                <a:gdLst/>
                <a:ahLst/>
                <a:cxnLst>
                  <a:cxn ang="0">
                    <a:pos x="218" y="69"/>
                  </a:cxn>
                  <a:cxn ang="0">
                    <a:pos x="218" y="475"/>
                  </a:cxn>
                  <a:cxn ang="0">
                    <a:pos x="137" y="475"/>
                  </a:cxn>
                  <a:cxn ang="0">
                    <a:pos x="137" y="69"/>
                  </a:cxn>
                  <a:cxn ang="0">
                    <a:pos x="0" y="69"/>
                  </a:cxn>
                  <a:cxn ang="0">
                    <a:pos x="0" y="0"/>
                  </a:cxn>
                  <a:cxn ang="0">
                    <a:pos x="355" y="0"/>
                  </a:cxn>
                  <a:cxn ang="0">
                    <a:pos x="355" y="69"/>
                  </a:cxn>
                  <a:cxn ang="0">
                    <a:pos x="218" y="69"/>
                  </a:cxn>
                </a:cxnLst>
                <a:rect l="0" t="0" r="r" b="b"/>
                <a:pathLst>
                  <a:path w="355" h="475">
                    <a:moveTo>
                      <a:pt x="218" y="69"/>
                    </a:moveTo>
                    <a:lnTo>
                      <a:pt x="218" y="475"/>
                    </a:lnTo>
                    <a:lnTo>
                      <a:pt x="137" y="475"/>
                    </a:lnTo>
                    <a:lnTo>
                      <a:pt x="137" y="69"/>
                    </a:lnTo>
                    <a:lnTo>
                      <a:pt x="0" y="69"/>
                    </a:lnTo>
                    <a:lnTo>
                      <a:pt x="0" y="0"/>
                    </a:lnTo>
                    <a:lnTo>
                      <a:pt x="355" y="0"/>
                    </a:lnTo>
                    <a:lnTo>
                      <a:pt x="355" y="69"/>
                    </a:lnTo>
                    <a:lnTo>
                      <a:pt x="218" y="69"/>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52" name="Freeform 23">
                <a:extLst>
                  <a:ext uri="{FF2B5EF4-FFF2-40B4-BE49-F238E27FC236}">
                    <a16:creationId xmlns:a16="http://schemas.microsoft.com/office/drawing/2014/main" id="{32CE9FCC-5DA0-4362-AB54-3868ADF3E58C}"/>
                  </a:ext>
                </a:extLst>
              </p:cNvPr>
              <p:cNvSpPr>
                <a:spLocks noEditPoints="1"/>
              </p:cNvSpPr>
              <p:nvPr/>
            </p:nvSpPr>
            <p:spPr bwMode="black">
              <a:xfrm>
                <a:off x="4590117" y="4510594"/>
                <a:ext cx="102932" cy="128125"/>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3" y="113"/>
                  </a:cxn>
                  <a:cxn ang="0">
                    <a:pos x="38" y="119"/>
                  </a:cxn>
                  <a:cxn ang="0">
                    <a:pos x="46" y="123"/>
                  </a:cxn>
                  <a:cxn ang="0">
                    <a:pos x="56" y="125"/>
                  </a:cxn>
                  <a:cxn ang="0">
                    <a:pos x="69"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0" y="145"/>
                      <a:pt x="16" y="142"/>
                      <a:pt x="12" y="139"/>
                    </a:cubicBezTo>
                    <a:cubicBezTo>
                      <a:pt x="8" y="135"/>
                      <a:pt x="5" y="131"/>
                      <a:pt x="3" y="125"/>
                    </a:cubicBezTo>
                    <a:cubicBezTo>
                      <a:pt x="1" y="120"/>
                      <a:pt x="0" y="114"/>
                      <a:pt x="0" y="108"/>
                    </a:cubicBezTo>
                    <a:cubicBezTo>
                      <a:pt x="0" y="102"/>
                      <a:pt x="1" y="96"/>
                      <a:pt x="3" y="91"/>
                    </a:cubicBezTo>
                    <a:cubicBezTo>
                      <a:pt x="4" y="85"/>
                      <a:pt x="7" y="81"/>
                      <a:pt x="11" y="76"/>
                    </a:cubicBezTo>
                    <a:cubicBezTo>
                      <a:pt x="15" y="72"/>
                      <a:pt x="20" y="69"/>
                      <a:pt x="26" y="66"/>
                    </a:cubicBezTo>
                    <a:cubicBezTo>
                      <a:pt x="31" y="63"/>
                      <a:pt x="39" y="61"/>
                      <a:pt x="47" y="60"/>
                    </a:cubicBezTo>
                    <a:cubicBezTo>
                      <a:pt x="89" y="55"/>
                      <a:pt x="89" y="55"/>
                      <a:pt x="89" y="55"/>
                    </a:cubicBezTo>
                    <a:cubicBezTo>
                      <a:pt x="89" y="44"/>
                      <a:pt x="87" y="37"/>
                      <a:pt x="82" y="32"/>
                    </a:cubicBezTo>
                    <a:cubicBezTo>
                      <a:pt x="77" y="28"/>
                      <a:pt x="70" y="25"/>
                      <a:pt x="62" y="25"/>
                    </a:cubicBezTo>
                    <a:cubicBezTo>
                      <a:pt x="53" y="25"/>
                      <a:pt x="44" y="27"/>
                      <a:pt x="36" y="30"/>
                    </a:cubicBezTo>
                    <a:cubicBezTo>
                      <a:pt x="28" y="33"/>
                      <a:pt x="20" y="36"/>
                      <a:pt x="14" y="41"/>
                    </a:cubicBezTo>
                    <a:cubicBezTo>
                      <a:pt x="14" y="13"/>
                      <a:pt x="14" y="13"/>
                      <a:pt x="14" y="13"/>
                    </a:cubicBezTo>
                    <a:cubicBezTo>
                      <a:pt x="16" y="11"/>
                      <a:pt x="19" y="10"/>
                      <a:pt x="23" y="8"/>
                    </a:cubicBezTo>
                    <a:cubicBezTo>
                      <a:pt x="26"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1" y="86"/>
                      <a:pt x="39" y="87"/>
                      <a:pt x="37" y="89"/>
                    </a:cubicBezTo>
                    <a:cubicBezTo>
                      <a:pt x="35" y="91"/>
                      <a:pt x="34" y="93"/>
                      <a:pt x="33" y="96"/>
                    </a:cubicBezTo>
                    <a:cubicBezTo>
                      <a:pt x="32" y="98"/>
                      <a:pt x="32" y="101"/>
                      <a:pt x="32" y="105"/>
                    </a:cubicBezTo>
                    <a:cubicBezTo>
                      <a:pt x="32" y="108"/>
                      <a:pt x="32" y="110"/>
                      <a:pt x="33" y="113"/>
                    </a:cubicBezTo>
                    <a:cubicBezTo>
                      <a:pt x="35" y="115"/>
                      <a:pt x="36" y="117"/>
                      <a:pt x="38" y="119"/>
                    </a:cubicBezTo>
                    <a:cubicBezTo>
                      <a:pt x="40" y="121"/>
                      <a:pt x="43" y="122"/>
                      <a:pt x="46" y="123"/>
                    </a:cubicBezTo>
                    <a:cubicBezTo>
                      <a:pt x="49" y="124"/>
                      <a:pt x="52" y="125"/>
                      <a:pt x="56" y="125"/>
                    </a:cubicBezTo>
                    <a:cubicBezTo>
                      <a:pt x="61" y="125"/>
                      <a:pt x="65" y="124"/>
                      <a:pt x="69" y="122"/>
                    </a:cubicBezTo>
                    <a:cubicBezTo>
                      <a:pt x="73"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53" name="Freeform 24">
                <a:extLst>
                  <a:ext uri="{FF2B5EF4-FFF2-40B4-BE49-F238E27FC236}">
                    <a16:creationId xmlns:a16="http://schemas.microsoft.com/office/drawing/2014/main" id="{98D323BD-DA1B-49F7-BB09-5AF66F0A3BAD}"/>
                  </a:ext>
                </a:extLst>
              </p:cNvPr>
              <p:cNvSpPr>
                <a:spLocks/>
              </p:cNvSpPr>
              <p:nvPr/>
            </p:nvSpPr>
            <p:spPr bwMode="black">
              <a:xfrm>
                <a:off x="4709965" y="4510594"/>
                <a:ext cx="95374" cy="128125"/>
              </a:xfrm>
              <a:custGeom>
                <a:avLst/>
                <a:gdLst/>
                <a:ahLst/>
                <a:cxnLst>
                  <a:cxn ang="0">
                    <a:pos x="95" y="148"/>
                  </a:cxn>
                  <a:cxn ang="0">
                    <a:pos x="71" y="151"/>
                  </a:cxn>
                  <a:cxn ang="0">
                    <a:pos x="42" y="145"/>
                  </a:cxn>
                  <a:cxn ang="0">
                    <a:pos x="19" y="130"/>
                  </a:cxn>
                  <a:cxn ang="0">
                    <a:pos x="5" y="108"/>
                  </a:cxn>
                  <a:cxn ang="0">
                    <a:pos x="0" y="79"/>
                  </a:cxn>
                  <a:cxn ang="0">
                    <a:pos x="5" y="46"/>
                  </a:cxn>
                  <a:cxn ang="0">
                    <a:pos x="21" y="22"/>
                  </a:cxn>
                  <a:cxn ang="0">
                    <a:pos x="45" y="6"/>
                  </a:cxn>
                  <a:cxn ang="0">
                    <a:pos x="78" y="0"/>
                  </a:cxn>
                  <a:cxn ang="0">
                    <a:pos x="89" y="1"/>
                  </a:cxn>
                  <a:cxn ang="0">
                    <a:pos x="98" y="2"/>
                  </a:cxn>
                  <a:cxn ang="0">
                    <a:pos x="106" y="5"/>
                  </a:cxn>
                  <a:cxn ang="0">
                    <a:pos x="112" y="7"/>
                  </a:cxn>
                  <a:cxn ang="0">
                    <a:pos x="112" y="38"/>
                  </a:cxn>
                  <a:cxn ang="0">
                    <a:pos x="97" y="30"/>
                  </a:cxn>
                  <a:cxn ang="0">
                    <a:pos x="79" y="26"/>
                  </a:cxn>
                  <a:cxn ang="0">
                    <a:pos x="61" y="30"/>
                  </a:cxn>
                  <a:cxn ang="0">
                    <a:pos x="47" y="39"/>
                  </a:cxn>
                  <a:cxn ang="0">
                    <a:pos x="37" y="55"/>
                  </a:cxn>
                  <a:cxn ang="0">
                    <a:pos x="34" y="76"/>
                  </a:cxn>
                  <a:cxn ang="0">
                    <a:pos x="37" y="96"/>
                  </a:cxn>
                  <a:cxn ang="0">
                    <a:pos x="46" y="111"/>
                  </a:cxn>
                  <a:cxn ang="0">
                    <a:pos x="60" y="121"/>
                  </a:cxn>
                  <a:cxn ang="0">
                    <a:pos x="79" y="124"/>
                  </a:cxn>
                  <a:cxn ang="0">
                    <a:pos x="87" y="123"/>
                  </a:cxn>
                  <a:cxn ang="0">
                    <a:pos x="96" y="121"/>
                  </a:cxn>
                  <a:cxn ang="0">
                    <a:pos x="105" y="117"/>
                  </a:cxn>
                  <a:cxn ang="0">
                    <a:pos x="112" y="112"/>
                  </a:cxn>
                  <a:cxn ang="0">
                    <a:pos x="112" y="141"/>
                  </a:cxn>
                  <a:cxn ang="0">
                    <a:pos x="95" y="148"/>
                  </a:cxn>
                </a:cxnLst>
                <a:rect l="0" t="0" r="r" b="b"/>
                <a:pathLst>
                  <a:path w="112" h="151">
                    <a:moveTo>
                      <a:pt x="95" y="148"/>
                    </a:moveTo>
                    <a:cubicBezTo>
                      <a:pt x="88" y="150"/>
                      <a:pt x="80" y="151"/>
                      <a:pt x="71" y="151"/>
                    </a:cubicBezTo>
                    <a:cubicBezTo>
                      <a:pt x="61" y="151"/>
                      <a:pt x="51" y="149"/>
                      <a:pt x="42" y="145"/>
                    </a:cubicBezTo>
                    <a:cubicBezTo>
                      <a:pt x="33" y="142"/>
                      <a:pt x="26" y="137"/>
                      <a:pt x="19" y="130"/>
                    </a:cubicBezTo>
                    <a:cubicBezTo>
                      <a:pt x="13" y="124"/>
                      <a:pt x="8" y="116"/>
                      <a:pt x="5" y="108"/>
                    </a:cubicBezTo>
                    <a:cubicBezTo>
                      <a:pt x="2" y="99"/>
                      <a:pt x="0" y="89"/>
                      <a:pt x="0" y="79"/>
                    </a:cubicBezTo>
                    <a:cubicBezTo>
                      <a:pt x="0" y="67"/>
                      <a:pt x="2" y="56"/>
                      <a:pt x="5" y="46"/>
                    </a:cubicBezTo>
                    <a:cubicBezTo>
                      <a:pt x="9" y="37"/>
                      <a:pt x="14" y="28"/>
                      <a:pt x="21" y="22"/>
                    </a:cubicBezTo>
                    <a:cubicBezTo>
                      <a:pt x="28" y="15"/>
                      <a:pt x="36" y="9"/>
                      <a:pt x="45" y="6"/>
                    </a:cubicBezTo>
                    <a:cubicBezTo>
                      <a:pt x="55" y="2"/>
                      <a:pt x="66" y="0"/>
                      <a:pt x="78" y="0"/>
                    </a:cubicBezTo>
                    <a:cubicBezTo>
                      <a:pt x="82" y="0"/>
                      <a:pt x="85" y="0"/>
                      <a:pt x="89" y="1"/>
                    </a:cubicBezTo>
                    <a:cubicBezTo>
                      <a:pt x="92" y="1"/>
                      <a:pt x="95" y="2"/>
                      <a:pt x="98" y="2"/>
                    </a:cubicBezTo>
                    <a:cubicBezTo>
                      <a:pt x="101" y="3"/>
                      <a:pt x="104" y="4"/>
                      <a:pt x="106" y="5"/>
                    </a:cubicBezTo>
                    <a:cubicBezTo>
                      <a:pt x="109" y="5"/>
                      <a:pt x="111" y="6"/>
                      <a:pt x="112" y="7"/>
                    </a:cubicBezTo>
                    <a:cubicBezTo>
                      <a:pt x="112" y="38"/>
                      <a:pt x="112" y="38"/>
                      <a:pt x="112" y="38"/>
                    </a:cubicBezTo>
                    <a:cubicBezTo>
                      <a:pt x="108" y="34"/>
                      <a:pt x="102" y="32"/>
                      <a:pt x="97" y="30"/>
                    </a:cubicBezTo>
                    <a:cubicBezTo>
                      <a:pt x="92" y="27"/>
                      <a:pt x="86" y="26"/>
                      <a:pt x="79" y="26"/>
                    </a:cubicBezTo>
                    <a:cubicBezTo>
                      <a:pt x="73" y="26"/>
                      <a:pt x="67" y="27"/>
                      <a:pt x="61" y="30"/>
                    </a:cubicBezTo>
                    <a:cubicBezTo>
                      <a:pt x="56" y="32"/>
                      <a:pt x="51" y="35"/>
                      <a:pt x="47" y="39"/>
                    </a:cubicBezTo>
                    <a:cubicBezTo>
                      <a:pt x="43" y="44"/>
                      <a:pt x="40" y="49"/>
                      <a:pt x="37" y="55"/>
                    </a:cubicBezTo>
                    <a:cubicBezTo>
                      <a:pt x="35" y="61"/>
                      <a:pt x="34" y="68"/>
                      <a:pt x="34" y="76"/>
                    </a:cubicBezTo>
                    <a:cubicBezTo>
                      <a:pt x="34" y="84"/>
                      <a:pt x="35" y="90"/>
                      <a:pt x="37" y="96"/>
                    </a:cubicBezTo>
                    <a:cubicBezTo>
                      <a:pt x="39" y="102"/>
                      <a:pt x="42" y="107"/>
                      <a:pt x="46" y="111"/>
                    </a:cubicBezTo>
                    <a:cubicBezTo>
                      <a:pt x="50" y="115"/>
                      <a:pt x="54" y="119"/>
                      <a:pt x="60" y="121"/>
                    </a:cubicBezTo>
                    <a:cubicBezTo>
                      <a:pt x="65" y="123"/>
                      <a:pt x="72" y="124"/>
                      <a:pt x="79" y="124"/>
                    </a:cubicBezTo>
                    <a:cubicBezTo>
                      <a:pt x="81" y="124"/>
                      <a:pt x="84" y="124"/>
                      <a:pt x="87" y="123"/>
                    </a:cubicBezTo>
                    <a:cubicBezTo>
                      <a:pt x="90" y="123"/>
                      <a:pt x="93" y="122"/>
                      <a:pt x="96" y="121"/>
                    </a:cubicBezTo>
                    <a:cubicBezTo>
                      <a:pt x="99" y="119"/>
                      <a:pt x="102" y="118"/>
                      <a:pt x="105" y="117"/>
                    </a:cubicBezTo>
                    <a:cubicBezTo>
                      <a:pt x="107" y="115"/>
                      <a:pt x="110" y="114"/>
                      <a:pt x="112" y="112"/>
                    </a:cubicBezTo>
                    <a:cubicBezTo>
                      <a:pt x="112" y="141"/>
                      <a:pt x="112" y="141"/>
                      <a:pt x="112" y="141"/>
                    </a:cubicBezTo>
                    <a:cubicBezTo>
                      <a:pt x="107" y="144"/>
                      <a:pt x="101" y="146"/>
                      <a:pt x="95" y="148"/>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54" name="Freeform 25">
                <a:extLst>
                  <a:ext uri="{FF2B5EF4-FFF2-40B4-BE49-F238E27FC236}">
                    <a16:creationId xmlns:a16="http://schemas.microsoft.com/office/drawing/2014/main" id="{B970CAAA-4460-4170-ADA9-7EFF3C81361E}"/>
                  </a:ext>
                </a:extLst>
              </p:cNvPr>
              <p:cNvSpPr>
                <a:spLocks/>
              </p:cNvSpPr>
              <p:nvPr/>
            </p:nvSpPr>
            <p:spPr bwMode="black">
              <a:xfrm>
                <a:off x="4829092" y="4454449"/>
                <a:ext cx="112290" cy="181031"/>
              </a:xfrm>
              <a:custGeom>
                <a:avLst/>
                <a:gdLst/>
                <a:ahLst/>
                <a:cxnLst>
                  <a:cxn ang="0">
                    <a:pos x="210" y="503"/>
                  </a:cxn>
                  <a:cxn ang="0">
                    <a:pos x="78" y="340"/>
                  </a:cxn>
                  <a:cxn ang="0">
                    <a:pos x="76" y="340"/>
                  </a:cxn>
                  <a:cxn ang="0">
                    <a:pos x="76" y="503"/>
                  </a:cxn>
                  <a:cxn ang="0">
                    <a:pos x="0" y="503"/>
                  </a:cxn>
                  <a:cxn ang="0">
                    <a:pos x="0" y="0"/>
                  </a:cxn>
                  <a:cxn ang="0">
                    <a:pos x="76" y="0"/>
                  </a:cxn>
                  <a:cxn ang="0">
                    <a:pos x="76" y="319"/>
                  </a:cxn>
                  <a:cxn ang="0">
                    <a:pos x="78" y="319"/>
                  </a:cxn>
                  <a:cxn ang="0">
                    <a:pos x="203" y="163"/>
                  </a:cxn>
                  <a:cxn ang="0">
                    <a:pos x="302" y="163"/>
                  </a:cxn>
                  <a:cxn ang="0">
                    <a:pos x="156" y="326"/>
                  </a:cxn>
                  <a:cxn ang="0">
                    <a:pos x="312" y="503"/>
                  </a:cxn>
                  <a:cxn ang="0">
                    <a:pos x="210" y="503"/>
                  </a:cxn>
                </a:cxnLst>
                <a:rect l="0" t="0" r="r" b="b"/>
                <a:pathLst>
                  <a:path w="312" h="503">
                    <a:moveTo>
                      <a:pt x="210" y="503"/>
                    </a:moveTo>
                    <a:lnTo>
                      <a:pt x="78" y="340"/>
                    </a:lnTo>
                    <a:lnTo>
                      <a:pt x="76" y="340"/>
                    </a:lnTo>
                    <a:lnTo>
                      <a:pt x="76" y="503"/>
                    </a:lnTo>
                    <a:lnTo>
                      <a:pt x="0" y="503"/>
                    </a:lnTo>
                    <a:lnTo>
                      <a:pt x="0" y="0"/>
                    </a:lnTo>
                    <a:lnTo>
                      <a:pt x="76" y="0"/>
                    </a:lnTo>
                    <a:lnTo>
                      <a:pt x="76" y="319"/>
                    </a:lnTo>
                    <a:lnTo>
                      <a:pt x="78" y="319"/>
                    </a:lnTo>
                    <a:lnTo>
                      <a:pt x="203" y="163"/>
                    </a:lnTo>
                    <a:lnTo>
                      <a:pt x="302" y="163"/>
                    </a:lnTo>
                    <a:lnTo>
                      <a:pt x="156" y="326"/>
                    </a:lnTo>
                    <a:lnTo>
                      <a:pt x="312" y="503"/>
                    </a:lnTo>
                    <a:lnTo>
                      <a:pt x="210" y="503"/>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grpSp>
        <p:grpSp>
          <p:nvGrpSpPr>
            <p:cNvPr id="41" name="Group 117">
              <a:extLst>
                <a:ext uri="{FF2B5EF4-FFF2-40B4-BE49-F238E27FC236}">
                  <a16:creationId xmlns:a16="http://schemas.microsoft.com/office/drawing/2014/main" id="{B787ED81-3CF3-4DAE-808C-6EE1BCD77926}"/>
                </a:ext>
              </a:extLst>
            </p:cNvPr>
            <p:cNvGrpSpPr/>
            <p:nvPr/>
          </p:nvGrpSpPr>
          <p:grpSpPr bwMode="black">
            <a:xfrm>
              <a:off x="7067699" y="3112314"/>
              <a:ext cx="619310" cy="199008"/>
              <a:chOff x="3467068" y="4450074"/>
              <a:chExt cx="621665" cy="206687"/>
            </a:xfrm>
            <a:grpFill/>
            <a:effectLst/>
          </p:grpSpPr>
          <p:sp>
            <p:nvSpPr>
              <p:cNvPr id="45" name="Freeform 23">
                <a:extLst>
                  <a:ext uri="{FF2B5EF4-FFF2-40B4-BE49-F238E27FC236}">
                    <a16:creationId xmlns:a16="http://schemas.microsoft.com/office/drawing/2014/main" id="{ABC5A6E4-3A68-4553-8ADD-C8C1667DBBAE}"/>
                  </a:ext>
                </a:extLst>
              </p:cNvPr>
              <p:cNvSpPr>
                <a:spLocks/>
              </p:cNvSpPr>
              <p:nvPr/>
            </p:nvSpPr>
            <p:spPr bwMode="black">
              <a:xfrm>
                <a:off x="3467068" y="4462515"/>
                <a:ext cx="144881" cy="190634"/>
              </a:xfrm>
              <a:custGeom>
                <a:avLst/>
                <a:gdLst/>
                <a:ahLst/>
                <a:cxnLst>
                  <a:cxn ang="0">
                    <a:pos x="109" y="201"/>
                  </a:cxn>
                  <a:cxn ang="0">
                    <a:pos x="39" y="112"/>
                  </a:cxn>
                  <a:cxn ang="0">
                    <a:pos x="36" y="107"/>
                  </a:cxn>
                  <a:cxn ang="0">
                    <a:pos x="34" y="103"/>
                  </a:cxn>
                  <a:cxn ang="0">
                    <a:pos x="33" y="103"/>
                  </a:cxn>
                  <a:cxn ang="0">
                    <a:pos x="33" y="201"/>
                  </a:cxn>
                  <a:cxn ang="0">
                    <a:pos x="0" y="201"/>
                  </a:cxn>
                  <a:cxn ang="0">
                    <a:pos x="0" y="0"/>
                  </a:cxn>
                  <a:cxn ang="0">
                    <a:pos x="33" y="0"/>
                  </a:cxn>
                  <a:cxn ang="0">
                    <a:pos x="33" y="95"/>
                  </a:cxn>
                  <a:cxn ang="0">
                    <a:pos x="34" y="95"/>
                  </a:cxn>
                  <a:cxn ang="0">
                    <a:pos x="36" y="90"/>
                  </a:cxn>
                  <a:cxn ang="0">
                    <a:pos x="39" y="86"/>
                  </a:cxn>
                  <a:cxn ang="0">
                    <a:pos x="106" y="0"/>
                  </a:cxn>
                  <a:cxn ang="0">
                    <a:pos x="147" y="0"/>
                  </a:cxn>
                  <a:cxn ang="0">
                    <a:pos x="67" y="96"/>
                  </a:cxn>
                  <a:cxn ang="0">
                    <a:pos x="153" y="201"/>
                  </a:cxn>
                  <a:cxn ang="0">
                    <a:pos x="109" y="201"/>
                  </a:cxn>
                </a:cxnLst>
                <a:rect l="0" t="0" r="r" b="b"/>
                <a:pathLst>
                  <a:path w="153" h="201">
                    <a:moveTo>
                      <a:pt x="109" y="201"/>
                    </a:moveTo>
                    <a:cubicBezTo>
                      <a:pt x="39" y="112"/>
                      <a:pt x="39" y="112"/>
                      <a:pt x="39" y="112"/>
                    </a:cubicBezTo>
                    <a:cubicBezTo>
                      <a:pt x="38" y="110"/>
                      <a:pt x="37" y="109"/>
                      <a:pt x="36" y="107"/>
                    </a:cubicBezTo>
                    <a:cubicBezTo>
                      <a:pt x="36" y="106"/>
                      <a:pt x="35" y="104"/>
                      <a:pt x="34" y="103"/>
                    </a:cubicBezTo>
                    <a:cubicBezTo>
                      <a:pt x="33" y="103"/>
                      <a:pt x="33" y="103"/>
                      <a:pt x="33" y="103"/>
                    </a:cubicBezTo>
                    <a:cubicBezTo>
                      <a:pt x="33" y="201"/>
                      <a:pt x="33" y="201"/>
                      <a:pt x="33" y="201"/>
                    </a:cubicBezTo>
                    <a:cubicBezTo>
                      <a:pt x="0" y="201"/>
                      <a:pt x="0" y="201"/>
                      <a:pt x="0" y="201"/>
                    </a:cubicBezTo>
                    <a:cubicBezTo>
                      <a:pt x="0" y="0"/>
                      <a:pt x="0" y="0"/>
                      <a:pt x="0" y="0"/>
                    </a:cubicBezTo>
                    <a:cubicBezTo>
                      <a:pt x="33" y="0"/>
                      <a:pt x="33" y="0"/>
                      <a:pt x="33" y="0"/>
                    </a:cubicBezTo>
                    <a:cubicBezTo>
                      <a:pt x="33" y="95"/>
                      <a:pt x="33" y="95"/>
                      <a:pt x="33" y="95"/>
                    </a:cubicBezTo>
                    <a:cubicBezTo>
                      <a:pt x="34" y="95"/>
                      <a:pt x="34" y="95"/>
                      <a:pt x="34" y="95"/>
                    </a:cubicBezTo>
                    <a:cubicBezTo>
                      <a:pt x="35" y="93"/>
                      <a:pt x="36" y="92"/>
                      <a:pt x="36" y="90"/>
                    </a:cubicBezTo>
                    <a:cubicBezTo>
                      <a:pt x="37" y="89"/>
                      <a:pt x="38" y="87"/>
                      <a:pt x="39" y="86"/>
                    </a:cubicBezTo>
                    <a:cubicBezTo>
                      <a:pt x="106" y="0"/>
                      <a:pt x="106" y="0"/>
                      <a:pt x="106" y="0"/>
                    </a:cubicBezTo>
                    <a:cubicBezTo>
                      <a:pt x="147" y="0"/>
                      <a:pt x="147" y="0"/>
                      <a:pt x="147" y="0"/>
                    </a:cubicBezTo>
                    <a:cubicBezTo>
                      <a:pt x="67" y="96"/>
                      <a:pt x="67" y="96"/>
                      <a:pt x="67" y="96"/>
                    </a:cubicBezTo>
                    <a:cubicBezTo>
                      <a:pt x="153" y="201"/>
                      <a:pt x="153" y="201"/>
                      <a:pt x="153" y="201"/>
                    </a:cubicBezTo>
                    <a:lnTo>
                      <a:pt x="109" y="201"/>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46" name="Freeform 24">
                <a:extLst>
                  <a:ext uri="{FF2B5EF4-FFF2-40B4-BE49-F238E27FC236}">
                    <a16:creationId xmlns:a16="http://schemas.microsoft.com/office/drawing/2014/main" id="{67FC438F-619B-48FF-BF62-F5C36F9960CB}"/>
                  </a:ext>
                </a:extLst>
              </p:cNvPr>
              <p:cNvSpPr>
                <a:spLocks noEditPoints="1"/>
              </p:cNvSpPr>
              <p:nvPr/>
            </p:nvSpPr>
            <p:spPr bwMode="black">
              <a:xfrm>
                <a:off x="3623186" y="4450074"/>
                <a:ext cx="37324" cy="203075"/>
              </a:xfrm>
              <a:custGeom>
                <a:avLst/>
                <a:gdLst/>
                <a:ahLst/>
                <a:cxnLst>
                  <a:cxn ang="0">
                    <a:pos x="39" y="20"/>
                  </a:cxn>
                  <a:cxn ang="0">
                    <a:pos x="38" y="27"/>
                  </a:cxn>
                  <a:cxn ang="0">
                    <a:pos x="34" y="33"/>
                  </a:cxn>
                  <a:cxn ang="0">
                    <a:pos x="28" y="37"/>
                  </a:cxn>
                  <a:cxn ang="0">
                    <a:pos x="20" y="38"/>
                  </a:cxn>
                  <a:cxn ang="0">
                    <a:pos x="12" y="37"/>
                  </a:cxn>
                  <a:cxn ang="0">
                    <a:pos x="5" y="33"/>
                  </a:cxn>
                  <a:cxn ang="0">
                    <a:pos x="1" y="27"/>
                  </a:cxn>
                  <a:cxn ang="0">
                    <a:pos x="0" y="20"/>
                  </a:cxn>
                  <a:cxn ang="0">
                    <a:pos x="1" y="12"/>
                  </a:cxn>
                  <a:cxn ang="0">
                    <a:pos x="5" y="6"/>
                  </a:cxn>
                  <a:cxn ang="0">
                    <a:pos x="12" y="2"/>
                  </a:cxn>
                  <a:cxn ang="0">
                    <a:pos x="20" y="0"/>
                  </a:cxn>
                  <a:cxn ang="0">
                    <a:pos x="27" y="2"/>
                  </a:cxn>
                  <a:cxn ang="0">
                    <a:pos x="34" y="6"/>
                  </a:cxn>
                  <a:cxn ang="0">
                    <a:pos x="38" y="12"/>
                  </a:cxn>
                  <a:cxn ang="0">
                    <a:pos x="39" y="20"/>
                  </a:cxn>
                  <a:cxn ang="0">
                    <a:pos x="3" y="214"/>
                  </a:cxn>
                  <a:cxn ang="0">
                    <a:pos x="3" y="70"/>
                  </a:cxn>
                  <a:cxn ang="0">
                    <a:pos x="35" y="70"/>
                  </a:cxn>
                  <a:cxn ang="0">
                    <a:pos x="35" y="214"/>
                  </a:cxn>
                  <a:cxn ang="0">
                    <a:pos x="3" y="214"/>
                  </a:cxn>
                </a:cxnLst>
                <a:rect l="0" t="0" r="r" b="b"/>
                <a:pathLst>
                  <a:path w="39" h="214">
                    <a:moveTo>
                      <a:pt x="39" y="20"/>
                    </a:moveTo>
                    <a:cubicBezTo>
                      <a:pt x="39" y="22"/>
                      <a:pt x="39" y="24"/>
                      <a:pt x="38" y="27"/>
                    </a:cubicBezTo>
                    <a:cubicBezTo>
                      <a:pt x="37" y="29"/>
                      <a:pt x="36" y="31"/>
                      <a:pt x="34" y="33"/>
                    </a:cubicBezTo>
                    <a:cubicBezTo>
                      <a:pt x="32" y="34"/>
                      <a:pt x="30" y="36"/>
                      <a:pt x="28" y="37"/>
                    </a:cubicBezTo>
                    <a:cubicBezTo>
                      <a:pt x="25" y="38"/>
                      <a:pt x="22" y="38"/>
                      <a:pt x="20" y="38"/>
                    </a:cubicBezTo>
                    <a:cubicBezTo>
                      <a:pt x="17" y="38"/>
                      <a:pt x="14" y="38"/>
                      <a:pt x="12" y="37"/>
                    </a:cubicBezTo>
                    <a:cubicBezTo>
                      <a:pt x="9" y="36"/>
                      <a:pt x="7" y="34"/>
                      <a:pt x="5" y="33"/>
                    </a:cubicBezTo>
                    <a:cubicBezTo>
                      <a:pt x="4" y="31"/>
                      <a:pt x="2" y="29"/>
                      <a:pt x="1" y="27"/>
                    </a:cubicBezTo>
                    <a:cubicBezTo>
                      <a:pt x="0" y="24"/>
                      <a:pt x="0" y="22"/>
                      <a:pt x="0" y="20"/>
                    </a:cubicBezTo>
                    <a:cubicBezTo>
                      <a:pt x="0" y="17"/>
                      <a:pt x="0" y="14"/>
                      <a:pt x="1" y="12"/>
                    </a:cubicBezTo>
                    <a:cubicBezTo>
                      <a:pt x="2" y="10"/>
                      <a:pt x="4" y="8"/>
                      <a:pt x="5" y="6"/>
                    </a:cubicBezTo>
                    <a:cubicBezTo>
                      <a:pt x="7" y="4"/>
                      <a:pt x="9" y="3"/>
                      <a:pt x="12" y="2"/>
                    </a:cubicBezTo>
                    <a:cubicBezTo>
                      <a:pt x="14" y="1"/>
                      <a:pt x="17" y="0"/>
                      <a:pt x="20" y="0"/>
                    </a:cubicBezTo>
                    <a:cubicBezTo>
                      <a:pt x="22" y="0"/>
                      <a:pt x="25" y="1"/>
                      <a:pt x="27" y="2"/>
                    </a:cubicBezTo>
                    <a:cubicBezTo>
                      <a:pt x="30" y="3"/>
                      <a:pt x="32" y="4"/>
                      <a:pt x="34" y="6"/>
                    </a:cubicBezTo>
                    <a:cubicBezTo>
                      <a:pt x="35" y="8"/>
                      <a:pt x="37" y="10"/>
                      <a:pt x="38" y="12"/>
                    </a:cubicBezTo>
                    <a:cubicBezTo>
                      <a:pt x="39" y="14"/>
                      <a:pt x="39" y="17"/>
                      <a:pt x="39" y="20"/>
                    </a:cubicBezTo>
                    <a:close/>
                    <a:moveTo>
                      <a:pt x="3" y="214"/>
                    </a:moveTo>
                    <a:cubicBezTo>
                      <a:pt x="3" y="70"/>
                      <a:pt x="3" y="70"/>
                      <a:pt x="3" y="70"/>
                    </a:cubicBezTo>
                    <a:cubicBezTo>
                      <a:pt x="35" y="70"/>
                      <a:pt x="35" y="70"/>
                      <a:pt x="35" y="70"/>
                    </a:cubicBezTo>
                    <a:cubicBezTo>
                      <a:pt x="35" y="214"/>
                      <a:pt x="35" y="214"/>
                      <a:pt x="35" y="214"/>
                    </a:cubicBezTo>
                    <a:lnTo>
                      <a:pt x="3" y="214"/>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47" name="Freeform 25">
                <a:extLst>
                  <a:ext uri="{FF2B5EF4-FFF2-40B4-BE49-F238E27FC236}">
                    <a16:creationId xmlns:a16="http://schemas.microsoft.com/office/drawing/2014/main" id="{26F3198C-F94A-4B6D-9EE6-849221294EAB}"/>
                  </a:ext>
                </a:extLst>
              </p:cNvPr>
              <p:cNvSpPr>
                <a:spLocks noEditPoints="1"/>
              </p:cNvSpPr>
              <p:nvPr/>
            </p:nvSpPr>
            <p:spPr bwMode="black">
              <a:xfrm>
                <a:off x="3689808" y="4450074"/>
                <a:ext cx="37725" cy="203075"/>
              </a:xfrm>
              <a:custGeom>
                <a:avLst/>
                <a:gdLst/>
                <a:ahLst/>
                <a:cxnLst>
                  <a:cxn ang="0">
                    <a:pos x="40" y="20"/>
                  </a:cxn>
                  <a:cxn ang="0">
                    <a:pos x="38" y="27"/>
                  </a:cxn>
                  <a:cxn ang="0">
                    <a:pos x="34" y="33"/>
                  </a:cxn>
                  <a:cxn ang="0">
                    <a:pos x="28" y="37"/>
                  </a:cxn>
                  <a:cxn ang="0">
                    <a:pos x="20" y="38"/>
                  </a:cxn>
                  <a:cxn ang="0">
                    <a:pos x="12" y="37"/>
                  </a:cxn>
                  <a:cxn ang="0">
                    <a:pos x="6" y="33"/>
                  </a:cxn>
                  <a:cxn ang="0">
                    <a:pos x="2" y="27"/>
                  </a:cxn>
                  <a:cxn ang="0">
                    <a:pos x="0" y="20"/>
                  </a:cxn>
                  <a:cxn ang="0">
                    <a:pos x="2" y="12"/>
                  </a:cxn>
                  <a:cxn ang="0">
                    <a:pos x="6" y="6"/>
                  </a:cxn>
                  <a:cxn ang="0">
                    <a:pos x="12" y="2"/>
                  </a:cxn>
                  <a:cxn ang="0">
                    <a:pos x="20" y="0"/>
                  </a:cxn>
                  <a:cxn ang="0">
                    <a:pos x="28" y="2"/>
                  </a:cxn>
                  <a:cxn ang="0">
                    <a:pos x="34" y="6"/>
                  </a:cxn>
                  <a:cxn ang="0">
                    <a:pos x="38" y="12"/>
                  </a:cxn>
                  <a:cxn ang="0">
                    <a:pos x="40" y="20"/>
                  </a:cxn>
                  <a:cxn ang="0">
                    <a:pos x="3" y="214"/>
                  </a:cxn>
                  <a:cxn ang="0">
                    <a:pos x="3" y="70"/>
                  </a:cxn>
                  <a:cxn ang="0">
                    <a:pos x="36" y="70"/>
                  </a:cxn>
                  <a:cxn ang="0">
                    <a:pos x="36" y="214"/>
                  </a:cxn>
                  <a:cxn ang="0">
                    <a:pos x="3" y="214"/>
                  </a:cxn>
                </a:cxnLst>
                <a:rect l="0" t="0" r="r" b="b"/>
                <a:pathLst>
                  <a:path w="40" h="214">
                    <a:moveTo>
                      <a:pt x="40" y="20"/>
                    </a:moveTo>
                    <a:cubicBezTo>
                      <a:pt x="40" y="22"/>
                      <a:pt x="39" y="24"/>
                      <a:pt x="38" y="27"/>
                    </a:cubicBezTo>
                    <a:cubicBezTo>
                      <a:pt x="38" y="29"/>
                      <a:pt x="36" y="31"/>
                      <a:pt x="34" y="33"/>
                    </a:cubicBezTo>
                    <a:cubicBezTo>
                      <a:pt x="33" y="34"/>
                      <a:pt x="30" y="36"/>
                      <a:pt x="28" y="37"/>
                    </a:cubicBezTo>
                    <a:cubicBezTo>
                      <a:pt x="26" y="38"/>
                      <a:pt x="23" y="38"/>
                      <a:pt x="20" y="38"/>
                    </a:cubicBezTo>
                    <a:cubicBezTo>
                      <a:pt x="17" y="38"/>
                      <a:pt x="15" y="38"/>
                      <a:pt x="12" y="37"/>
                    </a:cubicBezTo>
                    <a:cubicBezTo>
                      <a:pt x="10" y="36"/>
                      <a:pt x="8" y="34"/>
                      <a:pt x="6" y="33"/>
                    </a:cubicBezTo>
                    <a:cubicBezTo>
                      <a:pt x="4" y="31"/>
                      <a:pt x="3" y="29"/>
                      <a:pt x="2" y="27"/>
                    </a:cubicBezTo>
                    <a:cubicBezTo>
                      <a:pt x="1" y="24"/>
                      <a:pt x="0" y="22"/>
                      <a:pt x="0" y="20"/>
                    </a:cubicBezTo>
                    <a:cubicBezTo>
                      <a:pt x="0" y="17"/>
                      <a:pt x="1" y="14"/>
                      <a:pt x="2" y="12"/>
                    </a:cubicBezTo>
                    <a:cubicBezTo>
                      <a:pt x="3" y="10"/>
                      <a:pt x="4" y="8"/>
                      <a:pt x="6" y="6"/>
                    </a:cubicBezTo>
                    <a:cubicBezTo>
                      <a:pt x="8" y="4"/>
                      <a:pt x="10" y="3"/>
                      <a:pt x="12" y="2"/>
                    </a:cubicBezTo>
                    <a:cubicBezTo>
                      <a:pt x="15" y="1"/>
                      <a:pt x="17" y="0"/>
                      <a:pt x="20" y="0"/>
                    </a:cubicBezTo>
                    <a:cubicBezTo>
                      <a:pt x="23" y="0"/>
                      <a:pt x="25" y="1"/>
                      <a:pt x="28" y="2"/>
                    </a:cubicBezTo>
                    <a:cubicBezTo>
                      <a:pt x="30" y="3"/>
                      <a:pt x="32" y="4"/>
                      <a:pt x="34" y="6"/>
                    </a:cubicBezTo>
                    <a:cubicBezTo>
                      <a:pt x="36" y="8"/>
                      <a:pt x="37" y="10"/>
                      <a:pt x="38" y="12"/>
                    </a:cubicBezTo>
                    <a:cubicBezTo>
                      <a:pt x="39" y="14"/>
                      <a:pt x="40" y="17"/>
                      <a:pt x="40" y="20"/>
                    </a:cubicBezTo>
                    <a:close/>
                    <a:moveTo>
                      <a:pt x="3" y="214"/>
                    </a:moveTo>
                    <a:cubicBezTo>
                      <a:pt x="3" y="70"/>
                      <a:pt x="3" y="70"/>
                      <a:pt x="3" y="70"/>
                    </a:cubicBezTo>
                    <a:cubicBezTo>
                      <a:pt x="36" y="70"/>
                      <a:pt x="36" y="70"/>
                      <a:pt x="36" y="70"/>
                    </a:cubicBezTo>
                    <a:cubicBezTo>
                      <a:pt x="36" y="214"/>
                      <a:pt x="36" y="214"/>
                      <a:pt x="36" y="214"/>
                    </a:cubicBezTo>
                    <a:lnTo>
                      <a:pt x="3" y="214"/>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48" name="Freeform 26">
                <a:extLst>
                  <a:ext uri="{FF2B5EF4-FFF2-40B4-BE49-F238E27FC236}">
                    <a16:creationId xmlns:a16="http://schemas.microsoft.com/office/drawing/2014/main" id="{323E6F05-ACC0-40AE-AC36-47B0FC032DB1}"/>
                  </a:ext>
                </a:extLst>
              </p:cNvPr>
              <p:cNvSpPr>
                <a:spLocks/>
              </p:cNvSpPr>
              <p:nvPr/>
            </p:nvSpPr>
            <p:spPr bwMode="black">
              <a:xfrm>
                <a:off x="3745593" y="4475759"/>
                <a:ext cx="86287" cy="181002"/>
              </a:xfrm>
              <a:custGeom>
                <a:avLst/>
                <a:gdLst/>
                <a:ahLst/>
                <a:cxnLst>
                  <a:cxn ang="0">
                    <a:pos x="86" y="188"/>
                  </a:cxn>
                  <a:cxn ang="0">
                    <a:pos x="80" y="189"/>
                  </a:cxn>
                  <a:cxn ang="0">
                    <a:pos x="73" y="190"/>
                  </a:cxn>
                  <a:cxn ang="0">
                    <a:pos x="66" y="191"/>
                  </a:cxn>
                  <a:cxn ang="0">
                    <a:pos x="34" y="179"/>
                  </a:cxn>
                  <a:cxn ang="0">
                    <a:pos x="24" y="145"/>
                  </a:cxn>
                  <a:cxn ang="0">
                    <a:pos x="24" y="69"/>
                  </a:cxn>
                  <a:cxn ang="0">
                    <a:pos x="0" y="69"/>
                  </a:cxn>
                  <a:cxn ang="0">
                    <a:pos x="0" y="43"/>
                  </a:cxn>
                  <a:cxn ang="0">
                    <a:pos x="24" y="43"/>
                  </a:cxn>
                  <a:cxn ang="0">
                    <a:pos x="24" y="10"/>
                  </a:cxn>
                  <a:cxn ang="0">
                    <a:pos x="56" y="0"/>
                  </a:cxn>
                  <a:cxn ang="0">
                    <a:pos x="56" y="43"/>
                  </a:cxn>
                  <a:cxn ang="0">
                    <a:pos x="91" y="43"/>
                  </a:cxn>
                  <a:cxn ang="0">
                    <a:pos x="91" y="69"/>
                  </a:cxn>
                  <a:cxn ang="0">
                    <a:pos x="56" y="69"/>
                  </a:cxn>
                  <a:cxn ang="0">
                    <a:pos x="56" y="139"/>
                  </a:cxn>
                  <a:cxn ang="0">
                    <a:pos x="61" y="158"/>
                  </a:cxn>
                  <a:cxn ang="0">
                    <a:pos x="76" y="164"/>
                  </a:cxn>
                  <a:cxn ang="0">
                    <a:pos x="84" y="163"/>
                  </a:cxn>
                  <a:cxn ang="0">
                    <a:pos x="91" y="160"/>
                  </a:cxn>
                  <a:cxn ang="0">
                    <a:pos x="91" y="186"/>
                  </a:cxn>
                  <a:cxn ang="0">
                    <a:pos x="86" y="188"/>
                  </a:cxn>
                </a:cxnLst>
                <a:rect l="0" t="0" r="r" b="b"/>
                <a:pathLst>
                  <a:path w="91" h="191">
                    <a:moveTo>
                      <a:pt x="86" y="188"/>
                    </a:moveTo>
                    <a:cubicBezTo>
                      <a:pt x="84" y="188"/>
                      <a:pt x="82" y="189"/>
                      <a:pt x="80" y="189"/>
                    </a:cubicBezTo>
                    <a:cubicBezTo>
                      <a:pt x="78" y="190"/>
                      <a:pt x="75" y="190"/>
                      <a:pt x="73" y="190"/>
                    </a:cubicBezTo>
                    <a:cubicBezTo>
                      <a:pt x="70" y="191"/>
                      <a:pt x="68" y="191"/>
                      <a:pt x="66" y="191"/>
                    </a:cubicBezTo>
                    <a:cubicBezTo>
                      <a:pt x="51" y="191"/>
                      <a:pt x="41" y="187"/>
                      <a:pt x="34" y="179"/>
                    </a:cubicBezTo>
                    <a:cubicBezTo>
                      <a:pt x="27" y="171"/>
                      <a:pt x="24" y="160"/>
                      <a:pt x="24" y="145"/>
                    </a:cubicBezTo>
                    <a:cubicBezTo>
                      <a:pt x="24" y="69"/>
                      <a:pt x="24" y="69"/>
                      <a:pt x="24" y="69"/>
                    </a:cubicBezTo>
                    <a:cubicBezTo>
                      <a:pt x="0" y="69"/>
                      <a:pt x="0" y="69"/>
                      <a:pt x="0" y="69"/>
                    </a:cubicBezTo>
                    <a:cubicBezTo>
                      <a:pt x="0" y="43"/>
                      <a:pt x="0" y="43"/>
                      <a:pt x="0" y="43"/>
                    </a:cubicBezTo>
                    <a:cubicBezTo>
                      <a:pt x="24" y="43"/>
                      <a:pt x="24" y="43"/>
                      <a:pt x="24" y="43"/>
                    </a:cubicBezTo>
                    <a:cubicBezTo>
                      <a:pt x="24" y="10"/>
                      <a:pt x="24" y="10"/>
                      <a:pt x="24" y="10"/>
                    </a:cubicBezTo>
                    <a:cubicBezTo>
                      <a:pt x="56" y="0"/>
                      <a:pt x="56" y="0"/>
                      <a:pt x="56" y="0"/>
                    </a:cubicBezTo>
                    <a:cubicBezTo>
                      <a:pt x="56" y="43"/>
                      <a:pt x="56" y="43"/>
                      <a:pt x="56" y="43"/>
                    </a:cubicBezTo>
                    <a:cubicBezTo>
                      <a:pt x="91" y="43"/>
                      <a:pt x="91" y="43"/>
                      <a:pt x="91" y="43"/>
                    </a:cubicBezTo>
                    <a:cubicBezTo>
                      <a:pt x="91" y="69"/>
                      <a:pt x="91" y="69"/>
                      <a:pt x="91" y="69"/>
                    </a:cubicBezTo>
                    <a:cubicBezTo>
                      <a:pt x="56" y="69"/>
                      <a:pt x="56" y="69"/>
                      <a:pt x="56" y="69"/>
                    </a:cubicBezTo>
                    <a:cubicBezTo>
                      <a:pt x="56" y="139"/>
                      <a:pt x="56" y="139"/>
                      <a:pt x="56" y="139"/>
                    </a:cubicBezTo>
                    <a:cubicBezTo>
                      <a:pt x="56" y="148"/>
                      <a:pt x="58" y="155"/>
                      <a:pt x="61" y="158"/>
                    </a:cubicBezTo>
                    <a:cubicBezTo>
                      <a:pt x="64" y="162"/>
                      <a:pt x="69" y="164"/>
                      <a:pt x="76" y="164"/>
                    </a:cubicBezTo>
                    <a:cubicBezTo>
                      <a:pt x="78" y="164"/>
                      <a:pt x="81" y="164"/>
                      <a:pt x="84" y="163"/>
                    </a:cubicBezTo>
                    <a:cubicBezTo>
                      <a:pt x="86" y="162"/>
                      <a:pt x="89" y="161"/>
                      <a:pt x="91" y="160"/>
                    </a:cubicBezTo>
                    <a:cubicBezTo>
                      <a:pt x="91" y="186"/>
                      <a:pt x="91" y="186"/>
                      <a:pt x="91" y="186"/>
                    </a:cubicBezTo>
                    <a:cubicBezTo>
                      <a:pt x="90" y="186"/>
                      <a:pt x="88" y="187"/>
                      <a:pt x="86" y="188"/>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49" name="Freeform 27">
                <a:extLst>
                  <a:ext uri="{FF2B5EF4-FFF2-40B4-BE49-F238E27FC236}">
                    <a16:creationId xmlns:a16="http://schemas.microsoft.com/office/drawing/2014/main" id="{A07891DB-F0D7-4667-8060-752454FFA8A4}"/>
                  </a:ext>
                </a:extLst>
              </p:cNvPr>
              <p:cNvSpPr>
                <a:spLocks noEditPoints="1"/>
              </p:cNvSpPr>
              <p:nvPr/>
            </p:nvSpPr>
            <p:spPr bwMode="black">
              <a:xfrm>
                <a:off x="3841512" y="4513886"/>
                <a:ext cx="140065" cy="142875"/>
              </a:xfrm>
              <a:custGeom>
                <a:avLst/>
                <a:gdLst/>
                <a:ahLst/>
                <a:cxnLst>
                  <a:cxn ang="0">
                    <a:pos x="148" y="74"/>
                  </a:cxn>
                  <a:cxn ang="0">
                    <a:pos x="142" y="106"/>
                  </a:cxn>
                  <a:cxn ang="0">
                    <a:pos x="127" y="130"/>
                  </a:cxn>
                  <a:cxn ang="0">
                    <a:pos x="103" y="145"/>
                  </a:cxn>
                  <a:cxn ang="0">
                    <a:pos x="72" y="151"/>
                  </a:cxn>
                  <a:cxn ang="0">
                    <a:pos x="42" y="145"/>
                  </a:cxn>
                  <a:cxn ang="0">
                    <a:pos x="19" y="131"/>
                  </a:cxn>
                  <a:cxn ang="0">
                    <a:pos x="5" y="107"/>
                  </a:cxn>
                  <a:cxn ang="0">
                    <a:pos x="0" y="77"/>
                  </a:cxn>
                  <a:cxn ang="0">
                    <a:pos x="5" y="44"/>
                  </a:cxn>
                  <a:cxn ang="0">
                    <a:pos x="21" y="19"/>
                  </a:cxn>
                  <a:cxn ang="0">
                    <a:pos x="45" y="5"/>
                  </a:cxn>
                  <a:cxn ang="0">
                    <a:pos x="76" y="0"/>
                  </a:cxn>
                  <a:cxn ang="0">
                    <a:pos x="107" y="5"/>
                  </a:cxn>
                  <a:cxn ang="0">
                    <a:pos x="129" y="20"/>
                  </a:cxn>
                  <a:cxn ang="0">
                    <a:pos x="143" y="44"/>
                  </a:cxn>
                  <a:cxn ang="0">
                    <a:pos x="148" y="74"/>
                  </a:cxn>
                  <a:cxn ang="0">
                    <a:pos x="114" y="75"/>
                  </a:cxn>
                  <a:cxn ang="0">
                    <a:pos x="103" y="39"/>
                  </a:cxn>
                  <a:cxn ang="0">
                    <a:pos x="74" y="26"/>
                  </a:cxn>
                  <a:cxn ang="0">
                    <a:pos x="58" y="29"/>
                  </a:cxn>
                  <a:cxn ang="0">
                    <a:pos x="45" y="38"/>
                  </a:cxn>
                  <a:cxn ang="0">
                    <a:pos x="36" y="54"/>
                  </a:cxn>
                  <a:cxn ang="0">
                    <a:pos x="33" y="76"/>
                  </a:cxn>
                  <a:cxn ang="0">
                    <a:pos x="36" y="97"/>
                  </a:cxn>
                  <a:cxn ang="0">
                    <a:pos x="45" y="112"/>
                  </a:cxn>
                  <a:cxn ang="0">
                    <a:pos x="58" y="121"/>
                  </a:cxn>
                  <a:cxn ang="0">
                    <a:pos x="74" y="124"/>
                  </a:cxn>
                  <a:cxn ang="0">
                    <a:pos x="104" y="112"/>
                  </a:cxn>
                  <a:cxn ang="0">
                    <a:pos x="114" y="75"/>
                  </a:cxn>
                </a:cxnLst>
                <a:rect l="0" t="0" r="r" b="b"/>
                <a:pathLst>
                  <a:path w="148" h="151">
                    <a:moveTo>
                      <a:pt x="148" y="74"/>
                    </a:moveTo>
                    <a:cubicBezTo>
                      <a:pt x="148" y="86"/>
                      <a:pt x="146" y="96"/>
                      <a:pt x="142" y="106"/>
                    </a:cubicBezTo>
                    <a:cubicBezTo>
                      <a:pt x="139" y="115"/>
                      <a:pt x="133" y="124"/>
                      <a:pt x="127" y="130"/>
                    </a:cubicBezTo>
                    <a:cubicBezTo>
                      <a:pt x="120" y="137"/>
                      <a:pt x="112" y="142"/>
                      <a:pt x="103" y="145"/>
                    </a:cubicBezTo>
                    <a:cubicBezTo>
                      <a:pt x="94" y="149"/>
                      <a:pt x="84" y="151"/>
                      <a:pt x="72" y="151"/>
                    </a:cubicBezTo>
                    <a:cubicBezTo>
                      <a:pt x="61" y="151"/>
                      <a:pt x="51" y="149"/>
                      <a:pt x="42" y="145"/>
                    </a:cubicBezTo>
                    <a:cubicBezTo>
                      <a:pt x="33" y="142"/>
                      <a:pt x="26" y="137"/>
                      <a:pt x="19" y="131"/>
                    </a:cubicBezTo>
                    <a:cubicBezTo>
                      <a:pt x="13" y="124"/>
                      <a:pt x="8" y="117"/>
                      <a:pt x="5" y="107"/>
                    </a:cubicBezTo>
                    <a:cubicBezTo>
                      <a:pt x="1" y="98"/>
                      <a:pt x="0" y="88"/>
                      <a:pt x="0" y="77"/>
                    </a:cubicBezTo>
                    <a:cubicBezTo>
                      <a:pt x="0" y="64"/>
                      <a:pt x="2" y="53"/>
                      <a:pt x="5" y="44"/>
                    </a:cubicBezTo>
                    <a:cubicBezTo>
                      <a:pt x="9" y="34"/>
                      <a:pt x="14" y="26"/>
                      <a:pt x="21" y="19"/>
                    </a:cubicBezTo>
                    <a:cubicBezTo>
                      <a:pt x="28" y="13"/>
                      <a:pt x="36" y="8"/>
                      <a:pt x="45" y="5"/>
                    </a:cubicBezTo>
                    <a:cubicBezTo>
                      <a:pt x="54" y="1"/>
                      <a:pt x="65" y="0"/>
                      <a:pt x="76" y="0"/>
                    </a:cubicBezTo>
                    <a:cubicBezTo>
                      <a:pt x="88" y="0"/>
                      <a:pt x="98" y="2"/>
                      <a:pt x="107" y="5"/>
                    </a:cubicBezTo>
                    <a:cubicBezTo>
                      <a:pt x="116" y="9"/>
                      <a:pt x="123" y="14"/>
                      <a:pt x="129" y="20"/>
                    </a:cubicBezTo>
                    <a:cubicBezTo>
                      <a:pt x="135" y="27"/>
                      <a:pt x="140" y="35"/>
                      <a:pt x="143" y="44"/>
                    </a:cubicBezTo>
                    <a:cubicBezTo>
                      <a:pt x="146" y="53"/>
                      <a:pt x="148" y="63"/>
                      <a:pt x="148" y="74"/>
                    </a:cubicBezTo>
                    <a:close/>
                    <a:moveTo>
                      <a:pt x="114" y="75"/>
                    </a:moveTo>
                    <a:cubicBezTo>
                      <a:pt x="114" y="59"/>
                      <a:pt x="110" y="47"/>
                      <a:pt x="103" y="39"/>
                    </a:cubicBezTo>
                    <a:cubicBezTo>
                      <a:pt x="96" y="31"/>
                      <a:pt x="86" y="26"/>
                      <a:pt x="74" y="26"/>
                    </a:cubicBezTo>
                    <a:cubicBezTo>
                      <a:pt x="68" y="26"/>
                      <a:pt x="63" y="27"/>
                      <a:pt x="58" y="29"/>
                    </a:cubicBezTo>
                    <a:cubicBezTo>
                      <a:pt x="53" y="31"/>
                      <a:pt x="49" y="34"/>
                      <a:pt x="45" y="38"/>
                    </a:cubicBezTo>
                    <a:cubicBezTo>
                      <a:pt x="41" y="42"/>
                      <a:pt x="39" y="48"/>
                      <a:pt x="36" y="54"/>
                    </a:cubicBezTo>
                    <a:cubicBezTo>
                      <a:pt x="34" y="60"/>
                      <a:pt x="33" y="67"/>
                      <a:pt x="33" y="76"/>
                    </a:cubicBezTo>
                    <a:cubicBezTo>
                      <a:pt x="33" y="84"/>
                      <a:pt x="34" y="91"/>
                      <a:pt x="36" y="97"/>
                    </a:cubicBezTo>
                    <a:cubicBezTo>
                      <a:pt x="38" y="103"/>
                      <a:pt x="41" y="108"/>
                      <a:pt x="45" y="112"/>
                    </a:cubicBezTo>
                    <a:cubicBezTo>
                      <a:pt x="49" y="116"/>
                      <a:pt x="53" y="119"/>
                      <a:pt x="58" y="121"/>
                    </a:cubicBezTo>
                    <a:cubicBezTo>
                      <a:pt x="63" y="123"/>
                      <a:pt x="68" y="124"/>
                      <a:pt x="74" y="124"/>
                    </a:cubicBezTo>
                    <a:cubicBezTo>
                      <a:pt x="87" y="124"/>
                      <a:pt x="97" y="120"/>
                      <a:pt x="104" y="112"/>
                    </a:cubicBezTo>
                    <a:cubicBezTo>
                      <a:pt x="110" y="103"/>
                      <a:pt x="114" y="91"/>
                      <a:pt x="114" y="75"/>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50" name="Freeform 28">
                <a:extLst>
                  <a:ext uri="{FF2B5EF4-FFF2-40B4-BE49-F238E27FC236}">
                    <a16:creationId xmlns:a16="http://schemas.microsoft.com/office/drawing/2014/main" id="{9250238F-3487-4DE0-A182-076C9E38F8E8}"/>
                  </a:ext>
                </a:extLst>
              </p:cNvPr>
              <p:cNvSpPr>
                <a:spLocks/>
              </p:cNvSpPr>
              <p:nvPr/>
            </p:nvSpPr>
            <p:spPr bwMode="black">
              <a:xfrm>
                <a:off x="3998834" y="4513886"/>
                <a:ext cx="89899" cy="142875"/>
              </a:xfrm>
              <a:custGeom>
                <a:avLst/>
                <a:gdLst/>
                <a:ahLst/>
                <a:cxnLst>
                  <a:cxn ang="0">
                    <a:pos x="95" y="106"/>
                  </a:cxn>
                  <a:cxn ang="0">
                    <a:pos x="91" y="123"/>
                  </a:cxn>
                  <a:cxn ang="0">
                    <a:pos x="81" y="138"/>
                  </a:cxn>
                  <a:cxn ang="0">
                    <a:pos x="63" y="147"/>
                  </a:cxn>
                  <a:cxn ang="0">
                    <a:pos x="38" y="151"/>
                  </a:cxn>
                  <a:cxn ang="0">
                    <a:pos x="29" y="150"/>
                  </a:cxn>
                  <a:cxn ang="0">
                    <a:pos x="19" y="148"/>
                  </a:cxn>
                  <a:cxn ang="0">
                    <a:pos x="9" y="146"/>
                  </a:cxn>
                  <a:cxn ang="0">
                    <a:pos x="0" y="143"/>
                  </a:cxn>
                  <a:cxn ang="0">
                    <a:pos x="0" y="112"/>
                  </a:cxn>
                  <a:cxn ang="0">
                    <a:pos x="10" y="118"/>
                  </a:cxn>
                  <a:cxn ang="0">
                    <a:pos x="20" y="122"/>
                  </a:cxn>
                  <a:cxn ang="0">
                    <a:pos x="30" y="124"/>
                  </a:cxn>
                  <a:cxn ang="0">
                    <a:pos x="39" y="125"/>
                  </a:cxn>
                  <a:cxn ang="0">
                    <a:pos x="57" y="121"/>
                  </a:cxn>
                  <a:cxn ang="0">
                    <a:pos x="62" y="110"/>
                  </a:cxn>
                  <a:cxn ang="0">
                    <a:pos x="61" y="103"/>
                  </a:cxn>
                  <a:cxn ang="0">
                    <a:pos x="57" y="98"/>
                  </a:cxn>
                  <a:cxn ang="0">
                    <a:pos x="49" y="93"/>
                  </a:cxn>
                  <a:cxn ang="0">
                    <a:pos x="34" y="86"/>
                  </a:cxn>
                  <a:cxn ang="0">
                    <a:pos x="20" y="79"/>
                  </a:cxn>
                  <a:cxn ang="0">
                    <a:pos x="9" y="70"/>
                  </a:cxn>
                  <a:cxn ang="0">
                    <a:pos x="3" y="59"/>
                  </a:cxn>
                  <a:cxn ang="0">
                    <a:pos x="0" y="44"/>
                  </a:cxn>
                  <a:cxn ang="0">
                    <a:pos x="4" y="26"/>
                  </a:cxn>
                  <a:cxn ang="0">
                    <a:pos x="15" y="12"/>
                  </a:cxn>
                  <a:cxn ang="0">
                    <a:pos x="32" y="3"/>
                  </a:cxn>
                  <a:cxn ang="0">
                    <a:pos x="55" y="0"/>
                  </a:cxn>
                  <a:cxn ang="0">
                    <a:pos x="64" y="0"/>
                  </a:cxn>
                  <a:cxn ang="0">
                    <a:pos x="73" y="2"/>
                  </a:cxn>
                  <a:cxn ang="0">
                    <a:pos x="81" y="4"/>
                  </a:cxn>
                  <a:cxn ang="0">
                    <a:pos x="87" y="6"/>
                  </a:cxn>
                  <a:cxn ang="0">
                    <a:pos x="87" y="35"/>
                  </a:cxn>
                  <a:cxn ang="0">
                    <a:pos x="80" y="31"/>
                  </a:cxn>
                  <a:cxn ang="0">
                    <a:pos x="72" y="28"/>
                  </a:cxn>
                  <a:cxn ang="0">
                    <a:pos x="63" y="26"/>
                  </a:cxn>
                  <a:cxn ang="0">
                    <a:pos x="54" y="25"/>
                  </a:cxn>
                  <a:cxn ang="0">
                    <a:pos x="39" y="30"/>
                  </a:cxn>
                  <a:cxn ang="0">
                    <a:pos x="33" y="41"/>
                  </a:cxn>
                  <a:cxn ang="0">
                    <a:pos x="34" y="48"/>
                  </a:cxn>
                  <a:cxn ang="0">
                    <a:pos x="38" y="53"/>
                  </a:cxn>
                  <a:cxn ang="0">
                    <a:pos x="46" y="58"/>
                  </a:cxn>
                  <a:cxn ang="0">
                    <a:pos x="58" y="63"/>
                  </a:cxn>
                  <a:cxn ang="0">
                    <a:pos x="73" y="70"/>
                  </a:cxn>
                  <a:cxn ang="0">
                    <a:pos x="85" y="79"/>
                  </a:cxn>
                  <a:cxn ang="0">
                    <a:pos x="92" y="91"/>
                  </a:cxn>
                  <a:cxn ang="0">
                    <a:pos x="95" y="106"/>
                  </a:cxn>
                </a:cxnLst>
                <a:rect l="0" t="0" r="r" b="b"/>
                <a:pathLst>
                  <a:path w="95" h="151">
                    <a:moveTo>
                      <a:pt x="95" y="106"/>
                    </a:moveTo>
                    <a:cubicBezTo>
                      <a:pt x="95" y="112"/>
                      <a:pt x="94" y="118"/>
                      <a:pt x="91" y="123"/>
                    </a:cubicBezTo>
                    <a:cubicBezTo>
                      <a:pt x="89" y="129"/>
                      <a:pt x="85" y="134"/>
                      <a:pt x="81" y="138"/>
                    </a:cubicBezTo>
                    <a:cubicBezTo>
                      <a:pt x="76" y="142"/>
                      <a:pt x="70" y="145"/>
                      <a:pt x="63" y="147"/>
                    </a:cubicBezTo>
                    <a:cubicBezTo>
                      <a:pt x="56" y="150"/>
                      <a:pt x="47" y="151"/>
                      <a:pt x="38" y="151"/>
                    </a:cubicBezTo>
                    <a:cubicBezTo>
                      <a:pt x="35" y="151"/>
                      <a:pt x="32" y="150"/>
                      <a:pt x="29" y="150"/>
                    </a:cubicBezTo>
                    <a:cubicBezTo>
                      <a:pt x="25" y="150"/>
                      <a:pt x="22" y="149"/>
                      <a:pt x="19" y="148"/>
                    </a:cubicBezTo>
                    <a:cubicBezTo>
                      <a:pt x="15" y="148"/>
                      <a:pt x="12" y="147"/>
                      <a:pt x="9" y="146"/>
                    </a:cubicBezTo>
                    <a:cubicBezTo>
                      <a:pt x="5" y="145"/>
                      <a:pt x="3" y="144"/>
                      <a:pt x="0" y="143"/>
                    </a:cubicBezTo>
                    <a:cubicBezTo>
                      <a:pt x="0" y="112"/>
                      <a:pt x="0" y="112"/>
                      <a:pt x="0" y="112"/>
                    </a:cubicBezTo>
                    <a:cubicBezTo>
                      <a:pt x="3" y="114"/>
                      <a:pt x="6" y="116"/>
                      <a:pt x="10" y="118"/>
                    </a:cubicBezTo>
                    <a:cubicBezTo>
                      <a:pt x="13" y="119"/>
                      <a:pt x="17" y="121"/>
                      <a:pt x="20" y="122"/>
                    </a:cubicBezTo>
                    <a:cubicBezTo>
                      <a:pt x="23" y="123"/>
                      <a:pt x="27" y="124"/>
                      <a:pt x="30" y="124"/>
                    </a:cubicBezTo>
                    <a:cubicBezTo>
                      <a:pt x="33" y="125"/>
                      <a:pt x="36" y="125"/>
                      <a:pt x="39" y="125"/>
                    </a:cubicBezTo>
                    <a:cubicBezTo>
                      <a:pt x="47" y="125"/>
                      <a:pt x="53" y="124"/>
                      <a:pt x="57" y="121"/>
                    </a:cubicBezTo>
                    <a:cubicBezTo>
                      <a:pt x="61" y="118"/>
                      <a:pt x="62" y="115"/>
                      <a:pt x="62" y="110"/>
                    </a:cubicBezTo>
                    <a:cubicBezTo>
                      <a:pt x="62" y="107"/>
                      <a:pt x="62" y="105"/>
                      <a:pt x="61" y="103"/>
                    </a:cubicBezTo>
                    <a:cubicBezTo>
                      <a:pt x="61" y="102"/>
                      <a:pt x="59" y="100"/>
                      <a:pt x="57" y="98"/>
                    </a:cubicBezTo>
                    <a:cubicBezTo>
                      <a:pt x="55" y="96"/>
                      <a:pt x="52" y="95"/>
                      <a:pt x="49" y="93"/>
                    </a:cubicBezTo>
                    <a:cubicBezTo>
                      <a:pt x="45" y="91"/>
                      <a:pt x="40" y="89"/>
                      <a:pt x="34" y="86"/>
                    </a:cubicBezTo>
                    <a:cubicBezTo>
                      <a:pt x="29" y="84"/>
                      <a:pt x="24" y="82"/>
                      <a:pt x="20" y="79"/>
                    </a:cubicBezTo>
                    <a:cubicBezTo>
                      <a:pt x="16" y="77"/>
                      <a:pt x="12" y="74"/>
                      <a:pt x="9" y="70"/>
                    </a:cubicBezTo>
                    <a:cubicBezTo>
                      <a:pt x="6" y="67"/>
                      <a:pt x="4" y="63"/>
                      <a:pt x="3" y="59"/>
                    </a:cubicBezTo>
                    <a:cubicBezTo>
                      <a:pt x="1" y="55"/>
                      <a:pt x="0" y="50"/>
                      <a:pt x="0" y="44"/>
                    </a:cubicBezTo>
                    <a:cubicBezTo>
                      <a:pt x="0" y="37"/>
                      <a:pt x="1" y="32"/>
                      <a:pt x="4" y="26"/>
                    </a:cubicBezTo>
                    <a:cubicBezTo>
                      <a:pt x="7" y="21"/>
                      <a:pt x="10" y="16"/>
                      <a:pt x="15" y="12"/>
                    </a:cubicBezTo>
                    <a:cubicBezTo>
                      <a:pt x="20" y="9"/>
                      <a:pt x="26" y="5"/>
                      <a:pt x="32" y="3"/>
                    </a:cubicBezTo>
                    <a:cubicBezTo>
                      <a:pt x="39" y="1"/>
                      <a:pt x="47" y="0"/>
                      <a:pt x="55" y="0"/>
                    </a:cubicBezTo>
                    <a:cubicBezTo>
                      <a:pt x="58" y="0"/>
                      <a:pt x="61" y="0"/>
                      <a:pt x="64" y="0"/>
                    </a:cubicBezTo>
                    <a:cubicBezTo>
                      <a:pt x="67" y="1"/>
                      <a:pt x="70" y="1"/>
                      <a:pt x="73" y="2"/>
                    </a:cubicBezTo>
                    <a:cubicBezTo>
                      <a:pt x="76" y="2"/>
                      <a:pt x="79" y="3"/>
                      <a:pt x="81" y="4"/>
                    </a:cubicBezTo>
                    <a:cubicBezTo>
                      <a:pt x="84" y="4"/>
                      <a:pt x="86" y="5"/>
                      <a:pt x="87" y="6"/>
                    </a:cubicBezTo>
                    <a:cubicBezTo>
                      <a:pt x="87" y="35"/>
                      <a:pt x="87" y="35"/>
                      <a:pt x="87" y="35"/>
                    </a:cubicBezTo>
                    <a:cubicBezTo>
                      <a:pt x="85" y="34"/>
                      <a:pt x="83" y="32"/>
                      <a:pt x="80" y="31"/>
                    </a:cubicBezTo>
                    <a:cubicBezTo>
                      <a:pt x="77" y="30"/>
                      <a:pt x="75" y="29"/>
                      <a:pt x="72" y="28"/>
                    </a:cubicBezTo>
                    <a:cubicBezTo>
                      <a:pt x="69" y="27"/>
                      <a:pt x="66" y="26"/>
                      <a:pt x="63" y="26"/>
                    </a:cubicBezTo>
                    <a:cubicBezTo>
                      <a:pt x="60" y="26"/>
                      <a:pt x="57" y="25"/>
                      <a:pt x="54" y="25"/>
                    </a:cubicBezTo>
                    <a:cubicBezTo>
                      <a:pt x="48" y="25"/>
                      <a:pt x="42" y="27"/>
                      <a:pt x="39" y="30"/>
                    </a:cubicBezTo>
                    <a:cubicBezTo>
                      <a:pt x="35" y="33"/>
                      <a:pt x="33" y="36"/>
                      <a:pt x="33" y="41"/>
                    </a:cubicBezTo>
                    <a:cubicBezTo>
                      <a:pt x="33" y="44"/>
                      <a:pt x="33" y="46"/>
                      <a:pt x="34" y="48"/>
                    </a:cubicBezTo>
                    <a:cubicBezTo>
                      <a:pt x="35" y="50"/>
                      <a:pt x="36" y="52"/>
                      <a:pt x="38" y="53"/>
                    </a:cubicBezTo>
                    <a:cubicBezTo>
                      <a:pt x="40" y="55"/>
                      <a:pt x="43" y="57"/>
                      <a:pt x="46" y="58"/>
                    </a:cubicBezTo>
                    <a:cubicBezTo>
                      <a:pt x="49" y="60"/>
                      <a:pt x="53" y="62"/>
                      <a:pt x="58" y="63"/>
                    </a:cubicBezTo>
                    <a:cubicBezTo>
                      <a:pt x="64" y="66"/>
                      <a:pt x="69" y="68"/>
                      <a:pt x="73" y="70"/>
                    </a:cubicBezTo>
                    <a:cubicBezTo>
                      <a:pt x="78" y="73"/>
                      <a:pt x="81" y="76"/>
                      <a:pt x="85" y="79"/>
                    </a:cubicBezTo>
                    <a:cubicBezTo>
                      <a:pt x="88" y="83"/>
                      <a:pt x="91" y="86"/>
                      <a:pt x="92" y="91"/>
                    </a:cubicBezTo>
                    <a:cubicBezTo>
                      <a:pt x="94" y="95"/>
                      <a:pt x="95" y="100"/>
                      <a:pt x="95" y="106"/>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grpSp>
        <p:grpSp>
          <p:nvGrpSpPr>
            <p:cNvPr id="42" name="Group 118">
              <a:extLst>
                <a:ext uri="{FF2B5EF4-FFF2-40B4-BE49-F238E27FC236}">
                  <a16:creationId xmlns:a16="http://schemas.microsoft.com/office/drawing/2014/main" id="{2E0695A1-8EFE-48B9-B47A-05C0DAEB0608}"/>
                </a:ext>
              </a:extLst>
            </p:cNvPr>
            <p:cNvGrpSpPr/>
            <p:nvPr/>
          </p:nvGrpSpPr>
          <p:grpSpPr bwMode="black">
            <a:xfrm>
              <a:off x="9219226" y="3072921"/>
              <a:ext cx="610574" cy="277794"/>
              <a:chOff x="8669045" y="5484723"/>
              <a:chExt cx="612897" cy="288514"/>
            </a:xfrm>
            <a:grpFill/>
            <a:effectLst/>
          </p:grpSpPr>
          <p:sp>
            <p:nvSpPr>
              <p:cNvPr id="43" name="Freeform 16">
                <a:extLst>
                  <a:ext uri="{FF2B5EF4-FFF2-40B4-BE49-F238E27FC236}">
                    <a16:creationId xmlns:a16="http://schemas.microsoft.com/office/drawing/2014/main" id="{2E2996F5-467F-4832-8F84-2E22686CCBCC}"/>
                  </a:ext>
                </a:extLst>
              </p:cNvPr>
              <p:cNvSpPr>
                <a:spLocks noEditPoints="1"/>
              </p:cNvSpPr>
              <p:nvPr/>
            </p:nvSpPr>
            <p:spPr bwMode="black">
              <a:xfrm>
                <a:off x="8669045" y="5484723"/>
                <a:ext cx="293712" cy="288514"/>
              </a:xfrm>
              <a:custGeom>
                <a:avLst/>
                <a:gdLst/>
                <a:ahLst/>
                <a:cxnLst>
                  <a:cxn ang="0">
                    <a:pos x="28" y="81"/>
                  </a:cxn>
                  <a:cxn ang="0">
                    <a:pos x="41" y="69"/>
                  </a:cxn>
                  <a:cxn ang="0">
                    <a:pos x="56" y="84"/>
                  </a:cxn>
                  <a:cxn ang="0">
                    <a:pos x="45" y="187"/>
                  </a:cxn>
                  <a:cxn ang="0">
                    <a:pos x="72" y="165"/>
                  </a:cxn>
                  <a:cxn ang="0">
                    <a:pos x="62" y="185"/>
                  </a:cxn>
                  <a:cxn ang="0">
                    <a:pos x="44" y="215"/>
                  </a:cxn>
                  <a:cxn ang="0">
                    <a:pos x="34" y="194"/>
                  </a:cxn>
                  <a:cxn ang="0">
                    <a:pos x="28" y="88"/>
                  </a:cxn>
                  <a:cxn ang="0">
                    <a:pos x="0" y="78"/>
                  </a:cxn>
                  <a:cxn ang="0">
                    <a:pos x="43" y="21"/>
                  </a:cxn>
                  <a:cxn ang="0">
                    <a:pos x="54" y="41"/>
                  </a:cxn>
                  <a:cxn ang="0">
                    <a:pos x="44" y="48"/>
                  </a:cxn>
                  <a:cxn ang="0">
                    <a:pos x="34" y="24"/>
                  </a:cxn>
                  <a:cxn ang="0">
                    <a:pos x="25" y="6"/>
                  </a:cxn>
                  <a:cxn ang="0">
                    <a:pos x="135" y="10"/>
                  </a:cxn>
                  <a:cxn ang="0">
                    <a:pos x="110" y="33"/>
                  </a:cxn>
                  <a:cxn ang="0">
                    <a:pos x="142" y="22"/>
                  </a:cxn>
                  <a:cxn ang="0">
                    <a:pos x="157" y="36"/>
                  </a:cxn>
                  <a:cxn ang="0">
                    <a:pos x="147" y="212"/>
                  </a:cxn>
                  <a:cxn ang="0">
                    <a:pos x="135" y="232"/>
                  </a:cxn>
                  <a:cxn ang="0">
                    <a:pos x="126" y="230"/>
                  </a:cxn>
                  <a:cxn ang="0">
                    <a:pos x="117" y="221"/>
                  </a:cxn>
                  <a:cxn ang="0">
                    <a:pos x="102" y="211"/>
                  </a:cxn>
                  <a:cxn ang="0">
                    <a:pos x="133" y="214"/>
                  </a:cxn>
                  <a:cxn ang="0">
                    <a:pos x="136" y="155"/>
                  </a:cxn>
                  <a:cxn ang="0">
                    <a:pos x="95" y="203"/>
                  </a:cxn>
                  <a:cxn ang="0">
                    <a:pos x="57" y="222"/>
                  </a:cxn>
                  <a:cxn ang="0">
                    <a:pos x="108" y="176"/>
                  </a:cxn>
                  <a:cxn ang="0">
                    <a:pos x="93" y="150"/>
                  </a:cxn>
                  <a:cxn ang="0">
                    <a:pos x="65" y="140"/>
                  </a:cxn>
                  <a:cxn ang="0">
                    <a:pos x="86" y="25"/>
                  </a:cxn>
                  <a:cxn ang="0">
                    <a:pos x="105" y="33"/>
                  </a:cxn>
                  <a:cxn ang="0">
                    <a:pos x="111" y="0"/>
                  </a:cxn>
                  <a:cxn ang="0">
                    <a:pos x="136" y="67"/>
                  </a:cxn>
                  <a:cxn ang="0">
                    <a:pos x="98" y="40"/>
                  </a:cxn>
                  <a:cxn ang="0">
                    <a:pos x="98" y="105"/>
                  </a:cxn>
                  <a:cxn ang="0">
                    <a:pos x="136" y="75"/>
                  </a:cxn>
                  <a:cxn ang="0">
                    <a:pos x="98" y="105"/>
                  </a:cxn>
                  <a:cxn ang="0">
                    <a:pos x="136" y="142"/>
                  </a:cxn>
                  <a:cxn ang="0">
                    <a:pos x="98" y="112"/>
                  </a:cxn>
                  <a:cxn ang="0">
                    <a:pos x="152" y="63"/>
                  </a:cxn>
                  <a:cxn ang="0">
                    <a:pos x="199" y="66"/>
                  </a:cxn>
                  <a:cxn ang="0">
                    <a:pos x="198" y="2"/>
                  </a:cxn>
                  <a:cxn ang="0">
                    <a:pos x="225" y="11"/>
                  </a:cxn>
                  <a:cxn ang="0">
                    <a:pos x="211" y="18"/>
                  </a:cxn>
                  <a:cxn ang="0">
                    <a:pos x="212" y="66"/>
                  </a:cxn>
                  <a:cxn ang="0">
                    <a:pos x="237" y="67"/>
                  </a:cxn>
                  <a:cxn ang="0">
                    <a:pos x="236" y="74"/>
                  </a:cxn>
                  <a:cxn ang="0">
                    <a:pos x="211" y="211"/>
                  </a:cxn>
                  <a:cxn ang="0">
                    <a:pos x="199" y="231"/>
                  </a:cxn>
                  <a:cxn ang="0">
                    <a:pos x="190" y="229"/>
                  </a:cxn>
                  <a:cxn ang="0">
                    <a:pos x="179" y="219"/>
                  </a:cxn>
                  <a:cxn ang="0">
                    <a:pos x="163" y="210"/>
                  </a:cxn>
                  <a:cxn ang="0">
                    <a:pos x="197" y="213"/>
                  </a:cxn>
                  <a:cxn ang="0">
                    <a:pos x="199" y="74"/>
                  </a:cxn>
                  <a:cxn ang="0">
                    <a:pos x="157" y="75"/>
                  </a:cxn>
                  <a:cxn ang="0">
                    <a:pos x="163" y="101"/>
                  </a:cxn>
                  <a:cxn ang="0">
                    <a:pos x="184" y="139"/>
                  </a:cxn>
                  <a:cxn ang="0">
                    <a:pos x="185" y="156"/>
                  </a:cxn>
                  <a:cxn ang="0">
                    <a:pos x="176" y="158"/>
                  </a:cxn>
                  <a:cxn ang="0">
                    <a:pos x="170" y="125"/>
                  </a:cxn>
                  <a:cxn ang="0">
                    <a:pos x="163" y="101"/>
                  </a:cxn>
                </a:cxnLst>
                <a:rect l="0" t="0" r="r" b="b"/>
                <a:pathLst>
                  <a:path w="239" h="235">
                    <a:moveTo>
                      <a:pt x="0" y="78"/>
                    </a:moveTo>
                    <a:cubicBezTo>
                      <a:pt x="7" y="80"/>
                      <a:pt x="16" y="81"/>
                      <a:pt x="28" y="81"/>
                    </a:cubicBezTo>
                    <a:cubicBezTo>
                      <a:pt x="32" y="81"/>
                      <a:pt x="32" y="81"/>
                      <a:pt x="32" y="81"/>
                    </a:cubicBezTo>
                    <a:cubicBezTo>
                      <a:pt x="41" y="69"/>
                      <a:pt x="41" y="69"/>
                      <a:pt x="41" y="69"/>
                    </a:cubicBezTo>
                    <a:cubicBezTo>
                      <a:pt x="47" y="73"/>
                      <a:pt x="51" y="77"/>
                      <a:pt x="54" y="80"/>
                    </a:cubicBezTo>
                    <a:cubicBezTo>
                      <a:pt x="55" y="82"/>
                      <a:pt x="56" y="83"/>
                      <a:pt x="56" y="84"/>
                    </a:cubicBezTo>
                    <a:cubicBezTo>
                      <a:pt x="56" y="85"/>
                      <a:pt x="52" y="88"/>
                      <a:pt x="45" y="92"/>
                    </a:cubicBezTo>
                    <a:cubicBezTo>
                      <a:pt x="45" y="187"/>
                      <a:pt x="45" y="187"/>
                      <a:pt x="45" y="187"/>
                    </a:cubicBezTo>
                    <a:cubicBezTo>
                      <a:pt x="48" y="185"/>
                      <a:pt x="50" y="184"/>
                      <a:pt x="53" y="182"/>
                    </a:cubicBezTo>
                    <a:cubicBezTo>
                      <a:pt x="61" y="175"/>
                      <a:pt x="67" y="170"/>
                      <a:pt x="72" y="165"/>
                    </a:cubicBezTo>
                    <a:cubicBezTo>
                      <a:pt x="74" y="169"/>
                      <a:pt x="74" y="169"/>
                      <a:pt x="74" y="169"/>
                    </a:cubicBezTo>
                    <a:cubicBezTo>
                      <a:pt x="70" y="174"/>
                      <a:pt x="66" y="180"/>
                      <a:pt x="62" y="185"/>
                    </a:cubicBezTo>
                    <a:cubicBezTo>
                      <a:pt x="57" y="192"/>
                      <a:pt x="53" y="198"/>
                      <a:pt x="47" y="203"/>
                    </a:cubicBezTo>
                    <a:cubicBezTo>
                      <a:pt x="47" y="211"/>
                      <a:pt x="46" y="215"/>
                      <a:pt x="44" y="215"/>
                    </a:cubicBezTo>
                    <a:cubicBezTo>
                      <a:pt x="43" y="215"/>
                      <a:pt x="38" y="209"/>
                      <a:pt x="29" y="197"/>
                    </a:cubicBezTo>
                    <a:cubicBezTo>
                      <a:pt x="31" y="196"/>
                      <a:pt x="33" y="195"/>
                      <a:pt x="34" y="194"/>
                    </a:cubicBezTo>
                    <a:cubicBezTo>
                      <a:pt x="34" y="88"/>
                      <a:pt x="34" y="88"/>
                      <a:pt x="34" y="88"/>
                    </a:cubicBezTo>
                    <a:cubicBezTo>
                      <a:pt x="28" y="88"/>
                      <a:pt x="28" y="88"/>
                      <a:pt x="28" y="88"/>
                    </a:cubicBezTo>
                    <a:cubicBezTo>
                      <a:pt x="15" y="88"/>
                      <a:pt x="7" y="88"/>
                      <a:pt x="4" y="89"/>
                    </a:cubicBezTo>
                    <a:lnTo>
                      <a:pt x="0" y="78"/>
                    </a:lnTo>
                    <a:close/>
                    <a:moveTo>
                      <a:pt x="25" y="6"/>
                    </a:moveTo>
                    <a:cubicBezTo>
                      <a:pt x="33" y="10"/>
                      <a:pt x="39" y="15"/>
                      <a:pt x="43" y="21"/>
                    </a:cubicBezTo>
                    <a:cubicBezTo>
                      <a:pt x="47" y="25"/>
                      <a:pt x="50" y="29"/>
                      <a:pt x="52" y="32"/>
                    </a:cubicBezTo>
                    <a:cubicBezTo>
                      <a:pt x="53" y="35"/>
                      <a:pt x="54" y="38"/>
                      <a:pt x="54" y="41"/>
                    </a:cubicBezTo>
                    <a:cubicBezTo>
                      <a:pt x="54" y="47"/>
                      <a:pt x="52" y="49"/>
                      <a:pt x="47" y="49"/>
                    </a:cubicBezTo>
                    <a:cubicBezTo>
                      <a:pt x="46" y="49"/>
                      <a:pt x="45" y="49"/>
                      <a:pt x="44" y="48"/>
                    </a:cubicBezTo>
                    <a:cubicBezTo>
                      <a:pt x="44" y="47"/>
                      <a:pt x="43" y="45"/>
                      <a:pt x="42" y="42"/>
                    </a:cubicBezTo>
                    <a:cubicBezTo>
                      <a:pt x="39" y="35"/>
                      <a:pt x="37" y="29"/>
                      <a:pt x="34" y="24"/>
                    </a:cubicBezTo>
                    <a:cubicBezTo>
                      <a:pt x="31" y="20"/>
                      <a:pt x="27" y="15"/>
                      <a:pt x="22" y="10"/>
                    </a:cubicBezTo>
                    <a:lnTo>
                      <a:pt x="25" y="6"/>
                    </a:lnTo>
                    <a:close/>
                    <a:moveTo>
                      <a:pt x="111" y="0"/>
                    </a:moveTo>
                    <a:cubicBezTo>
                      <a:pt x="127" y="4"/>
                      <a:pt x="135" y="7"/>
                      <a:pt x="135" y="10"/>
                    </a:cubicBezTo>
                    <a:cubicBezTo>
                      <a:pt x="135" y="12"/>
                      <a:pt x="130" y="13"/>
                      <a:pt x="122" y="13"/>
                    </a:cubicBezTo>
                    <a:cubicBezTo>
                      <a:pt x="119" y="20"/>
                      <a:pt x="115" y="27"/>
                      <a:pt x="110" y="33"/>
                    </a:cubicBezTo>
                    <a:cubicBezTo>
                      <a:pt x="134" y="33"/>
                      <a:pt x="134" y="33"/>
                      <a:pt x="134" y="33"/>
                    </a:cubicBezTo>
                    <a:cubicBezTo>
                      <a:pt x="142" y="22"/>
                      <a:pt x="142" y="22"/>
                      <a:pt x="142" y="22"/>
                    </a:cubicBezTo>
                    <a:cubicBezTo>
                      <a:pt x="148" y="25"/>
                      <a:pt x="153" y="29"/>
                      <a:pt x="155" y="32"/>
                    </a:cubicBezTo>
                    <a:cubicBezTo>
                      <a:pt x="157" y="34"/>
                      <a:pt x="157" y="35"/>
                      <a:pt x="157" y="36"/>
                    </a:cubicBezTo>
                    <a:cubicBezTo>
                      <a:pt x="157" y="37"/>
                      <a:pt x="154" y="40"/>
                      <a:pt x="147" y="44"/>
                    </a:cubicBezTo>
                    <a:cubicBezTo>
                      <a:pt x="147" y="212"/>
                      <a:pt x="147" y="212"/>
                      <a:pt x="147" y="212"/>
                    </a:cubicBezTo>
                    <a:cubicBezTo>
                      <a:pt x="147" y="218"/>
                      <a:pt x="146" y="222"/>
                      <a:pt x="143" y="225"/>
                    </a:cubicBezTo>
                    <a:cubicBezTo>
                      <a:pt x="141" y="228"/>
                      <a:pt x="139" y="230"/>
                      <a:pt x="135" y="232"/>
                    </a:cubicBezTo>
                    <a:cubicBezTo>
                      <a:pt x="132" y="234"/>
                      <a:pt x="129" y="235"/>
                      <a:pt x="127" y="235"/>
                    </a:cubicBezTo>
                    <a:cubicBezTo>
                      <a:pt x="126" y="230"/>
                      <a:pt x="126" y="230"/>
                      <a:pt x="126" y="230"/>
                    </a:cubicBezTo>
                    <a:cubicBezTo>
                      <a:pt x="126" y="228"/>
                      <a:pt x="125" y="227"/>
                      <a:pt x="125" y="226"/>
                    </a:cubicBezTo>
                    <a:cubicBezTo>
                      <a:pt x="123" y="224"/>
                      <a:pt x="120" y="222"/>
                      <a:pt x="117" y="221"/>
                    </a:cubicBezTo>
                    <a:cubicBezTo>
                      <a:pt x="113" y="219"/>
                      <a:pt x="108" y="218"/>
                      <a:pt x="102" y="217"/>
                    </a:cubicBezTo>
                    <a:cubicBezTo>
                      <a:pt x="102" y="211"/>
                      <a:pt x="102" y="211"/>
                      <a:pt x="102" y="211"/>
                    </a:cubicBezTo>
                    <a:cubicBezTo>
                      <a:pt x="111" y="214"/>
                      <a:pt x="118" y="215"/>
                      <a:pt x="125" y="215"/>
                    </a:cubicBezTo>
                    <a:cubicBezTo>
                      <a:pt x="129" y="215"/>
                      <a:pt x="132" y="215"/>
                      <a:pt x="133" y="214"/>
                    </a:cubicBezTo>
                    <a:cubicBezTo>
                      <a:pt x="135" y="213"/>
                      <a:pt x="136" y="210"/>
                      <a:pt x="136" y="206"/>
                    </a:cubicBezTo>
                    <a:cubicBezTo>
                      <a:pt x="136" y="155"/>
                      <a:pt x="136" y="155"/>
                      <a:pt x="136" y="155"/>
                    </a:cubicBezTo>
                    <a:cubicBezTo>
                      <a:pt x="131" y="163"/>
                      <a:pt x="126" y="171"/>
                      <a:pt x="121" y="177"/>
                    </a:cubicBezTo>
                    <a:cubicBezTo>
                      <a:pt x="113" y="186"/>
                      <a:pt x="104" y="195"/>
                      <a:pt x="95" y="203"/>
                    </a:cubicBezTo>
                    <a:cubicBezTo>
                      <a:pt x="86" y="210"/>
                      <a:pt x="74" y="218"/>
                      <a:pt x="60" y="226"/>
                    </a:cubicBezTo>
                    <a:cubicBezTo>
                      <a:pt x="57" y="222"/>
                      <a:pt x="57" y="222"/>
                      <a:pt x="57" y="222"/>
                    </a:cubicBezTo>
                    <a:cubicBezTo>
                      <a:pt x="70" y="213"/>
                      <a:pt x="80" y="205"/>
                      <a:pt x="88" y="197"/>
                    </a:cubicBezTo>
                    <a:cubicBezTo>
                      <a:pt x="95" y="191"/>
                      <a:pt x="102" y="184"/>
                      <a:pt x="108" y="176"/>
                    </a:cubicBezTo>
                    <a:cubicBezTo>
                      <a:pt x="114" y="168"/>
                      <a:pt x="120" y="160"/>
                      <a:pt x="125" y="150"/>
                    </a:cubicBezTo>
                    <a:cubicBezTo>
                      <a:pt x="93" y="150"/>
                      <a:pt x="93" y="150"/>
                      <a:pt x="93" y="150"/>
                    </a:cubicBezTo>
                    <a:cubicBezTo>
                      <a:pt x="80" y="150"/>
                      <a:pt x="72" y="150"/>
                      <a:pt x="69" y="151"/>
                    </a:cubicBezTo>
                    <a:cubicBezTo>
                      <a:pt x="65" y="140"/>
                      <a:pt x="65" y="140"/>
                      <a:pt x="65" y="140"/>
                    </a:cubicBezTo>
                    <a:cubicBezTo>
                      <a:pt x="70" y="142"/>
                      <a:pt x="77" y="142"/>
                      <a:pt x="86" y="142"/>
                    </a:cubicBezTo>
                    <a:cubicBezTo>
                      <a:pt x="86" y="25"/>
                      <a:pt x="86" y="25"/>
                      <a:pt x="86" y="25"/>
                    </a:cubicBezTo>
                    <a:cubicBezTo>
                      <a:pt x="101" y="33"/>
                      <a:pt x="101" y="33"/>
                      <a:pt x="101" y="33"/>
                    </a:cubicBezTo>
                    <a:cubicBezTo>
                      <a:pt x="105" y="33"/>
                      <a:pt x="105" y="33"/>
                      <a:pt x="105" y="33"/>
                    </a:cubicBezTo>
                    <a:cubicBezTo>
                      <a:pt x="107" y="28"/>
                      <a:pt x="108" y="23"/>
                      <a:pt x="109" y="19"/>
                    </a:cubicBezTo>
                    <a:cubicBezTo>
                      <a:pt x="110" y="14"/>
                      <a:pt x="111" y="8"/>
                      <a:pt x="111" y="0"/>
                    </a:cubicBezTo>
                    <a:close/>
                    <a:moveTo>
                      <a:pt x="98" y="67"/>
                    </a:moveTo>
                    <a:cubicBezTo>
                      <a:pt x="136" y="67"/>
                      <a:pt x="136" y="67"/>
                      <a:pt x="136" y="67"/>
                    </a:cubicBezTo>
                    <a:cubicBezTo>
                      <a:pt x="136" y="40"/>
                      <a:pt x="136" y="40"/>
                      <a:pt x="136" y="40"/>
                    </a:cubicBezTo>
                    <a:cubicBezTo>
                      <a:pt x="98" y="40"/>
                      <a:pt x="98" y="40"/>
                      <a:pt x="98" y="40"/>
                    </a:cubicBezTo>
                    <a:lnTo>
                      <a:pt x="98" y="67"/>
                    </a:lnTo>
                    <a:close/>
                    <a:moveTo>
                      <a:pt x="98" y="105"/>
                    </a:moveTo>
                    <a:cubicBezTo>
                      <a:pt x="136" y="105"/>
                      <a:pt x="136" y="105"/>
                      <a:pt x="136" y="105"/>
                    </a:cubicBezTo>
                    <a:cubicBezTo>
                      <a:pt x="136" y="75"/>
                      <a:pt x="136" y="75"/>
                      <a:pt x="136" y="75"/>
                    </a:cubicBezTo>
                    <a:cubicBezTo>
                      <a:pt x="98" y="75"/>
                      <a:pt x="98" y="75"/>
                      <a:pt x="98" y="75"/>
                    </a:cubicBezTo>
                    <a:lnTo>
                      <a:pt x="98" y="105"/>
                    </a:lnTo>
                    <a:close/>
                    <a:moveTo>
                      <a:pt x="98" y="142"/>
                    </a:moveTo>
                    <a:cubicBezTo>
                      <a:pt x="136" y="142"/>
                      <a:pt x="136" y="142"/>
                      <a:pt x="136" y="142"/>
                    </a:cubicBezTo>
                    <a:cubicBezTo>
                      <a:pt x="136" y="112"/>
                      <a:pt x="136" y="112"/>
                      <a:pt x="136" y="112"/>
                    </a:cubicBezTo>
                    <a:cubicBezTo>
                      <a:pt x="98" y="112"/>
                      <a:pt x="98" y="112"/>
                      <a:pt x="98" y="112"/>
                    </a:cubicBezTo>
                    <a:lnTo>
                      <a:pt x="98" y="142"/>
                    </a:lnTo>
                    <a:close/>
                    <a:moveTo>
                      <a:pt x="152" y="63"/>
                    </a:moveTo>
                    <a:cubicBezTo>
                      <a:pt x="159" y="65"/>
                      <a:pt x="169" y="66"/>
                      <a:pt x="182" y="66"/>
                    </a:cubicBezTo>
                    <a:cubicBezTo>
                      <a:pt x="199" y="66"/>
                      <a:pt x="199" y="66"/>
                      <a:pt x="199" y="66"/>
                    </a:cubicBezTo>
                    <a:cubicBezTo>
                      <a:pt x="199" y="23"/>
                      <a:pt x="199" y="23"/>
                      <a:pt x="199" y="23"/>
                    </a:cubicBezTo>
                    <a:cubicBezTo>
                      <a:pt x="199" y="13"/>
                      <a:pt x="198" y="6"/>
                      <a:pt x="198" y="2"/>
                    </a:cubicBezTo>
                    <a:cubicBezTo>
                      <a:pt x="207" y="3"/>
                      <a:pt x="215" y="6"/>
                      <a:pt x="223" y="9"/>
                    </a:cubicBezTo>
                    <a:cubicBezTo>
                      <a:pt x="224" y="10"/>
                      <a:pt x="225" y="10"/>
                      <a:pt x="225" y="11"/>
                    </a:cubicBezTo>
                    <a:cubicBezTo>
                      <a:pt x="225" y="13"/>
                      <a:pt x="224" y="14"/>
                      <a:pt x="222" y="15"/>
                    </a:cubicBezTo>
                    <a:cubicBezTo>
                      <a:pt x="218" y="16"/>
                      <a:pt x="215" y="17"/>
                      <a:pt x="211" y="18"/>
                    </a:cubicBezTo>
                    <a:cubicBezTo>
                      <a:pt x="211" y="66"/>
                      <a:pt x="211" y="66"/>
                      <a:pt x="211" y="66"/>
                    </a:cubicBezTo>
                    <a:cubicBezTo>
                      <a:pt x="212" y="66"/>
                      <a:pt x="212" y="66"/>
                      <a:pt x="212" y="66"/>
                    </a:cubicBezTo>
                    <a:cubicBezTo>
                      <a:pt x="222" y="55"/>
                      <a:pt x="222" y="55"/>
                      <a:pt x="222" y="55"/>
                    </a:cubicBezTo>
                    <a:cubicBezTo>
                      <a:pt x="228" y="59"/>
                      <a:pt x="233" y="63"/>
                      <a:pt x="237" y="67"/>
                    </a:cubicBezTo>
                    <a:cubicBezTo>
                      <a:pt x="239" y="68"/>
                      <a:pt x="239" y="68"/>
                      <a:pt x="239" y="69"/>
                    </a:cubicBezTo>
                    <a:cubicBezTo>
                      <a:pt x="239" y="72"/>
                      <a:pt x="238" y="74"/>
                      <a:pt x="236" y="74"/>
                    </a:cubicBezTo>
                    <a:cubicBezTo>
                      <a:pt x="211" y="74"/>
                      <a:pt x="211" y="74"/>
                      <a:pt x="211" y="74"/>
                    </a:cubicBezTo>
                    <a:cubicBezTo>
                      <a:pt x="211" y="211"/>
                      <a:pt x="211" y="211"/>
                      <a:pt x="211" y="211"/>
                    </a:cubicBezTo>
                    <a:cubicBezTo>
                      <a:pt x="211" y="217"/>
                      <a:pt x="210" y="221"/>
                      <a:pt x="207" y="224"/>
                    </a:cubicBezTo>
                    <a:cubicBezTo>
                      <a:pt x="205" y="227"/>
                      <a:pt x="203" y="229"/>
                      <a:pt x="199" y="231"/>
                    </a:cubicBezTo>
                    <a:cubicBezTo>
                      <a:pt x="196" y="233"/>
                      <a:pt x="193" y="234"/>
                      <a:pt x="191" y="234"/>
                    </a:cubicBezTo>
                    <a:cubicBezTo>
                      <a:pt x="190" y="229"/>
                      <a:pt x="190" y="229"/>
                      <a:pt x="190" y="229"/>
                    </a:cubicBezTo>
                    <a:cubicBezTo>
                      <a:pt x="190" y="227"/>
                      <a:pt x="189" y="226"/>
                      <a:pt x="188" y="225"/>
                    </a:cubicBezTo>
                    <a:cubicBezTo>
                      <a:pt x="187" y="223"/>
                      <a:pt x="184" y="221"/>
                      <a:pt x="179" y="219"/>
                    </a:cubicBezTo>
                    <a:cubicBezTo>
                      <a:pt x="175" y="218"/>
                      <a:pt x="169" y="217"/>
                      <a:pt x="163" y="216"/>
                    </a:cubicBezTo>
                    <a:cubicBezTo>
                      <a:pt x="163" y="210"/>
                      <a:pt x="163" y="210"/>
                      <a:pt x="163" y="210"/>
                    </a:cubicBezTo>
                    <a:cubicBezTo>
                      <a:pt x="172" y="213"/>
                      <a:pt x="181" y="214"/>
                      <a:pt x="189" y="214"/>
                    </a:cubicBezTo>
                    <a:cubicBezTo>
                      <a:pt x="193" y="214"/>
                      <a:pt x="195" y="214"/>
                      <a:pt x="197" y="213"/>
                    </a:cubicBezTo>
                    <a:cubicBezTo>
                      <a:pt x="198" y="212"/>
                      <a:pt x="199" y="209"/>
                      <a:pt x="199" y="205"/>
                    </a:cubicBezTo>
                    <a:cubicBezTo>
                      <a:pt x="199" y="74"/>
                      <a:pt x="199" y="74"/>
                      <a:pt x="199" y="74"/>
                    </a:cubicBezTo>
                    <a:cubicBezTo>
                      <a:pt x="182" y="74"/>
                      <a:pt x="182" y="74"/>
                      <a:pt x="182" y="74"/>
                    </a:cubicBezTo>
                    <a:cubicBezTo>
                      <a:pt x="170" y="74"/>
                      <a:pt x="162" y="74"/>
                      <a:pt x="157" y="75"/>
                    </a:cubicBezTo>
                    <a:lnTo>
                      <a:pt x="152" y="63"/>
                    </a:lnTo>
                    <a:close/>
                    <a:moveTo>
                      <a:pt x="163" y="101"/>
                    </a:moveTo>
                    <a:cubicBezTo>
                      <a:pt x="169" y="108"/>
                      <a:pt x="174" y="115"/>
                      <a:pt x="177" y="123"/>
                    </a:cubicBezTo>
                    <a:cubicBezTo>
                      <a:pt x="180" y="127"/>
                      <a:pt x="183" y="133"/>
                      <a:pt x="184" y="139"/>
                    </a:cubicBezTo>
                    <a:cubicBezTo>
                      <a:pt x="186" y="143"/>
                      <a:pt x="187" y="146"/>
                      <a:pt x="187" y="150"/>
                    </a:cubicBezTo>
                    <a:cubicBezTo>
                      <a:pt x="187" y="152"/>
                      <a:pt x="186" y="154"/>
                      <a:pt x="185" y="156"/>
                    </a:cubicBezTo>
                    <a:cubicBezTo>
                      <a:pt x="183" y="158"/>
                      <a:pt x="182" y="159"/>
                      <a:pt x="181" y="159"/>
                    </a:cubicBezTo>
                    <a:cubicBezTo>
                      <a:pt x="179" y="159"/>
                      <a:pt x="178" y="158"/>
                      <a:pt x="176" y="158"/>
                    </a:cubicBezTo>
                    <a:cubicBezTo>
                      <a:pt x="175" y="156"/>
                      <a:pt x="174" y="154"/>
                      <a:pt x="174" y="151"/>
                    </a:cubicBezTo>
                    <a:cubicBezTo>
                      <a:pt x="173" y="140"/>
                      <a:pt x="172" y="131"/>
                      <a:pt x="170" y="125"/>
                    </a:cubicBezTo>
                    <a:cubicBezTo>
                      <a:pt x="168" y="119"/>
                      <a:pt x="165" y="112"/>
                      <a:pt x="160" y="103"/>
                    </a:cubicBezTo>
                    <a:lnTo>
                      <a:pt x="163" y="101"/>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44" name="Freeform 17">
                <a:extLst>
                  <a:ext uri="{FF2B5EF4-FFF2-40B4-BE49-F238E27FC236}">
                    <a16:creationId xmlns:a16="http://schemas.microsoft.com/office/drawing/2014/main" id="{F3564008-6ADC-418C-8EFC-F07D42F057F0}"/>
                  </a:ext>
                </a:extLst>
              </p:cNvPr>
              <p:cNvSpPr>
                <a:spLocks noEditPoints="1"/>
              </p:cNvSpPr>
              <p:nvPr/>
            </p:nvSpPr>
            <p:spPr bwMode="black">
              <a:xfrm>
                <a:off x="8988230" y="5484723"/>
                <a:ext cx="293712" cy="288514"/>
              </a:xfrm>
              <a:custGeom>
                <a:avLst/>
                <a:gdLst/>
                <a:ahLst/>
                <a:cxnLst>
                  <a:cxn ang="0">
                    <a:pos x="28" y="81"/>
                  </a:cxn>
                  <a:cxn ang="0">
                    <a:pos x="41" y="69"/>
                  </a:cxn>
                  <a:cxn ang="0">
                    <a:pos x="56" y="84"/>
                  </a:cxn>
                  <a:cxn ang="0">
                    <a:pos x="45" y="187"/>
                  </a:cxn>
                  <a:cxn ang="0">
                    <a:pos x="72" y="165"/>
                  </a:cxn>
                  <a:cxn ang="0">
                    <a:pos x="62" y="185"/>
                  </a:cxn>
                  <a:cxn ang="0">
                    <a:pos x="44" y="215"/>
                  </a:cxn>
                  <a:cxn ang="0">
                    <a:pos x="34" y="194"/>
                  </a:cxn>
                  <a:cxn ang="0">
                    <a:pos x="28" y="88"/>
                  </a:cxn>
                  <a:cxn ang="0">
                    <a:pos x="0" y="78"/>
                  </a:cxn>
                  <a:cxn ang="0">
                    <a:pos x="43" y="21"/>
                  </a:cxn>
                  <a:cxn ang="0">
                    <a:pos x="54" y="41"/>
                  </a:cxn>
                  <a:cxn ang="0">
                    <a:pos x="44" y="48"/>
                  </a:cxn>
                  <a:cxn ang="0">
                    <a:pos x="34" y="24"/>
                  </a:cxn>
                  <a:cxn ang="0">
                    <a:pos x="25" y="6"/>
                  </a:cxn>
                  <a:cxn ang="0">
                    <a:pos x="135" y="10"/>
                  </a:cxn>
                  <a:cxn ang="0">
                    <a:pos x="110" y="33"/>
                  </a:cxn>
                  <a:cxn ang="0">
                    <a:pos x="142" y="22"/>
                  </a:cxn>
                  <a:cxn ang="0">
                    <a:pos x="157" y="36"/>
                  </a:cxn>
                  <a:cxn ang="0">
                    <a:pos x="147" y="212"/>
                  </a:cxn>
                  <a:cxn ang="0">
                    <a:pos x="135" y="232"/>
                  </a:cxn>
                  <a:cxn ang="0">
                    <a:pos x="126" y="230"/>
                  </a:cxn>
                  <a:cxn ang="0">
                    <a:pos x="117" y="221"/>
                  </a:cxn>
                  <a:cxn ang="0">
                    <a:pos x="102" y="211"/>
                  </a:cxn>
                  <a:cxn ang="0">
                    <a:pos x="133" y="214"/>
                  </a:cxn>
                  <a:cxn ang="0">
                    <a:pos x="136" y="155"/>
                  </a:cxn>
                  <a:cxn ang="0">
                    <a:pos x="95" y="203"/>
                  </a:cxn>
                  <a:cxn ang="0">
                    <a:pos x="57" y="222"/>
                  </a:cxn>
                  <a:cxn ang="0">
                    <a:pos x="108" y="176"/>
                  </a:cxn>
                  <a:cxn ang="0">
                    <a:pos x="93" y="150"/>
                  </a:cxn>
                  <a:cxn ang="0">
                    <a:pos x="65" y="140"/>
                  </a:cxn>
                  <a:cxn ang="0">
                    <a:pos x="86" y="25"/>
                  </a:cxn>
                  <a:cxn ang="0">
                    <a:pos x="104" y="33"/>
                  </a:cxn>
                  <a:cxn ang="0">
                    <a:pos x="111" y="0"/>
                  </a:cxn>
                  <a:cxn ang="0">
                    <a:pos x="136" y="67"/>
                  </a:cxn>
                  <a:cxn ang="0">
                    <a:pos x="98" y="40"/>
                  </a:cxn>
                  <a:cxn ang="0">
                    <a:pos x="98" y="105"/>
                  </a:cxn>
                  <a:cxn ang="0">
                    <a:pos x="136" y="75"/>
                  </a:cxn>
                  <a:cxn ang="0">
                    <a:pos x="98" y="105"/>
                  </a:cxn>
                  <a:cxn ang="0">
                    <a:pos x="136" y="142"/>
                  </a:cxn>
                  <a:cxn ang="0">
                    <a:pos x="98" y="112"/>
                  </a:cxn>
                  <a:cxn ang="0">
                    <a:pos x="152" y="63"/>
                  </a:cxn>
                  <a:cxn ang="0">
                    <a:pos x="199" y="66"/>
                  </a:cxn>
                  <a:cxn ang="0">
                    <a:pos x="198" y="2"/>
                  </a:cxn>
                  <a:cxn ang="0">
                    <a:pos x="225" y="11"/>
                  </a:cxn>
                  <a:cxn ang="0">
                    <a:pos x="211" y="18"/>
                  </a:cxn>
                  <a:cxn ang="0">
                    <a:pos x="212" y="66"/>
                  </a:cxn>
                  <a:cxn ang="0">
                    <a:pos x="237" y="67"/>
                  </a:cxn>
                  <a:cxn ang="0">
                    <a:pos x="236" y="74"/>
                  </a:cxn>
                  <a:cxn ang="0">
                    <a:pos x="211" y="211"/>
                  </a:cxn>
                  <a:cxn ang="0">
                    <a:pos x="199" y="231"/>
                  </a:cxn>
                  <a:cxn ang="0">
                    <a:pos x="190" y="229"/>
                  </a:cxn>
                  <a:cxn ang="0">
                    <a:pos x="179" y="219"/>
                  </a:cxn>
                  <a:cxn ang="0">
                    <a:pos x="163" y="210"/>
                  </a:cxn>
                  <a:cxn ang="0">
                    <a:pos x="197" y="213"/>
                  </a:cxn>
                  <a:cxn ang="0">
                    <a:pos x="199" y="74"/>
                  </a:cxn>
                  <a:cxn ang="0">
                    <a:pos x="157" y="75"/>
                  </a:cxn>
                  <a:cxn ang="0">
                    <a:pos x="163" y="101"/>
                  </a:cxn>
                  <a:cxn ang="0">
                    <a:pos x="184" y="139"/>
                  </a:cxn>
                  <a:cxn ang="0">
                    <a:pos x="185" y="156"/>
                  </a:cxn>
                  <a:cxn ang="0">
                    <a:pos x="176" y="158"/>
                  </a:cxn>
                  <a:cxn ang="0">
                    <a:pos x="170" y="125"/>
                  </a:cxn>
                  <a:cxn ang="0">
                    <a:pos x="163" y="101"/>
                  </a:cxn>
                </a:cxnLst>
                <a:rect l="0" t="0" r="r" b="b"/>
                <a:pathLst>
                  <a:path w="239" h="235">
                    <a:moveTo>
                      <a:pt x="0" y="78"/>
                    </a:moveTo>
                    <a:cubicBezTo>
                      <a:pt x="6" y="80"/>
                      <a:pt x="16" y="81"/>
                      <a:pt x="28" y="81"/>
                    </a:cubicBezTo>
                    <a:cubicBezTo>
                      <a:pt x="32" y="81"/>
                      <a:pt x="32" y="81"/>
                      <a:pt x="32" y="81"/>
                    </a:cubicBezTo>
                    <a:cubicBezTo>
                      <a:pt x="41" y="69"/>
                      <a:pt x="41" y="69"/>
                      <a:pt x="41" y="69"/>
                    </a:cubicBezTo>
                    <a:cubicBezTo>
                      <a:pt x="47" y="73"/>
                      <a:pt x="51" y="77"/>
                      <a:pt x="54" y="80"/>
                    </a:cubicBezTo>
                    <a:cubicBezTo>
                      <a:pt x="55" y="82"/>
                      <a:pt x="56" y="83"/>
                      <a:pt x="56" y="84"/>
                    </a:cubicBezTo>
                    <a:cubicBezTo>
                      <a:pt x="56" y="85"/>
                      <a:pt x="52" y="88"/>
                      <a:pt x="45" y="92"/>
                    </a:cubicBezTo>
                    <a:cubicBezTo>
                      <a:pt x="45" y="187"/>
                      <a:pt x="45" y="187"/>
                      <a:pt x="45" y="187"/>
                    </a:cubicBezTo>
                    <a:cubicBezTo>
                      <a:pt x="48" y="185"/>
                      <a:pt x="50" y="184"/>
                      <a:pt x="52" y="182"/>
                    </a:cubicBezTo>
                    <a:cubicBezTo>
                      <a:pt x="61" y="175"/>
                      <a:pt x="67" y="170"/>
                      <a:pt x="72" y="165"/>
                    </a:cubicBezTo>
                    <a:cubicBezTo>
                      <a:pt x="74" y="169"/>
                      <a:pt x="74" y="169"/>
                      <a:pt x="74" y="169"/>
                    </a:cubicBezTo>
                    <a:cubicBezTo>
                      <a:pt x="70" y="174"/>
                      <a:pt x="66" y="180"/>
                      <a:pt x="62" y="185"/>
                    </a:cubicBezTo>
                    <a:cubicBezTo>
                      <a:pt x="57" y="192"/>
                      <a:pt x="52" y="198"/>
                      <a:pt x="47" y="203"/>
                    </a:cubicBezTo>
                    <a:cubicBezTo>
                      <a:pt x="47" y="211"/>
                      <a:pt x="46" y="215"/>
                      <a:pt x="44" y="215"/>
                    </a:cubicBezTo>
                    <a:cubicBezTo>
                      <a:pt x="43" y="215"/>
                      <a:pt x="38" y="209"/>
                      <a:pt x="29" y="197"/>
                    </a:cubicBezTo>
                    <a:cubicBezTo>
                      <a:pt x="31" y="196"/>
                      <a:pt x="33" y="195"/>
                      <a:pt x="34" y="194"/>
                    </a:cubicBezTo>
                    <a:cubicBezTo>
                      <a:pt x="34" y="88"/>
                      <a:pt x="34" y="88"/>
                      <a:pt x="34" y="88"/>
                    </a:cubicBezTo>
                    <a:cubicBezTo>
                      <a:pt x="28" y="88"/>
                      <a:pt x="28" y="88"/>
                      <a:pt x="28" y="88"/>
                    </a:cubicBezTo>
                    <a:cubicBezTo>
                      <a:pt x="15" y="88"/>
                      <a:pt x="7" y="88"/>
                      <a:pt x="4" y="89"/>
                    </a:cubicBezTo>
                    <a:lnTo>
                      <a:pt x="0" y="78"/>
                    </a:lnTo>
                    <a:close/>
                    <a:moveTo>
                      <a:pt x="25" y="6"/>
                    </a:moveTo>
                    <a:cubicBezTo>
                      <a:pt x="33" y="10"/>
                      <a:pt x="39" y="15"/>
                      <a:pt x="43" y="21"/>
                    </a:cubicBezTo>
                    <a:cubicBezTo>
                      <a:pt x="47" y="25"/>
                      <a:pt x="50" y="29"/>
                      <a:pt x="52" y="32"/>
                    </a:cubicBezTo>
                    <a:cubicBezTo>
                      <a:pt x="53" y="35"/>
                      <a:pt x="54" y="38"/>
                      <a:pt x="54" y="41"/>
                    </a:cubicBezTo>
                    <a:cubicBezTo>
                      <a:pt x="54" y="47"/>
                      <a:pt x="52" y="49"/>
                      <a:pt x="47" y="49"/>
                    </a:cubicBezTo>
                    <a:cubicBezTo>
                      <a:pt x="46" y="49"/>
                      <a:pt x="45" y="49"/>
                      <a:pt x="44" y="48"/>
                    </a:cubicBezTo>
                    <a:cubicBezTo>
                      <a:pt x="43" y="47"/>
                      <a:pt x="43" y="45"/>
                      <a:pt x="42" y="42"/>
                    </a:cubicBezTo>
                    <a:cubicBezTo>
                      <a:pt x="39" y="35"/>
                      <a:pt x="37" y="29"/>
                      <a:pt x="34" y="24"/>
                    </a:cubicBezTo>
                    <a:cubicBezTo>
                      <a:pt x="31" y="20"/>
                      <a:pt x="27" y="15"/>
                      <a:pt x="22" y="10"/>
                    </a:cubicBezTo>
                    <a:lnTo>
                      <a:pt x="25" y="6"/>
                    </a:lnTo>
                    <a:close/>
                    <a:moveTo>
                      <a:pt x="111" y="0"/>
                    </a:moveTo>
                    <a:cubicBezTo>
                      <a:pt x="127" y="4"/>
                      <a:pt x="135" y="7"/>
                      <a:pt x="135" y="10"/>
                    </a:cubicBezTo>
                    <a:cubicBezTo>
                      <a:pt x="135" y="12"/>
                      <a:pt x="130" y="13"/>
                      <a:pt x="121" y="13"/>
                    </a:cubicBezTo>
                    <a:cubicBezTo>
                      <a:pt x="118" y="20"/>
                      <a:pt x="115" y="27"/>
                      <a:pt x="110" y="33"/>
                    </a:cubicBezTo>
                    <a:cubicBezTo>
                      <a:pt x="134" y="33"/>
                      <a:pt x="134" y="33"/>
                      <a:pt x="134" y="33"/>
                    </a:cubicBezTo>
                    <a:cubicBezTo>
                      <a:pt x="142" y="22"/>
                      <a:pt x="142" y="22"/>
                      <a:pt x="142" y="22"/>
                    </a:cubicBezTo>
                    <a:cubicBezTo>
                      <a:pt x="148" y="25"/>
                      <a:pt x="153" y="29"/>
                      <a:pt x="155" y="32"/>
                    </a:cubicBezTo>
                    <a:cubicBezTo>
                      <a:pt x="157" y="34"/>
                      <a:pt x="157" y="35"/>
                      <a:pt x="157" y="36"/>
                    </a:cubicBezTo>
                    <a:cubicBezTo>
                      <a:pt x="157" y="37"/>
                      <a:pt x="154" y="40"/>
                      <a:pt x="147" y="44"/>
                    </a:cubicBezTo>
                    <a:cubicBezTo>
                      <a:pt x="147" y="212"/>
                      <a:pt x="147" y="212"/>
                      <a:pt x="147" y="212"/>
                    </a:cubicBezTo>
                    <a:cubicBezTo>
                      <a:pt x="147" y="218"/>
                      <a:pt x="146" y="222"/>
                      <a:pt x="143" y="225"/>
                    </a:cubicBezTo>
                    <a:cubicBezTo>
                      <a:pt x="141" y="228"/>
                      <a:pt x="139" y="230"/>
                      <a:pt x="135" y="232"/>
                    </a:cubicBezTo>
                    <a:cubicBezTo>
                      <a:pt x="132" y="234"/>
                      <a:pt x="129" y="235"/>
                      <a:pt x="127" y="235"/>
                    </a:cubicBezTo>
                    <a:cubicBezTo>
                      <a:pt x="126" y="230"/>
                      <a:pt x="126" y="230"/>
                      <a:pt x="126" y="230"/>
                    </a:cubicBezTo>
                    <a:cubicBezTo>
                      <a:pt x="126" y="228"/>
                      <a:pt x="125" y="227"/>
                      <a:pt x="125" y="226"/>
                    </a:cubicBezTo>
                    <a:cubicBezTo>
                      <a:pt x="123" y="224"/>
                      <a:pt x="120" y="222"/>
                      <a:pt x="117" y="221"/>
                    </a:cubicBezTo>
                    <a:cubicBezTo>
                      <a:pt x="112" y="219"/>
                      <a:pt x="108" y="218"/>
                      <a:pt x="102" y="217"/>
                    </a:cubicBezTo>
                    <a:cubicBezTo>
                      <a:pt x="102" y="211"/>
                      <a:pt x="102" y="211"/>
                      <a:pt x="102" y="211"/>
                    </a:cubicBezTo>
                    <a:cubicBezTo>
                      <a:pt x="110" y="214"/>
                      <a:pt x="118" y="215"/>
                      <a:pt x="125" y="215"/>
                    </a:cubicBezTo>
                    <a:cubicBezTo>
                      <a:pt x="129" y="215"/>
                      <a:pt x="132" y="215"/>
                      <a:pt x="133" y="214"/>
                    </a:cubicBezTo>
                    <a:cubicBezTo>
                      <a:pt x="135" y="213"/>
                      <a:pt x="136" y="210"/>
                      <a:pt x="136" y="206"/>
                    </a:cubicBezTo>
                    <a:cubicBezTo>
                      <a:pt x="136" y="155"/>
                      <a:pt x="136" y="155"/>
                      <a:pt x="136" y="155"/>
                    </a:cubicBezTo>
                    <a:cubicBezTo>
                      <a:pt x="131" y="163"/>
                      <a:pt x="126" y="171"/>
                      <a:pt x="120" y="177"/>
                    </a:cubicBezTo>
                    <a:cubicBezTo>
                      <a:pt x="112" y="186"/>
                      <a:pt x="104" y="195"/>
                      <a:pt x="95" y="203"/>
                    </a:cubicBezTo>
                    <a:cubicBezTo>
                      <a:pt x="86" y="210"/>
                      <a:pt x="74" y="218"/>
                      <a:pt x="60" y="226"/>
                    </a:cubicBezTo>
                    <a:cubicBezTo>
                      <a:pt x="57" y="222"/>
                      <a:pt x="57" y="222"/>
                      <a:pt x="57" y="222"/>
                    </a:cubicBezTo>
                    <a:cubicBezTo>
                      <a:pt x="70" y="213"/>
                      <a:pt x="80" y="205"/>
                      <a:pt x="88" y="197"/>
                    </a:cubicBezTo>
                    <a:cubicBezTo>
                      <a:pt x="95" y="191"/>
                      <a:pt x="102" y="184"/>
                      <a:pt x="108" y="176"/>
                    </a:cubicBezTo>
                    <a:cubicBezTo>
                      <a:pt x="114" y="168"/>
                      <a:pt x="120" y="160"/>
                      <a:pt x="125" y="150"/>
                    </a:cubicBezTo>
                    <a:cubicBezTo>
                      <a:pt x="93" y="150"/>
                      <a:pt x="93" y="150"/>
                      <a:pt x="93" y="150"/>
                    </a:cubicBezTo>
                    <a:cubicBezTo>
                      <a:pt x="80" y="150"/>
                      <a:pt x="72" y="150"/>
                      <a:pt x="69" y="151"/>
                    </a:cubicBezTo>
                    <a:cubicBezTo>
                      <a:pt x="65" y="140"/>
                      <a:pt x="65" y="140"/>
                      <a:pt x="65" y="140"/>
                    </a:cubicBezTo>
                    <a:cubicBezTo>
                      <a:pt x="70" y="142"/>
                      <a:pt x="77" y="142"/>
                      <a:pt x="86" y="142"/>
                    </a:cubicBezTo>
                    <a:cubicBezTo>
                      <a:pt x="86" y="25"/>
                      <a:pt x="86" y="25"/>
                      <a:pt x="86" y="25"/>
                    </a:cubicBezTo>
                    <a:cubicBezTo>
                      <a:pt x="101" y="33"/>
                      <a:pt x="101" y="33"/>
                      <a:pt x="101" y="33"/>
                    </a:cubicBezTo>
                    <a:cubicBezTo>
                      <a:pt x="104" y="33"/>
                      <a:pt x="104" y="33"/>
                      <a:pt x="104" y="33"/>
                    </a:cubicBezTo>
                    <a:cubicBezTo>
                      <a:pt x="107" y="28"/>
                      <a:pt x="108" y="23"/>
                      <a:pt x="109" y="19"/>
                    </a:cubicBezTo>
                    <a:cubicBezTo>
                      <a:pt x="110" y="14"/>
                      <a:pt x="111" y="8"/>
                      <a:pt x="111" y="0"/>
                    </a:cubicBezTo>
                    <a:close/>
                    <a:moveTo>
                      <a:pt x="98" y="67"/>
                    </a:moveTo>
                    <a:cubicBezTo>
                      <a:pt x="136" y="67"/>
                      <a:pt x="136" y="67"/>
                      <a:pt x="136" y="67"/>
                    </a:cubicBezTo>
                    <a:cubicBezTo>
                      <a:pt x="136" y="40"/>
                      <a:pt x="136" y="40"/>
                      <a:pt x="136" y="40"/>
                    </a:cubicBezTo>
                    <a:cubicBezTo>
                      <a:pt x="98" y="40"/>
                      <a:pt x="98" y="40"/>
                      <a:pt x="98" y="40"/>
                    </a:cubicBezTo>
                    <a:lnTo>
                      <a:pt x="98" y="67"/>
                    </a:lnTo>
                    <a:close/>
                    <a:moveTo>
                      <a:pt x="98" y="105"/>
                    </a:moveTo>
                    <a:cubicBezTo>
                      <a:pt x="136" y="105"/>
                      <a:pt x="136" y="105"/>
                      <a:pt x="136" y="105"/>
                    </a:cubicBezTo>
                    <a:cubicBezTo>
                      <a:pt x="136" y="75"/>
                      <a:pt x="136" y="75"/>
                      <a:pt x="136" y="75"/>
                    </a:cubicBezTo>
                    <a:cubicBezTo>
                      <a:pt x="98" y="75"/>
                      <a:pt x="98" y="75"/>
                      <a:pt x="98" y="75"/>
                    </a:cubicBezTo>
                    <a:lnTo>
                      <a:pt x="98" y="105"/>
                    </a:lnTo>
                    <a:close/>
                    <a:moveTo>
                      <a:pt x="98" y="142"/>
                    </a:moveTo>
                    <a:cubicBezTo>
                      <a:pt x="136" y="142"/>
                      <a:pt x="136" y="142"/>
                      <a:pt x="136" y="142"/>
                    </a:cubicBezTo>
                    <a:cubicBezTo>
                      <a:pt x="136" y="112"/>
                      <a:pt x="136" y="112"/>
                      <a:pt x="136" y="112"/>
                    </a:cubicBezTo>
                    <a:cubicBezTo>
                      <a:pt x="98" y="112"/>
                      <a:pt x="98" y="112"/>
                      <a:pt x="98" y="112"/>
                    </a:cubicBezTo>
                    <a:lnTo>
                      <a:pt x="98" y="142"/>
                    </a:lnTo>
                    <a:close/>
                    <a:moveTo>
                      <a:pt x="152" y="63"/>
                    </a:moveTo>
                    <a:cubicBezTo>
                      <a:pt x="159" y="65"/>
                      <a:pt x="169" y="66"/>
                      <a:pt x="182" y="66"/>
                    </a:cubicBezTo>
                    <a:cubicBezTo>
                      <a:pt x="199" y="66"/>
                      <a:pt x="199" y="66"/>
                      <a:pt x="199" y="66"/>
                    </a:cubicBezTo>
                    <a:cubicBezTo>
                      <a:pt x="199" y="23"/>
                      <a:pt x="199" y="23"/>
                      <a:pt x="199" y="23"/>
                    </a:cubicBezTo>
                    <a:cubicBezTo>
                      <a:pt x="199" y="13"/>
                      <a:pt x="198" y="6"/>
                      <a:pt x="198" y="2"/>
                    </a:cubicBezTo>
                    <a:cubicBezTo>
                      <a:pt x="207" y="3"/>
                      <a:pt x="215" y="6"/>
                      <a:pt x="222" y="9"/>
                    </a:cubicBezTo>
                    <a:cubicBezTo>
                      <a:pt x="224" y="10"/>
                      <a:pt x="225" y="10"/>
                      <a:pt x="225" y="11"/>
                    </a:cubicBezTo>
                    <a:cubicBezTo>
                      <a:pt x="225" y="13"/>
                      <a:pt x="224" y="14"/>
                      <a:pt x="222" y="15"/>
                    </a:cubicBezTo>
                    <a:cubicBezTo>
                      <a:pt x="218" y="16"/>
                      <a:pt x="215" y="17"/>
                      <a:pt x="211" y="18"/>
                    </a:cubicBezTo>
                    <a:cubicBezTo>
                      <a:pt x="211" y="66"/>
                      <a:pt x="211" y="66"/>
                      <a:pt x="211" y="66"/>
                    </a:cubicBezTo>
                    <a:cubicBezTo>
                      <a:pt x="212" y="66"/>
                      <a:pt x="212" y="66"/>
                      <a:pt x="212" y="66"/>
                    </a:cubicBezTo>
                    <a:cubicBezTo>
                      <a:pt x="222" y="55"/>
                      <a:pt x="222" y="55"/>
                      <a:pt x="222" y="55"/>
                    </a:cubicBezTo>
                    <a:cubicBezTo>
                      <a:pt x="227" y="59"/>
                      <a:pt x="233" y="63"/>
                      <a:pt x="237" y="67"/>
                    </a:cubicBezTo>
                    <a:cubicBezTo>
                      <a:pt x="239" y="68"/>
                      <a:pt x="239" y="68"/>
                      <a:pt x="239" y="69"/>
                    </a:cubicBezTo>
                    <a:cubicBezTo>
                      <a:pt x="239" y="72"/>
                      <a:pt x="238" y="74"/>
                      <a:pt x="236" y="74"/>
                    </a:cubicBezTo>
                    <a:cubicBezTo>
                      <a:pt x="211" y="74"/>
                      <a:pt x="211" y="74"/>
                      <a:pt x="211" y="74"/>
                    </a:cubicBezTo>
                    <a:cubicBezTo>
                      <a:pt x="211" y="211"/>
                      <a:pt x="211" y="211"/>
                      <a:pt x="211" y="211"/>
                    </a:cubicBezTo>
                    <a:cubicBezTo>
                      <a:pt x="211" y="217"/>
                      <a:pt x="210" y="221"/>
                      <a:pt x="207" y="224"/>
                    </a:cubicBezTo>
                    <a:cubicBezTo>
                      <a:pt x="205" y="227"/>
                      <a:pt x="203" y="229"/>
                      <a:pt x="199" y="231"/>
                    </a:cubicBezTo>
                    <a:cubicBezTo>
                      <a:pt x="196" y="233"/>
                      <a:pt x="193" y="234"/>
                      <a:pt x="191" y="234"/>
                    </a:cubicBezTo>
                    <a:cubicBezTo>
                      <a:pt x="190" y="229"/>
                      <a:pt x="190" y="229"/>
                      <a:pt x="190" y="229"/>
                    </a:cubicBezTo>
                    <a:cubicBezTo>
                      <a:pt x="190" y="227"/>
                      <a:pt x="189" y="226"/>
                      <a:pt x="188" y="225"/>
                    </a:cubicBezTo>
                    <a:cubicBezTo>
                      <a:pt x="186" y="223"/>
                      <a:pt x="184" y="221"/>
                      <a:pt x="179" y="219"/>
                    </a:cubicBezTo>
                    <a:cubicBezTo>
                      <a:pt x="175" y="218"/>
                      <a:pt x="169" y="217"/>
                      <a:pt x="163" y="216"/>
                    </a:cubicBezTo>
                    <a:cubicBezTo>
                      <a:pt x="163" y="210"/>
                      <a:pt x="163" y="210"/>
                      <a:pt x="163" y="210"/>
                    </a:cubicBezTo>
                    <a:cubicBezTo>
                      <a:pt x="172" y="213"/>
                      <a:pt x="181" y="214"/>
                      <a:pt x="188" y="214"/>
                    </a:cubicBezTo>
                    <a:cubicBezTo>
                      <a:pt x="193" y="214"/>
                      <a:pt x="195" y="214"/>
                      <a:pt x="197" y="213"/>
                    </a:cubicBezTo>
                    <a:cubicBezTo>
                      <a:pt x="198" y="212"/>
                      <a:pt x="199" y="209"/>
                      <a:pt x="199" y="205"/>
                    </a:cubicBezTo>
                    <a:cubicBezTo>
                      <a:pt x="199" y="74"/>
                      <a:pt x="199" y="74"/>
                      <a:pt x="199" y="74"/>
                    </a:cubicBezTo>
                    <a:cubicBezTo>
                      <a:pt x="182" y="74"/>
                      <a:pt x="182" y="74"/>
                      <a:pt x="182" y="74"/>
                    </a:cubicBezTo>
                    <a:cubicBezTo>
                      <a:pt x="170" y="74"/>
                      <a:pt x="161" y="74"/>
                      <a:pt x="157" y="75"/>
                    </a:cubicBezTo>
                    <a:lnTo>
                      <a:pt x="152" y="63"/>
                    </a:lnTo>
                    <a:close/>
                    <a:moveTo>
                      <a:pt x="163" y="101"/>
                    </a:moveTo>
                    <a:cubicBezTo>
                      <a:pt x="169" y="108"/>
                      <a:pt x="174" y="115"/>
                      <a:pt x="177" y="123"/>
                    </a:cubicBezTo>
                    <a:cubicBezTo>
                      <a:pt x="180" y="127"/>
                      <a:pt x="183" y="133"/>
                      <a:pt x="184" y="139"/>
                    </a:cubicBezTo>
                    <a:cubicBezTo>
                      <a:pt x="186" y="143"/>
                      <a:pt x="186" y="146"/>
                      <a:pt x="186" y="150"/>
                    </a:cubicBezTo>
                    <a:cubicBezTo>
                      <a:pt x="186" y="152"/>
                      <a:pt x="186" y="154"/>
                      <a:pt x="185" y="156"/>
                    </a:cubicBezTo>
                    <a:cubicBezTo>
                      <a:pt x="183" y="158"/>
                      <a:pt x="182" y="159"/>
                      <a:pt x="181" y="159"/>
                    </a:cubicBezTo>
                    <a:cubicBezTo>
                      <a:pt x="179" y="159"/>
                      <a:pt x="177" y="158"/>
                      <a:pt x="176" y="158"/>
                    </a:cubicBezTo>
                    <a:cubicBezTo>
                      <a:pt x="175" y="156"/>
                      <a:pt x="174" y="154"/>
                      <a:pt x="174" y="151"/>
                    </a:cubicBezTo>
                    <a:cubicBezTo>
                      <a:pt x="173" y="140"/>
                      <a:pt x="172" y="131"/>
                      <a:pt x="170" y="125"/>
                    </a:cubicBezTo>
                    <a:cubicBezTo>
                      <a:pt x="168" y="119"/>
                      <a:pt x="165" y="112"/>
                      <a:pt x="160" y="103"/>
                    </a:cubicBezTo>
                    <a:lnTo>
                      <a:pt x="163" y="101"/>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grpSp>
      </p:grpSp>
    </p:spTree>
    <p:extLst>
      <p:ext uri="{BB962C8B-B14F-4D97-AF65-F5344CB8AC3E}">
        <p14:creationId xmlns:p14="http://schemas.microsoft.com/office/powerpoint/2010/main" val="20494105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E1675A0-0301-470D-A77A-12B508600EB3}"/>
              </a:ext>
            </a:extLst>
          </p:cNvPr>
          <p:cNvSpPr/>
          <p:nvPr/>
        </p:nvSpPr>
        <p:spPr>
          <a:xfrm>
            <a:off x="2113781" y="2921198"/>
            <a:ext cx="8646983" cy="707886"/>
          </a:xfrm>
          <a:prstGeom prst="rect">
            <a:avLst/>
          </a:prstGeom>
        </p:spPr>
        <p:txBody>
          <a:bodyPr wrap="none">
            <a:spAutoFit/>
          </a:bodyPr>
          <a:lstStyle/>
          <a:p>
            <a:r>
              <a:rPr lang="fr-FR" sz="4000" spc="-147" dirty="0">
                <a:ln w="3175">
                  <a:noFill/>
                </a:ln>
                <a:solidFill>
                  <a:schemeClr val="bg1"/>
                </a:solidFill>
                <a:latin typeface="Segoe UI Semibold" panose="020B0702040204020203" pitchFamily="34" charset="0"/>
                <a:cs typeface="Segoe UI Semibold" panose="020B0702040204020203" pitchFamily="34" charset="0"/>
              </a:rPr>
              <a:t>https://aka.ms/DataInUseProtectionWS</a:t>
            </a:r>
            <a:endParaRPr lang="en-US" sz="4000" spc="-147" dirty="0">
              <a:ln w="3175">
                <a:noFill/>
              </a:ln>
              <a:solidFill>
                <a:schemeClr val="bg1"/>
              </a:solidFill>
              <a:latin typeface="Segoe UI Semibold" panose="020B0702040204020203" pitchFamily="34" charset="0"/>
              <a:cs typeface="Segoe UI Semibold" panose="020B0702040204020203" pitchFamily="34" charset="0"/>
            </a:endParaRPr>
          </a:p>
        </p:txBody>
      </p:sp>
      <p:sp>
        <p:nvSpPr>
          <p:cNvPr id="12" name="Rectangle 11">
            <a:extLst>
              <a:ext uri="{FF2B5EF4-FFF2-40B4-BE49-F238E27FC236}">
                <a16:creationId xmlns:a16="http://schemas.microsoft.com/office/drawing/2014/main" id="{8A5354FA-AB3D-4A7C-A657-664E77508E3B}"/>
              </a:ext>
            </a:extLst>
          </p:cNvPr>
          <p:cNvSpPr>
            <a:spLocks noChangeArrowheads="1"/>
          </p:cNvSpPr>
          <p:nvPr/>
        </p:nvSpPr>
        <p:spPr bwMode="auto">
          <a:xfrm>
            <a:off x="426204" y="6248550"/>
            <a:ext cx="11442526" cy="2000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sz="700" b="0" i="0" u="none" strike="noStrike" cap="none" normalizeH="0" baseline="0" noProof="1">
                <a:ln>
                  <a:noFill/>
                </a:ln>
                <a:solidFill>
                  <a:schemeClr val="bg1"/>
                </a:solidFill>
                <a:effectLst/>
                <a:latin typeface="Segoe UI" panose="020B0502040204020203" pitchFamily="34" charset="0"/>
                <a:ea typeface="Times New Roman" panose="02020603050405020304" pitchFamily="18" charset="0"/>
                <a:cs typeface="Segoe UI" panose="020B0502040204020203" pitchFamily="34" charset="0"/>
              </a:rPr>
              <a:t>This presentation is shared under the license "Attribution 4.0 International (CC BY 4.0)". To see a copy of this license, visit https://creativecommons.org/licenses/by/4.0/legalcode or write to Creative Commons, PO Box 1866, Mountain View, CA 94042 USA</a:t>
            </a:r>
          </a:p>
        </p:txBody>
      </p:sp>
      <p:sp>
        <p:nvSpPr>
          <p:cNvPr id="13" name="Rectangle 12">
            <a:extLst>
              <a:ext uri="{FF2B5EF4-FFF2-40B4-BE49-F238E27FC236}">
                <a16:creationId xmlns:a16="http://schemas.microsoft.com/office/drawing/2014/main" id="{92A95FC5-2AE9-4B67-8900-4340BA46D08A}"/>
              </a:ext>
            </a:extLst>
          </p:cNvPr>
          <p:cNvSpPr/>
          <p:nvPr/>
        </p:nvSpPr>
        <p:spPr>
          <a:xfrm>
            <a:off x="426204" y="5733369"/>
            <a:ext cx="2130384" cy="369332"/>
          </a:xfrm>
          <a:prstGeom prst="rect">
            <a:avLst/>
          </a:prstGeom>
        </p:spPr>
        <p:txBody>
          <a:bodyPr wrap="square">
            <a:spAutoFit/>
          </a:bodyPr>
          <a:lstStyle/>
          <a:p>
            <a:r>
              <a:rPr kumimoji="0" lang="en-US" sz="900" b="0" i="0" u="none" strike="noStrike" cap="none" normalizeH="0" baseline="0" noProof="1">
                <a:ln>
                  <a:noFill/>
                </a:ln>
                <a:solidFill>
                  <a:schemeClr val="bg1"/>
                </a:solidFill>
                <a:effectLst/>
                <a:latin typeface="Segoe UI Semibold" panose="020B0702040204020203" pitchFamily="34" charset="0"/>
                <a:ea typeface="Times New Roman" panose="02020603050405020304" pitchFamily="18" charset="0"/>
                <a:cs typeface="Segoe UI Semibold" panose="020B0702040204020203" pitchFamily="34" charset="0"/>
              </a:rPr>
              <a:t>Attribution 4.0 International</a:t>
            </a:r>
          </a:p>
          <a:p>
            <a:r>
              <a:rPr kumimoji="0" lang="en-US" sz="900" b="0" i="0" u="none" strike="noStrike" cap="none" normalizeH="0" baseline="0" noProof="1">
                <a:ln>
                  <a:noFill/>
                </a:ln>
                <a:solidFill>
                  <a:schemeClr val="bg1"/>
                </a:solidFill>
                <a:effectLst/>
                <a:latin typeface="Segoe UI Semibold" panose="020B0702040204020203" pitchFamily="34" charset="0"/>
                <a:ea typeface="Times New Roman" panose="02020603050405020304" pitchFamily="18" charset="0"/>
                <a:cs typeface="Segoe UI Semibold" panose="020B0702040204020203" pitchFamily="34" charset="0"/>
              </a:rPr>
              <a:t>(CC BY 4.0)</a:t>
            </a:r>
            <a:endParaRPr lang="en-US" sz="2000" noProof="1">
              <a:latin typeface="Segoe UI Semibold" panose="020B0702040204020203" pitchFamily="34" charset="0"/>
              <a:cs typeface="Segoe UI Semibold" panose="020B0702040204020203" pitchFamily="34" charset="0"/>
            </a:endParaRPr>
          </a:p>
        </p:txBody>
      </p:sp>
      <p:grpSp>
        <p:nvGrpSpPr>
          <p:cNvPr id="14" name="Group 13">
            <a:extLst>
              <a:ext uri="{FF2B5EF4-FFF2-40B4-BE49-F238E27FC236}">
                <a16:creationId xmlns:a16="http://schemas.microsoft.com/office/drawing/2014/main" id="{1D9D0792-C580-4A3E-9120-12304E22023F}"/>
              </a:ext>
            </a:extLst>
          </p:cNvPr>
          <p:cNvGrpSpPr/>
          <p:nvPr/>
        </p:nvGrpSpPr>
        <p:grpSpPr>
          <a:xfrm>
            <a:off x="512485" y="5393093"/>
            <a:ext cx="668631" cy="310109"/>
            <a:chOff x="4799902" y="2538784"/>
            <a:chExt cx="3223641" cy="1575159"/>
          </a:xfrm>
        </p:grpSpPr>
        <p:pic>
          <p:nvPicPr>
            <p:cNvPr id="15" name="Picture 14" descr="A close up of a logo&#10;&#10;Description automatically generated">
              <a:extLst>
                <a:ext uri="{FF2B5EF4-FFF2-40B4-BE49-F238E27FC236}">
                  <a16:creationId xmlns:a16="http://schemas.microsoft.com/office/drawing/2014/main" id="{9DF0C31C-A9BD-46E8-A8E9-A28E92FDED98}"/>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799902" y="2538784"/>
              <a:ext cx="1575159" cy="1575159"/>
            </a:xfrm>
            <a:prstGeom prst="rect">
              <a:avLst/>
            </a:prstGeom>
          </p:spPr>
        </p:pic>
        <p:pic>
          <p:nvPicPr>
            <p:cNvPr id="16" name="Picture 15" descr="A close up of a logo&#10;&#10;Description automatically generated">
              <a:extLst>
                <a:ext uri="{FF2B5EF4-FFF2-40B4-BE49-F238E27FC236}">
                  <a16:creationId xmlns:a16="http://schemas.microsoft.com/office/drawing/2014/main" id="{546801AF-0A02-42F9-990D-A2C3465D522C}"/>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6448384" y="2538784"/>
              <a:ext cx="1575159" cy="1575159"/>
            </a:xfrm>
            <a:prstGeom prst="rect">
              <a:avLst/>
            </a:prstGeom>
          </p:spPr>
        </p:pic>
      </p:grpSp>
    </p:spTree>
    <p:extLst>
      <p:ext uri="{BB962C8B-B14F-4D97-AF65-F5344CB8AC3E}">
        <p14:creationId xmlns:p14="http://schemas.microsoft.com/office/powerpoint/2010/main" val="1027369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72274" y="144462"/>
            <a:ext cx="11889564" cy="860424"/>
          </a:xfrm>
        </p:spPr>
        <p:txBody>
          <a:bodyPr/>
          <a:lstStyle/>
          <a:p>
            <a:r>
              <a:rPr lang="en-US"/>
              <a:t>SGX programming environment</a:t>
            </a:r>
          </a:p>
        </p:txBody>
      </p:sp>
      <p:sp>
        <p:nvSpPr>
          <p:cNvPr id="7" name="object 2">
            <a:extLst>
              <a:ext uri="{FF2B5EF4-FFF2-40B4-BE49-F238E27FC236}">
                <a16:creationId xmlns:a16="http://schemas.microsoft.com/office/drawing/2014/main" id="{0547CD34-1584-4557-81AF-96C1A1E8F5C0}"/>
              </a:ext>
            </a:extLst>
          </p:cNvPr>
          <p:cNvSpPr/>
          <p:nvPr/>
        </p:nvSpPr>
        <p:spPr>
          <a:xfrm>
            <a:off x="432054" y="1898282"/>
            <a:ext cx="1371600" cy="37293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fr-FR" sz="1765" kern="0">
              <a:gradFill>
                <a:gsLst>
                  <a:gs pos="0">
                    <a:srgbClr val="FFFFFF"/>
                  </a:gs>
                  <a:gs pos="100000">
                    <a:srgbClr val="FFFFFF"/>
                  </a:gs>
                </a:gsLst>
                <a:lin ang="5400000" scaled="0"/>
              </a:gradFill>
            </a:endParaRPr>
          </a:p>
        </p:txBody>
      </p:sp>
      <p:sp>
        <p:nvSpPr>
          <p:cNvPr id="9" name="object 4">
            <a:extLst>
              <a:ext uri="{FF2B5EF4-FFF2-40B4-BE49-F238E27FC236}">
                <a16:creationId xmlns:a16="http://schemas.microsoft.com/office/drawing/2014/main" id="{F4DE39CA-B1EE-4D9D-9435-26A1334B25D9}"/>
              </a:ext>
            </a:extLst>
          </p:cNvPr>
          <p:cNvSpPr/>
          <p:nvPr/>
        </p:nvSpPr>
        <p:spPr>
          <a:xfrm>
            <a:off x="480822" y="4810646"/>
            <a:ext cx="1278890" cy="599440"/>
          </a:xfrm>
          <a:prstGeom prst="rect">
            <a:avLst/>
          </a:prstGeom>
          <a:solidFill>
            <a:srgbClr val="00AF50"/>
          </a:solidFill>
        </p:spPr>
        <p:txBody>
          <a:bodyPr wrap="square" lIns="0" tIns="0" rIns="0" bIns="0"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fr-FR" sz="1600" b="0" i="0" u="none" strike="noStrike" kern="1200" cap="none" spc="0" normalizeH="0" baseline="0" noProof="0">
                <a:ln>
                  <a:noFill/>
                </a:ln>
                <a:solidFill>
                  <a:srgbClr val="505050">
                    <a:lumMod val="50000"/>
                  </a:srgbClr>
                </a:solidFill>
                <a:effectLst/>
                <a:uLnTx/>
                <a:uFillTx/>
                <a:latin typeface="Segoe UI"/>
                <a:ea typeface="+mn-ea"/>
                <a:cs typeface="+mn-cs"/>
              </a:rPr>
              <a:t>App Data</a:t>
            </a:r>
          </a:p>
        </p:txBody>
      </p:sp>
      <p:sp>
        <p:nvSpPr>
          <p:cNvPr id="11" name="object 5">
            <a:extLst>
              <a:ext uri="{FF2B5EF4-FFF2-40B4-BE49-F238E27FC236}">
                <a16:creationId xmlns:a16="http://schemas.microsoft.com/office/drawing/2014/main" id="{66485183-3DEC-4361-AE0F-C48B833DF8B1}"/>
              </a:ext>
            </a:extLst>
          </p:cNvPr>
          <p:cNvSpPr/>
          <p:nvPr/>
        </p:nvSpPr>
        <p:spPr>
          <a:xfrm>
            <a:off x="480822" y="4810646"/>
            <a:ext cx="1278890" cy="599440"/>
          </a:xfrm>
          <a:prstGeom prst="rect">
            <a:avLst/>
          </a:prstGeom>
          <a:ln w="25908">
            <a:solidFill>
              <a:srgbClr val="051821"/>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fr-FR" sz="1600" b="0" i="0" u="none" strike="noStrike" kern="1200" cap="none" spc="0" normalizeH="0" baseline="0" noProof="0">
              <a:ln>
                <a:noFill/>
              </a:ln>
              <a:solidFill>
                <a:srgbClr val="FFFFFF"/>
              </a:solidFill>
              <a:effectLst/>
              <a:uLnTx/>
              <a:uFillTx/>
              <a:latin typeface="Segoe UI"/>
              <a:ea typeface="+mn-ea"/>
              <a:cs typeface="+mn-cs"/>
            </a:endParaRPr>
          </a:p>
        </p:txBody>
      </p:sp>
      <p:sp>
        <p:nvSpPr>
          <p:cNvPr id="13" name="object 6">
            <a:extLst>
              <a:ext uri="{FF2B5EF4-FFF2-40B4-BE49-F238E27FC236}">
                <a16:creationId xmlns:a16="http://schemas.microsoft.com/office/drawing/2014/main" id="{E80B8C9E-EB12-4139-BF3F-FF3954710B85}"/>
              </a:ext>
            </a:extLst>
          </p:cNvPr>
          <p:cNvSpPr/>
          <p:nvPr/>
        </p:nvSpPr>
        <p:spPr>
          <a:xfrm>
            <a:off x="480822" y="4162946"/>
            <a:ext cx="1278890" cy="649605"/>
          </a:xfrm>
          <a:prstGeom prst="rect">
            <a:avLst/>
          </a:prstGeom>
          <a:solidFill>
            <a:srgbClr val="00AF50"/>
          </a:solidFill>
        </p:spPr>
        <p:txBody>
          <a:bodyPr wrap="square" lIns="0" tIns="0" rIns="0" bIns="0"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fr-FR" sz="1600" b="0" i="0" u="none" strike="noStrike" kern="1200" cap="none" spc="0" normalizeH="0" baseline="0" noProof="0">
                <a:ln>
                  <a:noFill/>
                </a:ln>
                <a:solidFill>
                  <a:srgbClr val="505050">
                    <a:lumMod val="50000"/>
                  </a:srgbClr>
                </a:solidFill>
                <a:effectLst/>
                <a:uLnTx/>
                <a:uFillTx/>
                <a:latin typeface="Segoe UI"/>
                <a:ea typeface="+mn-ea"/>
                <a:cs typeface="+mn-cs"/>
              </a:rPr>
              <a:t>App Data</a:t>
            </a:r>
          </a:p>
        </p:txBody>
      </p:sp>
      <p:sp>
        <p:nvSpPr>
          <p:cNvPr id="15" name="object 7">
            <a:extLst>
              <a:ext uri="{FF2B5EF4-FFF2-40B4-BE49-F238E27FC236}">
                <a16:creationId xmlns:a16="http://schemas.microsoft.com/office/drawing/2014/main" id="{20A8E1AA-44D4-4A8A-AF89-BD15EB779A40}"/>
              </a:ext>
            </a:extLst>
          </p:cNvPr>
          <p:cNvSpPr/>
          <p:nvPr/>
        </p:nvSpPr>
        <p:spPr>
          <a:xfrm>
            <a:off x="480822" y="4162946"/>
            <a:ext cx="1278890" cy="649605"/>
          </a:xfrm>
          <a:prstGeom prst="rect">
            <a:avLst/>
          </a:prstGeom>
          <a:ln w="25908">
            <a:solidFill>
              <a:srgbClr val="051821"/>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fr-FR" sz="1600" b="0" i="0" u="none" strike="noStrike" kern="1200" cap="none" spc="0" normalizeH="0" baseline="0" noProof="0">
              <a:ln>
                <a:noFill/>
              </a:ln>
              <a:solidFill>
                <a:srgbClr val="FFFFFF"/>
              </a:solidFill>
              <a:effectLst/>
              <a:uLnTx/>
              <a:uFillTx/>
              <a:latin typeface="Segoe UI"/>
              <a:ea typeface="+mn-ea"/>
              <a:cs typeface="+mn-cs"/>
            </a:endParaRPr>
          </a:p>
        </p:txBody>
      </p:sp>
      <p:sp>
        <p:nvSpPr>
          <p:cNvPr id="17" name="object 8">
            <a:extLst>
              <a:ext uri="{FF2B5EF4-FFF2-40B4-BE49-F238E27FC236}">
                <a16:creationId xmlns:a16="http://schemas.microsoft.com/office/drawing/2014/main" id="{1230658B-34BC-4DC3-B868-112D335E2360}"/>
              </a:ext>
            </a:extLst>
          </p:cNvPr>
          <p:cNvSpPr/>
          <p:nvPr/>
        </p:nvSpPr>
        <p:spPr>
          <a:xfrm>
            <a:off x="480822" y="1956194"/>
            <a:ext cx="1278890" cy="649605"/>
          </a:xfrm>
          <a:prstGeom prst="rect">
            <a:avLst/>
          </a:prstGeom>
          <a:solidFill>
            <a:srgbClr val="00AF50"/>
          </a:solidFill>
        </p:spPr>
        <p:txBody>
          <a:bodyPr wrap="square" lIns="0" tIns="0" rIns="0" bIns="0"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fr-FR" sz="1600" b="0" i="0" u="none" strike="noStrike" kern="1200" cap="none" spc="0" normalizeH="0" baseline="0" noProof="0">
                <a:ln>
                  <a:noFill/>
                </a:ln>
                <a:solidFill>
                  <a:srgbClr val="505050">
                    <a:lumMod val="50000"/>
                  </a:srgbClr>
                </a:solidFill>
                <a:effectLst/>
                <a:uLnTx/>
                <a:uFillTx/>
                <a:latin typeface="Segoe UI"/>
                <a:ea typeface="+mn-ea"/>
                <a:cs typeface="+mn-cs"/>
              </a:rPr>
              <a:t>OS</a:t>
            </a:r>
          </a:p>
        </p:txBody>
      </p:sp>
      <p:sp>
        <p:nvSpPr>
          <p:cNvPr id="19" name="object 9">
            <a:extLst>
              <a:ext uri="{FF2B5EF4-FFF2-40B4-BE49-F238E27FC236}">
                <a16:creationId xmlns:a16="http://schemas.microsoft.com/office/drawing/2014/main" id="{0613B7C5-AF3E-4F5F-94AC-F26BC3A59C05}"/>
              </a:ext>
            </a:extLst>
          </p:cNvPr>
          <p:cNvSpPr/>
          <p:nvPr/>
        </p:nvSpPr>
        <p:spPr>
          <a:xfrm>
            <a:off x="480822" y="1956194"/>
            <a:ext cx="1278890" cy="649605"/>
          </a:xfrm>
          <a:prstGeom prst="rect">
            <a:avLst/>
          </a:prstGeom>
          <a:ln w="25908">
            <a:solidFill>
              <a:srgbClr val="051821"/>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fr-FR" sz="1600" b="0" i="0" u="none" strike="noStrike" kern="1200" cap="none" spc="0" normalizeH="0" baseline="0" noProof="0">
              <a:ln>
                <a:noFill/>
              </a:ln>
              <a:solidFill>
                <a:srgbClr val="FFFFFF"/>
              </a:solidFill>
              <a:effectLst/>
              <a:uLnTx/>
              <a:uFillTx/>
              <a:latin typeface="Segoe UI"/>
              <a:ea typeface="+mn-ea"/>
              <a:cs typeface="+mn-cs"/>
            </a:endParaRPr>
          </a:p>
        </p:txBody>
      </p:sp>
      <p:sp>
        <p:nvSpPr>
          <p:cNvPr id="21" name="TextBox 20">
            <a:extLst>
              <a:ext uri="{FF2B5EF4-FFF2-40B4-BE49-F238E27FC236}">
                <a16:creationId xmlns:a16="http://schemas.microsoft.com/office/drawing/2014/main" id="{02E0BC4D-1DB6-4DC2-BACA-46AC40634042}"/>
              </a:ext>
            </a:extLst>
          </p:cNvPr>
          <p:cNvSpPr txBox="1"/>
          <p:nvPr/>
        </p:nvSpPr>
        <p:spPr>
          <a:xfrm>
            <a:off x="432054" y="5685548"/>
            <a:ext cx="1512786" cy="517065"/>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fr-FR" sz="1600" b="0" i="0" u="none" strike="noStrike" kern="1200" cap="none" spc="0" normalizeH="0" baseline="0" noProof="0">
                <a:ln>
                  <a:noFill/>
                </a:ln>
                <a:solidFill>
                  <a:srgbClr val="505050">
                    <a:lumMod val="50000"/>
                  </a:srgbClr>
                </a:solidFill>
                <a:effectLst/>
                <a:uLnTx/>
                <a:uFillTx/>
                <a:latin typeface="Segoe UI"/>
                <a:ea typeface="+mn-ea"/>
                <a:cs typeface="+mn-cs"/>
              </a:rPr>
              <a:t>User Process</a:t>
            </a:r>
          </a:p>
        </p:txBody>
      </p:sp>
      <p:sp>
        <p:nvSpPr>
          <p:cNvPr id="23" name="Rectangle 22">
            <a:extLst>
              <a:ext uri="{FF2B5EF4-FFF2-40B4-BE49-F238E27FC236}">
                <a16:creationId xmlns:a16="http://schemas.microsoft.com/office/drawing/2014/main" id="{C808E801-B04C-4E5C-B226-41D5AEF4DA26}"/>
              </a:ext>
            </a:extLst>
          </p:cNvPr>
          <p:cNvSpPr/>
          <p:nvPr/>
        </p:nvSpPr>
        <p:spPr>
          <a:xfrm>
            <a:off x="8173472" y="6665614"/>
            <a:ext cx="4248473" cy="276999"/>
          </a:xfrm>
          <a:prstGeom prst="rect">
            <a:avLst/>
          </a:prstGeom>
        </p:spPr>
        <p:txBody>
          <a:bodyPr wrap="square">
            <a:spAutoFit/>
          </a:bodyPr>
          <a:lstStyle/>
          <a:p>
            <a:pPr lvl="1" algn="r">
              <a:lnSpc>
                <a:spcPct val="100000"/>
              </a:lnSpc>
              <a:spcBef>
                <a:spcPts val="1200"/>
              </a:spcBef>
            </a:pPr>
            <a:r>
              <a:rPr lang="fr-FR" sz="1200"/>
              <a:t>Intel Source (</a:t>
            </a:r>
            <a:r>
              <a:rPr lang="en-US" sz="1200">
                <a:hlinkClick r:id="rId3"/>
              </a:rPr>
              <a:t>Intel Software Guard Extensions</a:t>
            </a:r>
            <a:r>
              <a:rPr lang="en-US" sz="1200"/>
              <a:t>) </a:t>
            </a:r>
          </a:p>
        </p:txBody>
      </p:sp>
      <p:sp>
        <p:nvSpPr>
          <p:cNvPr id="25" name="Rectangle 24">
            <a:extLst>
              <a:ext uri="{FF2B5EF4-FFF2-40B4-BE49-F238E27FC236}">
                <a16:creationId xmlns:a16="http://schemas.microsoft.com/office/drawing/2014/main" id="{109C6F5C-1C2D-403E-820B-4F9C981635B9}"/>
              </a:ext>
            </a:extLst>
          </p:cNvPr>
          <p:cNvSpPr/>
          <p:nvPr/>
        </p:nvSpPr>
        <p:spPr>
          <a:xfrm>
            <a:off x="6061977" y="1684659"/>
            <a:ext cx="3775713" cy="341632"/>
          </a:xfrm>
          <a:prstGeom prst="rect">
            <a:avLst/>
          </a:prstGeom>
        </p:spPr>
        <p:txBody>
          <a:bodyPr wrap="none">
            <a:spAutoFit/>
          </a:bodyPr>
          <a:lstStyle/>
          <a:p>
            <a:pPr marR="0" indent="0" algn="ctr" fontAlgn="auto">
              <a:lnSpc>
                <a:spcPct val="90000"/>
              </a:lnSpc>
              <a:spcBef>
                <a:spcPct val="20000"/>
              </a:spcBef>
              <a:spcAft>
                <a:spcPts val="0"/>
              </a:spcAft>
              <a:buClrTx/>
              <a:buSzPct val="90000"/>
              <a:buFontTx/>
              <a:buNone/>
              <a:tabLst/>
              <a:defRPr/>
            </a:pPr>
            <a:r>
              <a:rPr lang="en-US">
                <a:gradFill>
                  <a:gsLst>
                    <a:gs pos="1250">
                      <a:schemeClr val="tx1"/>
                    </a:gs>
                    <a:gs pos="100000">
                      <a:schemeClr val="tx1"/>
                    </a:gs>
                  </a:gsLst>
                  <a:lin ang="5400000" scaled="0"/>
                </a:gradFill>
                <a:latin typeface="Segoe UI Semibold" panose="020B0702040204020203" pitchFamily="34" charset="0"/>
                <a:cs typeface="Segoe UI Semibold" panose="020B0702040204020203" pitchFamily="34" charset="0"/>
              </a:rPr>
              <a:t>Traditional Execution Environment</a:t>
            </a:r>
          </a:p>
        </p:txBody>
      </p:sp>
    </p:spTree>
    <p:extLst>
      <p:ext uri="{BB962C8B-B14F-4D97-AF65-F5344CB8AC3E}">
        <p14:creationId xmlns:p14="http://schemas.microsoft.com/office/powerpoint/2010/main" val="1383583578"/>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72274" y="144462"/>
            <a:ext cx="11889564" cy="860424"/>
          </a:xfrm>
        </p:spPr>
        <p:txBody>
          <a:bodyPr/>
          <a:lstStyle/>
          <a:p>
            <a:r>
              <a:rPr lang="en-US"/>
              <a:t>SGX programming environment</a:t>
            </a:r>
          </a:p>
        </p:txBody>
      </p:sp>
      <p:sp>
        <p:nvSpPr>
          <p:cNvPr id="7" name="object 2">
            <a:extLst>
              <a:ext uri="{FF2B5EF4-FFF2-40B4-BE49-F238E27FC236}">
                <a16:creationId xmlns:a16="http://schemas.microsoft.com/office/drawing/2014/main" id="{0547CD34-1584-4557-81AF-96C1A1E8F5C0}"/>
              </a:ext>
            </a:extLst>
          </p:cNvPr>
          <p:cNvSpPr/>
          <p:nvPr/>
        </p:nvSpPr>
        <p:spPr>
          <a:xfrm>
            <a:off x="432054" y="1898282"/>
            <a:ext cx="1371600" cy="37293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fr-FR" sz="1765" kern="0">
              <a:gradFill>
                <a:gsLst>
                  <a:gs pos="0">
                    <a:srgbClr val="FFFFFF"/>
                  </a:gs>
                  <a:gs pos="100000">
                    <a:srgbClr val="FFFFFF"/>
                  </a:gs>
                </a:gsLst>
                <a:lin ang="5400000" scaled="0"/>
              </a:gradFill>
            </a:endParaRPr>
          </a:p>
        </p:txBody>
      </p:sp>
      <p:sp>
        <p:nvSpPr>
          <p:cNvPr id="9" name="object 4">
            <a:extLst>
              <a:ext uri="{FF2B5EF4-FFF2-40B4-BE49-F238E27FC236}">
                <a16:creationId xmlns:a16="http://schemas.microsoft.com/office/drawing/2014/main" id="{F4DE39CA-B1EE-4D9D-9435-26A1334B25D9}"/>
              </a:ext>
            </a:extLst>
          </p:cNvPr>
          <p:cNvSpPr/>
          <p:nvPr/>
        </p:nvSpPr>
        <p:spPr>
          <a:xfrm>
            <a:off x="480822" y="4810646"/>
            <a:ext cx="1278890" cy="599440"/>
          </a:xfrm>
          <a:prstGeom prst="rect">
            <a:avLst/>
          </a:prstGeom>
          <a:solidFill>
            <a:srgbClr val="00AF50"/>
          </a:solidFill>
        </p:spPr>
        <p:txBody>
          <a:bodyPr wrap="square" lIns="0" tIns="0" rIns="0" bIns="0"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fr-FR" sz="1600" b="0" i="0" u="none" strike="noStrike" kern="1200" cap="none" spc="0" normalizeH="0" baseline="0" noProof="0">
                <a:ln>
                  <a:noFill/>
                </a:ln>
                <a:solidFill>
                  <a:srgbClr val="505050">
                    <a:lumMod val="50000"/>
                  </a:srgbClr>
                </a:solidFill>
                <a:effectLst/>
                <a:uLnTx/>
                <a:uFillTx/>
                <a:latin typeface="Segoe UI"/>
                <a:ea typeface="+mn-ea"/>
                <a:cs typeface="+mn-cs"/>
              </a:rPr>
              <a:t>App Data</a:t>
            </a:r>
          </a:p>
        </p:txBody>
      </p:sp>
      <p:sp>
        <p:nvSpPr>
          <p:cNvPr id="11" name="object 5">
            <a:extLst>
              <a:ext uri="{FF2B5EF4-FFF2-40B4-BE49-F238E27FC236}">
                <a16:creationId xmlns:a16="http://schemas.microsoft.com/office/drawing/2014/main" id="{66485183-3DEC-4361-AE0F-C48B833DF8B1}"/>
              </a:ext>
            </a:extLst>
          </p:cNvPr>
          <p:cNvSpPr/>
          <p:nvPr/>
        </p:nvSpPr>
        <p:spPr>
          <a:xfrm>
            <a:off x="480822" y="4810646"/>
            <a:ext cx="1278890" cy="599440"/>
          </a:xfrm>
          <a:prstGeom prst="rect">
            <a:avLst/>
          </a:prstGeom>
          <a:ln w="25908">
            <a:solidFill>
              <a:srgbClr val="051821"/>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fr-FR" sz="1600" b="0" i="0" u="none" strike="noStrike" kern="1200" cap="none" spc="0" normalizeH="0" baseline="0" noProof="0">
              <a:ln>
                <a:noFill/>
              </a:ln>
              <a:solidFill>
                <a:srgbClr val="FFFFFF"/>
              </a:solidFill>
              <a:effectLst/>
              <a:uLnTx/>
              <a:uFillTx/>
              <a:latin typeface="Segoe UI"/>
              <a:ea typeface="+mn-ea"/>
              <a:cs typeface="+mn-cs"/>
            </a:endParaRPr>
          </a:p>
        </p:txBody>
      </p:sp>
      <p:sp>
        <p:nvSpPr>
          <p:cNvPr id="13" name="object 6">
            <a:extLst>
              <a:ext uri="{FF2B5EF4-FFF2-40B4-BE49-F238E27FC236}">
                <a16:creationId xmlns:a16="http://schemas.microsoft.com/office/drawing/2014/main" id="{E80B8C9E-EB12-4139-BF3F-FF3954710B85}"/>
              </a:ext>
            </a:extLst>
          </p:cNvPr>
          <p:cNvSpPr/>
          <p:nvPr/>
        </p:nvSpPr>
        <p:spPr>
          <a:xfrm>
            <a:off x="480822" y="4162946"/>
            <a:ext cx="1278890" cy="649605"/>
          </a:xfrm>
          <a:prstGeom prst="rect">
            <a:avLst/>
          </a:prstGeom>
          <a:solidFill>
            <a:srgbClr val="00AF50"/>
          </a:solidFill>
        </p:spPr>
        <p:txBody>
          <a:bodyPr wrap="square" lIns="0" tIns="0" rIns="0" bIns="0"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fr-FR" sz="1600" b="0" i="0" u="none" strike="noStrike" kern="1200" cap="none" spc="0" normalizeH="0" baseline="0" noProof="0">
                <a:ln>
                  <a:noFill/>
                </a:ln>
                <a:solidFill>
                  <a:srgbClr val="505050">
                    <a:lumMod val="50000"/>
                  </a:srgbClr>
                </a:solidFill>
                <a:effectLst/>
                <a:uLnTx/>
                <a:uFillTx/>
                <a:latin typeface="Segoe UI"/>
                <a:ea typeface="+mn-ea"/>
                <a:cs typeface="+mn-cs"/>
              </a:rPr>
              <a:t>App Data</a:t>
            </a:r>
          </a:p>
        </p:txBody>
      </p:sp>
      <p:sp>
        <p:nvSpPr>
          <p:cNvPr id="15" name="object 7">
            <a:extLst>
              <a:ext uri="{FF2B5EF4-FFF2-40B4-BE49-F238E27FC236}">
                <a16:creationId xmlns:a16="http://schemas.microsoft.com/office/drawing/2014/main" id="{20A8E1AA-44D4-4A8A-AF89-BD15EB779A40}"/>
              </a:ext>
            </a:extLst>
          </p:cNvPr>
          <p:cNvSpPr/>
          <p:nvPr/>
        </p:nvSpPr>
        <p:spPr>
          <a:xfrm>
            <a:off x="480822" y="4162946"/>
            <a:ext cx="1278890" cy="649605"/>
          </a:xfrm>
          <a:prstGeom prst="rect">
            <a:avLst/>
          </a:prstGeom>
          <a:ln w="25908">
            <a:solidFill>
              <a:srgbClr val="051821"/>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fr-FR" sz="1600" b="0" i="0" u="none" strike="noStrike" kern="1200" cap="none" spc="0" normalizeH="0" baseline="0" noProof="0">
              <a:ln>
                <a:noFill/>
              </a:ln>
              <a:solidFill>
                <a:srgbClr val="FFFFFF"/>
              </a:solidFill>
              <a:effectLst/>
              <a:uLnTx/>
              <a:uFillTx/>
              <a:latin typeface="Segoe UI"/>
              <a:ea typeface="+mn-ea"/>
              <a:cs typeface="+mn-cs"/>
            </a:endParaRPr>
          </a:p>
        </p:txBody>
      </p:sp>
      <p:sp>
        <p:nvSpPr>
          <p:cNvPr id="17" name="object 8">
            <a:extLst>
              <a:ext uri="{FF2B5EF4-FFF2-40B4-BE49-F238E27FC236}">
                <a16:creationId xmlns:a16="http://schemas.microsoft.com/office/drawing/2014/main" id="{1230658B-34BC-4DC3-B868-112D335E2360}"/>
              </a:ext>
            </a:extLst>
          </p:cNvPr>
          <p:cNvSpPr/>
          <p:nvPr/>
        </p:nvSpPr>
        <p:spPr>
          <a:xfrm>
            <a:off x="480822" y="1956194"/>
            <a:ext cx="1278890" cy="649605"/>
          </a:xfrm>
          <a:prstGeom prst="rect">
            <a:avLst/>
          </a:prstGeom>
          <a:solidFill>
            <a:srgbClr val="00AF50"/>
          </a:solidFill>
        </p:spPr>
        <p:txBody>
          <a:bodyPr wrap="square" lIns="0" tIns="0" rIns="0" bIns="0"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fr-FR" sz="1600" b="0" i="0" u="none" strike="noStrike" kern="1200" cap="none" spc="0" normalizeH="0" baseline="0" noProof="0">
                <a:ln>
                  <a:noFill/>
                </a:ln>
                <a:solidFill>
                  <a:srgbClr val="505050">
                    <a:lumMod val="50000"/>
                  </a:srgbClr>
                </a:solidFill>
                <a:effectLst/>
                <a:uLnTx/>
                <a:uFillTx/>
                <a:latin typeface="Segoe UI"/>
                <a:ea typeface="+mn-ea"/>
                <a:cs typeface="+mn-cs"/>
              </a:rPr>
              <a:t>OS</a:t>
            </a:r>
          </a:p>
        </p:txBody>
      </p:sp>
      <p:sp>
        <p:nvSpPr>
          <p:cNvPr id="19" name="object 9">
            <a:extLst>
              <a:ext uri="{FF2B5EF4-FFF2-40B4-BE49-F238E27FC236}">
                <a16:creationId xmlns:a16="http://schemas.microsoft.com/office/drawing/2014/main" id="{0613B7C5-AF3E-4F5F-94AC-F26BC3A59C05}"/>
              </a:ext>
            </a:extLst>
          </p:cNvPr>
          <p:cNvSpPr/>
          <p:nvPr/>
        </p:nvSpPr>
        <p:spPr>
          <a:xfrm>
            <a:off x="480822" y="1956194"/>
            <a:ext cx="1278890" cy="649605"/>
          </a:xfrm>
          <a:prstGeom prst="rect">
            <a:avLst/>
          </a:prstGeom>
          <a:ln w="25908">
            <a:solidFill>
              <a:srgbClr val="051821"/>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fr-FR" sz="1600" b="0" i="0" u="none" strike="noStrike" kern="1200" cap="none" spc="0" normalizeH="0" baseline="0" noProof="0">
              <a:ln>
                <a:noFill/>
              </a:ln>
              <a:solidFill>
                <a:srgbClr val="FFFFFF"/>
              </a:solidFill>
              <a:effectLst/>
              <a:uLnTx/>
              <a:uFillTx/>
              <a:latin typeface="Segoe UI"/>
              <a:ea typeface="+mn-ea"/>
              <a:cs typeface="+mn-cs"/>
            </a:endParaRPr>
          </a:p>
        </p:txBody>
      </p:sp>
      <p:sp>
        <p:nvSpPr>
          <p:cNvPr id="21" name="TextBox 20">
            <a:extLst>
              <a:ext uri="{FF2B5EF4-FFF2-40B4-BE49-F238E27FC236}">
                <a16:creationId xmlns:a16="http://schemas.microsoft.com/office/drawing/2014/main" id="{02E0BC4D-1DB6-4DC2-BACA-46AC40634042}"/>
              </a:ext>
            </a:extLst>
          </p:cNvPr>
          <p:cNvSpPr txBox="1"/>
          <p:nvPr/>
        </p:nvSpPr>
        <p:spPr>
          <a:xfrm>
            <a:off x="432054" y="5685548"/>
            <a:ext cx="1512786" cy="517065"/>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fr-FR" sz="1600" b="0" i="0" u="none" strike="noStrike" kern="1200" cap="none" spc="0" normalizeH="0" baseline="0" noProof="0">
                <a:ln>
                  <a:noFill/>
                </a:ln>
                <a:solidFill>
                  <a:srgbClr val="505050">
                    <a:lumMod val="50000"/>
                  </a:srgbClr>
                </a:solidFill>
                <a:effectLst/>
                <a:uLnTx/>
                <a:uFillTx/>
                <a:latin typeface="Segoe UI"/>
                <a:ea typeface="+mn-ea"/>
                <a:cs typeface="+mn-cs"/>
              </a:rPr>
              <a:t>User Process</a:t>
            </a:r>
          </a:p>
        </p:txBody>
      </p:sp>
      <p:sp>
        <p:nvSpPr>
          <p:cNvPr id="23" name="Rectangle 22">
            <a:extLst>
              <a:ext uri="{FF2B5EF4-FFF2-40B4-BE49-F238E27FC236}">
                <a16:creationId xmlns:a16="http://schemas.microsoft.com/office/drawing/2014/main" id="{C808E801-B04C-4E5C-B226-41D5AEF4DA26}"/>
              </a:ext>
            </a:extLst>
          </p:cNvPr>
          <p:cNvSpPr/>
          <p:nvPr/>
        </p:nvSpPr>
        <p:spPr>
          <a:xfrm>
            <a:off x="8173472" y="6665614"/>
            <a:ext cx="4248473" cy="276999"/>
          </a:xfrm>
          <a:prstGeom prst="rect">
            <a:avLst/>
          </a:prstGeom>
        </p:spPr>
        <p:txBody>
          <a:bodyPr wrap="square">
            <a:spAutoFit/>
          </a:bodyPr>
          <a:lstStyle/>
          <a:p>
            <a:pPr lvl="1" algn="r">
              <a:lnSpc>
                <a:spcPct val="100000"/>
              </a:lnSpc>
              <a:spcBef>
                <a:spcPts val="1200"/>
              </a:spcBef>
            </a:pPr>
            <a:r>
              <a:rPr lang="fr-FR" sz="1200"/>
              <a:t>Intel Source (</a:t>
            </a:r>
            <a:r>
              <a:rPr lang="en-US" sz="1200">
                <a:hlinkClick r:id="rId3"/>
              </a:rPr>
              <a:t>Intel Software Guard Extensions</a:t>
            </a:r>
            <a:r>
              <a:rPr lang="en-US" sz="1200"/>
              <a:t>) </a:t>
            </a:r>
          </a:p>
        </p:txBody>
      </p:sp>
      <p:sp>
        <p:nvSpPr>
          <p:cNvPr id="25" name="Rectangle 24">
            <a:extLst>
              <a:ext uri="{FF2B5EF4-FFF2-40B4-BE49-F238E27FC236}">
                <a16:creationId xmlns:a16="http://schemas.microsoft.com/office/drawing/2014/main" id="{109C6F5C-1C2D-403E-820B-4F9C981635B9}"/>
              </a:ext>
            </a:extLst>
          </p:cNvPr>
          <p:cNvSpPr/>
          <p:nvPr/>
        </p:nvSpPr>
        <p:spPr>
          <a:xfrm>
            <a:off x="4454237" y="1684659"/>
            <a:ext cx="6991209" cy="341632"/>
          </a:xfrm>
          <a:prstGeom prst="rect">
            <a:avLst/>
          </a:prstGeom>
        </p:spPr>
        <p:txBody>
          <a:bodyPr wrap="none">
            <a:spAutoFit/>
          </a:bodyPr>
          <a:lstStyle/>
          <a:p>
            <a:pPr marR="0" indent="0" algn="ctr" fontAlgn="auto">
              <a:lnSpc>
                <a:spcPct val="90000"/>
              </a:lnSpc>
              <a:spcBef>
                <a:spcPct val="20000"/>
              </a:spcBef>
              <a:spcAft>
                <a:spcPts val="0"/>
              </a:spcAft>
              <a:buClrTx/>
              <a:buSzPct val="90000"/>
              <a:buFontTx/>
              <a:buNone/>
              <a:tabLst/>
              <a:defRPr/>
            </a:pPr>
            <a:r>
              <a:rPr lang="en-US">
                <a:gradFill>
                  <a:gsLst>
                    <a:gs pos="1250">
                      <a:schemeClr val="tx1"/>
                    </a:gs>
                    <a:gs pos="100000">
                      <a:schemeClr val="tx1"/>
                    </a:gs>
                  </a:gsLst>
                  <a:lin ang="5400000" scaled="0"/>
                </a:gradFill>
                <a:latin typeface="Segoe UI Semibold" panose="020B0702040204020203" pitchFamily="34" charset="0"/>
                <a:cs typeface="Segoe UI Semibold" panose="020B0702040204020203" pitchFamily="34" charset="0"/>
              </a:rPr>
              <a:t>Trusted Execution Environment (TEE) onboarded within a process</a:t>
            </a:r>
          </a:p>
        </p:txBody>
      </p:sp>
      <p:sp>
        <p:nvSpPr>
          <p:cNvPr id="3" name="object 6">
            <a:extLst>
              <a:ext uri="{FF2B5EF4-FFF2-40B4-BE49-F238E27FC236}">
                <a16:creationId xmlns:a16="http://schemas.microsoft.com/office/drawing/2014/main" id="{2D929BEC-5836-4637-869C-3E31855454A9}"/>
              </a:ext>
            </a:extLst>
          </p:cNvPr>
          <p:cNvSpPr/>
          <p:nvPr/>
        </p:nvSpPr>
        <p:spPr>
          <a:xfrm>
            <a:off x="468630" y="3481301"/>
            <a:ext cx="1280160" cy="641985"/>
          </a:xfrm>
          <a:prstGeom prst="rect">
            <a:avLst/>
          </a:prstGeom>
          <a:solidFill>
            <a:schemeClr val="bg1">
              <a:lumMod val="50000"/>
              <a:alpha val="67843"/>
            </a:schemeClr>
          </a:solidFill>
          <a:ln w="38100" cap="flat" cmpd="sng" algn="ctr">
            <a:solidFill>
              <a:schemeClr val="bg1">
                <a:lumMod val="50000"/>
              </a:schemeClr>
            </a:solidFill>
            <a:prstDash val="solid"/>
            <a:headEnd type="none" w="med" len="med"/>
            <a:tailEnd type="none" w="med" len="med"/>
          </a:ln>
          <a:effectLst/>
        </p:spPr>
        <p:txBody>
          <a:bodyPr vert="horz" wrap="square" lIns="0" tIns="45726" rIns="0" bIns="45726" numCol="1" rtlCol="0" anchor="ctr" anchorCtr="0" compatLnSpc="1">
            <a:prstTxWarp prst="textNoShape">
              <a:avLst/>
            </a:prstTxWarp>
          </a:bodyPr>
          <a:lstStyle/>
          <a:p>
            <a:pPr algn="ctr" defTabSz="914289" fontAlgn="base">
              <a:spcBef>
                <a:spcPct val="0"/>
              </a:spcBef>
              <a:spcAft>
                <a:spcPct val="0"/>
              </a:spcAft>
            </a:pPr>
            <a:r>
              <a:rPr lang="en-US" sz="1600" kern="0">
                <a:gradFill>
                  <a:gsLst>
                    <a:gs pos="0">
                      <a:srgbClr val="FFFFFF"/>
                    </a:gs>
                    <a:gs pos="100000">
                      <a:srgbClr val="FFFFFF"/>
                    </a:gs>
                  </a:gsLst>
                  <a:lin ang="5400000" scaled="0"/>
                </a:gradFill>
              </a:rPr>
              <a:t>Enclave</a:t>
            </a:r>
            <a:endParaRPr sz="1600" ker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84321156"/>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72274" y="144462"/>
            <a:ext cx="11889564" cy="860424"/>
          </a:xfrm>
        </p:spPr>
        <p:txBody>
          <a:bodyPr/>
          <a:lstStyle/>
          <a:p>
            <a:r>
              <a:rPr lang="en-US"/>
              <a:t>SGX programming environment</a:t>
            </a:r>
          </a:p>
        </p:txBody>
      </p:sp>
      <p:sp>
        <p:nvSpPr>
          <p:cNvPr id="7" name="object 2">
            <a:extLst>
              <a:ext uri="{FF2B5EF4-FFF2-40B4-BE49-F238E27FC236}">
                <a16:creationId xmlns:a16="http://schemas.microsoft.com/office/drawing/2014/main" id="{0547CD34-1584-4557-81AF-96C1A1E8F5C0}"/>
              </a:ext>
            </a:extLst>
          </p:cNvPr>
          <p:cNvSpPr/>
          <p:nvPr/>
        </p:nvSpPr>
        <p:spPr>
          <a:xfrm>
            <a:off x="432054" y="1898282"/>
            <a:ext cx="1371600" cy="37293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fr-FR" sz="1765" kern="0">
              <a:gradFill>
                <a:gsLst>
                  <a:gs pos="0">
                    <a:srgbClr val="FFFFFF"/>
                  </a:gs>
                  <a:gs pos="100000">
                    <a:srgbClr val="FFFFFF"/>
                  </a:gs>
                </a:gsLst>
                <a:lin ang="5400000" scaled="0"/>
              </a:gradFill>
            </a:endParaRPr>
          </a:p>
        </p:txBody>
      </p:sp>
      <p:sp>
        <p:nvSpPr>
          <p:cNvPr id="9" name="object 4">
            <a:extLst>
              <a:ext uri="{FF2B5EF4-FFF2-40B4-BE49-F238E27FC236}">
                <a16:creationId xmlns:a16="http://schemas.microsoft.com/office/drawing/2014/main" id="{F4DE39CA-B1EE-4D9D-9435-26A1334B25D9}"/>
              </a:ext>
            </a:extLst>
          </p:cNvPr>
          <p:cNvSpPr/>
          <p:nvPr/>
        </p:nvSpPr>
        <p:spPr>
          <a:xfrm>
            <a:off x="480822" y="4810646"/>
            <a:ext cx="1278890" cy="599440"/>
          </a:xfrm>
          <a:prstGeom prst="rect">
            <a:avLst/>
          </a:prstGeom>
          <a:solidFill>
            <a:srgbClr val="00AF50"/>
          </a:solidFill>
        </p:spPr>
        <p:txBody>
          <a:bodyPr wrap="square" lIns="0" tIns="0" rIns="0" bIns="0"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fr-FR" sz="1600" b="0" i="0" u="none" strike="noStrike" kern="1200" cap="none" spc="0" normalizeH="0" baseline="0" noProof="0">
                <a:ln>
                  <a:noFill/>
                </a:ln>
                <a:solidFill>
                  <a:srgbClr val="505050">
                    <a:lumMod val="50000"/>
                  </a:srgbClr>
                </a:solidFill>
                <a:effectLst/>
                <a:uLnTx/>
                <a:uFillTx/>
                <a:latin typeface="Segoe UI"/>
                <a:ea typeface="+mn-ea"/>
                <a:cs typeface="+mn-cs"/>
              </a:rPr>
              <a:t>App Data</a:t>
            </a:r>
          </a:p>
        </p:txBody>
      </p:sp>
      <p:sp>
        <p:nvSpPr>
          <p:cNvPr id="11" name="object 5">
            <a:extLst>
              <a:ext uri="{FF2B5EF4-FFF2-40B4-BE49-F238E27FC236}">
                <a16:creationId xmlns:a16="http://schemas.microsoft.com/office/drawing/2014/main" id="{66485183-3DEC-4361-AE0F-C48B833DF8B1}"/>
              </a:ext>
            </a:extLst>
          </p:cNvPr>
          <p:cNvSpPr/>
          <p:nvPr/>
        </p:nvSpPr>
        <p:spPr>
          <a:xfrm>
            <a:off x="480822" y="4810646"/>
            <a:ext cx="1278890" cy="599440"/>
          </a:xfrm>
          <a:prstGeom prst="rect">
            <a:avLst/>
          </a:prstGeom>
          <a:ln w="25908">
            <a:solidFill>
              <a:srgbClr val="051821"/>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fr-FR" sz="1600" b="0" i="0" u="none" strike="noStrike" kern="1200" cap="none" spc="0" normalizeH="0" baseline="0" noProof="0">
              <a:ln>
                <a:noFill/>
              </a:ln>
              <a:solidFill>
                <a:srgbClr val="FFFFFF"/>
              </a:solidFill>
              <a:effectLst/>
              <a:uLnTx/>
              <a:uFillTx/>
              <a:latin typeface="Segoe UI"/>
              <a:ea typeface="+mn-ea"/>
              <a:cs typeface="+mn-cs"/>
            </a:endParaRPr>
          </a:p>
        </p:txBody>
      </p:sp>
      <p:sp>
        <p:nvSpPr>
          <p:cNvPr id="13" name="object 6">
            <a:extLst>
              <a:ext uri="{FF2B5EF4-FFF2-40B4-BE49-F238E27FC236}">
                <a16:creationId xmlns:a16="http://schemas.microsoft.com/office/drawing/2014/main" id="{E80B8C9E-EB12-4139-BF3F-FF3954710B85}"/>
              </a:ext>
            </a:extLst>
          </p:cNvPr>
          <p:cNvSpPr/>
          <p:nvPr/>
        </p:nvSpPr>
        <p:spPr>
          <a:xfrm>
            <a:off x="480822" y="4162946"/>
            <a:ext cx="1278890" cy="649605"/>
          </a:xfrm>
          <a:prstGeom prst="rect">
            <a:avLst/>
          </a:prstGeom>
          <a:solidFill>
            <a:srgbClr val="00AF50"/>
          </a:solidFill>
        </p:spPr>
        <p:txBody>
          <a:bodyPr wrap="square" lIns="0" tIns="0" rIns="0" bIns="0"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fr-FR" sz="1600" b="0" i="0" u="none" strike="noStrike" kern="1200" cap="none" spc="0" normalizeH="0" baseline="0" noProof="0">
                <a:ln>
                  <a:noFill/>
                </a:ln>
                <a:solidFill>
                  <a:srgbClr val="505050">
                    <a:lumMod val="50000"/>
                  </a:srgbClr>
                </a:solidFill>
                <a:effectLst/>
                <a:uLnTx/>
                <a:uFillTx/>
                <a:latin typeface="Segoe UI"/>
                <a:ea typeface="+mn-ea"/>
                <a:cs typeface="+mn-cs"/>
              </a:rPr>
              <a:t>App Data</a:t>
            </a:r>
          </a:p>
        </p:txBody>
      </p:sp>
      <p:sp>
        <p:nvSpPr>
          <p:cNvPr id="15" name="object 7">
            <a:extLst>
              <a:ext uri="{FF2B5EF4-FFF2-40B4-BE49-F238E27FC236}">
                <a16:creationId xmlns:a16="http://schemas.microsoft.com/office/drawing/2014/main" id="{20A8E1AA-44D4-4A8A-AF89-BD15EB779A40}"/>
              </a:ext>
            </a:extLst>
          </p:cNvPr>
          <p:cNvSpPr/>
          <p:nvPr/>
        </p:nvSpPr>
        <p:spPr>
          <a:xfrm>
            <a:off x="480822" y="4162946"/>
            <a:ext cx="1278890" cy="649605"/>
          </a:xfrm>
          <a:prstGeom prst="rect">
            <a:avLst/>
          </a:prstGeom>
          <a:ln w="25908">
            <a:solidFill>
              <a:srgbClr val="051821"/>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fr-FR" sz="1600" b="0" i="0" u="none" strike="noStrike" kern="1200" cap="none" spc="0" normalizeH="0" baseline="0" noProof="0">
              <a:ln>
                <a:noFill/>
              </a:ln>
              <a:solidFill>
                <a:srgbClr val="FFFFFF"/>
              </a:solidFill>
              <a:effectLst/>
              <a:uLnTx/>
              <a:uFillTx/>
              <a:latin typeface="Segoe UI"/>
              <a:ea typeface="+mn-ea"/>
              <a:cs typeface="+mn-cs"/>
            </a:endParaRPr>
          </a:p>
        </p:txBody>
      </p:sp>
      <p:sp>
        <p:nvSpPr>
          <p:cNvPr id="17" name="object 8">
            <a:extLst>
              <a:ext uri="{FF2B5EF4-FFF2-40B4-BE49-F238E27FC236}">
                <a16:creationId xmlns:a16="http://schemas.microsoft.com/office/drawing/2014/main" id="{1230658B-34BC-4DC3-B868-112D335E2360}"/>
              </a:ext>
            </a:extLst>
          </p:cNvPr>
          <p:cNvSpPr/>
          <p:nvPr/>
        </p:nvSpPr>
        <p:spPr>
          <a:xfrm>
            <a:off x="480822" y="1956194"/>
            <a:ext cx="1278890" cy="649605"/>
          </a:xfrm>
          <a:prstGeom prst="rect">
            <a:avLst/>
          </a:prstGeom>
          <a:solidFill>
            <a:srgbClr val="00AF50"/>
          </a:solidFill>
        </p:spPr>
        <p:txBody>
          <a:bodyPr wrap="square" lIns="0" tIns="0" rIns="0" bIns="0"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fr-FR" sz="1600" b="0" i="0" u="none" strike="noStrike" kern="1200" cap="none" spc="0" normalizeH="0" baseline="0" noProof="0">
                <a:ln>
                  <a:noFill/>
                </a:ln>
                <a:solidFill>
                  <a:srgbClr val="505050">
                    <a:lumMod val="50000"/>
                  </a:srgbClr>
                </a:solidFill>
                <a:effectLst/>
                <a:uLnTx/>
                <a:uFillTx/>
                <a:latin typeface="Segoe UI"/>
                <a:ea typeface="+mn-ea"/>
                <a:cs typeface="+mn-cs"/>
              </a:rPr>
              <a:t>OS</a:t>
            </a:r>
          </a:p>
        </p:txBody>
      </p:sp>
      <p:sp>
        <p:nvSpPr>
          <p:cNvPr id="19" name="object 9">
            <a:extLst>
              <a:ext uri="{FF2B5EF4-FFF2-40B4-BE49-F238E27FC236}">
                <a16:creationId xmlns:a16="http://schemas.microsoft.com/office/drawing/2014/main" id="{0613B7C5-AF3E-4F5F-94AC-F26BC3A59C05}"/>
              </a:ext>
            </a:extLst>
          </p:cNvPr>
          <p:cNvSpPr/>
          <p:nvPr/>
        </p:nvSpPr>
        <p:spPr>
          <a:xfrm>
            <a:off x="480822" y="1956194"/>
            <a:ext cx="1278890" cy="649605"/>
          </a:xfrm>
          <a:prstGeom prst="rect">
            <a:avLst/>
          </a:prstGeom>
          <a:ln w="25908">
            <a:solidFill>
              <a:srgbClr val="051821"/>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fr-FR" sz="1600" b="0" i="0" u="none" strike="noStrike" kern="1200" cap="none" spc="0" normalizeH="0" baseline="0" noProof="0">
              <a:ln>
                <a:noFill/>
              </a:ln>
              <a:solidFill>
                <a:srgbClr val="FFFFFF"/>
              </a:solidFill>
              <a:effectLst/>
              <a:uLnTx/>
              <a:uFillTx/>
              <a:latin typeface="Segoe UI"/>
              <a:ea typeface="+mn-ea"/>
              <a:cs typeface="+mn-cs"/>
            </a:endParaRPr>
          </a:p>
        </p:txBody>
      </p:sp>
      <p:sp>
        <p:nvSpPr>
          <p:cNvPr id="21" name="TextBox 20">
            <a:extLst>
              <a:ext uri="{FF2B5EF4-FFF2-40B4-BE49-F238E27FC236}">
                <a16:creationId xmlns:a16="http://schemas.microsoft.com/office/drawing/2014/main" id="{02E0BC4D-1DB6-4DC2-BACA-46AC40634042}"/>
              </a:ext>
            </a:extLst>
          </p:cNvPr>
          <p:cNvSpPr txBox="1"/>
          <p:nvPr/>
        </p:nvSpPr>
        <p:spPr>
          <a:xfrm>
            <a:off x="432054" y="5685548"/>
            <a:ext cx="1512786" cy="517065"/>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fr-FR" sz="1600" b="0" i="0" u="none" strike="noStrike" kern="1200" cap="none" spc="0" normalizeH="0" baseline="0" noProof="0">
                <a:ln>
                  <a:noFill/>
                </a:ln>
                <a:solidFill>
                  <a:srgbClr val="505050">
                    <a:lumMod val="50000"/>
                  </a:srgbClr>
                </a:solidFill>
                <a:effectLst/>
                <a:uLnTx/>
                <a:uFillTx/>
                <a:latin typeface="Segoe UI"/>
                <a:ea typeface="+mn-ea"/>
                <a:cs typeface="+mn-cs"/>
              </a:rPr>
              <a:t>User Process</a:t>
            </a:r>
          </a:p>
        </p:txBody>
      </p:sp>
      <p:sp>
        <p:nvSpPr>
          <p:cNvPr id="23" name="Rectangle 22">
            <a:extLst>
              <a:ext uri="{FF2B5EF4-FFF2-40B4-BE49-F238E27FC236}">
                <a16:creationId xmlns:a16="http://schemas.microsoft.com/office/drawing/2014/main" id="{C808E801-B04C-4E5C-B226-41D5AEF4DA26}"/>
              </a:ext>
            </a:extLst>
          </p:cNvPr>
          <p:cNvSpPr/>
          <p:nvPr/>
        </p:nvSpPr>
        <p:spPr>
          <a:xfrm>
            <a:off x="8173472" y="6665614"/>
            <a:ext cx="4248473" cy="276999"/>
          </a:xfrm>
          <a:prstGeom prst="rect">
            <a:avLst/>
          </a:prstGeom>
        </p:spPr>
        <p:txBody>
          <a:bodyPr wrap="square">
            <a:spAutoFit/>
          </a:bodyPr>
          <a:lstStyle/>
          <a:p>
            <a:pPr lvl="1" algn="r">
              <a:lnSpc>
                <a:spcPct val="100000"/>
              </a:lnSpc>
              <a:spcBef>
                <a:spcPts val="1200"/>
              </a:spcBef>
            </a:pPr>
            <a:r>
              <a:rPr lang="fr-FR" sz="1200"/>
              <a:t>Intel Source (</a:t>
            </a:r>
            <a:r>
              <a:rPr lang="en-US" sz="1200">
                <a:hlinkClick r:id="rId3"/>
              </a:rPr>
              <a:t>Intel Software Guard Extensions</a:t>
            </a:r>
            <a:r>
              <a:rPr lang="en-US" sz="1200"/>
              <a:t>) </a:t>
            </a:r>
          </a:p>
        </p:txBody>
      </p:sp>
      <p:sp>
        <p:nvSpPr>
          <p:cNvPr id="25" name="Rectangle 24">
            <a:extLst>
              <a:ext uri="{FF2B5EF4-FFF2-40B4-BE49-F238E27FC236}">
                <a16:creationId xmlns:a16="http://schemas.microsoft.com/office/drawing/2014/main" id="{109C6F5C-1C2D-403E-820B-4F9C981635B9}"/>
              </a:ext>
            </a:extLst>
          </p:cNvPr>
          <p:cNvSpPr/>
          <p:nvPr/>
        </p:nvSpPr>
        <p:spPr>
          <a:xfrm>
            <a:off x="4569175" y="1684659"/>
            <a:ext cx="6761338" cy="341632"/>
          </a:xfrm>
          <a:prstGeom prst="rect">
            <a:avLst/>
          </a:prstGeom>
        </p:spPr>
        <p:txBody>
          <a:bodyPr wrap="none">
            <a:spAutoFit/>
          </a:bodyPr>
          <a:lstStyle/>
          <a:p>
            <a:pPr marR="0" indent="0" algn="ctr" fontAlgn="auto">
              <a:lnSpc>
                <a:spcPct val="90000"/>
              </a:lnSpc>
              <a:spcBef>
                <a:spcPct val="20000"/>
              </a:spcBef>
              <a:spcAft>
                <a:spcPts val="0"/>
              </a:spcAft>
              <a:buClrTx/>
              <a:buSzPct val="90000"/>
              <a:buFontTx/>
              <a:buNone/>
              <a:tabLst/>
              <a:defRPr/>
            </a:pPr>
            <a:r>
              <a:rPr lang="en-US">
                <a:gradFill>
                  <a:gsLst>
                    <a:gs pos="1250">
                      <a:schemeClr val="tx1"/>
                    </a:gs>
                    <a:gs pos="100000">
                      <a:schemeClr val="tx1"/>
                    </a:gs>
                  </a:gsLst>
                  <a:lin ang="5400000" scaled="0"/>
                </a:gradFill>
                <a:latin typeface="Segoe UI Semibold" panose="020B0702040204020203" pitchFamily="34" charset="0"/>
                <a:cs typeface="Segoe UI Semibold" panose="020B0702040204020203" pitchFamily="34" charset="0"/>
              </a:rPr>
              <a:t>Protected Execution Environment (TEE) embedded in a process</a:t>
            </a:r>
          </a:p>
        </p:txBody>
      </p:sp>
      <p:sp>
        <p:nvSpPr>
          <p:cNvPr id="3" name="object 6">
            <a:extLst>
              <a:ext uri="{FF2B5EF4-FFF2-40B4-BE49-F238E27FC236}">
                <a16:creationId xmlns:a16="http://schemas.microsoft.com/office/drawing/2014/main" id="{2D929BEC-5836-4637-869C-3E31855454A9}"/>
              </a:ext>
            </a:extLst>
          </p:cNvPr>
          <p:cNvSpPr/>
          <p:nvPr/>
        </p:nvSpPr>
        <p:spPr>
          <a:xfrm>
            <a:off x="468630" y="3481301"/>
            <a:ext cx="1280160" cy="641985"/>
          </a:xfrm>
          <a:prstGeom prst="rect">
            <a:avLst/>
          </a:prstGeom>
          <a:solidFill>
            <a:schemeClr val="bg1">
              <a:lumMod val="50000"/>
              <a:alpha val="67843"/>
            </a:schemeClr>
          </a:solidFill>
          <a:ln w="38100" cap="flat" cmpd="sng" algn="ctr">
            <a:solidFill>
              <a:schemeClr val="bg1">
                <a:lumMod val="50000"/>
              </a:schemeClr>
            </a:solidFill>
            <a:prstDash val="solid"/>
            <a:headEnd type="none" w="med" len="med"/>
            <a:tailEnd type="none" w="med" len="med"/>
          </a:ln>
          <a:effectLst/>
        </p:spPr>
        <p:txBody>
          <a:bodyPr vert="horz" wrap="square" lIns="0" tIns="45726" rIns="0" bIns="45726" numCol="1" rtlCol="0" anchor="ctr" anchorCtr="0" compatLnSpc="1">
            <a:prstTxWarp prst="textNoShape">
              <a:avLst/>
            </a:prstTxWarp>
          </a:bodyPr>
          <a:lstStyle/>
          <a:p>
            <a:pPr algn="ctr" defTabSz="914289" fontAlgn="base">
              <a:spcBef>
                <a:spcPct val="0"/>
              </a:spcBef>
              <a:spcAft>
                <a:spcPct val="0"/>
              </a:spcAft>
            </a:pPr>
            <a:r>
              <a:rPr lang="en-US" sz="1600" kern="0">
                <a:gradFill>
                  <a:gsLst>
                    <a:gs pos="0">
                      <a:srgbClr val="FFFFFF"/>
                    </a:gs>
                    <a:gs pos="100000">
                      <a:srgbClr val="FFFFFF"/>
                    </a:gs>
                  </a:gsLst>
                  <a:lin ang="5400000" scaled="0"/>
                </a:gradFill>
              </a:rPr>
              <a:t>Enclave</a:t>
            </a:r>
            <a:endParaRPr sz="1600" kern="0">
              <a:gradFill>
                <a:gsLst>
                  <a:gs pos="0">
                    <a:srgbClr val="FFFFFF"/>
                  </a:gs>
                  <a:gs pos="100000">
                    <a:srgbClr val="FFFFFF"/>
                  </a:gs>
                </a:gsLst>
                <a:lin ang="5400000" scaled="0"/>
              </a:gradFill>
            </a:endParaRPr>
          </a:p>
        </p:txBody>
      </p:sp>
      <p:sp>
        <p:nvSpPr>
          <p:cNvPr id="4" name="Rectangle 3">
            <a:extLst>
              <a:ext uri="{FF2B5EF4-FFF2-40B4-BE49-F238E27FC236}">
                <a16:creationId xmlns:a16="http://schemas.microsoft.com/office/drawing/2014/main" id="{AEB0F104-C040-4C74-9215-64DA4052015C}"/>
              </a:ext>
            </a:extLst>
          </p:cNvPr>
          <p:cNvSpPr/>
          <p:nvPr/>
        </p:nvSpPr>
        <p:spPr>
          <a:xfrm>
            <a:off x="2241803" y="2129110"/>
            <a:ext cx="1384146" cy="3257230"/>
          </a:xfrm>
          <a:prstGeom prst="rect">
            <a:avLst/>
          </a:prstGeom>
          <a:pattFill prst="dkUpDiag">
            <a:fgClr>
              <a:schemeClr val="bg1">
                <a:lumMod val="65000"/>
              </a:schemeClr>
            </a:fgClr>
            <a:bgClr>
              <a:srgbClr val="FFFFFF"/>
            </a:bgClr>
          </a:pattFill>
          <a:ln w="38100" cap="flat" cmpd="sng" algn="ctr">
            <a:solidFill>
              <a:schemeClr val="bg1">
                <a:lumMod val="50000"/>
              </a:schemeClr>
            </a:solidFill>
            <a:prstDash val="solid"/>
            <a:headEnd type="none" w="med" len="med"/>
            <a:tailEnd type="none" w="med" len="med"/>
          </a:ln>
          <a:effectLst/>
        </p:spPr>
        <p:txBody>
          <a:bodyPr vert="horz" wrap="square" lIns="0" tIns="45726" rIns="0" bIns="45726" numCol="1" rtlCol="0" anchor="ctr" anchorCtr="0" compatLnSpc="1">
            <a:prstTxWarp prst="textNoShape">
              <a:avLst/>
            </a:prstTxWarp>
          </a:bodyPr>
          <a:lstStyle/>
          <a:p>
            <a:pPr algn="ctr" defTabSz="914289" fontAlgn="base">
              <a:spcBef>
                <a:spcPct val="0"/>
              </a:spcBef>
              <a:spcAft>
                <a:spcPct val="0"/>
              </a:spcAft>
            </a:pPr>
            <a:endParaRPr lang="fr-FR" sz="1961" kern="0">
              <a:gradFill>
                <a:gsLst>
                  <a:gs pos="0">
                    <a:srgbClr val="FFFFFF"/>
                  </a:gs>
                  <a:gs pos="100000">
                    <a:srgbClr val="FFFFFF"/>
                  </a:gs>
                </a:gsLst>
                <a:lin ang="5400000" scaled="0"/>
              </a:gradFill>
            </a:endParaRPr>
          </a:p>
        </p:txBody>
      </p:sp>
      <p:sp>
        <p:nvSpPr>
          <p:cNvPr id="5" name="object 17">
            <a:extLst>
              <a:ext uri="{FF2B5EF4-FFF2-40B4-BE49-F238E27FC236}">
                <a16:creationId xmlns:a16="http://schemas.microsoft.com/office/drawing/2014/main" id="{B041DDD2-32C0-453C-A97E-04788C1722C1}"/>
              </a:ext>
            </a:extLst>
          </p:cNvPr>
          <p:cNvSpPr/>
          <p:nvPr/>
        </p:nvSpPr>
        <p:spPr>
          <a:xfrm>
            <a:off x="2300477" y="2210561"/>
            <a:ext cx="1280160" cy="599440"/>
          </a:xfrm>
          <a:prstGeom prst="rect">
            <a:avLst/>
          </a:prstGeom>
          <a:solidFill>
            <a:srgbClr val="00ADEE"/>
          </a:solidFill>
        </p:spPr>
        <p:txBody>
          <a:bodyPr wrap="square" lIns="0" tIns="0" rIns="0" bIns="0" rtlCol="0"/>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fr-FR" sz="1600" b="0" i="0" u="none" strike="noStrike" kern="1200" cap="none" spc="0" normalizeH="0" baseline="0" noProof="0">
                <a:ln>
                  <a:noFill/>
                </a:ln>
                <a:solidFill>
                  <a:srgbClr val="505050">
                    <a:lumMod val="50000"/>
                  </a:srgbClr>
                </a:solidFill>
                <a:effectLst/>
                <a:uLnTx/>
                <a:uFillTx/>
                <a:ea typeface="+mn-ea"/>
                <a:cs typeface="+mn-cs"/>
              </a:rPr>
              <a:t>Enclave Code</a:t>
            </a:r>
          </a:p>
        </p:txBody>
      </p:sp>
      <p:sp>
        <p:nvSpPr>
          <p:cNvPr id="6" name="object 18">
            <a:extLst>
              <a:ext uri="{FF2B5EF4-FFF2-40B4-BE49-F238E27FC236}">
                <a16:creationId xmlns:a16="http://schemas.microsoft.com/office/drawing/2014/main" id="{09AEC5C5-23ED-4B41-8D06-426617E5C922}"/>
              </a:ext>
            </a:extLst>
          </p:cNvPr>
          <p:cNvSpPr/>
          <p:nvPr/>
        </p:nvSpPr>
        <p:spPr>
          <a:xfrm>
            <a:off x="2300477" y="2210561"/>
            <a:ext cx="1280160" cy="599440"/>
          </a:xfrm>
          <a:prstGeom prst="rect">
            <a:avLst/>
          </a:prstGeom>
          <a:ln w="25908">
            <a:solidFill>
              <a:srgbClr val="051821"/>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fr-FR" sz="1600" b="0" i="0" u="none" strike="noStrike" kern="1200" cap="none" spc="0" normalizeH="0" baseline="0" noProof="0">
              <a:ln>
                <a:noFill/>
              </a:ln>
              <a:solidFill>
                <a:srgbClr val="FFFFFF"/>
              </a:solidFill>
              <a:effectLst/>
              <a:uLnTx/>
              <a:uFillTx/>
              <a:ea typeface="+mn-ea"/>
              <a:cs typeface="+mn-cs"/>
            </a:endParaRPr>
          </a:p>
        </p:txBody>
      </p:sp>
      <p:sp>
        <p:nvSpPr>
          <p:cNvPr id="8" name="object 19">
            <a:extLst>
              <a:ext uri="{FF2B5EF4-FFF2-40B4-BE49-F238E27FC236}">
                <a16:creationId xmlns:a16="http://schemas.microsoft.com/office/drawing/2014/main" id="{13D3513E-2A4F-45BF-B583-375C5BCD598E}"/>
              </a:ext>
            </a:extLst>
          </p:cNvPr>
          <p:cNvSpPr/>
          <p:nvPr/>
        </p:nvSpPr>
        <p:spPr>
          <a:xfrm>
            <a:off x="2300477" y="2820161"/>
            <a:ext cx="1280160" cy="649605"/>
          </a:xfrm>
          <a:prstGeom prst="rect">
            <a:avLst/>
          </a:prstGeom>
          <a:solidFill>
            <a:srgbClr val="00ADEE"/>
          </a:solidFill>
        </p:spPr>
        <p:txBody>
          <a:bodyPr wrap="square" lIns="0" tIns="0" rIns="0" bIns="0" rtlCol="0"/>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fr-FR" sz="1600" b="0" i="0" u="none" strike="noStrike" kern="1200" cap="none" spc="0" normalizeH="0" baseline="0" noProof="0">
                <a:ln>
                  <a:noFill/>
                </a:ln>
                <a:solidFill>
                  <a:srgbClr val="505050">
                    <a:lumMod val="50000"/>
                  </a:srgbClr>
                </a:solidFill>
                <a:effectLst/>
                <a:uLnTx/>
                <a:uFillTx/>
                <a:ea typeface="+mn-ea"/>
                <a:cs typeface="+mn-cs"/>
              </a:rPr>
              <a:t>Enclave </a:t>
            </a:r>
            <a:r>
              <a:rPr kumimoji="0" lang="fr-FR" sz="1600" b="0" i="0" u="none" strike="noStrike" kern="1200" cap="none" spc="0" normalizeH="0" baseline="0" noProof="0" dirty="0">
                <a:ln>
                  <a:noFill/>
                </a:ln>
                <a:solidFill>
                  <a:srgbClr val="505050">
                    <a:lumMod val="50000"/>
                  </a:srgbClr>
                </a:solidFill>
                <a:effectLst/>
                <a:uLnTx/>
                <a:uFillTx/>
                <a:ea typeface="+mn-ea"/>
                <a:cs typeface="+mn-cs"/>
              </a:rPr>
              <a:t>Data</a:t>
            </a:r>
            <a:endParaRPr kumimoji="0" lang="fr-FR" sz="1600" b="0" i="0" u="none" strike="noStrike" kern="1200" cap="none" spc="0" normalizeH="0" baseline="0" noProof="0">
              <a:ln>
                <a:noFill/>
              </a:ln>
              <a:solidFill>
                <a:srgbClr val="505050">
                  <a:lumMod val="50000"/>
                </a:srgbClr>
              </a:solidFill>
              <a:effectLst/>
              <a:uLnTx/>
              <a:uFillTx/>
              <a:ea typeface="+mn-ea"/>
              <a:cs typeface="+mn-cs"/>
            </a:endParaRPr>
          </a:p>
        </p:txBody>
      </p:sp>
      <p:sp>
        <p:nvSpPr>
          <p:cNvPr id="10" name="object 20">
            <a:extLst>
              <a:ext uri="{FF2B5EF4-FFF2-40B4-BE49-F238E27FC236}">
                <a16:creationId xmlns:a16="http://schemas.microsoft.com/office/drawing/2014/main" id="{A1713D1E-1E6C-4F16-BA4E-1FB2D46B073D}"/>
              </a:ext>
            </a:extLst>
          </p:cNvPr>
          <p:cNvSpPr/>
          <p:nvPr/>
        </p:nvSpPr>
        <p:spPr>
          <a:xfrm>
            <a:off x="2300477" y="2820161"/>
            <a:ext cx="1280160" cy="649605"/>
          </a:xfrm>
          <a:prstGeom prst="rect">
            <a:avLst/>
          </a:prstGeom>
          <a:ln w="25908">
            <a:solidFill>
              <a:srgbClr val="051821"/>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fr-FR" sz="1600" b="0" i="0" u="none" strike="noStrike" kern="1200" cap="none" spc="0" normalizeH="0" baseline="0" noProof="0">
              <a:ln>
                <a:noFill/>
              </a:ln>
              <a:solidFill>
                <a:srgbClr val="FFFFFF"/>
              </a:solidFill>
              <a:effectLst/>
              <a:uLnTx/>
              <a:uFillTx/>
              <a:ea typeface="+mn-ea"/>
              <a:cs typeface="+mn-cs"/>
            </a:endParaRPr>
          </a:p>
        </p:txBody>
      </p:sp>
      <p:sp>
        <p:nvSpPr>
          <p:cNvPr id="12" name="object 24">
            <a:extLst>
              <a:ext uri="{FF2B5EF4-FFF2-40B4-BE49-F238E27FC236}">
                <a16:creationId xmlns:a16="http://schemas.microsoft.com/office/drawing/2014/main" id="{D4961BD3-3A55-4E8D-A47F-38F3CEA3EFDA}"/>
              </a:ext>
            </a:extLst>
          </p:cNvPr>
          <p:cNvSpPr txBox="1"/>
          <p:nvPr/>
        </p:nvSpPr>
        <p:spPr>
          <a:xfrm>
            <a:off x="2548508" y="5473395"/>
            <a:ext cx="758190" cy="259045"/>
          </a:xfrm>
          <a:prstGeom prst="rect">
            <a:avLst/>
          </a:prstGeom>
        </p:spPr>
        <p:txBody>
          <a:bodyPr vert="horz" wrap="square" lIns="0" tIns="12700" rIns="0" bIns="0" rtlCol="0">
            <a:spAutoFit/>
          </a:bodyPr>
          <a:lstStyle/>
          <a:p>
            <a:pPr marL="12700" marR="0" lvl="0" indent="0" algn="l" defTabSz="932742" rtl="0" eaLnBrk="1" fontAlgn="auto" latinLnBrk="0" hangingPunct="1">
              <a:lnSpc>
                <a:spcPct val="100000"/>
              </a:lnSpc>
              <a:spcBef>
                <a:spcPts val="100"/>
              </a:spcBef>
              <a:spcAft>
                <a:spcPts val="0"/>
              </a:spcAft>
              <a:buClrTx/>
              <a:buSzTx/>
              <a:buFontTx/>
              <a:buNone/>
              <a:tabLst/>
              <a:defRPr/>
            </a:pPr>
            <a:r>
              <a:rPr kumimoji="0" lang="fr-FR" sz="1600" b="0" i="0" u="none" strike="noStrike" kern="1200" cap="none" spc="15" normalizeH="0" baseline="0" noProof="0">
                <a:ln>
                  <a:noFill/>
                </a:ln>
                <a:solidFill>
                  <a:srgbClr val="051821"/>
                </a:solidFill>
                <a:effectLst/>
                <a:uLnTx/>
                <a:uFillTx/>
                <a:ea typeface="+mn-ea"/>
                <a:cs typeface="Calibri"/>
              </a:rPr>
              <a:t>Encl</a:t>
            </a:r>
            <a:r>
              <a:rPr kumimoji="0" lang="fr-FR" sz="1600" b="0" i="0" u="none" strike="noStrike" kern="1200" cap="none" spc="-25" normalizeH="0" baseline="0" noProof="0">
                <a:ln>
                  <a:noFill/>
                </a:ln>
                <a:solidFill>
                  <a:srgbClr val="051821"/>
                </a:solidFill>
                <a:effectLst/>
                <a:uLnTx/>
                <a:uFillTx/>
                <a:ea typeface="+mn-ea"/>
                <a:cs typeface="Calibri"/>
              </a:rPr>
              <a:t>a</a:t>
            </a:r>
            <a:r>
              <a:rPr kumimoji="0" lang="fr-FR" sz="1600" b="0" i="0" u="none" strike="noStrike" kern="1200" cap="none" spc="75" normalizeH="0" baseline="0" noProof="0">
                <a:ln>
                  <a:noFill/>
                </a:ln>
                <a:solidFill>
                  <a:srgbClr val="051821"/>
                </a:solidFill>
                <a:effectLst/>
                <a:uLnTx/>
                <a:uFillTx/>
                <a:ea typeface="+mn-ea"/>
                <a:cs typeface="Calibri"/>
              </a:rPr>
              <a:t>v</a:t>
            </a:r>
            <a:r>
              <a:rPr kumimoji="0" lang="fr-FR" sz="1600" b="0" i="0" u="none" strike="noStrike" kern="1200" cap="none" spc="40" normalizeH="0" baseline="0" noProof="0">
                <a:ln>
                  <a:noFill/>
                </a:ln>
                <a:solidFill>
                  <a:srgbClr val="051821"/>
                </a:solidFill>
                <a:effectLst/>
                <a:uLnTx/>
                <a:uFillTx/>
                <a:ea typeface="+mn-ea"/>
                <a:cs typeface="Calibri"/>
              </a:rPr>
              <a:t>e</a:t>
            </a:r>
            <a:endParaRPr kumimoji="0" lang="fr-FR" sz="1600" b="0" i="0" u="none" strike="noStrike" kern="1200" cap="none" spc="0" normalizeH="0" baseline="0" noProof="0">
              <a:ln>
                <a:noFill/>
              </a:ln>
              <a:solidFill>
                <a:srgbClr val="FFFFFF"/>
              </a:solidFill>
              <a:effectLst/>
              <a:uLnTx/>
              <a:uFillTx/>
              <a:ea typeface="+mn-ea"/>
              <a:cs typeface="Calibri"/>
            </a:endParaRPr>
          </a:p>
        </p:txBody>
      </p:sp>
      <p:sp>
        <p:nvSpPr>
          <p:cNvPr id="31" name="object 23">
            <a:extLst>
              <a:ext uri="{FF2B5EF4-FFF2-40B4-BE49-F238E27FC236}">
                <a16:creationId xmlns:a16="http://schemas.microsoft.com/office/drawing/2014/main" id="{E9D440AB-67A5-4E01-AA3F-78043EC5F089}"/>
              </a:ext>
            </a:extLst>
          </p:cNvPr>
          <p:cNvSpPr txBox="1"/>
          <p:nvPr/>
        </p:nvSpPr>
        <p:spPr>
          <a:xfrm>
            <a:off x="4541837" y="2020895"/>
            <a:ext cx="5229013" cy="911275"/>
          </a:xfrm>
          <a:prstGeom prst="rect">
            <a:avLst/>
          </a:prstGeom>
        </p:spPr>
        <p:txBody>
          <a:bodyPr vert="horz" wrap="square" lIns="0" tIns="6350" rIns="0" bIns="0" rtlCol="0">
            <a:spAutoFit/>
          </a:bodyPr>
          <a:lstStyle/>
          <a:p>
            <a:pPr marL="584200" lvl="1" indent="-241300">
              <a:lnSpc>
                <a:spcPct val="90000"/>
              </a:lnSpc>
              <a:spcBef>
                <a:spcPct val="20000"/>
              </a:spcBef>
              <a:buSzPct val="90000"/>
              <a:buFont typeface="Arial" pitchFamily="34" charset="0"/>
              <a:buChar char="•"/>
              <a:defRPr/>
            </a:pPr>
            <a:r>
              <a:rPr lang="en-US" sz="1400">
                <a:gradFill>
                  <a:gsLst>
                    <a:gs pos="1250">
                      <a:schemeClr val="tx1"/>
                    </a:gs>
                    <a:gs pos="100000">
                      <a:schemeClr val="tx1"/>
                    </a:gs>
                  </a:gsLst>
                  <a:lin ang="5400000" scaled="0"/>
                </a:gradFill>
              </a:rPr>
              <a:t>With its own code and data </a:t>
            </a:r>
          </a:p>
          <a:p>
            <a:pPr marL="584200" lvl="1" indent="-241300">
              <a:lnSpc>
                <a:spcPct val="90000"/>
              </a:lnSpc>
              <a:spcBef>
                <a:spcPct val="20000"/>
              </a:spcBef>
              <a:buSzPct val="90000"/>
              <a:buFont typeface="Arial" pitchFamily="34" charset="0"/>
              <a:buChar char="•"/>
              <a:defRPr/>
            </a:pPr>
            <a:r>
              <a:rPr lang="en-US" sz="1400">
                <a:gradFill>
                  <a:gsLst>
                    <a:gs pos="1250">
                      <a:schemeClr val="tx1"/>
                    </a:gs>
                    <a:gs pos="100000">
                      <a:schemeClr val="tx1"/>
                    </a:gs>
                  </a:gsLst>
                  <a:lin ang="5400000" scaled="0"/>
                </a:gradFill>
              </a:rPr>
              <a:t>Provide confidentiality</a:t>
            </a:r>
          </a:p>
          <a:p>
            <a:pPr marL="584200" lvl="1" indent="-241300">
              <a:lnSpc>
                <a:spcPct val="90000"/>
              </a:lnSpc>
              <a:spcBef>
                <a:spcPct val="20000"/>
              </a:spcBef>
              <a:buSzPct val="90000"/>
              <a:buFont typeface="Arial" pitchFamily="34" charset="0"/>
              <a:buChar char="•"/>
              <a:defRPr/>
            </a:pPr>
            <a:r>
              <a:rPr lang="en-US" sz="1400">
                <a:gradFill>
                  <a:gsLst>
                    <a:gs pos="1250">
                      <a:schemeClr val="tx1"/>
                    </a:gs>
                    <a:gs pos="100000">
                      <a:schemeClr val="tx1"/>
                    </a:gs>
                  </a:gsLst>
                  <a:lin ang="5400000" scaled="0"/>
                </a:gradFill>
              </a:rPr>
              <a:t>Provide integrity</a:t>
            </a:r>
          </a:p>
          <a:p>
            <a:pPr marL="584200" lvl="1" indent="-241300">
              <a:lnSpc>
                <a:spcPct val="90000"/>
              </a:lnSpc>
              <a:spcBef>
                <a:spcPct val="20000"/>
              </a:spcBef>
              <a:buSzPct val="90000"/>
              <a:buFont typeface="Arial" pitchFamily="34" charset="0"/>
              <a:buChar char="•"/>
              <a:defRPr/>
            </a:pPr>
            <a:r>
              <a:rPr lang="en-US" sz="1400">
                <a:gradFill>
                  <a:gsLst>
                    <a:gs pos="1250">
                      <a:schemeClr val="tx1"/>
                    </a:gs>
                    <a:gs pos="100000">
                      <a:schemeClr val="tx1"/>
                    </a:gs>
                  </a:gsLst>
                  <a:lin ang="5400000" scaled="0"/>
                </a:gradFill>
              </a:rPr>
              <a:t>With controlled entry points</a:t>
            </a:r>
          </a:p>
        </p:txBody>
      </p:sp>
      <p:pic>
        <p:nvPicPr>
          <p:cNvPr id="33" name="Picture 32">
            <a:extLst>
              <a:ext uri="{FF2B5EF4-FFF2-40B4-BE49-F238E27FC236}">
                <a16:creationId xmlns:a16="http://schemas.microsoft.com/office/drawing/2014/main" id="{69A81142-72E2-46F5-A289-A538AE8784E9}"/>
              </a:ext>
            </a:extLst>
          </p:cNvPr>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435912" y="5110366"/>
            <a:ext cx="380073" cy="379357"/>
          </a:xfrm>
          <a:prstGeom prst="rect">
            <a:avLst/>
          </a:prstGeom>
        </p:spPr>
      </p:pic>
    </p:spTree>
    <p:extLst>
      <p:ext uri="{BB962C8B-B14F-4D97-AF65-F5344CB8AC3E}">
        <p14:creationId xmlns:p14="http://schemas.microsoft.com/office/powerpoint/2010/main" val="3749805661"/>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72274" y="144462"/>
            <a:ext cx="11889564" cy="860424"/>
          </a:xfrm>
        </p:spPr>
        <p:txBody>
          <a:bodyPr/>
          <a:lstStyle/>
          <a:p>
            <a:r>
              <a:rPr lang="en-US"/>
              <a:t>SGX programming environment</a:t>
            </a:r>
          </a:p>
        </p:txBody>
      </p:sp>
      <p:sp>
        <p:nvSpPr>
          <p:cNvPr id="7" name="object 2">
            <a:extLst>
              <a:ext uri="{FF2B5EF4-FFF2-40B4-BE49-F238E27FC236}">
                <a16:creationId xmlns:a16="http://schemas.microsoft.com/office/drawing/2014/main" id="{0547CD34-1584-4557-81AF-96C1A1E8F5C0}"/>
              </a:ext>
            </a:extLst>
          </p:cNvPr>
          <p:cNvSpPr/>
          <p:nvPr/>
        </p:nvSpPr>
        <p:spPr>
          <a:xfrm>
            <a:off x="432054" y="1898282"/>
            <a:ext cx="1371600" cy="37293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fr-FR" sz="1765" kern="0">
              <a:gradFill>
                <a:gsLst>
                  <a:gs pos="0">
                    <a:srgbClr val="FFFFFF"/>
                  </a:gs>
                  <a:gs pos="100000">
                    <a:srgbClr val="FFFFFF"/>
                  </a:gs>
                </a:gsLst>
                <a:lin ang="5400000" scaled="0"/>
              </a:gradFill>
            </a:endParaRPr>
          </a:p>
        </p:txBody>
      </p:sp>
      <p:sp>
        <p:nvSpPr>
          <p:cNvPr id="9" name="object 4">
            <a:extLst>
              <a:ext uri="{FF2B5EF4-FFF2-40B4-BE49-F238E27FC236}">
                <a16:creationId xmlns:a16="http://schemas.microsoft.com/office/drawing/2014/main" id="{F4DE39CA-B1EE-4D9D-9435-26A1334B25D9}"/>
              </a:ext>
            </a:extLst>
          </p:cNvPr>
          <p:cNvSpPr/>
          <p:nvPr/>
        </p:nvSpPr>
        <p:spPr>
          <a:xfrm>
            <a:off x="480822" y="4810646"/>
            <a:ext cx="1278890" cy="599440"/>
          </a:xfrm>
          <a:prstGeom prst="rect">
            <a:avLst/>
          </a:prstGeom>
          <a:solidFill>
            <a:srgbClr val="00AF50"/>
          </a:solidFill>
        </p:spPr>
        <p:txBody>
          <a:bodyPr wrap="square" lIns="0" tIns="0" rIns="0" bIns="0"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fr-FR" sz="1600" b="0" i="0" u="none" strike="noStrike" kern="1200" cap="none" spc="0" normalizeH="0" baseline="0" noProof="0">
                <a:ln>
                  <a:noFill/>
                </a:ln>
                <a:solidFill>
                  <a:srgbClr val="505050">
                    <a:lumMod val="50000"/>
                  </a:srgbClr>
                </a:solidFill>
                <a:effectLst/>
                <a:uLnTx/>
                <a:uFillTx/>
                <a:latin typeface="Segoe UI"/>
                <a:ea typeface="+mn-ea"/>
                <a:cs typeface="+mn-cs"/>
              </a:rPr>
              <a:t>App Data</a:t>
            </a:r>
          </a:p>
        </p:txBody>
      </p:sp>
      <p:sp>
        <p:nvSpPr>
          <p:cNvPr id="11" name="object 5">
            <a:extLst>
              <a:ext uri="{FF2B5EF4-FFF2-40B4-BE49-F238E27FC236}">
                <a16:creationId xmlns:a16="http://schemas.microsoft.com/office/drawing/2014/main" id="{66485183-3DEC-4361-AE0F-C48B833DF8B1}"/>
              </a:ext>
            </a:extLst>
          </p:cNvPr>
          <p:cNvSpPr/>
          <p:nvPr/>
        </p:nvSpPr>
        <p:spPr>
          <a:xfrm>
            <a:off x="480822" y="4810646"/>
            <a:ext cx="1278890" cy="599440"/>
          </a:xfrm>
          <a:prstGeom prst="rect">
            <a:avLst/>
          </a:prstGeom>
          <a:ln w="25908">
            <a:solidFill>
              <a:srgbClr val="051821"/>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fr-FR" sz="1600" b="0" i="0" u="none" strike="noStrike" kern="1200" cap="none" spc="0" normalizeH="0" baseline="0" noProof="0">
              <a:ln>
                <a:noFill/>
              </a:ln>
              <a:solidFill>
                <a:srgbClr val="FFFFFF"/>
              </a:solidFill>
              <a:effectLst/>
              <a:uLnTx/>
              <a:uFillTx/>
              <a:latin typeface="Segoe UI"/>
              <a:ea typeface="+mn-ea"/>
              <a:cs typeface="+mn-cs"/>
            </a:endParaRPr>
          </a:p>
        </p:txBody>
      </p:sp>
      <p:sp>
        <p:nvSpPr>
          <p:cNvPr id="13" name="object 6">
            <a:extLst>
              <a:ext uri="{FF2B5EF4-FFF2-40B4-BE49-F238E27FC236}">
                <a16:creationId xmlns:a16="http://schemas.microsoft.com/office/drawing/2014/main" id="{E80B8C9E-EB12-4139-BF3F-FF3954710B85}"/>
              </a:ext>
            </a:extLst>
          </p:cNvPr>
          <p:cNvSpPr/>
          <p:nvPr/>
        </p:nvSpPr>
        <p:spPr>
          <a:xfrm>
            <a:off x="480822" y="4162946"/>
            <a:ext cx="1278890" cy="649605"/>
          </a:xfrm>
          <a:prstGeom prst="rect">
            <a:avLst/>
          </a:prstGeom>
          <a:solidFill>
            <a:srgbClr val="00AF50"/>
          </a:solidFill>
        </p:spPr>
        <p:txBody>
          <a:bodyPr wrap="square" lIns="0" tIns="0" rIns="0" bIns="0"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fr-FR" sz="1600" b="0" i="0" u="none" strike="noStrike" kern="1200" cap="none" spc="0" normalizeH="0" baseline="0" noProof="0">
                <a:ln>
                  <a:noFill/>
                </a:ln>
                <a:solidFill>
                  <a:srgbClr val="505050">
                    <a:lumMod val="50000"/>
                  </a:srgbClr>
                </a:solidFill>
                <a:effectLst/>
                <a:uLnTx/>
                <a:uFillTx/>
                <a:latin typeface="Segoe UI"/>
                <a:ea typeface="+mn-ea"/>
                <a:cs typeface="+mn-cs"/>
              </a:rPr>
              <a:t>App Data</a:t>
            </a:r>
          </a:p>
        </p:txBody>
      </p:sp>
      <p:sp>
        <p:nvSpPr>
          <p:cNvPr id="15" name="object 7">
            <a:extLst>
              <a:ext uri="{FF2B5EF4-FFF2-40B4-BE49-F238E27FC236}">
                <a16:creationId xmlns:a16="http://schemas.microsoft.com/office/drawing/2014/main" id="{20A8E1AA-44D4-4A8A-AF89-BD15EB779A40}"/>
              </a:ext>
            </a:extLst>
          </p:cNvPr>
          <p:cNvSpPr/>
          <p:nvPr/>
        </p:nvSpPr>
        <p:spPr>
          <a:xfrm>
            <a:off x="480822" y="4162946"/>
            <a:ext cx="1278890" cy="649605"/>
          </a:xfrm>
          <a:prstGeom prst="rect">
            <a:avLst/>
          </a:prstGeom>
          <a:ln w="25908">
            <a:solidFill>
              <a:srgbClr val="051821"/>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fr-FR" sz="1600" b="0" i="0" u="none" strike="noStrike" kern="1200" cap="none" spc="0" normalizeH="0" baseline="0" noProof="0">
              <a:ln>
                <a:noFill/>
              </a:ln>
              <a:solidFill>
                <a:srgbClr val="FFFFFF"/>
              </a:solidFill>
              <a:effectLst/>
              <a:uLnTx/>
              <a:uFillTx/>
              <a:latin typeface="Segoe UI"/>
              <a:ea typeface="+mn-ea"/>
              <a:cs typeface="+mn-cs"/>
            </a:endParaRPr>
          </a:p>
        </p:txBody>
      </p:sp>
      <p:sp>
        <p:nvSpPr>
          <p:cNvPr id="17" name="object 8">
            <a:extLst>
              <a:ext uri="{FF2B5EF4-FFF2-40B4-BE49-F238E27FC236}">
                <a16:creationId xmlns:a16="http://schemas.microsoft.com/office/drawing/2014/main" id="{1230658B-34BC-4DC3-B868-112D335E2360}"/>
              </a:ext>
            </a:extLst>
          </p:cNvPr>
          <p:cNvSpPr/>
          <p:nvPr/>
        </p:nvSpPr>
        <p:spPr>
          <a:xfrm>
            <a:off x="480822" y="1956194"/>
            <a:ext cx="1278890" cy="649605"/>
          </a:xfrm>
          <a:prstGeom prst="rect">
            <a:avLst/>
          </a:prstGeom>
          <a:solidFill>
            <a:srgbClr val="00AF50"/>
          </a:solidFill>
        </p:spPr>
        <p:txBody>
          <a:bodyPr wrap="square" lIns="0" tIns="0" rIns="0" bIns="0"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fr-FR" sz="1600" b="0" i="0" u="none" strike="noStrike" kern="1200" cap="none" spc="0" normalizeH="0" baseline="0" noProof="0">
                <a:ln>
                  <a:noFill/>
                </a:ln>
                <a:solidFill>
                  <a:srgbClr val="505050">
                    <a:lumMod val="50000"/>
                  </a:srgbClr>
                </a:solidFill>
                <a:effectLst/>
                <a:uLnTx/>
                <a:uFillTx/>
                <a:latin typeface="Segoe UI"/>
                <a:ea typeface="+mn-ea"/>
                <a:cs typeface="+mn-cs"/>
              </a:rPr>
              <a:t>OS</a:t>
            </a:r>
          </a:p>
        </p:txBody>
      </p:sp>
      <p:sp>
        <p:nvSpPr>
          <p:cNvPr id="19" name="object 9">
            <a:extLst>
              <a:ext uri="{FF2B5EF4-FFF2-40B4-BE49-F238E27FC236}">
                <a16:creationId xmlns:a16="http://schemas.microsoft.com/office/drawing/2014/main" id="{0613B7C5-AF3E-4F5F-94AC-F26BC3A59C05}"/>
              </a:ext>
            </a:extLst>
          </p:cNvPr>
          <p:cNvSpPr/>
          <p:nvPr/>
        </p:nvSpPr>
        <p:spPr>
          <a:xfrm>
            <a:off x="480822" y="1956194"/>
            <a:ext cx="1278890" cy="649605"/>
          </a:xfrm>
          <a:prstGeom prst="rect">
            <a:avLst/>
          </a:prstGeom>
          <a:ln w="25908">
            <a:solidFill>
              <a:srgbClr val="051821"/>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fr-FR" sz="1600" b="0" i="0" u="none" strike="noStrike" kern="1200" cap="none" spc="0" normalizeH="0" baseline="0" noProof="0">
              <a:ln>
                <a:noFill/>
              </a:ln>
              <a:solidFill>
                <a:srgbClr val="FFFFFF"/>
              </a:solidFill>
              <a:effectLst/>
              <a:uLnTx/>
              <a:uFillTx/>
              <a:latin typeface="Segoe UI"/>
              <a:ea typeface="+mn-ea"/>
              <a:cs typeface="+mn-cs"/>
            </a:endParaRPr>
          </a:p>
        </p:txBody>
      </p:sp>
      <p:sp>
        <p:nvSpPr>
          <p:cNvPr id="21" name="TextBox 20">
            <a:extLst>
              <a:ext uri="{FF2B5EF4-FFF2-40B4-BE49-F238E27FC236}">
                <a16:creationId xmlns:a16="http://schemas.microsoft.com/office/drawing/2014/main" id="{02E0BC4D-1DB6-4DC2-BACA-46AC40634042}"/>
              </a:ext>
            </a:extLst>
          </p:cNvPr>
          <p:cNvSpPr txBox="1"/>
          <p:nvPr/>
        </p:nvSpPr>
        <p:spPr>
          <a:xfrm>
            <a:off x="432054" y="5685548"/>
            <a:ext cx="1512786" cy="517065"/>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fr-FR" sz="1600" b="0" i="0" u="none" strike="noStrike" kern="1200" cap="none" spc="0" normalizeH="0" baseline="0" noProof="0">
                <a:ln>
                  <a:noFill/>
                </a:ln>
                <a:solidFill>
                  <a:srgbClr val="505050">
                    <a:lumMod val="50000"/>
                  </a:srgbClr>
                </a:solidFill>
                <a:effectLst/>
                <a:uLnTx/>
                <a:uFillTx/>
                <a:latin typeface="Segoe UI"/>
                <a:ea typeface="+mn-ea"/>
                <a:cs typeface="+mn-cs"/>
              </a:rPr>
              <a:t>User Process</a:t>
            </a:r>
          </a:p>
        </p:txBody>
      </p:sp>
      <p:sp>
        <p:nvSpPr>
          <p:cNvPr id="23" name="Rectangle 22">
            <a:extLst>
              <a:ext uri="{FF2B5EF4-FFF2-40B4-BE49-F238E27FC236}">
                <a16:creationId xmlns:a16="http://schemas.microsoft.com/office/drawing/2014/main" id="{C808E801-B04C-4E5C-B226-41D5AEF4DA26}"/>
              </a:ext>
            </a:extLst>
          </p:cNvPr>
          <p:cNvSpPr/>
          <p:nvPr/>
        </p:nvSpPr>
        <p:spPr>
          <a:xfrm>
            <a:off x="8173472" y="6665614"/>
            <a:ext cx="4248473" cy="276999"/>
          </a:xfrm>
          <a:prstGeom prst="rect">
            <a:avLst/>
          </a:prstGeom>
        </p:spPr>
        <p:txBody>
          <a:bodyPr wrap="square">
            <a:spAutoFit/>
          </a:bodyPr>
          <a:lstStyle/>
          <a:p>
            <a:pPr lvl="1" algn="r">
              <a:lnSpc>
                <a:spcPct val="100000"/>
              </a:lnSpc>
              <a:spcBef>
                <a:spcPts val="1200"/>
              </a:spcBef>
            </a:pPr>
            <a:r>
              <a:rPr lang="fr-FR" sz="1200"/>
              <a:t>Intel Source (</a:t>
            </a:r>
            <a:r>
              <a:rPr lang="en-US" sz="1200">
                <a:hlinkClick r:id="rId3"/>
              </a:rPr>
              <a:t>Intel Software Guard Extensions</a:t>
            </a:r>
            <a:r>
              <a:rPr lang="en-US" sz="1200"/>
              <a:t>) </a:t>
            </a:r>
          </a:p>
        </p:txBody>
      </p:sp>
      <p:sp>
        <p:nvSpPr>
          <p:cNvPr id="25" name="Rectangle 24">
            <a:extLst>
              <a:ext uri="{FF2B5EF4-FFF2-40B4-BE49-F238E27FC236}">
                <a16:creationId xmlns:a16="http://schemas.microsoft.com/office/drawing/2014/main" id="{109C6F5C-1C2D-403E-820B-4F9C981635B9}"/>
              </a:ext>
            </a:extLst>
          </p:cNvPr>
          <p:cNvSpPr/>
          <p:nvPr/>
        </p:nvSpPr>
        <p:spPr>
          <a:xfrm>
            <a:off x="4454237" y="1684659"/>
            <a:ext cx="6991209" cy="341632"/>
          </a:xfrm>
          <a:prstGeom prst="rect">
            <a:avLst/>
          </a:prstGeom>
        </p:spPr>
        <p:txBody>
          <a:bodyPr wrap="none">
            <a:spAutoFit/>
          </a:bodyPr>
          <a:lstStyle/>
          <a:p>
            <a:pPr marR="0" indent="0" algn="ctr" fontAlgn="auto">
              <a:lnSpc>
                <a:spcPct val="90000"/>
              </a:lnSpc>
              <a:spcBef>
                <a:spcPct val="20000"/>
              </a:spcBef>
              <a:spcAft>
                <a:spcPts val="0"/>
              </a:spcAft>
              <a:buClrTx/>
              <a:buSzPct val="90000"/>
              <a:buFontTx/>
              <a:buNone/>
              <a:tabLst/>
              <a:defRPr/>
            </a:pPr>
            <a:r>
              <a:rPr lang="en-US">
                <a:gradFill>
                  <a:gsLst>
                    <a:gs pos="1250">
                      <a:schemeClr val="tx1"/>
                    </a:gs>
                    <a:gs pos="100000">
                      <a:schemeClr val="tx1"/>
                    </a:gs>
                  </a:gsLst>
                  <a:lin ang="5400000" scaled="0"/>
                </a:gradFill>
                <a:latin typeface="Segoe UI Semibold" panose="020B0702040204020203" pitchFamily="34" charset="0"/>
                <a:cs typeface="Segoe UI Semibold" panose="020B0702040204020203" pitchFamily="34" charset="0"/>
              </a:rPr>
              <a:t>Protected Execution Environment (TEE) embedded in a process</a:t>
            </a:r>
          </a:p>
        </p:txBody>
      </p:sp>
      <p:sp>
        <p:nvSpPr>
          <p:cNvPr id="3" name="object 6">
            <a:extLst>
              <a:ext uri="{FF2B5EF4-FFF2-40B4-BE49-F238E27FC236}">
                <a16:creationId xmlns:a16="http://schemas.microsoft.com/office/drawing/2014/main" id="{2D929BEC-5836-4637-869C-3E31855454A9}"/>
              </a:ext>
            </a:extLst>
          </p:cNvPr>
          <p:cNvSpPr/>
          <p:nvPr/>
        </p:nvSpPr>
        <p:spPr>
          <a:xfrm>
            <a:off x="468630" y="3481301"/>
            <a:ext cx="1280160" cy="641985"/>
          </a:xfrm>
          <a:prstGeom prst="rect">
            <a:avLst/>
          </a:prstGeom>
          <a:solidFill>
            <a:schemeClr val="bg1">
              <a:lumMod val="50000"/>
              <a:alpha val="67843"/>
            </a:schemeClr>
          </a:solidFill>
          <a:ln w="38100" cap="flat" cmpd="sng" algn="ctr">
            <a:solidFill>
              <a:schemeClr val="bg1">
                <a:lumMod val="50000"/>
              </a:schemeClr>
            </a:solidFill>
            <a:prstDash val="solid"/>
            <a:headEnd type="none" w="med" len="med"/>
            <a:tailEnd type="none" w="med" len="med"/>
          </a:ln>
          <a:effectLst/>
        </p:spPr>
        <p:txBody>
          <a:bodyPr vert="horz" wrap="square" lIns="0" tIns="45726" rIns="0" bIns="45726" numCol="1" rtlCol="0" anchor="ctr" anchorCtr="0" compatLnSpc="1">
            <a:prstTxWarp prst="textNoShape">
              <a:avLst/>
            </a:prstTxWarp>
          </a:bodyPr>
          <a:lstStyle/>
          <a:p>
            <a:pPr algn="ctr" defTabSz="914289" fontAlgn="base">
              <a:spcBef>
                <a:spcPct val="0"/>
              </a:spcBef>
              <a:spcAft>
                <a:spcPct val="0"/>
              </a:spcAft>
            </a:pPr>
            <a:r>
              <a:rPr lang="en-US" sz="1600" kern="0">
                <a:gradFill>
                  <a:gsLst>
                    <a:gs pos="0">
                      <a:srgbClr val="FFFFFF"/>
                    </a:gs>
                    <a:gs pos="100000">
                      <a:srgbClr val="FFFFFF"/>
                    </a:gs>
                  </a:gsLst>
                  <a:lin ang="5400000" scaled="0"/>
                </a:gradFill>
              </a:rPr>
              <a:t>Enclave</a:t>
            </a:r>
            <a:endParaRPr sz="1600" kern="0">
              <a:gradFill>
                <a:gsLst>
                  <a:gs pos="0">
                    <a:srgbClr val="FFFFFF"/>
                  </a:gs>
                  <a:gs pos="100000">
                    <a:srgbClr val="FFFFFF"/>
                  </a:gs>
                </a:gsLst>
                <a:lin ang="5400000" scaled="0"/>
              </a:gradFill>
            </a:endParaRPr>
          </a:p>
        </p:txBody>
      </p:sp>
      <p:sp>
        <p:nvSpPr>
          <p:cNvPr id="4" name="Rectangle 3">
            <a:extLst>
              <a:ext uri="{FF2B5EF4-FFF2-40B4-BE49-F238E27FC236}">
                <a16:creationId xmlns:a16="http://schemas.microsoft.com/office/drawing/2014/main" id="{AEB0F104-C040-4C74-9215-64DA4052015C}"/>
              </a:ext>
            </a:extLst>
          </p:cNvPr>
          <p:cNvSpPr/>
          <p:nvPr/>
        </p:nvSpPr>
        <p:spPr>
          <a:xfrm>
            <a:off x="2241803" y="2129110"/>
            <a:ext cx="1384146" cy="3257230"/>
          </a:xfrm>
          <a:prstGeom prst="rect">
            <a:avLst/>
          </a:prstGeom>
          <a:pattFill prst="dkUpDiag">
            <a:fgClr>
              <a:schemeClr val="bg1">
                <a:lumMod val="65000"/>
              </a:schemeClr>
            </a:fgClr>
            <a:bgClr>
              <a:srgbClr val="FFFFFF"/>
            </a:bgClr>
          </a:pattFill>
          <a:ln w="38100" cap="flat" cmpd="sng" algn="ctr">
            <a:solidFill>
              <a:schemeClr val="bg1">
                <a:lumMod val="50000"/>
              </a:schemeClr>
            </a:solidFill>
            <a:prstDash val="solid"/>
            <a:headEnd type="none" w="med" len="med"/>
            <a:tailEnd type="none" w="med" len="med"/>
          </a:ln>
          <a:effectLst/>
        </p:spPr>
        <p:txBody>
          <a:bodyPr vert="horz" wrap="square" lIns="0" tIns="45726" rIns="0" bIns="45726" numCol="1" rtlCol="0" anchor="ctr" anchorCtr="0" compatLnSpc="1">
            <a:prstTxWarp prst="textNoShape">
              <a:avLst/>
            </a:prstTxWarp>
          </a:bodyPr>
          <a:lstStyle/>
          <a:p>
            <a:pPr algn="ctr" defTabSz="914289" fontAlgn="base">
              <a:spcBef>
                <a:spcPct val="0"/>
              </a:spcBef>
              <a:spcAft>
                <a:spcPct val="0"/>
              </a:spcAft>
            </a:pPr>
            <a:endParaRPr lang="fr-FR" sz="1961" kern="0">
              <a:gradFill>
                <a:gsLst>
                  <a:gs pos="0">
                    <a:srgbClr val="FFFFFF"/>
                  </a:gs>
                  <a:gs pos="100000">
                    <a:srgbClr val="FFFFFF"/>
                  </a:gs>
                </a:gsLst>
                <a:lin ang="5400000" scaled="0"/>
              </a:gradFill>
            </a:endParaRPr>
          </a:p>
        </p:txBody>
      </p:sp>
      <p:sp>
        <p:nvSpPr>
          <p:cNvPr id="5" name="object 17">
            <a:extLst>
              <a:ext uri="{FF2B5EF4-FFF2-40B4-BE49-F238E27FC236}">
                <a16:creationId xmlns:a16="http://schemas.microsoft.com/office/drawing/2014/main" id="{B041DDD2-32C0-453C-A97E-04788C1722C1}"/>
              </a:ext>
            </a:extLst>
          </p:cNvPr>
          <p:cNvSpPr/>
          <p:nvPr/>
        </p:nvSpPr>
        <p:spPr>
          <a:xfrm>
            <a:off x="2300477" y="2210561"/>
            <a:ext cx="1280160" cy="599440"/>
          </a:xfrm>
          <a:prstGeom prst="rect">
            <a:avLst/>
          </a:prstGeom>
          <a:solidFill>
            <a:srgbClr val="00ADEE"/>
          </a:solidFill>
        </p:spPr>
        <p:txBody>
          <a:bodyPr wrap="square" lIns="0" tIns="0" rIns="0" bIns="0" rtlCol="0"/>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fr-FR" sz="1600" b="0" i="0" u="none" strike="noStrike" kern="1200" cap="none" spc="0" normalizeH="0" baseline="0" noProof="0">
                <a:ln>
                  <a:noFill/>
                </a:ln>
                <a:solidFill>
                  <a:srgbClr val="505050">
                    <a:lumMod val="50000"/>
                  </a:srgbClr>
                </a:solidFill>
                <a:effectLst/>
                <a:uLnTx/>
                <a:uFillTx/>
                <a:ea typeface="+mn-ea"/>
                <a:cs typeface="+mn-cs"/>
              </a:rPr>
              <a:t>Enclave Code</a:t>
            </a:r>
          </a:p>
        </p:txBody>
      </p:sp>
      <p:sp>
        <p:nvSpPr>
          <p:cNvPr id="6" name="object 18">
            <a:extLst>
              <a:ext uri="{FF2B5EF4-FFF2-40B4-BE49-F238E27FC236}">
                <a16:creationId xmlns:a16="http://schemas.microsoft.com/office/drawing/2014/main" id="{09AEC5C5-23ED-4B41-8D06-426617E5C922}"/>
              </a:ext>
            </a:extLst>
          </p:cNvPr>
          <p:cNvSpPr/>
          <p:nvPr/>
        </p:nvSpPr>
        <p:spPr>
          <a:xfrm>
            <a:off x="2300477" y="2210561"/>
            <a:ext cx="1280160" cy="599440"/>
          </a:xfrm>
          <a:prstGeom prst="rect">
            <a:avLst/>
          </a:prstGeom>
          <a:ln w="25908">
            <a:solidFill>
              <a:srgbClr val="051821"/>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fr-FR" sz="1600" b="0" i="0" u="none" strike="noStrike" kern="1200" cap="none" spc="0" normalizeH="0" baseline="0" noProof="0">
              <a:ln>
                <a:noFill/>
              </a:ln>
              <a:solidFill>
                <a:srgbClr val="FFFFFF"/>
              </a:solidFill>
              <a:effectLst/>
              <a:uLnTx/>
              <a:uFillTx/>
              <a:ea typeface="+mn-ea"/>
              <a:cs typeface="+mn-cs"/>
            </a:endParaRPr>
          </a:p>
        </p:txBody>
      </p:sp>
      <p:sp>
        <p:nvSpPr>
          <p:cNvPr id="8" name="object 19">
            <a:extLst>
              <a:ext uri="{FF2B5EF4-FFF2-40B4-BE49-F238E27FC236}">
                <a16:creationId xmlns:a16="http://schemas.microsoft.com/office/drawing/2014/main" id="{13D3513E-2A4F-45BF-B583-375C5BCD598E}"/>
              </a:ext>
            </a:extLst>
          </p:cNvPr>
          <p:cNvSpPr/>
          <p:nvPr/>
        </p:nvSpPr>
        <p:spPr>
          <a:xfrm>
            <a:off x="2300477" y="2820161"/>
            <a:ext cx="1280160" cy="649605"/>
          </a:xfrm>
          <a:prstGeom prst="rect">
            <a:avLst/>
          </a:prstGeom>
          <a:solidFill>
            <a:srgbClr val="00ADEE"/>
          </a:solidFill>
        </p:spPr>
        <p:txBody>
          <a:bodyPr wrap="square" lIns="0" tIns="0" rIns="0" bIns="0" rtlCol="0"/>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fr-FR" sz="1600" b="0" i="0" u="none" strike="noStrike" kern="1200" cap="none" spc="0" normalizeH="0" baseline="0" noProof="0">
                <a:ln>
                  <a:noFill/>
                </a:ln>
                <a:solidFill>
                  <a:srgbClr val="505050">
                    <a:lumMod val="50000"/>
                  </a:srgbClr>
                </a:solidFill>
                <a:effectLst/>
                <a:uLnTx/>
                <a:uFillTx/>
                <a:ea typeface="+mn-ea"/>
                <a:cs typeface="+mn-cs"/>
              </a:rPr>
              <a:t>Enclave Date</a:t>
            </a:r>
          </a:p>
        </p:txBody>
      </p:sp>
      <p:sp>
        <p:nvSpPr>
          <p:cNvPr id="10" name="object 20">
            <a:extLst>
              <a:ext uri="{FF2B5EF4-FFF2-40B4-BE49-F238E27FC236}">
                <a16:creationId xmlns:a16="http://schemas.microsoft.com/office/drawing/2014/main" id="{A1713D1E-1E6C-4F16-BA4E-1FB2D46B073D}"/>
              </a:ext>
            </a:extLst>
          </p:cNvPr>
          <p:cNvSpPr/>
          <p:nvPr/>
        </p:nvSpPr>
        <p:spPr>
          <a:xfrm>
            <a:off x="2300477" y="2820161"/>
            <a:ext cx="1280160" cy="649605"/>
          </a:xfrm>
          <a:prstGeom prst="rect">
            <a:avLst/>
          </a:prstGeom>
          <a:ln w="25908">
            <a:solidFill>
              <a:srgbClr val="051821"/>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fr-FR" sz="1600" b="0" i="0" u="none" strike="noStrike" kern="1200" cap="none" spc="0" normalizeH="0" baseline="0" noProof="0">
              <a:ln>
                <a:noFill/>
              </a:ln>
              <a:solidFill>
                <a:srgbClr val="FFFFFF"/>
              </a:solidFill>
              <a:effectLst/>
              <a:uLnTx/>
              <a:uFillTx/>
              <a:ea typeface="+mn-ea"/>
              <a:cs typeface="+mn-cs"/>
            </a:endParaRPr>
          </a:p>
        </p:txBody>
      </p:sp>
      <p:sp>
        <p:nvSpPr>
          <p:cNvPr id="12" name="object 24">
            <a:extLst>
              <a:ext uri="{FF2B5EF4-FFF2-40B4-BE49-F238E27FC236}">
                <a16:creationId xmlns:a16="http://schemas.microsoft.com/office/drawing/2014/main" id="{D4961BD3-3A55-4E8D-A47F-38F3CEA3EFDA}"/>
              </a:ext>
            </a:extLst>
          </p:cNvPr>
          <p:cNvSpPr txBox="1"/>
          <p:nvPr/>
        </p:nvSpPr>
        <p:spPr>
          <a:xfrm>
            <a:off x="2548508" y="5473395"/>
            <a:ext cx="758190" cy="259045"/>
          </a:xfrm>
          <a:prstGeom prst="rect">
            <a:avLst/>
          </a:prstGeom>
        </p:spPr>
        <p:txBody>
          <a:bodyPr vert="horz" wrap="square" lIns="0" tIns="12700" rIns="0" bIns="0" rtlCol="0">
            <a:spAutoFit/>
          </a:bodyPr>
          <a:lstStyle/>
          <a:p>
            <a:pPr marL="12700" marR="0" lvl="0" indent="0" algn="l" defTabSz="932742" rtl="0" eaLnBrk="1" fontAlgn="auto" latinLnBrk="0" hangingPunct="1">
              <a:lnSpc>
                <a:spcPct val="100000"/>
              </a:lnSpc>
              <a:spcBef>
                <a:spcPts val="100"/>
              </a:spcBef>
              <a:spcAft>
                <a:spcPts val="0"/>
              </a:spcAft>
              <a:buClrTx/>
              <a:buSzTx/>
              <a:buFontTx/>
              <a:buNone/>
              <a:tabLst/>
              <a:defRPr/>
            </a:pPr>
            <a:r>
              <a:rPr kumimoji="0" lang="fr-FR" sz="1600" b="0" i="0" u="none" strike="noStrike" kern="1200" cap="none" spc="15" normalizeH="0" baseline="0" noProof="0">
                <a:ln>
                  <a:noFill/>
                </a:ln>
                <a:solidFill>
                  <a:srgbClr val="051821"/>
                </a:solidFill>
                <a:effectLst/>
                <a:uLnTx/>
                <a:uFillTx/>
                <a:ea typeface="+mn-ea"/>
                <a:cs typeface="Calibri"/>
              </a:rPr>
              <a:t>Encl</a:t>
            </a:r>
            <a:r>
              <a:rPr kumimoji="0" lang="fr-FR" sz="1600" b="0" i="0" u="none" strike="noStrike" kern="1200" cap="none" spc="-25" normalizeH="0" baseline="0" noProof="0">
                <a:ln>
                  <a:noFill/>
                </a:ln>
                <a:solidFill>
                  <a:srgbClr val="051821"/>
                </a:solidFill>
                <a:effectLst/>
                <a:uLnTx/>
                <a:uFillTx/>
                <a:ea typeface="+mn-ea"/>
                <a:cs typeface="Calibri"/>
              </a:rPr>
              <a:t>a</a:t>
            </a:r>
            <a:r>
              <a:rPr kumimoji="0" lang="fr-FR" sz="1600" b="0" i="0" u="none" strike="noStrike" kern="1200" cap="none" spc="75" normalizeH="0" baseline="0" noProof="0">
                <a:ln>
                  <a:noFill/>
                </a:ln>
                <a:solidFill>
                  <a:srgbClr val="051821"/>
                </a:solidFill>
                <a:effectLst/>
                <a:uLnTx/>
                <a:uFillTx/>
                <a:ea typeface="+mn-ea"/>
                <a:cs typeface="Calibri"/>
              </a:rPr>
              <a:t>v</a:t>
            </a:r>
            <a:r>
              <a:rPr kumimoji="0" lang="fr-FR" sz="1600" b="0" i="0" u="none" strike="noStrike" kern="1200" cap="none" spc="40" normalizeH="0" baseline="0" noProof="0">
                <a:ln>
                  <a:noFill/>
                </a:ln>
                <a:solidFill>
                  <a:srgbClr val="051821"/>
                </a:solidFill>
                <a:effectLst/>
                <a:uLnTx/>
                <a:uFillTx/>
                <a:ea typeface="+mn-ea"/>
                <a:cs typeface="Calibri"/>
              </a:rPr>
              <a:t>e</a:t>
            </a:r>
            <a:endParaRPr kumimoji="0" lang="fr-FR" sz="1600" b="0" i="0" u="none" strike="noStrike" kern="1200" cap="none" spc="0" normalizeH="0" baseline="0" noProof="0">
              <a:ln>
                <a:noFill/>
              </a:ln>
              <a:solidFill>
                <a:srgbClr val="FFFFFF"/>
              </a:solidFill>
              <a:effectLst/>
              <a:uLnTx/>
              <a:uFillTx/>
              <a:ea typeface="+mn-ea"/>
              <a:cs typeface="Calibri"/>
            </a:endParaRPr>
          </a:p>
        </p:txBody>
      </p:sp>
      <p:sp>
        <p:nvSpPr>
          <p:cNvPr id="31" name="object 23">
            <a:extLst>
              <a:ext uri="{FF2B5EF4-FFF2-40B4-BE49-F238E27FC236}">
                <a16:creationId xmlns:a16="http://schemas.microsoft.com/office/drawing/2014/main" id="{E9D440AB-67A5-4E01-AA3F-78043EC5F089}"/>
              </a:ext>
            </a:extLst>
          </p:cNvPr>
          <p:cNvSpPr txBox="1"/>
          <p:nvPr/>
        </p:nvSpPr>
        <p:spPr>
          <a:xfrm>
            <a:off x="4541837" y="2020895"/>
            <a:ext cx="5229013" cy="1148263"/>
          </a:xfrm>
          <a:prstGeom prst="rect">
            <a:avLst/>
          </a:prstGeom>
        </p:spPr>
        <p:txBody>
          <a:bodyPr vert="horz" wrap="square" lIns="0" tIns="6350" rIns="0" bIns="0" rtlCol="0">
            <a:spAutoFit/>
          </a:bodyPr>
          <a:lstStyle/>
          <a:p>
            <a:pPr marL="584200" lvl="1" indent="-241300">
              <a:lnSpc>
                <a:spcPct val="90000"/>
              </a:lnSpc>
              <a:spcBef>
                <a:spcPct val="20000"/>
              </a:spcBef>
              <a:buSzPct val="90000"/>
              <a:buFont typeface="Arial" pitchFamily="34" charset="0"/>
              <a:buChar char="•"/>
              <a:defRPr/>
            </a:pPr>
            <a:r>
              <a:rPr lang="en-US" sz="1400">
                <a:gradFill>
                  <a:gsLst>
                    <a:gs pos="1250">
                      <a:schemeClr val="tx1"/>
                    </a:gs>
                    <a:gs pos="100000">
                      <a:schemeClr val="tx1"/>
                    </a:gs>
                  </a:gsLst>
                  <a:lin ang="5400000" scaled="0"/>
                </a:gradFill>
              </a:rPr>
              <a:t>With its own code and data </a:t>
            </a:r>
          </a:p>
          <a:p>
            <a:pPr marL="584200" lvl="1" indent="-241300">
              <a:lnSpc>
                <a:spcPct val="90000"/>
              </a:lnSpc>
              <a:spcBef>
                <a:spcPct val="20000"/>
              </a:spcBef>
              <a:buSzPct val="90000"/>
              <a:buFont typeface="Arial" pitchFamily="34" charset="0"/>
              <a:buChar char="•"/>
              <a:defRPr/>
            </a:pPr>
            <a:r>
              <a:rPr lang="en-US" sz="1400">
                <a:gradFill>
                  <a:gsLst>
                    <a:gs pos="1250">
                      <a:schemeClr val="tx1"/>
                    </a:gs>
                    <a:gs pos="100000">
                      <a:schemeClr val="tx1"/>
                    </a:gs>
                  </a:gsLst>
                  <a:lin ang="5400000" scaled="0"/>
                </a:gradFill>
              </a:rPr>
              <a:t>Provide confidentiality</a:t>
            </a:r>
          </a:p>
          <a:p>
            <a:pPr marL="584200" lvl="1" indent="-241300">
              <a:lnSpc>
                <a:spcPct val="90000"/>
              </a:lnSpc>
              <a:spcBef>
                <a:spcPct val="20000"/>
              </a:spcBef>
              <a:buSzPct val="90000"/>
              <a:buFont typeface="Arial" pitchFamily="34" charset="0"/>
              <a:buChar char="•"/>
              <a:defRPr/>
            </a:pPr>
            <a:r>
              <a:rPr lang="en-US" sz="1400">
                <a:gradFill>
                  <a:gsLst>
                    <a:gs pos="1250">
                      <a:schemeClr val="tx1"/>
                    </a:gs>
                    <a:gs pos="100000">
                      <a:schemeClr val="tx1"/>
                    </a:gs>
                  </a:gsLst>
                  <a:lin ang="5400000" scaled="0"/>
                </a:gradFill>
              </a:rPr>
              <a:t>Provide integrity</a:t>
            </a:r>
          </a:p>
          <a:p>
            <a:pPr marL="584200" lvl="1" indent="-241300">
              <a:lnSpc>
                <a:spcPct val="90000"/>
              </a:lnSpc>
              <a:spcBef>
                <a:spcPct val="20000"/>
              </a:spcBef>
              <a:buSzPct val="90000"/>
              <a:buFont typeface="Arial" pitchFamily="34" charset="0"/>
              <a:buChar char="•"/>
              <a:defRPr/>
            </a:pPr>
            <a:r>
              <a:rPr lang="en-US" sz="1400">
                <a:gradFill>
                  <a:gsLst>
                    <a:gs pos="1250">
                      <a:schemeClr val="tx1"/>
                    </a:gs>
                    <a:gs pos="100000">
                      <a:schemeClr val="tx1"/>
                    </a:gs>
                  </a:gsLst>
                  <a:lin ang="5400000" scaled="0"/>
                </a:gradFill>
              </a:rPr>
              <a:t>With controlled entry points</a:t>
            </a:r>
          </a:p>
          <a:p>
            <a:pPr marL="584200" lvl="1" indent="-241300">
              <a:lnSpc>
                <a:spcPct val="90000"/>
              </a:lnSpc>
              <a:spcBef>
                <a:spcPct val="20000"/>
              </a:spcBef>
              <a:buSzPct val="90000"/>
              <a:buFont typeface="Arial" pitchFamily="34" charset="0"/>
              <a:buChar char="•"/>
              <a:defRPr/>
            </a:pPr>
            <a:r>
              <a:rPr lang="en-US" sz="1400">
                <a:gradFill>
                  <a:gsLst>
                    <a:gs pos="1250">
                      <a:schemeClr val="tx1"/>
                    </a:gs>
                    <a:gs pos="100000">
                      <a:schemeClr val="tx1"/>
                    </a:gs>
                  </a:gsLst>
                  <a:lin ang="5400000" scaled="0"/>
                </a:gradFill>
              </a:rPr>
              <a:t>Supporting multiple threads</a:t>
            </a:r>
          </a:p>
        </p:txBody>
      </p:sp>
      <p:sp>
        <p:nvSpPr>
          <p:cNvPr id="14" name="object 19">
            <a:extLst>
              <a:ext uri="{FF2B5EF4-FFF2-40B4-BE49-F238E27FC236}">
                <a16:creationId xmlns:a16="http://schemas.microsoft.com/office/drawing/2014/main" id="{87A3C47E-1812-40F9-B2A3-1B191F5E72A4}"/>
              </a:ext>
            </a:extLst>
          </p:cNvPr>
          <p:cNvSpPr/>
          <p:nvPr/>
        </p:nvSpPr>
        <p:spPr>
          <a:xfrm>
            <a:off x="2300477" y="3725862"/>
            <a:ext cx="1280160" cy="649605"/>
          </a:xfrm>
          <a:prstGeom prst="rect">
            <a:avLst/>
          </a:prstGeom>
          <a:solidFill>
            <a:srgbClr val="00ADEE"/>
          </a:solidFill>
        </p:spPr>
        <p:txBody>
          <a:bodyPr wrap="square" lIns="0" tIns="0" rIns="0" bIns="0"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fr-FR" sz="1600" b="0" i="0" u="none" strike="noStrike" kern="1200" cap="none" spc="0" normalizeH="0" baseline="0" noProof="0">
                <a:ln>
                  <a:noFill/>
                </a:ln>
                <a:solidFill>
                  <a:srgbClr val="505050">
                    <a:lumMod val="50000"/>
                  </a:srgbClr>
                </a:solidFill>
                <a:effectLst/>
                <a:uLnTx/>
                <a:uFillTx/>
                <a:ea typeface="+mn-ea"/>
                <a:cs typeface="+mn-cs"/>
              </a:rPr>
              <a:t>TCS (x n) (*)</a:t>
            </a:r>
          </a:p>
        </p:txBody>
      </p:sp>
      <p:sp>
        <p:nvSpPr>
          <p:cNvPr id="16" name="object 20">
            <a:extLst>
              <a:ext uri="{FF2B5EF4-FFF2-40B4-BE49-F238E27FC236}">
                <a16:creationId xmlns:a16="http://schemas.microsoft.com/office/drawing/2014/main" id="{145461D9-96EC-4DD8-9E98-4BEECE0B44F9}"/>
              </a:ext>
            </a:extLst>
          </p:cNvPr>
          <p:cNvSpPr/>
          <p:nvPr/>
        </p:nvSpPr>
        <p:spPr>
          <a:xfrm>
            <a:off x="2300477" y="3725862"/>
            <a:ext cx="1280160" cy="649605"/>
          </a:xfrm>
          <a:prstGeom prst="rect">
            <a:avLst/>
          </a:prstGeom>
          <a:ln w="25908">
            <a:solidFill>
              <a:srgbClr val="051821"/>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fr-FR" sz="1600" b="0" i="0" u="none" strike="noStrike" kern="1200" cap="none" spc="0" normalizeH="0" baseline="0" noProof="0">
              <a:ln>
                <a:noFill/>
              </a:ln>
              <a:solidFill>
                <a:srgbClr val="FFFFFF"/>
              </a:solidFill>
              <a:effectLst/>
              <a:uLnTx/>
              <a:uFillTx/>
              <a:ea typeface="+mn-ea"/>
              <a:cs typeface="+mn-cs"/>
            </a:endParaRPr>
          </a:p>
        </p:txBody>
      </p:sp>
      <p:sp>
        <p:nvSpPr>
          <p:cNvPr id="18" name="TextBox 17">
            <a:extLst>
              <a:ext uri="{FF2B5EF4-FFF2-40B4-BE49-F238E27FC236}">
                <a16:creationId xmlns:a16="http://schemas.microsoft.com/office/drawing/2014/main" id="{E424CE3C-DE06-43F6-9ADC-683E19FC3D5C}"/>
              </a:ext>
            </a:extLst>
          </p:cNvPr>
          <p:cNvSpPr txBox="1"/>
          <p:nvPr/>
        </p:nvSpPr>
        <p:spPr>
          <a:xfrm>
            <a:off x="274639" y="6366661"/>
            <a:ext cx="3739229" cy="544765"/>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fr-FR" b="0" i="0" u="none" strike="noStrike" kern="1200" cap="none" spc="0" normalizeH="0" baseline="0" noProof="0">
                <a:ln>
                  <a:noFill/>
                </a:ln>
                <a:solidFill>
                  <a:srgbClr val="505050">
                    <a:lumMod val="50000"/>
                  </a:srgbClr>
                </a:solidFill>
                <a:effectLst/>
                <a:uLnTx/>
                <a:uFillTx/>
                <a:latin typeface="Segoe UI"/>
                <a:ea typeface="+mn-ea"/>
                <a:cs typeface="Verdana"/>
              </a:rPr>
              <a:t>(*) Thread Control Structure (TCS)</a:t>
            </a:r>
          </a:p>
        </p:txBody>
      </p:sp>
      <p:pic>
        <p:nvPicPr>
          <p:cNvPr id="38" name="Picture 37">
            <a:extLst>
              <a:ext uri="{FF2B5EF4-FFF2-40B4-BE49-F238E27FC236}">
                <a16:creationId xmlns:a16="http://schemas.microsoft.com/office/drawing/2014/main" id="{52C5CB3B-6B45-4568-8FCD-286C4313302A}"/>
              </a:ext>
            </a:extLst>
          </p:cNvPr>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435912" y="5110366"/>
            <a:ext cx="380073" cy="379357"/>
          </a:xfrm>
          <a:prstGeom prst="rect">
            <a:avLst/>
          </a:prstGeom>
        </p:spPr>
      </p:pic>
    </p:spTree>
    <p:extLst>
      <p:ext uri="{BB962C8B-B14F-4D97-AF65-F5344CB8AC3E}">
        <p14:creationId xmlns:p14="http://schemas.microsoft.com/office/powerpoint/2010/main" val="1168263818"/>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72274" y="144462"/>
            <a:ext cx="11889564" cy="860424"/>
          </a:xfrm>
        </p:spPr>
        <p:txBody>
          <a:bodyPr/>
          <a:lstStyle/>
          <a:p>
            <a:r>
              <a:rPr lang="en-US"/>
              <a:t>SGX programming environment</a:t>
            </a:r>
          </a:p>
        </p:txBody>
      </p:sp>
      <p:sp>
        <p:nvSpPr>
          <p:cNvPr id="7" name="object 2">
            <a:extLst>
              <a:ext uri="{FF2B5EF4-FFF2-40B4-BE49-F238E27FC236}">
                <a16:creationId xmlns:a16="http://schemas.microsoft.com/office/drawing/2014/main" id="{0547CD34-1584-4557-81AF-96C1A1E8F5C0}"/>
              </a:ext>
            </a:extLst>
          </p:cNvPr>
          <p:cNvSpPr/>
          <p:nvPr/>
        </p:nvSpPr>
        <p:spPr>
          <a:xfrm>
            <a:off x="432054" y="1898282"/>
            <a:ext cx="1371600" cy="37293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fr-FR" sz="1765" kern="0">
              <a:gradFill>
                <a:gsLst>
                  <a:gs pos="0">
                    <a:srgbClr val="FFFFFF"/>
                  </a:gs>
                  <a:gs pos="100000">
                    <a:srgbClr val="FFFFFF"/>
                  </a:gs>
                </a:gsLst>
                <a:lin ang="5400000" scaled="0"/>
              </a:gradFill>
            </a:endParaRPr>
          </a:p>
        </p:txBody>
      </p:sp>
      <p:sp>
        <p:nvSpPr>
          <p:cNvPr id="9" name="object 4">
            <a:extLst>
              <a:ext uri="{FF2B5EF4-FFF2-40B4-BE49-F238E27FC236}">
                <a16:creationId xmlns:a16="http://schemas.microsoft.com/office/drawing/2014/main" id="{F4DE39CA-B1EE-4D9D-9435-26A1334B25D9}"/>
              </a:ext>
            </a:extLst>
          </p:cNvPr>
          <p:cNvSpPr/>
          <p:nvPr/>
        </p:nvSpPr>
        <p:spPr>
          <a:xfrm>
            <a:off x="480822" y="4810646"/>
            <a:ext cx="1278890" cy="599440"/>
          </a:xfrm>
          <a:prstGeom prst="rect">
            <a:avLst/>
          </a:prstGeom>
          <a:solidFill>
            <a:srgbClr val="00AF50"/>
          </a:solidFill>
        </p:spPr>
        <p:txBody>
          <a:bodyPr wrap="square" lIns="0" tIns="0" rIns="0" bIns="0"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fr-FR" sz="1600" b="0" i="0" u="none" strike="noStrike" kern="1200" cap="none" spc="0" normalizeH="0" baseline="0" noProof="0">
                <a:ln>
                  <a:noFill/>
                </a:ln>
                <a:solidFill>
                  <a:srgbClr val="505050">
                    <a:lumMod val="50000"/>
                  </a:srgbClr>
                </a:solidFill>
                <a:effectLst/>
                <a:uLnTx/>
                <a:uFillTx/>
                <a:latin typeface="Segoe UI"/>
                <a:ea typeface="+mn-ea"/>
                <a:cs typeface="+mn-cs"/>
              </a:rPr>
              <a:t>App Data</a:t>
            </a:r>
          </a:p>
        </p:txBody>
      </p:sp>
      <p:sp>
        <p:nvSpPr>
          <p:cNvPr id="11" name="object 5">
            <a:extLst>
              <a:ext uri="{FF2B5EF4-FFF2-40B4-BE49-F238E27FC236}">
                <a16:creationId xmlns:a16="http://schemas.microsoft.com/office/drawing/2014/main" id="{66485183-3DEC-4361-AE0F-C48B833DF8B1}"/>
              </a:ext>
            </a:extLst>
          </p:cNvPr>
          <p:cNvSpPr/>
          <p:nvPr/>
        </p:nvSpPr>
        <p:spPr>
          <a:xfrm>
            <a:off x="480822" y="4810646"/>
            <a:ext cx="1278890" cy="599440"/>
          </a:xfrm>
          <a:prstGeom prst="rect">
            <a:avLst/>
          </a:prstGeom>
          <a:ln w="25908">
            <a:solidFill>
              <a:srgbClr val="051821"/>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fr-FR" sz="1600" b="0" i="0" u="none" strike="noStrike" kern="1200" cap="none" spc="0" normalizeH="0" baseline="0" noProof="0">
              <a:ln>
                <a:noFill/>
              </a:ln>
              <a:solidFill>
                <a:srgbClr val="FFFFFF"/>
              </a:solidFill>
              <a:effectLst/>
              <a:uLnTx/>
              <a:uFillTx/>
              <a:latin typeface="Segoe UI"/>
              <a:ea typeface="+mn-ea"/>
              <a:cs typeface="+mn-cs"/>
            </a:endParaRPr>
          </a:p>
        </p:txBody>
      </p:sp>
      <p:sp>
        <p:nvSpPr>
          <p:cNvPr id="13" name="object 6">
            <a:extLst>
              <a:ext uri="{FF2B5EF4-FFF2-40B4-BE49-F238E27FC236}">
                <a16:creationId xmlns:a16="http://schemas.microsoft.com/office/drawing/2014/main" id="{E80B8C9E-EB12-4139-BF3F-FF3954710B85}"/>
              </a:ext>
            </a:extLst>
          </p:cNvPr>
          <p:cNvSpPr/>
          <p:nvPr/>
        </p:nvSpPr>
        <p:spPr>
          <a:xfrm>
            <a:off x="480822" y="4162946"/>
            <a:ext cx="1278890" cy="649605"/>
          </a:xfrm>
          <a:prstGeom prst="rect">
            <a:avLst/>
          </a:prstGeom>
          <a:solidFill>
            <a:srgbClr val="00AF50"/>
          </a:solidFill>
        </p:spPr>
        <p:txBody>
          <a:bodyPr wrap="square" lIns="0" tIns="0" rIns="0" bIns="0"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fr-FR" sz="1600" b="0" i="0" u="none" strike="noStrike" kern="1200" cap="none" spc="0" normalizeH="0" baseline="0" noProof="0">
                <a:ln>
                  <a:noFill/>
                </a:ln>
                <a:solidFill>
                  <a:srgbClr val="505050">
                    <a:lumMod val="50000"/>
                  </a:srgbClr>
                </a:solidFill>
                <a:effectLst/>
                <a:uLnTx/>
                <a:uFillTx/>
                <a:latin typeface="Segoe UI"/>
                <a:ea typeface="+mn-ea"/>
                <a:cs typeface="+mn-cs"/>
              </a:rPr>
              <a:t>App Data</a:t>
            </a:r>
          </a:p>
        </p:txBody>
      </p:sp>
      <p:sp>
        <p:nvSpPr>
          <p:cNvPr id="15" name="object 7">
            <a:extLst>
              <a:ext uri="{FF2B5EF4-FFF2-40B4-BE49-F238E27FC236}">
                <a16:creationId xmlns:a16="http://schemas.microsoft.com/office/drawing/2014/main" id="{20A8E1AA-44D4-4A8A-AF89-BD15EB779A40}"/>
              </a:ext>
            </a:extLst>
          </p:cNvPr>
          <p:cNvSpPr/>
          <p:nvPr/>
        </p:nvSpPr>
        <p:spPr>
          <a:xfrm>
            <a:off x="480822" y="4162946"/>
            <a:ext cx="1278890" cy="649605"/>
          </a:xfrm>
          <a:prstGeom prst="rect">
            <a:avLst/>
          </a:prstGeom>
          <a:ln w="25908">
            <a:solidFill>
              <a:srgbClr val="051821"/>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fr-FR" sz="1600" b="0" i="0" u="none" strike="noStrike" kern="1200" cap="none" spc="0" normalizeH="0" baseline="0" noProof="0">
              <a:ln>
                <a:noFill/>
              </a:ln>
              <a:solidFill>
                <a:srgbClr val="FFFFFF"/>
              </a:solidFill>
              <a:effectLst/>
              <a:uLnTx/>
              <a:uFillTx/>
              <a:latin typeface="Segoe UI"/>
              <a:ea typeface="+mn-ea"/>
              <a:cs typeface="+mn-cs"/>
            </a:endParaRPr>
          </a:p>
        </p:txBody>
      </p:sp>
      <p:sp>
        <p:nvSpPr>
          <p:cNvPr id="17" name="object 8">
            <a:extLst>
              <a:ext uri="{FF2B5EF4-FFF2-40B4-BE49-F238E27FC236}">
                <a16:creationId xmlns:a16="http://schemas.microsoft.com/office/drawing/2014/main" id="{1230658B-34BC-4DC3-B868-112D335E2360}"/>
              </a:ext>
            </a:extLst>
          </p:cNvPr>
          <p:cNvSpPr/>
          <p:nvPr/>
        </p:nvSpPr>
        <p:spPr>
          <a:xfrm>
            <a:off x="480822" y="1956194"/>
            <a:ext cx="1278890" cy="649605"/>
          </a:xfrm>
          <a:prstGeom prst="rect">
            <a:avLst/>
          </a:prstGeom>
          <a:solidFill>
            <a:srgbClr val="00AF50"/>
          </a:solidFill>
        </p:spPr>
        <p:txBody>
          <a:bodyPr wrap="square" lIns="0" tIns="0" rIns="0" bIns="0"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fr-FR" sz="1600" b="0" i="0" u="none" strike="noStrike" kern="1200" cap="none" spc="0" normalizeH="0" baseline="0" noProof="0">
                <a:ln>
                  <a:noFill/>
                </a:ln>
                <a:solidFill>
                  <a:srgbClr val="505050">
                    <a:lumMod val="50000"/>
                  </a:srgbClr>
                </a:solidFill>
                <a:effectLst/>
                <a:uLnTx/>
                <a:uFillTx/>
                <a:latin typeface="Segoe UI"/>
                <a:ea typeface="+mn-ea"/>
                <a:cs typeface="+mn-cs"/>
              </a:rPr>
              <a:t>OS</a:t>
            </a:r>
          </a:p>
        </p:txBody>
      </p:sp>
      <p:sp>
        <p:nvSpPr>
          <p:cNvPr id="19" name="object 9">
            <a:extLst>
              <a:ext uri="{FF2B5EF4-FFF2-40B4-BE49-F238E27FC236}">
                <a16:creationId xmlns:a16="http://schemas.microsoft.com/office/drawing/2014/main" id="{0613B7C5-AF3E-4F5F-94AC-F26BC3A59C05}"/>
              </a:ext>
            </a:extLst>
          </p:cNvPr>
          <p:cNvSpPr/>
          <p:nvPr/>
        </p:nvSpPr>
        <p:spPr>
          <a:xfrm>
            <a:off x="480822" y="1956194"/>
            <a:ext cx="1278890" cy="649605"/>
          </a:xfrm>
          <a:prstGeom prst="rect">
            <a:avLst/>
          </a:prstGeom>
          <a:ln w="25908">
            <a:solidFill>
              <a:srgbClr val="051821"/>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fr-FR" sz="1600" b="0" i="0" u="none" strike="noStrike" kern="1200" cap="none" spc="0" normalizeH="0" baseline="0" noProof="0">
              <a:ln>
                <a:noFill/>
              </a:ln>
              <a:solidFill>
                <a:srgbClr val="FFFFFF"/>
              </a:solidFill>
              <a:effectLst/>
              <a:uLnTx/>
              <a:uFillTx/>
              <a:latin typeface="Segoe UI"/>
              <a:ea typeface="+mn-ea"/>
              <a:cs typeface="+mn-cs"/>
            </a:endParaRPr>
          </a:p>
        </p:txBody>
      </p:sp>
      <p:sp>
        <p:nvSpPr>
          <p:cNvPr id="21" name="TextBox 20">
            <a:extLst>
              <a:ext uri="{FF2B5EF4-FFF2-40B4-BE49-F238E27FC236}">
                <a16:creationId xmlns:a16="http://schemas.microsoft.com/office/drawing/2014/main" id="{02E0BC4D-1DB6-4DC2-BACA-46AC40634042}"/>
              </a:ext>
            </a:extLst>
          </p:cNvPr>
          <p:cNvSpPr txBox="1"/>
          <p:nvPr/>
        </p:nvSpPr>
        <p:spPr>
          <a:xfrm>
            <a:off x="432054" y="5685548"/>
            <a:ext cx="1512786" cy="517065"/>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fr-FR" sz="1600" b="0" i="0" u="none" strike="noStrike" kern="1200" cap="none" spc="0" normalizeH="0" baseline="0" noProof="0">
                <a:ln>
                  <a:noFill/>
                </a:ln>
                <a:solidFill>
                  <a:srgbClr val="505050">
                    <a:lumMod val="50000"/>
                  </a:srgbClr>
                </a:solidFill>
                <a:effectLst/>
                <a:uLnTx/>
                <a:uFillTx/>
                <a:latin typeface="Segoe UI"/>
                <a:ea typeface="+mn-ea"/>
                <a:cs typeface="+mn-cs"/>
              </a:rPr>
              <a:t>User Process</a:t>
            </a:r>
          </a:p>
        </p:txBody>
      </p:sp>
      <p:sp>
        <p:nvSpPr>
          <p:cNvPr id="23" name="Rectangle 22">
            <a:extLst>
              <a:ext uri="{FF2B5EF4-FFF2-40B4-BE49-F238E27FC236}">
                <a16:creationId xmlns:a16="http://schemas.microsoft.com/office/drawing/2014/main" id="{C808E801-B04C-4E5C-B226-41D5AEF4DA26}"/>
              </a:ext>
            </a:extLst>
          </p:cNvPr>
          <p:cNvSpPr/>
          <p:nvPr/>
        </p:nvSpPr>
        <p:spPr>
          <a:xfrm>
            <a:off x="8173472" y="6665614"/>
            <a:ext cx="4248473" cy="276999"/>
          </a:xfrm>
          <a:prstGeom prst="rect">
            <a:avLst/>
          </a:prstGeom>
        </p:spPr>
        <p:txBody>
          <a:bodyPr wrap="square">
            <a:spAutoFit/>
          </a:bodyPr>
          <a:lstStyle/>
          <a:p>
            <a:pPr lvl="1" algn="r">
              <a:lnSpc>
                <a:spcPct val="100000"/>
              </a:lnSpc>
              <a:spcBef>
                <a:spcPts val="1200"/>
              </a:spcBef>
            </a:pPr>
            <a:r>
              <a:rPr lang="fr-FR" sz="1200"/>
              <a:t>Intel Source (</a:t>
            </a:r>
            <a:r>
              <a:rPr lang="en-US" sz="1200">
                <a:hlinkClick r:id="rId3"/>
              </a:rPr>
              <a:t>Intel Software Guard Extensions</a:t>
            </a:r>
            <a:r>
              <a:rPr lang="en-US" sz="1200"/>
              <a:t>) </a:t>
            </a:r>
          </a:p>
        </p:txBody>
      </p:sp>
      <p:sp>
        <p:nvSpPr>
          <p:cNvPr id="25" name="Rectangle 24">
            <a:extLst>
              <a:ext uri="{FF2B5EF4-FFF2-40B4-BE49-F238E27FC236}">
                <a16:creationId xmlns:a16="http://schemas.microsoft.com/office/drawing/2014/main" id="{109C6F5C-1C2D-403E-820B-4F9C981635B9}"/>
              </a:ext>
            </a:extLst>
          </p:cNvPr>
          <p:cNvSpPr/>
          <p:nvPr/>
        </p:nvSpPr>
        <p:spPr>
          <a:xfrm>
            <a:off x="4454237" y="1684659"/>
            <a:ext cx="6991209" cy="341632"/>
          </a:xfrm>
          <a:prstGeom prst="rect">
            <a:avLst/>
          </a:prstGeom>
        </p:spPr>
        <p:txBody>
          <a:bodyPr wrap="none">
            <a:spAutoFit/>
          </a:bodyPr>
          <a:lstStyle/>
          <a:p>
            <a:pPr marR="0" indent="0" algn="ctr" fontAlgn="auto">
              <a:lnSpc>
                <a:spcPct val="90000"/>
              </a:lnSpc>
              <a:spcBef>
                <a:spcPct val="20000"/>
              </a:spcBef>
              <a:spcAft>
                <a:spcPts val="0"/>
              </a:spcAft>
              <a:buClrTx/>
              <a:buSzPct val="90000"/>
              <a:buFontTx/>
              <a:buNone/>
              <a:tabLst/>
              <a:defRPr/>
            </a:pPr>
            <a:r>
              <a:rPr lang="en-US">
                <a:gradFill>
                  <a:gsLst>
                    <a:gs pos="1250">
                      <a:schemeClr val="tx1"/>
                    </a:gs>
                    <a:gs pos="100000">
                      <a:schemeClr val="tx1"/>
                    </a:gs>
                  </a:gsLst>
                  <a:lin ang="5400000" scaled="0"/>
                </a:gradFill>
                <a:latin typeface="Segoe UI Semibold" panose="020B0702040204020203" pitchFamily="34" charset="0"/>
                <a:cs typeface="Segoe UI Semibold" panose="020B0702040204020203" pitchFamily="34" charset="0"/>
              </a:rPr>
              <a:t>Protected Execution Environment (TEE) embedded in a process</a:t>
            </a:r>
          </a:p>
        </p:txBody>
      </p:sp>
      <p:sp>
        <p:nvSpPr>
          <p:cNvPr id="3" name="object 6">
            <a:extLst>
              <a:ext uri="{FF2B5EF4-FFF2-40B4-BE49-F238E27FC236}">
                <a16:creationId xmlns:a16="http://schemas.microsoft.com/office/drawing/2014/main" id="{2D929BEC-5836-4637-869C-3E31855454A9}"/>
              </a:ext>
            </a:extLst>
          </p:cNvPr>
          <p:cNvSpPr/>
          <p:nvPr/>
        </p:nvSpPr>
        <p:spPr>
          <a:xfrm>
            <a:off x="468630" y="3481301"/>
            <a:ext cx="1280160" cy="641985"/>
          </a:xfrm>
          <a:prstGeom prst="rect">
            <a:avLst/>
          </a:prstGeom>
          <a:solidFill>
            <a:schemeClr val="bg1">
              <a:lumMod val="50000"/>
              <a:alpha val="67843"/>
            </a:schemeClr>
          </a:solidFill>
          <a:ln w="38100" cap="flat" cmpd="sng" algn="ctr">
            <a:solidFill>
              <a:schemeClr val="bg1">
                <a:lumMod val="50000"/>
              </a:schemeClr>
            </a:solidFill>
            <a:prstDash val="solid"/>
            <a:headEnd type="none" w="med" len="med"/>
            <a:tailEnd type="none" w="med" len="med"/>
          </a:ln>
          <a:effectLst/>
        </p:spPr>
        <p:txBody>
          <a:bodyPr vert="horz" wrap="square" lIns="0" tIns="45726" rIns="0" bIns="45726" numCol="1" rtlCol="0" anchor="ctr" anchorCtr="0" compatLnSpc="1">
            <a:prstTxWarp prst="textNoShape">
              <a:avLst/>
            </a:prstTxWarp>
          </a:bodyPr>
          <a:lstStyle/>
          <a:p>
            <a:pPr algn="ctr" defTabSz="914289" fontAlgn="base">
              <a:spcBef>
                <a:spcPct val="0"/>
              </a:spcBef>
              <a:spcAft>
                <a:spcPct val="0"/>
              </a:spcAft>
            </a:pPr>
            <a:r>
              <a:rPr lang="en-US" sz="1600" kern="0">
                <a:gradFill>
                  <a:gsLst>
                    <a:gs pos="0">
                      <a:srgbClr val="FFFFFF"/>
                    </a:gs>
                    <a:gs pos="100000">
                      <a:srgbClr val="FFFFFF"/>
                    </a:gs>
                  </a:gsLst>
                  <a:lin ang="5400000" scaled="0"/>
                </a:gradFill>
              </a:rPr>
              <a:t>Enclave</a:t>
            </a:r>
            <a:endParaRPr sz="1600" kern="0">
              <a:gradFill>
                <a:gsLst>
                  <a:gs pos="0">
                    <a:srgbClr val="FFFFFF"/>
                  </a:gs>
                  <a:gs pos="100000">
                    <a:srgbClr val="FFFFFF"/>
                  </a:gs>
                </a:gsLst>
                <a:lin ang="5400000" scaled="0"/>
              </a:gradFill>
            </a:endParaRPr>
          </a:p>
        </p:txBody>
      </p:sp>
      <p:sp>
        <p:nvSpPr>
          <p:cNvPr id="4" name="Rectangle 3">
            <a:extLst>
              <a:ext uri="{FF2B5EF4-FFF2-40B4-BE49-F238E27FC236}">
                <a16:creationId xmlns:a16="http://schemas.microsoft.com/office/drawing/2014/main" id="{AEB0F104-C040-4C74-9215-64DA4052015C}"/>
              </a:ext>
            </a:extLst>
          </p:cNvPr>
          <p:cNvSpPr/>
          <p:nvPr/>
        </p:nvSpPr>
        <p:spPr>
          <a:xfrm>
            <a:off x="2241803" y="2129110"/>
            <a:ext cx="1384146" cy="3257230"/>
          </a:xfrm>
          <a:prstGeom prst="rect">
            <a:avLst/>
          </a:prstGeom>
          <a:pattFill prst="dkUpDiag">
            <a:fgClr>
              <a:schemeClr val="bg1">
                <a:lumMod val="65000"/>
              </a:schemeClr>
            </a:fgClr>
            <a:bgClr>
              <a:srgbClr val="FFFFFF"/>
            </a:bgClr>
          </a:pattFill>
          <a:ln w="38100" cap="flat" cmpd="sng" algn="ctr">
            <a:solidFill>
              <a:schemeClr val="bg1">
                <a:lumMod val="50000"/>
              </a:schemeClr>
            </a:solidFill>
            <a:prstDash val="solid"/>
            <a:headEnd type="none" w="med" len="med"/>
            <a:tailEnd type="none" w="med" len="med"/>
          </a:ln>
          <a:effectLst/>
        </p:spPr>
        <p:txBody>
          <a:bodyPr vert="horz" wrap="square" lIns="0" tIns="45726" rIns="0" bIns="45726" numCol="1" rtlCol="0" anchor="ctr" anchorCtr="0" compatLnSpc="1">
            <a:prstTxWarp prst="textNoShape">
              <a:avLst/>
            </a:prstTxWarp>
          </a:bodyPr>
          <a:lstStyle/>
          <a:p>
            <a:pPr algn="ctr" defTabSz="914289" fontAlgn="base">
              <a:spcBef>
                <a:spcPct val="0"/>
              </a:spcBef>
              <a:spcAft>
                <a:spcPct val="0"/>
              </a:spcAft>
            </a:pPr>
            <a:endParaRPr lang="fr-FR" sz="1961" kern="0">
              <a:gradFill>
                <a:gsLst>
                  <a:gs pos="0">
                    <a:srgbClr val="FFFFFF"/>
                  </a:gs>
                  <a:gs pos="100000">
                    <a:srgbClr val="FFFFFF"/>
                  </a:gs>
                </a:gsLst>
                <a:lin ang="5400000" scaled="0"/>
              </a:gradFill>
            </a:endParaRPr>
          </a:p>
        </p:txBody>
      </p:sp>
      <p:sp>
        <p:nvSpPr>
          <p:cNvPr id="5" name="object 17">
            <a:extLst>
              <a:ext uri="{FF2B5EF4-FFF2-40B4-BE49-F238E27FC236}">
                <a16:creationId xmlns:a16="http://schemas.microsoft.com/office/drawing/2014/main" id="{B041DDD2-32C0-453C-A97E-04788C1722C1}"/>
              </a:ext>
            </a:extLst>
          </p:cNvPr>
          <p:cNvSpPr/>
          <p:nvPr/>
        </p:nvSpPr>
        <p:spPr>
          <a:xfrm>
            <a:off x="2300477" y="2210561"/>
            <a:ext cx="1280160" cy="599440"/>
          </a:xfrm>
          <a:prstGeom prst="rect">
            <a:avLst/>
          </a:prstGeom>
          <a:solidFill>
            <a:srgbClr val="00ADEE"/>
          </a:solidFill>
        </p:spPr>
        <p:txBody>
          <a:bodyPr wrap="square" lIns="0" tIns="0" rIns="0" bIns="0" rtlCol="0"/>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fr-FR" sz="1600" b="0" i="0" u="none" strike="noStrike" kern="1200" cap="none" spc="0" normalizeH="0" baseline="0" noProof="0">
                <a:ln>
                  <a:noFill/>
                </a:ln>
                <a:solidFill>
                  <a:srgbClr val="505050">
                    <a:lumMod val="50000"/>
                  </a:srgbClr>
                </a:solidFill>
                <a:effectLst/>
                <a:uLnTx/>
                <a:uFillTx/>
                <a:ea typeface="+mn-ea"/>
                <a:cs typeface="+mn-cs"/>
              </a:rPr>
              <a:t>Enclave Code</a:t>
            </a:r>
          </a:p>
        </p:txBody>
      </p:sp>
      <p:sp>
        <p:nvSpPr>
          <p:cNvPr id="6" name="object 18">
            <a:extLst>
              <a:ext uri="{FF2B5EF4-FFF2-40B4-BE49-F238E27FC236}">
                <a16:creationId xmlns:a16="http://schemas.microsoft.com/office/drawing/2014/main" id="{09AEC5C5-23ED-4B41-8D06-426617E5C922}"/>
              </a:ext>
            </a:extLst>
          </p:cNvPr>
          <p:cNvSpPr/>
          <p:nvPr/>
        </p:nvSpPr>
        <p:spPr>
          <a:xfrm>
            <a:off x="2300477" y="2210561"/>
            <a:ext cx="1280160" cy="599440"/>
          </a:xfrm>
          <a:prstGeom prst="rect">
            <a:avLst/>
          </a:prstGeom>
          <a:ln w="25908">
            <a:solidFill>
              <a:srgbClr val="051821"/>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fr-FR" sz="1600" b="0" i="0" u="none" strike="noStrike" kern="1200" cap="none" spc="0" normalizeH="0" baseline="0" noProof="0">
              <a:ln>
                <a:noFill/>
              </a:ln>
              <a:solidFill>
                <a:srgbClr val="FFFFFF"/>
              </a:solidFill>
              <a:effectLst/>
              <a:uLnTx/>
              <a:uFillTx/>
              <a:ea typeface="+mn-ea"/>
              <a:cs typeface="+mn-cs"/>
            </a:endParaRPr>
          </a:p>
        </p:txBody>
      </p:sp>
      <p:sp>
        <p:nvSpPr>
          <p:cNvPr id="8" name="object 19">
            <a:extLst>
              <a:ext uri="{FF2B5EF4-FFF2-40B4-BE49-F238E27FC236}">
                <a16:creationId xmlns:a16="http://schemas.microsoft.com/office/drawing/2014/main" id="{13D3513E-2A4F-45BF-B583-375C5BCD598E}"/>
              </a:ext>
            </a:extLst>
          </p:cNvPr>
          <p:cNvSpPr/>
          <p:nvPr/>
        </p:nvSpPr>
        <p:spPr>
          <a:xfrm>
            <a:off x="2300477" y="2820161"/>
            <a:ext cx="1280160" cy="649605"/>
          </a:xfrm>
          <a:prstGeom prst="rect">
            <a:avLst/>
          </a:prstGeom>
          <a:solidFill>
            <a:srgbClr val="00ADEE"/>
          </a:solidFill>
        </p:spPr>
        <p:txBody>
          <a:bodyPr wrap="square" lIns="0" tIns="0" rIns="0" bIns="0" rtlCol="0"/>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fr-FR" sz="1600" b="0" i="0" u="none" strike="noStrike" kern="1200" cap="none" spc="0" normalizeH="0" baseline="0" noProof="0">
                <a:ln>
                  <a:noFill/>
                </a:ln>
                <a:solidFill>
                  <a:srgbClr val="505050">
                    <a:lumMod val="50000"/>
                  </a:srgbClr>
                </a:solidFill>
                <a:effectLst/>
                <a:uLnTx/>
                <a:uFillTx/>
                <a:ea typeface="+mn-ea"/>
                <a:cs typeface="+mn-cs"/>
              </a:rPr>
              <a:t>Enclave Date</a:t>
            </a:r>
          </a:p>
        </p:txBody>
      </p:sp>
      <p:sp>
        <p:nvSpPr>
          <p:cNvPr id="10" name="object 20">
            <a:extLst>
              <a:ext uri="{FF2B5EF4-FFF2-40B4-BE49-F238E27FC236}">
                <a16:creationId xmlns:a16="http://schemas.microsoft.com/office/drawing/2014/main" id="{A1713D1E-1E6C-4F16-BA4E-1FB2D46B073D}"/>
              </a:ext>
            </a:extLst>
          </p:cNvPr>
          <p:cNvSpPr/>
          <p:nvPr/>
        </p:nvSpPr>
        <p:spPr>
          <a:xfrm>
            <a:off x="2300477" y="2820161"/>
            <a:ext cx="1280160" cy="649605"/>
          </a:xfrm>
          <a:prstGeom prst="rect">
            <a:avLst/>
          </a:prstGeom>
          <a:ln w="25908">
            <a:solidFill>
              <a:srgbClr val="051821"/>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fr-FR" sz="1600" b="0" i="0" u="none" strike="noStrike" kern="1200" cap="none" spc="0" normalizeH="0" baseline="0" noProof="0">
              <a:ln>
                <a:noFill/>
              </a:ln>
              <a:solidFill>
                <a:srgbClr val="FFFFFF"/>
              </a:solidFill>
              <a:effectLst/>
              <a:uLnTx/>
              <a:uFillTx/>
              <a:ea typeface="+mn-ea"/>
              <a:cs typeface="+mn-cs"/>
            </a:endParaRPr>
          </a:p>
        </p:txBody>
      </p:sp>
      <p:sp>
        <p:nvSpPr>
          <p:cNvPr id="12" name="object 24">
            <a:extLst>
              <a:ext uri="{FF2B5EF4-FFF2-40B4-BE49-F238E27FC236}">
                <a16:creationId xmlns:a16="http://schemas.microsoft.com/office/drawing/2014/main" id="{D4961BD3-3A55-4E8D-A47F-38F3CEA3EFDA}"/>
              </a:ext>
            </a:extLst>
          </p:cNvPr>
          <p:cNvSpPr txBox="1"/>
          <p:nvPr/>
        </p:nvSpPr>
        <p:spPr>
          <a:xfrm>
            <a:off x="2548508" y="5473395"/>
            <a:ext cx="758190" cy="259045"/>
          </a:xfrm>
          <a:prstGeom prst="rect">
            <a:avLst/>
          </a:prstGeom>
        </p:spPr>
        <p:txBody>
          <a:bodyPr vert="horz" wrap="square" lIns="0" tIns="12700" rIns="0" bIns="0" rtlCol="0">
            <a:spAutoFit/>
          </a:bodyPr>
          <a:lstStyle/>
          <a:p>
            <a:pPr marL="12700" marR="0" lvl="0" indent="0" algn="l" defTabSz="932742" rtl="0" eaLnBrk="1" fontAlgn="auto" latinLnBrk="0" hangingPunct="1">
              <a:lnSpc>
                <a:spcPct val="100000"/>
              </a:lnSpc>
              <a:spcBef>
                <a:spcPts val="100"/>
              </a:spcBef>
              <a:spcAft>
                <a:spcPts val="0"/>
              </a:spcAft>
              <a:buClrTx/>
              <a:buSzTx/>
              <a:buFontTx/>
              <a:buNone/>
              <a:tabLst/>
              <a:defRPr/>
            </a:pPr>
            <a:r>
              <a:rPr kumimoji="0" lang="fr-FR" sz="1600" b="0" i="0" u="none" strike="noStrike" kern="1200" cap="none" spc="15" normalizeH="0" baseline="0" noProof="0">
                <a:ln>
                  <a:noFill/>
                </a:ln>
                <a:solidFill>
                  <a:srgbClr val="051821"/>
                </a:solidFill>
                <a:effectLst/>
                <a:uLnTx/>
                <a:uFillTx/>
                <a:ea typeface="+mn-ea"/>
                <a:cs typeface="Calibri"/>
              </a:rPr>
              <a:t>Encl</a:t>
            </a:r>
            <a:r>
              <a:rPr kumimoji="0" lang="fr-FR" sz="1600" b="0" i="0" u="none" strike="noStrike" kern="1200" cap="none" spc="-25" normalizeH="0" baseline="0" noProof="0">
                <a:ln>
                  <a:noFill/>
                </a:ln>
                <a:solidFill>
                  <a:srgbClr val="051821"/>
                </a:solidFill>
                <a:effectLst/>
                <a:uLnTx/>
                <a:uFillTx/>
                <a:ea typeface="+mn-ea"/>
                <a:cs typeface="Calibri"/>
              </a:rPr>
              <a:t>a</a:t>
            </a:r>
            <a:r>
              <a:rPr kumimoji="0" lang="fr-FR" sz="1600" b="0" i="0" u="none" strike="noStrike" kern="1200" cap="none" spc="75" normalizeH="0" baseline="0" noProof="0">
                <a:ln>
                  <a:noFill/>
                </a:ln>
                <a:solidFill>
                  <a:srgbClr val="051821"/>
                </a:solidFill>
                <a:effectLst/>
                <a:uLnTx/>
                <a:uFillTx/>
                <a:ea typeface="+mn-ea"/>
                <a:cs typeface="Calibri"/>
              </a:rPr>
              <a:t>v</a:t>
            </a:r>
            <a:r>
              <a:rPr kumimoji="0" lang="fr-FR" sz="1600" b="0" i="0" u="none" strike="noStrike" kern="1200" cap="none" spc="40" normalizeH="0" baseline="0" noProof="0">
                <a:ln>
                  <a:noFill/>
                </a:ln>
                <a:solidFill>
                  <a:srgbClr val="051821"/>
                </a:solidFill>
                <a:effectLst/>
                <a:uLnTx/>
                <a:uFillTx/>
                <a:ea typeface="+mn-ea"/>
                <a:cs typeface="Calibri"/>
              </a:rPr>
              <a:t>e</a:t>
            </a:r>
            <a:endParaRPr kumimoji="0" lang="fr-FR" sz="1600" b="0" i="0" u="none" strike="noStrike" kern="1200" cap="none" spc="0" normalizeH="0" baseline="0" noProof="0">
              <a:ln>
                <a:noFill/>
              </a:ln>
              <a:solidFill>
                <a:srgbClr val="FFFFFF"/>
              </a:solidFill>
              <a:effectLst/>
              <a:uLnTx/>
              <a:uFillTx/>
              <a:ea typeface="+mn-ea"/>
              <a:cs typeface="Calibri"/>
            </a:endParaRPr>
          </a:p>
        </p:txBody>
      </p:sp>
      <p:sp>
        <p:nvSpPr>
          <p:cNvPr id="31" name="object 23">
            <a:extLst>
              <a:ext uri="{FF2B5EF4-FFF2-40B4-BE49-F238E27FC236}">
                <a16:creationId xmlns:a16="http://schemas.microsoft.com/office/drawing/2014/main" id="{E9D440AB-67A5-4E01-AA3F-78043EC5F089}"/>
              </a:ext>
            </a:extLst>
          </p:cNvPr>
          <p:cNvSpPr txBox="1"/>
          <p:nvPr/>
        </p:nvSpPr>
        <p:spPr>
          <a:xfrm>
            <a:off x="4541837" y="2020895"/>
            <a:ext cx="5229013" cy="1385251"/>
          </a:xfrm>
          <a:prstGeom prst="rect">
            <a:avLst/>
          </a:prstGeom>
        </p:spPr>
        <p:txBody>
          <a:bodyPr vert="horz" wrap="square" lIns="0" tIns="6350" rIns="0" bIns="0" rtlCol="0">
            <a:spAutoFit/>
          </a:bodyPr>
          <a:lstStyle/>
          <a:p>
            <a:pPr marL="584200" lvl="1" indent="-241300">
              <a:lnSpc>
                <a:spcPct val="90000"/>
              </a:lnSpc>
              <a:spcBef>
                <a:spcPct val="20000"/>
              </a:spcBef>
              <a:buSzPct val="90000"/>
              <a:buFont typeface="Arial" pitchFamily="34" charset="0"/>
              <a:buChar char="•"/>
              <a:defRPr/>
            </a:pPr>
            <a:r>
              <a:rPr lang="en-US" sz="1400">
                <a:gradFill>
                  <a:gsLst>
                    <a:gs pos="1250">
                      <a:schemeClr val="tx1"/>
                    </a:gs>
                    <a:gs pos="100000">
                      <a:schemeClr val="tx1"/>
                    </a:gs>
                  </a:gsLst>
                  <a:lin ang="5400000" scaled="0"/>
                </a:gradFill>
              </a:rPr>
              <a:t>With its own code and data </a:t>
            </a:r>
          </a:p>
          <a:p>
            <a:pPr marL="584200" lvl="1" indent="-241300">
              <a:lnSpc>
                <a:spcPct val="90000"/>
              </a:lnSpc>
              <a:spcBef>
                <a:spcPct val="20000"/>
              </a:spcBef>
              <a:buSzPct val="90000"/>
              <a:buFont typeface="Arial" pitchFamily="34" charset="0"/>
              <a:buChar char="•"/>
              <a:defRPr/>
            </a:pPr>
            <a:r>
              <a:rPr lang="en-US" sz="1400">
                <a:gradFill>
                  <a:gsLst>
                    <a:gs pos="1250">
                      <a:schemeClr val="tx1"/>
                    </a:gs>
                    <a:gs pos="100000">
                      <a:schemeClr val="tx1"/>
                    </a:gs>
                  </a:gsLst>
                  <a:lin ang="5400000" scaled="0"/>
                </a:gradFill>
              </a:rPr>
              <a:t>Provide confidentiality</a:t>
            </a:r>
          </a:p>
          <a:p>
            <a:pPr marL="584200" lvl="1" indent="-241300">
              <a:lnSpc>
                <a:spcPct val="90000"/>
              </a:lnSpc>
              <a:spcBef>
                <a:spcPct val="20000"/>
              </a:spcBef>
              <a:buSzPct val="90000"/>
              <a:buFont typeface="Arial" pitchFamily="34" charset="0"/>
              <a:buChar char="•"/>
              <a:defRPr/>
            </a:pPr>
            <a:r>
              <a:rPr lang="en-US" sz="1400">
                <a:gradFill>
                  <a:gsLst>
                    <a:gs pos="1250">
                      <a:schemeClr val="tx1"/>
                    </a:gs>
                    <a:gs pos="100000">
                      <a:schemeClr val="tx1"/>
                    </a:gs>
                  </a:gsLst>
                  <a:lin ang="5400000" scaled="0"/>
                </a:gradFill>
              </a:rPr>
              <a:t>Provide integrity</a:t>
            </a:r>
          </a:p>
          <a:p>
            <a:pPr marL="584200" lvl="1" indent="-241300">
              <a:lnSpc>
                <a:spcPct val="90000"/>
              </a:lnSpc>
              <a:spcBef>
                <a:spcPct val="20000"/>
              </a:spcBef>
              <a:buSzPct val="90000"/>
              <a:buFont typeface="Arial" pitchFamily="34" charset="0"/>
              <a:buChar char="•"/>
              <a:defRPr/>
            </a:pPr>
            <a:r>
              <a:rPr lang="en-US" sz="1400">
                <a:gradFill>
                  <a:gsLst>
                    <a:gs pos="1250">
                      <a:schemeClr val="tx1"/>
                    </a:gs>
                    <a:gs pos="100000">
                      <a:schemeClr val="tx1"/>
                    </a:gs>
                  </a:gsLst>
                  <a:lin ang="5400000" scaled="0"/>
                </a:gradFill>
              </a:rPr>
              <a:t>With controlled entry points</a:t>
            </a:r>
          </a:p>
          <a:p>
            <a:pPr marL="584200" lvl="1" indent="-241300">
              <a:lnSpc>
                <a:spcPct val="90000"/>
              </a:lnSpc>
              <a:spcBef>
                <a:spcPct val="20000"/>
              </a:spcBef>
              <a:buSzPct val="90000"/>
              <a:buFont typeface="Arial" pitchFamily="34" charset="0"/>
              <a:buChar char="•"/>
              <a:defRPr/>
            </a:pPr>
            <a:r>
              <a:rPr lang="en-US" sz="1400">
                <a:gradFill>
                  <a:gsLst>
                    <a:gs pos="1250">
                      <a:schemeClr val="tx1"/>
                    </a:gs>
                    <a:gs pos="100000">
                      <a:schemeClr val="tx1"/>
                    </a:gs>
                  </a:gsLst>
                  <a:lin ang="5400000" scaled="0"/>
                </a:gradFill>
              </a:rPr>
              <a:t>Supporting multiple threads</a:t>
            </a:r>
          </a:p>
          <a:p>
            <a:pPr marL="584200" lvl="1" indent="-241300">
              <a:lnSpc>
                <a:spcPct val="90000"/>
              </a:lnSpc>
              <a:spcBef>
                <a:spcPct val="20000"/>
              </a:spcBef>
              <a:buSzPct val="90000"/>
              <a:buFont typeface="Arial" pitchFamily="34" charset="0"/>
              <a:buChar char="•"/>
              <a:defRPr/>
            </a:pPr>
            <a:r>
              <a:rPr lang="en-US" sz="1400">
                <a:gradFill>
                  <a:gsLst>
                    <a:gs pos="1250">
                      <a:schemeClr val="tx1"/>
                    </a:gs>
                    <a:gs pos="100000">
                      <a:schemeClr val="tx1"/>
                    </a:gs>
                  </a:gsLst>
                  <a:lin ang="5400000" scaled="0"/>
                </a:gradFill>
              </a:rPr>
              <a:t>With full access to app memory</a:t>
            </a:r>
          </a:p>
        </p:txBody>
      </p:sp>
      <p:sp>
        <p:nvSpPr>
          <p:cNvPr id="14" name="object 19">
            <a:extLst>
              <a:ext uri="{FF2B5EF4-FFF2-40B4-BE49-F238E27FC236}">
                <a16:creationId xmlns:a16="http://schemas.microsoft.com/office/drawing/2014/main" id="{87A3C47E-1812-40F9-B2A3-1B191F5E72A4}"/>
              </a:ext>
            </a:extLst>
          </p:cNvPr>
          <p:cNvSpPr/>
          <p:nvPr/>
        </p:nvSpPr>
        <p:spPr>
          <a:xfrm>
            <a:off x="2300477" y="3725862"/>
            <a:ext cx="1280160" cy="649605"/>
          </a:xfrm>
          <a:prstGeom prst="rect">
            <a:avLst/>
          </a:prstGeom>
          <a:solidFill>
            <a:srgbClr val="00ADEE"/>
          </a:solidFill>
        </p:spPr>
        <p:txBody>
          <a:bodyPr wrap="square" lIns="0" tIns="0" rIns="0" bIns="0"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fr-FR" sz="1600" b="0" i="0" u="none" strike="noStrike" kern="1200" cap="none" spc="0" normalizeH="0" baseline="0" noProof="0">
                <a:ln>
                  <a:noFill/>
                </a:ln>
                <a:solidFill>
                  <a:srgbClr val="505050">
                    <a:lumMod val="50000"/>
                  </a:srgbClr>
                </a:solidFill>
                <a:effectLst/>
                <a:uLnTx/>
                <a:uFillTx/>
                <a:ea typeface="+mn-ea"/>
                <a:cs typeface="+mn-cs"/>
              </a:rPr>
              <a:t>TCS (x n) (*)</a:t>
            </a:r>
          </a:p>
        </p:txBody>
      </p:sp>
      <p:sp>
        <p:nvSpPr>
          <p:cNvPr id="16" name="object 20">
            <a:extLst>
              <a:ext uri="{FF2B5EF4-FFF2-40B4-BE49-F238E27FC236}">
                <a16:creationId xmlns:a16="http://schemas.microsoft.com/office/drawing/2014/main" id="{145461D9-96EC-4DD8-9E98-4BEECE0B44F9}"/>
              </a:ext>
            </a:extLst>
          </p:cNvPr>
          <p:cNvSpPr/>
          <p:nvPr/>
        </p:nvSpPr>
        <p:spPr>
          <a:xfrm>
            <a:off x="2300477" y="3725862"/>
            <a:ext cx="1280160" cy="649605"/>
          </a:xfrm>
          <a:prstGeom prst="rect">
            <a:avLst/>
          </a:prstGeom>
          <a:ln w="25908">
            <a:solidFill>
              <a:srgbClr val="051821"/>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fr-FR" sz="1600" b="0" i="0" u="none" strike="noStrike" kern="1200" cap="none" spc="0" normalizeH="0" baseline="0" noProof="0">
              <a:ln>
                <a:noFill/>
              </a:ln>
              <a:solidFill>
                <a:srgbClr val="FFFFFF"/>
              </a:solidFill>
              <a:effectLst/>
              <a:uLnTx/>
              <a:uFillTx/>
              <a:ea typeface="+mn-ea"/>
              <a:cs typeface="+mn-cs"/>
            </a:endParaRPr>
          </a:p>
        </p:txBody>
      </p:sp>
      <p:sp>
        <p:nvSpPr>
          <p:cNvPr id="18" name="TextBox 17">
            <a:extLst>
              <a:ext uri="{FF2B5EF4-FFF2-40B4-BE49-F238E27FC236}">
                <a16:creationId xmlns:a16="http://schemas.microsoft.com/office/drawing/2014/main" id="{E424CE3C-DE06-43F6-9ADC-683E19FC3D5C}"/>
              </a:ext>
            </a:extLst>
          </p:cNvPr>
          <p:cNvSpPr txBox="1"/>
          <p:nvPr/>
        </p:nvSpPr>
        <p:spPr>
          <a:xfrm>
            <a:off x="274639" y="6366661"/>
            <a:ext cx="3739229" cy="544765"/>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fr-FR" b="0" i="0" u="none" strike="noStrike" kern="1200" cap="none" spc="0" normalizeH="0" baseline="0" noProof="0">
                <a:ln>
                  <a:noFill/>
                </a:ln>
                <a:solidFill>
                  <a:srgbClr val="505050">
                    <a:lumMod val="50000"/>
                  </a:srgbClr>
                </a:solidFill>
                <a:effectLst/>
                <a:uLnTx/>
                <a:uFillTx/>
                <a:latin typeface="Segoe UI"/>
                <a:ea typeface="+mn-ea"/>
                <a:cs typeface="Verdana"/>
              </a:rPr>
              <a:t>(*) Thread Control Structure (TCS)</a:t>
            </a:r>
          </a:p>
        </p:txBody>
      </p:sp>
      <p:pic>
        <p:nvPicPr>
          <p:cNvPr id="20" name="Picture 19">
            <a:extLst>
              <a:ext uri="{FF2B5EF4-FFF2-40B4-BE49-F238E27FC236}">
                <a16:creationId xmlns:a16="http://schemas.microsoft.com/office/drawing/2014/main" id="{89DA4BFD-2893-41DB-8139-FDEFD6FD7FB1}"/>
              </a:ext>
            </a:extLst>
          </p:cNvPr>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435912" y="5110366"/>
            <a:ext cx="380073" cy="379357"/>
          </a:xfrm>
          <a:prstGeom prst="rect">
            <a:avLst/>
          </a:prstGeom>
        </p:spPr>
      </p:pic>
    </p:spTree>
    <p:extLst>
      <p:ext uri="{BB962C8B-B14F-4D97-AF65-F5344CB8AC3E}">
        <p14:creationId xmlns:p14="http://schemas.microsoft.com/office/powerpoint/2010/main" val="1590596428"/>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72274" y="144462"/>
            <a:ext cx="11889564" cy="860424"/>
          </a:xfrm>
        </p:spPr>
        <p:txBody>
          <a:bodyPr/>
          <a:lstStyle/>
          <a:p>
            <a:r>
              <a:rPr lang="en-US"/>
              <a:t>SGX high-level HW/SW picture</a:t>
            </a:r>
          </a:p>
        </p:txBody>
      </p:sp>
      <p:sp>
        <p:nvSpPr>
          <p:cNvPr id="23" name="Rectangle 22">
            <a:extLst>
              <a:ext uri="{FF2B5EF4-FFF2-40B4-BE49-F238E27FC236}">
                <a16:creationId xmlns:a16="http://schemas.microsoft.com/office/drawing/2014/main" id="{C808E801-B04C-4E5C-B226-41D5AEF4DA26}"/>
              </a:ext>
            </a:extLst>
          </p:cNvPr>
          <p:cNvSpPr/>
          <p:nvPr/>
        </p:nvSpPr>
        <p:spPr>
          <a:xfrm>
            <a:off x="8173472" y="6665614"/>
            <a:ext cx="4248473" cy="276999"/>
          </a:xfrm>
          <a:prstGeom prst="rect">
            <a:avLst/>
          </a:prstGeom>
        </p:spPr>
        <p:txBody>
          <a:bodyPr wrap="square">
            <a:spAutoFit/>
          </a:bodyPr>
          <a:lstStyle/>
          <a:p>
            <a:pPr lvl="1" algn="r">
              <a:lnSpc>
                <a:spcPct val="100000"/>
              </a:lnSpc>
              <a:spcBef>
                <a:spcPts val="1200"/>
              </a:spcBef>
            </a:pPr>
            <a:r>
              <a:rPr lang="fr-FR" sz="1200"/>
              <a:t>Intel Source (</a:t>
            </a:r>
            <a:r>
              <a:rPr lang="en-US" sz="1200">
                <a:hlinkClick r:id="rId3"/>
              </a:rPr>
              <a:t>Intel Software Guard Extensions</a:t>
            </a:r>
            <a:r>
              <a:rPr lang="en-US" sz="1200"/>
              <a:t>) </a:t>
            </a:r>
          </a:p>
        </p:txBody>
      </p:sp>
      <p:sp>
        <p:nvSpPr>
          <p:cNvPr id="27" name="object 2">
            <a:extLst>
              <a:ext uri="{FF2B5EF4-FFF2-40B4-BE49-F238E27FC236}">
                <a16:creationId xmlns:a16="http://schemas.microsoft.com/office/drawing/2014/main" id="{A86F5304-166A-4D5E-980F-344E27F72BD8}"/>
              </a:ext>
            </a:extLst>
          </p:cNvPr>
          <p:cNvSpPr/>
          <p:nvPr/>
        </p:nvSpPr>
        <p:spPr>
          <a:xfrm>
            <a:off x="3316298" y="4985870"/>
            <a:ext cx="5189220" cy="1447800"/>
          </a:xfrm>
          <a:custGeom>
            <a:avLst/>
            <a:gdLst/>
            <a:ahLst/>
            <a:cxnLst/>
            <a:rect l="l" t="t" r="r" b="b"/>
            <a:pathLst>
              <a:path w="5189220" h="1447800">
                <a:moveTo>
                  <a:pt x="0" y="1447800"/>
                </a:moveTo>
                <a:lnTo>
                  <a:pt x="5189220" y="1447800"/>
                </a:lnTo>
                <a:lnTo>
                  <a:pt x="5189220" y="0"/>
                </a:lnTo>
                <a:lnTo>
                  <a:pt x="0" y="0"/>
                </a:lnTo>
                <a:lnTo>
                  <a:pt x="0" y="1447800"/>
                </a:lnTo>
                <a:close/>
              </a:path>
            </a:pathLst>
          </a:custGeom>
          <a:solidFill>
            <a:srgbClr val="C0C0C0"/>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FFFFFF"/>
              </a:solidFill>
              <a:effectLst/>
              <a:uLnTx/>
              <a:uFillTx/>
              <a:ea typeface="+mn-ea"/>
              <a:cs typeface="+mn-cs"/>
            </a:endParaRPr>
          </a:p>
        </p:txBody>
      </p:sp>
      <p:sp>
        <p:nvSpPr>
          <p:cNvPr id="29" name="object 3">
            <a:extLst>
              <a:ext uri="{FF2B5EF4-FFF2-40B4-BE49-F238E27FC236}">
                <a16:creationId xmlns:a16="http://schemas.microsoft.com/office/drawing/2014/main" id="{A48B924C-BAEA-4D28-9AF3-09227764F1DC}"/>
              </a:ext>
            </a:extLst>
          </p:cNvPr>
          <p:cNvSpPr/>
          <p:nvPr/>
        </p:nvSpPr>
        <p:spPr>
          <a:xfrm>
            <a:off x="3316298" y="4985870"/>
            <a:ext cx="5189220" cy="1447800"/>
          </a:xfrm>
          <a:custGeom>
            <a:avLst/>
            <a:gdLst/>
            <a:ahLst/>
            <a:cxnLst/>
            <a:rect l="l" t="t" r="r" b="b"/>
            <a:pathLst>
              <a:path w="5189220" h="1447800">
                <a:moveTo>
                  <a:pt x="0" y="1447800"/>
                </a:moveTo>
                <a:lnTo>
                  <a:pt x="5189220" y="1447800"/>
                </a:lnTo>
                <a:lnTo>
                  <a:pt x="5189220" y="0"/>
                </a:lnTo>
                <a:lnTo>
                  <a:pt x="0" y="0"/>
                </a:lnTo>
                <a:lnTo>
                  <a:pt x="0" y="1447800"/>
                </a:lnTo>
                <a:close/>
              </a:path>
            </a:pathLst>
          </a:custGeom>
          <a:ln w="25908">
            <a:solidFill>
              <a:srgbClr val="7993A4"/>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FFFFFF"/>
              </a:solidFill>
              <a:effectLst/>
              <a:uLnTx/>
              <a:uFillTx/>
              <a:ea typeface="+mn-ea"/>
              <a:cs typeface="+mn-cs"/>
            </a:endParaRPr>
          </a:p>
        </p:txBody>
      </p:sp>
      <p:sp>
        <p:nvSpPr>
          <p:cNvPr id="31" name="object 4">
            <a:extLst>
              <a:ext uri="{FF2B5EF4-FFF2-40B4-BE49-F238E27FC236}">
                <a16:creationId xmlns:a16="http://schemas.microsoft.com/office/drawing/2014/main" id="{931B75FB-EC2B-4FE6-94C9-9C4FF9CC99DD}"/>
              </a:ext>
            </a:extLst>
          </p:cNvPr>
          <p:cNvSpPr txBox="1"/>
          <p:nvPr/>
        </p:nvSpPr>
        <p:spPr>
          <a:xfrm>
            <a:off x="5480885" y="5017874"/>
            <a:ext cx="1148515" cy="289823"/>
          </a:xfrm>
          <a:prstGeom prst="rect">
            <a:avLst/>
          </a:prstGeom>
        </p:spPr>
        <p:txBody>
          <a:bodyPr vert="horz" wrap="square" lIns="0" tIns="12700" rIns="0" bIns="0" rtlCol="0">
            <a:spAutoFit/>
          </a:bodyPr>
          <a:lstStyle/>
          <a:p>
            <a:pPr marL="12700" marR="0" lvl="0" indent="0" algn="l" defTabSz="932742" rtl="0" eaLnBrk="1" fontAlgn="auto" latinLnBrk="0" hangingPunct="1">
              <a:lnSpc>
                <a:spcPct val="100000"/>
              </a:lnSpc>
              <a:spcBef>
                <a:spcPts val="100"/>
              </a:spcBef>
              <a:spcAft>
                <a:spcPts val="0"/>
              </a:spcAft>
              <a:buClrTx/>
              <a:buSzTx/>
              <a:buFontTx/>
              <a:buNone/>
              <a:tabLst/>
              <a:defRPr/>
            </a:pPr>
            <a:r>
              <a:rPr kumimoji="0" lang="fr-FR" sz="1800" b="0" i="0" u="none" strike="noStrike" kern="1200" cap="none" spc="40" normalizeH="0" baseline="0" noProof="0">
                <a:ln>
                  <a:noFill/>
                </a:ln>
                <a:solidFill>
                  <a:srgbClr val="333333"/>
                </a:solidFill>
                <a:effectLst/>
                <a:uLnTx/>
                <a:uFillTx/>
                <a:ea typeface="+mn-ea"/>
                <a:cs typeface="Calibri"/>
              </a:rPr>
              <a:t>P</a:t>
            </a:r>
            <a:r>
              <a:rPr kumimoji="0" lang="fr-FR" sz="1800" b="0" i="0" u="none" strike="noStrike" kern="1200" cap="none" spc="5" normalizeH="0" baseline="0" noProof="0">
                <a:ln>
                  <a:noFill/>
                </a:ln>
                <a:solidFill>
                  <a:srgbClr val="333333"/>
                </a:solidFill>
                <a:effectLst/>
                <a:uLnTx/>
                <a:uFillTx/>
                <a:ea typeface="+mn-ea"/>
                <a:cs typeface="Calibri"/>
              </a:rPr>
              <a:t>l</a:t>
            </a:r>
            <a:r>
              <a:rPr kumimoji="0" lang="fr-FR" sz="1800" b="0" i="0" u="none" strike="noStrike" kern="1200" cap="none" spc="-5" normalizeH="0" baseline="0" noProof="0">
                <a:ln>
                  <a:noFill/>
                </a:ln>
                <a:solidFill>
                  <a:srgbClr val="333333"/>
                </a:solidFill>
                <a:effectLst/>
                <a:uLnTx/>
                <a:uFillTx/>
                <a:ea typeface="+mn-ea"/>
                <a:cs typeface="Calibri"/>
              </a:rPr>
              <a:t>a</a:t>
            </a:r>
            <a:r>
              <a:rPr kumimoji="0" lang="fr-FR" sz="1800" b="0" i="0" u="none" strike="noStrike" kern="1200" cap="none" spc="90" normalizeH="0" baseline="0" noProof="0">
                <a:ln>
                  <a:noFill/>
                </a:ln>
                <a:solidFill>
                  <a:srgbClr val="333333"/>
                </a:solidFill>
                <a:effectLst/>
                <a:uLnTx/>
                <a:uFillTx/>
                <a:ea typeface="+mn-ea"/>
                <a:cs typeface="Calibri"/>
              </a:rPr>
              <a:t>t</a:t>
            </a:r>
            <a:r>
              <a:rPr kumimoji="0" lang="fr-FR" sz="1800" b="0" i="0" u="none" strike="noStrike" kern="1200" cap="none" spc="50" normalizeH="0" baseline="0" noProof="0">
                <a:ln>
                  <a:noFill/>
                </a:ln>
                <a:solidFill>
                  <a:srgbClr val="333333"/>
                </a:solidFill>
                <a:effectLst/>
                <a:uLnTx/>
                <a:uFillTx/>
                <a:ea typeface="+mn-ea"/>
                <a:cs typeface="Calibri"/>
              </a:rPr>
              <a:t>f</a:t>
            </a:r>
            <a:r>
              <a:rPr kumimoji="0" lang="fr-FR" sz="1800" b="0" i="0" u="none" strike="noStrike" kern="1200" cap="none" spc="-10" normalizeH="0" baseline="0" noProof="0">
                <a:ln>
                  <a:noFill/>
                </a:ln>
                <a:solidFill>
                  <a:srgbClr val="333333"/>
                </a:solidFill>
                <a:effectLst/>
                <a:uLnTx/>
                <a:uFillTx/>
                <a:ea typeface="+mn-ea"/>
                <a:cs typeface="Calibri"/>
              </a:rPr>
              <a:t>orm</a:t>
            </a:r>
            <a:endParaRPr kumimoji="0" lang="fr-FR" sz="1800" b="0" i="0" u="none" strike="noStrike" kern="1200" cap="none" spc="0" normalizeH="0" baseline="0" noProof="0">
              <a:ln>
                <a:noFill/>
              </a:ln>
              <a:solidFill>
                <a:srgbClr val="FFFFFF"/>
              </a:solidFill>
              <a:effectLst/>
              <a:uLnTx/>
              <a:uFillTx/>
              <a:ea typeface="+mn-ea"/>
              <a:cs typeface="Calibri"/>
            </a:endParaRPr>
          </a:p>
        </p:txBody>
      </p:sp>
      <p:sp>
        <p:nvSpPr>
          <p:cNvPr id="33" name="object 6">
            <a:extLst>
              <a:ext uri="{FF2B5EF4-FFF2-40B4-BE49-F238E27FC236}">
                <a16:creationId xmlns:a16="http://schemas.microsoft.com/office/drawing/2014/main" id="{4C1C8699-3E42-4B92-980B-8BCC97B0A84E}"/>
              </a:ext>
            </a:extLst>
          </p:cNvPr>
          <p:cNvSpPr/>
          <p:nvPr/>
        </p:nvSpPr>
        <p:spPr>
          <a:xfrm>
            <a:off x="7394522" y="5453738"/>
            <a:ext cx="914400" cy="675640"/>
          </a:xfrm>
          <a:custGeom>
            <a:avLst/>
            <a:gdLst/>
            <a:ahLst/>
            <a:cxnLst/>
            <a:rect l="l" t="t" r="r" b="b"/>
            <a:pathLst>
              <a:path w="914400" h="675639">
                <a:moveTo>
                  <a:pt x="0" y="675132"/>
                </a:moveTo>
                <a:lnTo>
                  <a:pt x="914400" y="675132"/>
                </a:lnTo>
                <a:lnTo>
                  <a:pt x="914400" y="0"/>
                </a:lnTo>
                <a:lnTo>
                  <a:pt x="0" y="0"/>
                </a:lnTo>
                <a:lnTo>
                  <a:pt x="0" y="675132"/>
                </a:lnTo>
                <a:close/>
              </a:path>
            </a:pathLst>
          </a:custGeom>
          <a:solidFill>
            <a:srgbClr val="800000"/>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FFFFFF"/>
              </a:solidFill>
              <a:effectLst/>
              <a:uLnTx/>
              <a:uFillTx/>
              <a:ea typeface="+mn-ea"/>
              <a:cs typeface="+mn-cs"/>
            </a:endParaRPr>
          </a:p>
        </p:txBody>
      </p:sp>
      <p:sp>
        <p:nvSpPr>
          <p:cNvPr id="35" name="object 7">
            <a:extLst>
              <a:ext uri="{FF2B5EF4-FFF2-40B4-BE49-F238E27FC236}">
                <a16:creationId xmlns:a16="http://schemas.microsoft.com/office/drawing/2014/main" id="{3C5470B4-B545-46A3-A295-91871A5C8E89}"/>
              </a:ext>
            </a:extLst>
          </p:cNvPr>
          <p:cNvSpPr txBox="1"/>
          <p:nvPr/>
        </p:nvSpPr>
        <p:spPr>
          <a:xfrm>
            <a:off x="7394522" y="5453738"/>
            <a:ext cx="914400" cy="493084"/>
          </a:xfrm>
          <a:prstGeom prst="rect">
            <a:avLst/>
          </a:prstGeom>
          <a:ln w="25907">
            <a:solidFill>
              <a:srgbClr val="00946E"/>
            </a:solidFill>
          </a:ln>
        </p:spPr>
        <p:txBody>
          <a:bodyPr vert="horz" wrap="square" lIns="0" tIns="183515" rIns="0" bIns="0" rtlCol="0">
            <a:spAutoFit/>
          </a:bodyPr>
          <a:lstStyle/>
          <a:p>
            <a:pPr marL="102870" marR="0" lvl="0" indent="0" algn="l" defTabSz="932742" rtl="0" eaLnBrk="1" fontAlgn="auto" latinLnBrk="0" hangingPunct="1">
              <a:lnSpc>
                <a:spcPct val="100000"/>
              </a:lnSpc>
              <a:spcBef>
                <a:spcPts val="1445"/>
              </a:spcBef>
              <a:spcAft>
                <a:spcPts val="0"/>
              </a:spcAft>
              <a:buClrTx/>
              <a:buSzTx/>
              <a:buFontTx/>
              <a:buNone/>
              <a:tabLst/>
              <a:defRPr/>
            </a:pPr>
            <a:r>
              <a:rPr kumimoji="0" lang="fr-FR" sz="2000" b="0" i="0" u="none" strike="noStrike" kern="1200" cap="none" spc="-5" normalizeH="0" baseline="0" noProof="0">
                <a:ln>
                  <a:noFill/>
                </a:ln>
                <a:solidFill>
                  <a:srgbClr val="FFFFFF"/>
                </a:solidFill>
                <a:effectLst/>
                <a:uLnTx/>
                <a:uFillTx/>
                <a:ea typeface="+mn-ea"/>
                <a:cs typeface="Verdana"/>
              </a:rPr>
              <a:t>EPCM</a:t>
            </a:r>
            <a:endParaRPr kumimoji="0" lang="fr-FR" sz="2000" b="0" i="0" u="none" strike="noStrike" kern="1200" cap="none" spc="0" normalizeH="0" baseline="0" noProof="0">
              <a:ln>
                <a:noFill/>
              </a:ln>
              <a:solidFill>
                <a:srgbClr val="FFFFFF"/>
              </a:solidFill>
              <a:effectLst/>
              <a:uLnTx/>
              <a:uFillTx/>
              <a:ea typeface="+mn-ea"/>
              <a:cs typeface="Verdana"/>
            </a:endParaRPr>
          </a:p>
        </p:txBody>
      </p:sp>
      <p:sp>
        <p:nvSpPr>
          <p:cNvPr id="37" name="object 8">
            <a:extLst>
              <a:ext uri="{FF2B5EF4-FFF2-40B4-BE49-F238E27FC236}">
                <a16:creationId xmlns:a16="http://schemas.microsoft.com/office/drawing/2014/main" id="{B3D6EB2B-1EA7-4707-8327-2F7EF0DA299A}"/>
              </a:ext>
            </a:extLst>
          </p:cNvPr>
          <p:cNvSpPr txBox="1"/>
          <p:nvPr/>
        </p:nvSpPr>
        <p:spPr>
          <a:xfrm>
            <a:off x="5126810" y="5618585"/>
            <a:ext cx="518795" cy="330835"/>
          </a:xfrm>
          <a:prstGeom prst="rect">
            <a:avLst/>
          </a:prstGeom>
        </p:spPr>
        <p:txBody>
          <a:bodyPr vert="horz" wrap="square" lIns="0" tIns="12700" rIns="0" bIns="0" rtlCol="0">
            <a:spAutoFit/>
          </a:bodyPr>
          <a:lstStyle/>
          <a:p>
            <a:pPr marL="12700" marR="0" lvl="0" indent="0" algn="l" defTabSz="932742" rtl="0" eaLnBrk="1" fontAlgn="auto" latinLnBrk="0" hangingPunct="1">
              <a:lnSpc>
                <a:spcPct val="100000"/>
              </a:lnSpc>
              <a:spcBef>
                <a:spcPts val="100"/>
              </a:spcBef>
              <a:spcAft>
                <a:spcPts val="0"/>
              </a:spcAft>
              <a:buClrTx/>
              <a:buSzTx/>
              <a:buFontTx/>
              <a:buNone/>
              <a:tabLst/>
              <a:defRPr/>
            </a:pPr>
            <a:r>
              <a:rPr kumimoji="0" lang="fr-FR" sz="2000" b="0" i="0" u="none" strike="noStrike" kern="1200" cap="none" spc="-5" normalizeH="0" baseline="0" noProof="0">
                <a:ln>
                  <a:noFill/>
                </a:ln>
                <a:solidFill>
                  <a:srgbClr val="FFFFFF"/>
                </a:solidFill>
                <a:effectLst/>
                <a:uLnTx/>
                <a:uFillTx/>
                <a:ea typeface="+mn-ea"/>
                <a:cs typeface="Verdana"/>
              </a:rPr>
              <a:t>E</a:t>
            </a:r>
            <a:r>
              <a:rPr kumimoji="0" lang="fr-FR" sz="2000" b="0" i="0" u="none" strike="noStrike" kern="1200" cap="none" spc="0" normalizeH="0" baseline="0" noProof="0">
                <a:ln>
                  <a:noFill/>
                </a:ln>
                <a:solidFill>
                  <a:srgbClr val="FFFFFF"/>
                </a:solidFill>
                <a:effectLst/>
                <a:uLnTx/>
                <a:uFillTx/>
                <a:ea typeface="+mn-ea"/>
                <a:cs typeface="Verdana"/>
              </a:rPr>
              <a:t>PC</a:t>
            </a:r>
          </a:p>
        </p:txBody>
      </p:sp>
      <p:sp>
        <p:nvSpPr>
          <p:cNvPr id="39" name="object 9">
            <a:extLst>
              <a:ext uri="{FF2B5EF4-FFF2-40B4-BE49-F238E27FC236}">
                <a16:creationId xmlns:a16="http://schemas.microsoft.com/office/drawing/2014/main" id="{30A30A1B-ED05-410B-889C-AA724E197788}"/>
              </a:ext>
            </a:extLst>
          </p:cNvPr>
          <p:cNvSpPr txBox="1"/>
          <p:nvPr/>
        </p:nvSpPr>
        <p:spPr>
          <a:xfrm>
            <a:off x="4818961" y="2242670"/>
            <a:ext cx="1064260" cy="560410"/>
          </a:xfrm>
          <a:prstGeom prst="rect">
            <a:avLst/>
          </a:prstGeom>
          <a:solidFill>
            <a:srgbClr val="00AFEF"/>
          </a:solidFill>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defPPr>
              <a:defRPr lang="en-US"/>
            </a:defPPr>
            <a:lvl1pPr algn="ctr">
              <a:defRPr sz="1765" kern="0">
                <a:gradFill>
                  <a:gsLst>
                    <a:gs pos="0">
                      <a:srgbClr val="FFFFFF"/>
                    </a:gs>
                    <a:gs pos="100000">
                      <a:srgbClr val="FFFFFF"/>
                    </a:gs>
                  </a:gsLst>
                  <a:lin ang="5400000" scaled="0"/>
                </a:gra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fr-FR" sz="1600"/>
              <a:t>SGX User  Runtime</a:t>
            </a:r>
          </a:p>
        </p:txBody>
      </p:sp>
      <p:sp>
        <p:nvSpPr>
          <p:cNvPr id="41" name="object 10">
            <a:extLst>
              <a:ext uri="{FF2B5EF4-FFF2-40B4-BE49-F238E27FC236}">
                <a16:creationId xmlns:a16="http://schemas.microsoft.com/office/drawing/2014/main" id="{AAFF9950-EDF8-43F8-8B49-EA44F8E3F226}"/>
              </a:ext>
            </a:extLst>
          </p:cNvPr>
          <p:cNvSpPr txBox="1"/>
          <p:nvPr/>
        </p:nvSpPr>
        <p:spPr>
          <a:xfrm>
            <a:off x="4796102" y="1211262"/>
            <a:ext cx="1114425" cy="507575"/>
          </a:xfrm>
          <a:prstGeom prst="rect">
            <a:avLst/>
          </a:prstGeom>
          <a:solidFill>
            <a:schemeClr val="bg1">
              <a:lumMod val="50000"/>
              <a:alpha val="67843"/>
            </a:schemeClr>
          </a:solidFill>
          <a:ln w="38100" cap="flat" cmpd="sng" algn="ctr">
            <a:solidFill>
              <a:schemeClr val="bg1">
                <a:lumMod val="50000"/>
              </a:schemeClr>
            </a:solidFill>
            <a:prstDash val="solid"/>
            <a:headEnd type="none" w="med" len="med"/>
            <a:tailEnd type="none" w="med" len="med"/>
          </a:ln>
          <a:effectLst/>
        </p:spPr>
        <p:txBody>
          <a:bodyPr vert="horz" wrap="square" lIns="0" tIns="45726" rIns="0" bIns="45726" numCol="1" rtlCol="0" anchor="ctr" anchorCtr="0" compatLnSpc="1">
            <a:prstTxWarp prst="textNoShape">
              <a:avLst/>
            </a:prstTxWarp>
          </a:bodyPr>
          <a:lstStyle>
            <a:defPPr>
              <a:defRPr lang="en-US"/>
            </a:defPPr>
            <a:lvl1pPr algn="ctr" defTabSz="914289" fontAlgn="base">
              <a:spcBef>
                <a:spcPct val="0"/>
              </a:spcBef>
              <a:spcAft>
                <a:spcPct val="0"/>
              </a:spcAft>
              <a:defRPr sz="1961" kern="0">
                <a:gradFill>
                  <a:gsLst>
                    <a:gs pos="0">
                      <a:srgbClr val="FFFFFF"/>
                    </a:gs>
                    <a:gs pos="100000">
                      <a:srgbClr val="FFFFFF"/>
                    </a:gs>
                  </a:gsLst>
                  <a:lin ang="5400000" scaled="0"/>
                </a:gradFill>
              </a:defRPr>
            </a:lvl1pPr>
          </a:lstStyle>
          <a:p>
            <a:r>
              <a:rPr lang="fr-FR" sz="1600"/>
              <a:t>Enclave</a:t>
            </a:r>
          </a:p>
        </p:txBody>
      </p:sp>
      <p:sp>
        <p:nvSpPr>
          <p:cNvPr id="43" name="object 11">
            <a:extLst>
              <a:ext uri="{FF2B5EF4-FFF2-40B4-BE49-F238E27FC236}">
                <a16:creationId xmlns:a16="http://schemas.microsoft.com/office/drawing/2014/main" id="{9B90836B-8134-47D6-A946-BDB0B06D2B42}"/>
              </a:ext>
            </a:extLst>
          </p:cNvPr>
          <p:cNvSpPr/>
          <p:nvPr/>
        </p:nvSpPr>
        <p:spPr>
          <a:xfrm>
            <a:off x="5846137" y="4300832"/>
            <a:ext cx="127000" cy="685800"/>
          </a:xfrm>
          <a:custGeom>
            <a:avLst/>
            <a:gdLst/>
            <a:ahLst/>
            <a:cxnLst/>
            <a:rect l="l" t="t" r="r" b="b"/>
            <a:pathLst>
              <a:path w="127000" h="685800">
                <a:moveTo>
                  <a:pt x="0" y="558673"/>
                </a:moveTo>
                <a:lnTo>
                  <a:pt x="63246" y="685800"/>
                </a:lnTo>
                <a:lnTo>
                  <a:pt x="101536" y="609600"/>
                </a:lnTo>
                <a:lnTo>
                  <a:pt x="55753" y="609600"/>
                </a:lnTo>
                <a:lnTo>
                  <a:pt x="55768" y="603488"/>
                </a:lnTo>
                <a:lnTo>
                  <a:pt x="0" y="558673"/>
                </a:lnTo>
                <a:close/>
              </a:path>
              <a:path w="127000" h="685800">
                <a:moveTo>
                  <a:pt x="55768" y="603488"/>
                </a:moveTo>
                <a:lnTo>
                  <a:pt x="55753" y="609600"/>
                </a:lnTo>
                <a:lnTo>
                  <a:pt x="63373" y="609600"/>
                </a:lnTo>
                <a:lnTo>
                  <a:pt x="55768" y="603488"/>
                </a:lnTo>
                <a:close/>
              </a:path>
              <a:path w="127000" h="685800">
                <a:moveTo>
                  <a:pt x="72517" y="0"/>
                </a:moveTo>
                <a:lnTo>
                  <a:pt x="57277" y="0"/>
                </a:lnTo>
                <a:lnTo>
                  <a:pt x="55880" y="558673"/>
                </a:lnTo>
                <a:lnTo>
                  <a:pt x="55806" y="603519"/>
                </a:lnTo>
                <a:lnTo>
                  <a:pt x="63373" y="609600"/>
                </a:lnTo>
                <a:lnTo>
                  <a:pt x="71008" y="603519"/>
                </a:lnTo>
                <a:lnTo>
                  <a:pt x="72517" y="0"/>
                </a:lnTo>
                <a:close/>
              </a:path>
              <a:path w="127000" h="685800">
                <a:moveTo>
                  <a:pt x="71008" y="603519"/>
                </a:moveTo>
                <a:lnTo>
                  <a:pt x="63373" y="609600"/>
                </a:lnTo>
                <a:lnTo>
                  <a:pt x="70993" y="609600"/>
                </a:lnTo>
                <a:lnTo>
                  <a:pt x="71008" y="603519"/>
                </a:lnTo>
                <a:close/>
              </a:path>
              <a:path w="127000" h="685800">
                <a:moveTo>
                  <a:pt x="127000" y="558926"/>
                </a:moveTo>
                <a:lnTo>
                  <a:pt x="71046" y="603488"/>
                </a:lnTo>
                <a:lnTo>
                  <a:pt x="70993" y="609600"/>
                </a:lnTo>
                <a:lnTo>
                  <a:pt x="101536" y="609600"/>
                </a:lnTo>
                <a:lnTo>
                  <a:pt x="127000" y="558926"/>
                </a:lnTo>
                <a:close/>
              </a:path>
            </a:pathLst>
          </a:custGeom>
          <a:solidFill>
            <a:schemeClr val="bg1">
              <a:lumMod val="50000"/>
            </a:schemeClr>
          </a:solidFill>
          <a:ln>
            <a:solidFill>
              <a:schemeClr val="bg1">
                <a:lumMod val="50000"/>
              </a:schemeClr>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FFFFFF"/>
              </a:solidFill>
              <a:effectLst/>
              <a:uLnTx/>
              <a:uFillTx/>
              <a:ea typeface="+mn-ea"/>
              <a:cs typeface="+mn-cs"/>
            </a:endParaRPr>
          </a:p>
        </p:txBody>
      </p:sp>
      <p:sp>
        <p:nvSpPr>
          <p:cNvPr id="45" name="object 12">
            <a:extLst>
              <a:ext uri="{FF2B5EF4-FFF2-40B4-BE49-F238E27FC236}">
                <a16:creationId xmlns:a16="http://schemas.microsoft.com/office/drawing/2014/main" id="{99FA9113-DCD2-4278-AA2F-CBB8205D4F80}"/>
              </a:ext>
            </a:extLst>
          </p:cNvPr>
          <p:cNvSpPr txBox="1"/>
          <p:nvPr/>
        </p:nvSpPr>
        <p:spPr>
          <a:xfrm>
            <a:off x="8470465" y="2981810"/>
            <a:ext cx="1092835" cy="228268"/>
          </a:xfrm>
          <a:prstGeom prst="rect">
            <a:avLst/>
          </a:prstGeom>
        </p:spPr>
        <p:txBody>
          <a:bodyPr vert="horz" wrap="square" lIns="0" tIns="12700" rIns="0" bIns="0" rtlCol="0">
            <a:spAutoFit/>
          </a:bodyPr>
          <a:lstStyle/>
          <a:p>
            <a:pPr marL="12700" marR="0" lvl="0" indent="0" algn="l" defTabSz="932742" rtl="0" eaLnBrk="1" fontAlgn="auto" latinLnBrk="0" hangingPunct="1">
              <a:lnSpc>
                <a:spcPct val="100000"/>
              </a:lnSpc>
              <a:spcBef>
                <a:spcPts val="100"/>
              </a:spcBef>
              <a:spcAft>
                <a:spcPts val="0"/>
              </a:spcAft>
              <a:buClrTx/>
              <a:buSzTx/>
              <a:buFontTx/>
              <a:buNone/>
              <a:tabLst/>
              <a:defRPr/>
            </a:pPr>
            <a:r>
              <a:rPr kumimoji="0" lang="fr-FR" sz="1400" b="0" i="0" u="sng" strike="noStrike" kern="1200" cap="none" spc="0" normalizeH="0" baseline="0" noProof="0">
                <a:ln>
                  <a:noFill/>
                </a:ln>
                <a:solidFill>
                  <a:srgbClr val="051821"/>
                </a:solidFill>
                <a:effectLst/>
                <a:uLnTx/>
                <a:uFillTx/>
                <a:ea typeface="+mn-ea"/>
                <a:cs typeface="Verdana"/>
              </a:rPr>
              <a:t>Ins</a:t>
            </a:r>
            <a:r>
              <a:rPr kumimoji="0" lang="fr-FR" sz="1400" b="0" i="0" u="sng" strike="noStrike" kern="1200" cap="none" spc="-5" normalizeH="0" baseline="0" noProof="0">
                <a:ln>
                  <a:noFill/>
                </a:ln>
                <a:solidFill>
                  <a:srgbClr val="051821"/>
                </a:solidFill>
                <a:effectLst/>
                <a:uLnTx/>
                <a:uFillTx/>
                <a:ea typeface="+mn-ea"/>
                <a:cs typeface="Verdana"/>
              </a:rPr>
              <a:t>t</a:t>
            </a:r>
            <a:r>
              <a:rPr kumimoji="0" lang="fr-FR" sz="1400" b="0" i="0" u="sng" strike="noStrike" kern="1200" cap="none" spc="0" normalizeH="0" baseline="0" noProof="0">
                <a:ln>
                  <a:noFill/>
                </a:ln>
                <a:solidFill>
                  <a:srgbClr val="051821"/>
                </a:solidFill>
                <a:effectLst/>
                <a:uLnTx/>
                <a:uFillTx/>
                <a:ea typeface="+mn-ea"/>
                <a:cs typeface="Verdana"/>
              </a:rPr>
              <a:t>ructions</a:t>
            </a:r>
            <a:endParaRPr kumimoji="0" lang="fr-FR" sz="1400" b="0" i="0" u="none" strike="noStrike" kern="1200" cap="none" spc="0" normalizeH="0" baseline="0" noProof="0">
              <a:ln>
                <a:noFill/>
              </a:ln>
              <a:solidFill>
                <a:srgbClr val="FFFFFF"/>
              </a:solidFill>
              <a:effectLst/>
              <a:uLnTx/>
              <a:uFillTx/>
              <a:ea typeface="+mn-ea"/>
              <a:cs typeface="Verdana"/>
            </a:endParaRPr>
          </a:p>
        </p:txBody>
      </p:sp>
      <p:sp>
        <p:nvSpPr>
          <p:cNvPr id="47" name="object 13">
            <a:extLst>
              <a:ext uri="{FF2B5EF4-FFF2-40B4-BE49-F238E27FC236}">
                <a16:creationId xmlns:a16="http://schemas.microsoft.com/office/drawing/2014/main" id="{0DAF5DB1-F18F-498A-919E-26756C769ADE}"/>
              </a:ext>
            </a:extLst>
          </p:cNvPr>
          <p:cNvSpPr txBox="1"/>
          <p:nvPr/>
        </p:nvSpPr>
        <p:spPr>
          <a:xfrm>
            <a:off x="8470465" y="3195170"/>
            <a:ext cx="866775" cy="1093470"/>
          </a:xfrm>
          <a:prstGeom prst="rect">
            <a:avLst/>
          </a:prstGeom>
        </p:spPr>
        <p:txBody>
          <a:bodyPr vert="horz" wrap="square" lIns="0" tIns="13335" rIns="0" bIns="0" rtlCol="0">
            <a:spAutoFit/>
          </a:bodyPr>
          <a:lstStyle/>
          <a:p>
            <a:pPr marL="12700" marR="5080" lvl="0" indent="0" algn="l" defTabSz="932742" rtl="0" eaLnBrk="1" fontAlgn="auto" latinLnBrk="0" hangingPunct="1">
              <a:lnSpc>
                <a:spcPct val="100000"/>
              </a:lnSpc>
              <a:spcBef>
                <a:spcPts val="105"/>
              </a:spcBef>
              <a:spcAft>
                <a:spcPts val="0"/>
              </a:spcAft>
              <a:buClrTx/>
              <a:buSzTx/>
              <a:buFontTx/>
              <a:buNone/>
              <a:tabLst/>
              <a:defRPr/>
            </a:pPr>
            <a:r>
              <a:rPr kumimoji="0" lang="fr-FR" sz="1400" b="0" i="0" u="none" strike="noStrike" kern="1200" cap="none" spc="-15" normalizeH="0" baseline="0" noProof="0">
                <a:ln>
                  <a:noFill/>
                </a:ln>
                <a:solidFill>
                  <a:srgbClr val="051821"/>
                </a:solidFill>
                <a:effectLst/>
                <a:uLnTx/>
                <a:uFillTx/>
                <a:ea typeface="+mn-ea"/>
                <a:cs typeface="Verdana"/>
              </a:rPr>
              <a:t>ECREATE  </a:t>
            </a:r>
            <a:r>
              <a:rPr kumimoji="0" lang="fr-FR" sz="1400" b="0" i="0" u="none" strike="noStrike" kern="1200" cap="none" spc="-5" normalizeH="0" baseline="0" noProof="0">
                <a:ln>
                  <a:noFill/>
                </a:ln>
                <a:solidFill>
                  <a:srgbClr val="051821"/>
                </a:solidFill>
                <a:effectLst/>
                <a:uLnTx/>
                <a:uFillTx/>
                <a:ea typeface="+mn-ea"/>
                <a:cs typeface="Verdana"/>
              </a:rPr>
              <a:t>EADD  EEXTE</a:t>
            </a:r>
            <a:r>
              <a:rPr kumimoji="0" lang="fr-FR" sz="1400" b="0" i="0" u="none" strike="noStrike" kern="1200" cap="none" spc="0" normalizeH="0" baseline="0" noProof="0">
                <a:ln>
                  <a:noFill/>
                </a:ln>
                <a:solidFill>
                  <a:srgbClr val="051821"/>
                </a:solidFill>
                <a:effectLst/>
                <a:uLnTx/>
                <a:uFillTx/>
                <a:ea typeface="+mn-ea"/>
                <a:cs typeface="Verdana"/>
              </a:rPr>
              <a:t>ND  </a:t>
            </a:r>
            <a:r>
              <a:rPr kumimoji="0" lang="fr-FR" sz="1400" b="0" i="0" u="none" strike="noStrike" kern="1200" cap="none" spc="-5" normalizeH="0" baseline="0" noProof="0">
                <a:ln>
                  <a:noFill/>
                </a:ln>
                <a:solidFill>
                  <a:srgbClr val="051821"/>
                </a:solidFill>
                <a:effectLst/>
                <a:uLnTx/>
                <a:uFillTx/>
                <a:ea typeface="+mn-ea"/>
                <a:cs typeface="Verdana"/>
              </a:rPr>
              <a:t>EINIT  EBLOCK</a:t>
            </a:r>
            <a:endParaRPr kumimoji="0" lang="fr-FR" sz="1400" b="0" i="0" u="none" strike="noStrike" kern="1200" cap="none" spc="0" normalizeH="0" baseline="0" noProof="0">
              <a:ln>
                <a:noFill/>
              </a:ln>
              <a:solidFill>
                <a:srgbClr val="FFFFFF"/>
              </a:solidFill>
              <a:effectLst/>
              <a:uLnTx/>
              <a:uFillTx/>
              <a:ea typeface="+mn-ea"/>
              <a:cs typeface="Verdana"/>
            </a:endParaRPr>
          </a:p>
        </p:txBody>
      </p:sp>
      <p:sp>
        <p:nvSpPr>
          <p:cNvPr id="49" name="object 14">
            <a:extLst>
              <a:ext uri="{FF2B5EF4-FFF2-40B4-BE49-F238E27FC236}">
                <a16:creationId xmlns:a16="http://schemas.microsoft.com/office/drawing/2014/main" id="{CBBEDB26-D3F6-4BB4-9B58-7F61B120A8C9}"/>
              </a:ext>
            </a:extLst>
          </p:cNvPr>
          <p:cNvSpPr txBox="1"/>
          <p:nvPr/>
        </p:nvSpPr>
        <p:spPr>
          <a:xfrm>
            <a:off x="6396302" y="2242670"/>
            <a:ext cx="1041400" cy="649237"/>
          </a:xfrm>
          <a:prstGeom prst="rect">
            <a:avLst/>
          </a:prstGeom>
          <a:solidFill>
            <a:srgbClr val="00AFEF"/>
          </a:solidFill>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defPPr>
              <a:defRPr lang="en-US"/>
            </a:defPPr>
            <a:lvl1pPr algn="ctr">
              <a:defRPr sz="1600" kern="0">
                <a:gradFill>
                  <a:gsLst>
                    <a:gs pos="0">
                      <a:srgbClr val="FFFFFF"/>
                    </a:gs>
                    <a:gs pos="100000">
                      <a:srgbClr val="FFFFFF"/>
                    </a:gs>
                  </a:gsLst>
                  <a:lin ang="5400000" scaled="0"/>
                </a:gra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fr-FR"/>
              <a:t>SGX User  Runtime</a:t>
            </a:r>
          </a:p>
        </p:txBody>
      </p:sp>
      <p:sp>
        <p:nvSpPr>
          <p:cNvPr id="51" name="object 15">
            <a:extLst>
              <a:ext uri="{FF2B5EF4-FFF2-40B4-BE49-F238E27FC236}">
                <a16:creationId xmlns:a16="http://schemas.microsoft.com/office/drawing/2014/main" id="{29DD6FF1-1076-4DC3-A492-C06F29977B04}"/>
              </a:ext>
            </a:extLst>
          </p:cNvPr>
          <p:cNvSpPr txBox="1"/>
          <p:nvPr/>
        </p:nvSpPr>
        <p:spPr>
          <a:xfrm>
            <a:off x="6396302" y="1234885"/>
            <a:ext cx="1066800" cy="507575"/>
          </a:xfrm>
          <a:prstGeom prst="rect">
            <a:avLst/>
          </a:prstGeom>
          <a:solidFill>
            <a:schemeClr val="bg1">
              <a:lumMod val="50000"/>
              <a:alpha val="67843"/>
            </a:schemeClr>
          </a:solidFill>
          <a:ln w="38100" cap="flat" cmpd="sng" algn="ctr">
            <a:solidFill>
              <a:schemeClr val="bg1">
                <a:lumMod val="50000"/>
              </a:schemeClr>
            </a:solidFill>
            <a:prstDash val="solid"/>
            <a:headEnd type="none" w="med" len="med"/>
            <a:tailEnd type="none" w="med" len="med"/>
          </a:ln>
          <a:effectLst/>
        </p:spPr>
        <p:txBody>
          <a:bodyPr vert="horz" wrap="square" lIns="0" tIns="45726" rIns="0" bIns="45726" numCol="1" rtlCol="0" anchor="ctr" anchorCtr="0" compatLnSpc="1">
            <a:prstTxWarp prst="textNoShape">
              <a:avLst/>
            </a:prstTxWarp>
          </a:bodyPr>
          <a:lstStyle>
            <a:defPPr>
              <a:defRPr lang="en-US"/>
            </a:defPPr>
            <a:lvl1pPr algn="ctr" defTabSz="914289" fontAlgn="base">
              <a:spcBef>
                <a:spcPct val="0"/>
              </a:spcBef>
              <a:spcAft>
                <a:spcPct val="0"/>
              </a:spcAft>
              <a:defRPr sz="1961" kern="0">
                <a:gradFill>
                  <a:gsLst>
                    <a:gs pos="0">
                      <a:srgbClr val="FFFFFF"/>
                    </a:gs>
                    <a:gs pos="100000">
                      <a:srgbClr val="FFFFFF"/>
                    </a:gs>
                  </a:gsLst>
                  <a:lin ang="5400000" scaled="0"/>
                </a:gradFill>
              </a:defRPr>
            </a:lvl1pPr>
          </a:lstStyle>
          <a:p>
            <a:r>
              <a:rPr lang="fr-FR" sz="1600"/>
              <a:t>Enclave</a:t>
            </a:r>
            <a:endParaRPr lang="fr-FR"/>
          </a:p>
        </p:txBody>
      </p:sp>
      <p:sp>
        <p:nvSpPr>
          <p:cNvPr id="53" name="object 16">
            <a:extLst>
              <a:ext uri="{FF2B5EF4-FFF2-40B4-BE49-F238E27FC236}">
                <a16:creationId xmlns:a16="http://schemas.microsoft.com/office/drawing/2014/main" id="{FC0E0C96-9305-418B-817B-5F095B324780}"/>
              </a:ext>
            </a:extLst>
          </p:cNvPr>
          <p:cNvSpPr/>
          <p:nvPr/>
        </p:nvSpPr>
        <p:spPr>
          <a:xfrm>
            <a:off x="6851723" y="2927709"/>
            <a:ext cx="127000" cy="684530"/>
          </a:xfrm>
          <a:custGeom>
            <a:avLst/>
            <a:gdLst/>
            <a:ahLst/>
            <a:cxnLst/>
            <a:rect l="l" t="t" r="r" b="b"/>
            <a:pathLst>
              <a:path w="127000" h="684529">
                <a:moveTo>
                  <a:pt x="0" y="557149"/>
                </a:moveTo>
                <a:lnTo>
                  <a:pt x="63500" y="684149"/>
                </a:lnTo>
                <a:lnTo>
                  <a:pt x="101600" y="607949"/>
                </a:lnTo>
                <a:lnTo>
                  <a:pt x="55880" y="607949"/>
                </a:lnTo>
                <a:lnTo>
                  <a:pt x="55880" y="601853"/>
                </a:lnTo>
                <a:lnTo>
                  <a:pt x="0" y="557149"/>
                </a:lnTo>
                <a:close/>
              </a:path>
              <a:path w="127000" h="684529">
                <a:moveTo>
                  <a:pt x="55880" y="601853"/>
                </a:moveTo>
                <a:lnTo>
                  <a:pt x="55880" y="607949"/>
                </a:lnTo>
                <a:lnTo>
                  <a:pt x="63500" y="607949"/>
                </a:lnTo>
                <a:lnTo>
                  <a:pt x="55880" y="601853"/>
                </a:lnTo>
                <a:close/>
              </a:path>
              <a:path w="127000" h="684529">
                <a:moveTo>
                  <a:pt x="71120" y="0"/>
                </a:moveTo>
                <a:lnTo>
                  <a:pt x="55880" y="0"/>
                </a:lnTo>
                <a:lnTo>
                  <a:pt x="55880" y="601853"/>
                </a:lnTo>
                <a:lnTo>
                  <a:pt x="63500" y="607949"/>
                </a:lnTo>
                <a:lnTo>
                  <a:pt x="71119" y="601853"/>
                </a:lnTo>
                <a:lnTo>
                  <a:pt x="71120" y="0"/>
                </a:lnTo>
                <a:close/>
              </a:path>
              <a:path w="127000" h="684529">
                <a:moveTo>
                  <a:pt x="71120" y="601853"/>
                </a:moveTo>
                <a:lnTo>
                  <a:pt x="63500" y="607949"/>
                </a:lnTo>
                <a:lnTo>
                  <a:pt x="71120" y="607949"/>
                </a:lnTo>
                <a:lnTo>
                  <a:pt x="71120" y="601853"/>
                </a:lnTo>
                <a:close/>
              </a:path>
              <a:path w="127000" h="684529">
                <a:moveTo>
                  <a:pt x="127000" y="557149"/>
                </a:moveTo>
                <a:lnTo>
                  <a:pt x="71120" y="601853"/>
                </a:lnTo>
                <a:lnTo>
                  <a:pt x="71120" y="607949"/>
                </a:lnTo>
                <a:lnTo>
                  <a:pt x="101600" y="607949"/>
                </a:lnTo>
                <a:lnTo>
                  <a:pt x="127000" y="557149"/>
                </a:lnTo>
                <a:close/>
              </a:path>
            </a:pathLst>
          </a:custGeom>
          <a:solidFill>
            <a:schemeClr val="bg1">
              <a:lumMod val="50000"/>
            </a:schemeClr>
          </a:solidFill>
          <a:ln>
            <a:solidFill>
              <a:schemeClr val="bg1">
                <a:lumMod val="50000"/>
              </a:schemeClr>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fr-FR" sz="1400" b="0" i="0" u="none" strike="noStrike" kern="1200" cap="none" spc="0" normalizeH="0" baseline="0" noProof="0">
              <a:ln>
                <a:noFill/>
              </a:ln>
              <a:solidFill>
                <a:srgbClr val="FFFFFF"/>
              </a:solidFill>
              <a:effectLst/>
              <a:uLnTx/>
              <a:uFillTx/>
              <a:ea typeface="+mn-ea"/>
              <a:cs typeface="+mn-cs"/>
            </a:endParaRPr>
          </a:p>
        </p:txBody>
      </p:sp>
      <p:graphicFrame>
        <p:nvGraphicFramePr>
          <p:cNvPr id="55" name="object 17">
            <a:extLst>
              <a:ext uri="{FF2B5EF4-FFF2-40B4-BE49-F238E27FC236}">
                <a16:creationId xmlns:a16="http://schemas.microsoft.com/office/drawing/2014/main" id="{EA2736E7-CED2-4FBD-9DFC-2C2D3BA3584B}"/>
              </a:ext>
            </a:extLst>
          </p:cNvPr>
          <p:cNvGraphicFramePr>
            <a:graphicFrameLocks noGrp="1"/>
          </p:cNvGraphicFramePr>
          <p:nvPr>
            <p:extLst>
              <p:ext uri="{D42A27DB-BD31-4B8C-83A1-F6EECF244321}">
                <p14:modId xmlns:p14="http://schemas.microsoft.com/office/powerpoint/2010/main" val="349664068"/>
              </p:ext>
            </p:extLst>
          </p:nvPr>
        </p:nvGraphicFramePr>
        <p:xfrm>
          <a:off x="8872039" y="5125317"/>
          <a:ext cx="1447800" cy="1143000"/>
        </p:xfrm>
        <a:graphic>
          <a:graphicData uri="http://schemas.openxmlformats.org/drawingml/2006/table">
            <a:tbl>
              <a:tblPr firstRow="1" bandRow="1">
                <a:tableStyleId>{2D5ABB26-0587-4C30-8999-92F81FD0307C}</a:tableStyleId>
              </a:tblPr>
              <a:tblGrid>
                <a:gridCol w="1447800">
                  <a:extLst>
                    <a:ext uri="{9D8B030D-6E8A-4147-A177-3AD203B41FA5}">
                      <a16:colId xmlns:a16="http://schemas.microsoft.com/office/drawing/2014/main" val="20000"/>
                    </a:ext>
                  </a:extLst>
                </a:gridCol>
              </a:tblGrid>
              <a:tr h="228600">
                <a:tc>
                  <a:txBody>
                    <a:bodyPr/>
                    <a:lstStyle/>
                    <a:p>
                      <a:pPr marL="104775">
                        <a:lnSpc>
                          <a:spcPct val="100000"/>
                        </a:lnSpc>
                        <a:spcBef>
                          <a:spcPts val="160"/>
                        </a:spcBef>
                      </a:pPr>
                      <a:r>
                        <a:rPr sz="1100">
                          <a:solidFill>
                            <a:srgbClr val="FFFFFF"/>
                          </a:solidFill>
                          <a:latin typeface="+mn-lt"/>
                          <a:cs typeface="Arial Narrow"/>
                        </a:rPr>
                        <a:t>Hdw Data</a:t>
                      </a:r>
                      <a:r>
                        <a:rPr sz="1100" spc="-15">
                          <a:solidFill>
                            <a:srgbClr val="FFFFFF"/>
                          </a:solidFill>
                          <a:latin typeface="+mn-lt"/>
                          <a:cs typeface="Arial Narrow"/>
                        </a:rPr>
                        <a:t> </a:t>
                      </a:r>
                      <a:r>
                        <a:rPr sz="1100" spc="-5">
                          <a:solidFill>
                            <a:srgbClr val="FFFFFF"/>
                          </a:solidFill>
                          <a:latin typeface="+mn-lt"/>
                          <a:cs typeface="Arial Narrow"/>
                        </a:rPr>
                        <a:t>Structure</a:t>
                      </a:r>
                      <a:endParaRPr sz="1100">
                        <a:latin typeface="+mn-lt"/>
                        <a:cs typeface="Arial Narrow"/>
                      </a:endParaRPr>
                    </a:p>
                  </a:txBody>
                  <a:tcPr marL="0" marR="0" marT="20320" marB="0">
                    <a:lnL w="28575">
                      <a:solidFill>
                        <a:srgbClr val="00946E"/>
                      </a:solidFill>
                      <a:prstDash val="solid"/>
                    </a:lnL>
                    <a:lnR w="28575">
                      <a:solidFill>
                        <a:srgbClr val="00946E"/>
                      </a:solidFill>
                      <a:prstDash val="solid"/>
                    </a:lnR>
                    <a:lnT w="28575">
                      <a:solidFill>
                        <a:srgbClr val="00946E"/>
                      </a:solidFill>
                      <a:prstDash val="solid"/>
                    </a:lnT>
                    <a:lnB w="28575">
                      <a:solidFill>
                        <a:srgbClr val="00946E"/>
                      </a:solidFill>
                      <a:prstDash val="solid"/>
                    </a:lnB>
                    <a:solidFill>
                      <a:srgbClr val="800000"/>
                    </a:solidFill>
                  </a:tcPr>
                </a:tc>
                <a:extLst>
                  <a:ext uri="{0D108BD9-81ED-4DB2-BD59-A6C34878D82A}">
                    <a16:rowId xmlns:a16="http://schemas.microsoft.com/office/drawing/2014/main" val="10000"/>
                  </a:ext>
                </a:extLst>
              </a:tr>
              <a:tr h="228600">
                <a:tc>
                  <a:txBody>
                    <a:bodyPr/>
                    <a:lstStyle/>
                    <a:p>
                      <a:pPr marL="104775">
                        <a:lnSpc>
                          <a:spcPct val="100000"/>
                        </a:lnSpc>
                        <a:spcBef>
                          <a:spcPts val="160"/>
                        </a:spcBef>
                      </a:pPr>
                      <a:r>
                        <a:rPr sz="1100">
                          <a:solidFill>
                            <a:srgbClr val="FFFFFF"/>
                          </a:solidFill>
                          <a:latin typeface="+mn-lt"/>
                          <a:cs typeface="Arial Narrow"/>
                        </a:rPr>
                        <a:t>Hardware</a:t>
                      </a:r>
                      <a:endParaRPr sz="1100">
                        <a:latin typeface="+mn-lt"/>
                        <a:cs typeface="Arial Narrow"/>
                      </a:endParaRPr>
                    </a:p>
                  </a:txBody>
                  <a:tcPr marL="0" marR="0" marT="20320" marB="0">
                    <a:lnL w="28575">
                      <a:solidFill>
                        <a:srgbClr val="00946E"/>
                      </a:solidFill>
                      <a:prstDash val="solid"/>
                    </a:lnL>
                    <a:lnR w="28575">
                      <a:solidFill>
                        <a:srgbClr val="00946E"/>
                      </a:solidFill>
                      <a:prstDash val="solid"/>
                    </a:lnR>
                    <a:lnT w="28575">
                      <a:solidFill>
                        <a:srgbClr val="00946E"/>
                      </a:solidFill>
                      <a:prstDash val="solid"/>
                    </a:lnT>
                    <a:lnB w="28575">
                      <a:solidFill>
                        <a:srgbClr val="00946E"/>
                      </a:solidFill>
                      <a:prstDash val="solid"/>
                    </a:lnB>
                    <a:solidFill>
                      <a:srgbClr val="000099"/>
                    </a:solidFill>
                  </a:tcPr>
                </a:tc>
                <a:extLst>
                  <a:ext uri="{0D108BD9-81ED-4DB2-BD59-A6C34878D82A}">
                    <a16:rowId xmlns:a16="http://schemas.microsoft.com/office/drawing/2014/main" val="10001"/>
                  </a:ext>
                </a:extLst>
              </a:tr>
              <a:tr h="228600">
                <a:tc>
                  <a:txBody>
                    <a:bodyPr/>
                    <a:lstStyle/>
                    <a:p>
                      <a:pPr marL="104775">
                        <a:lnSpc>
                          <a:spcPct val="100000"/>
                        </a:lnSpc>
                        <a:spcBef>
                          <a:spcPts val="160"/>
                        </a:spcBef>
                      </a:pPr>
                      <a:r>
                        <a:rPr sz="1100" spc="-5">
                          <a:solidFill>
                            <a:srgbClr val="FFFFFF"/>
                          </a:solidFill>
                          <a:latin typeface="+mn-lt"/>
                          <a:cs typeface="Arial Narrow"/>
                        </a:rPr>
                        <a:t>Runtime</a:t>
                      </a:r>
                      <a:endParaRPr sz="1100">
                        <a:latin typeface="+mn-lt"/>
                        <a:cs typeface="Arial Narrow"/>
                      </a:endParaRPr>
                    </a:p>
                  </a:txBody>
                  <a:tcPr marL="0" marR="0" marT="20320" marB="0">
                    <a:lnL w="28575">
                      <a:solidFill>
                        <a:srgbClr val="00946E"/>
                      </a:solidFill>
                      <a:prstDash val="solid"/>
                    </a:lnL>
                    <a:lnR w="28575">
                      <a:solidFill>
                        <a:srgbClr val="00946E"/>
                      </a:solidFill>
                      <a:prstDash val="solid"/>
                    </a:lnR>
                    <a:lnT w="28575">
                      <a:solidFill>
                        <a:srgbClr val="00946E"/>
                      </a:solidFill>
                      <a:prstDash val="solid"/>
                    </a:lnT>
                    <a:lnB w="28575">
                      <a:solidFill>
                        <a:srgbClr val="00946E"/>
                      </a:solidFill>
                      <a:prstDash val="solid"/>
                    </a:lnB>
                    <a:solidFill>
                      <a:srgbClr val="0099FF"/>
                    </a:solidFill>
                  </a:tcPr>
                </a:tc>
                <a:extLst>
                  <a:ext uri="{0D108BD9-81ED-4DB2-BD59-A6C34878D82A}">
                    <a16:rowId xmlns:a16="http://schemas.microsoft.com/office/drawing/2014/main" val="10002"/>
                  </a:ext>
                </a:extLst>
              </a:tr>
              <a:tr h="228600">
                <a:tc>
                  <a:txBody>
                    <a:bodyPr/>
                    <a:lstStyle/>
                    <a:p>
                      <a:pPr marL="104775">
                        <a:lnSpc>
                          <a:spcPct val="100000"/>
                        </a:lnSpc>
                        <a:spcBef>
                          <a:spcPts val="160"/>
                        </a:spcBef>
                      </a:pPr>
                      <a:r>
                        <a:rPr sz="1100" spc="-5">
                          <a:solidFill>
                            <a:srgbClr val="FFFFFF"/>
                          </a:solidFill>
                          <a:latin typeface="+mn-lt"/>
                          <a:cs typeface="Arial Narrow"/>
                        </a:rPr>
                        <a:t>Application</a:t>
                      </a:r>
                      <a:endParaRPr sz="1100">
                        <a:latin typeface="+mn-lt"/>
                        <a:cs typeface="Arial Narrow"/>
                      </a:endParaRPr>
                    </a:p>
                  </a:txBody>
                  <a:tcPr marL="0" marR="0" marT="20320" marB="0">
                    <a:lnL w="28575">
                      <a:solidFill>
                        <a:srgbClr val="00946E"/>
                      </a:solidFill>
                      <a:prstDash val="solid"/>
                    </a:lnL>
                    <a:lnR w="28575">
                      <a:solidFill>
                        <a:srgbClr val="00946E"/>
                      </a:solidFill>
                      <a:prstDash val="solid"/>
                    </a:lnR>
                    <a:lnT w="28575">
                      <a:solidFill>
                        <a:srgbClr val="00946E"/>
                      </a:solidFill>
                      <a:prstDash val="solid"/>
                    </a:lnT>
                    <a:lnB w="28575">
                      <a:solidFill>
                        <a:srgbClr val="7993A4"/>
                      </a:solidFill>
                      <a:prstDash val="solid"/>
                    </a:lnB>
                    <a:solidFill>
                      <a:srgbClr val="FF9900"/>
                    </a:solidFill>
                  </a:tcPr>
                </a:tc>
                <a:extLst>
                  <a:ext uri="{0D108BD9-81ED-4DB2-BD59-A6C34878D82A}">
                    <a16:rowId xmlns:a16="http://schemas.microsoft.com/office/drawing/2014/main" val="10003"/>
                  </a:ext>
                </a:extLst>
              </a:tr>
              <a:tr h="228600">
                <a:tc>
                  <a:txBody>
                    <a:bodyPr/>
                    <a:lstStyle/>
                    <a:p>
                      <a:pPr marL="104775">
                        <a:lnSpc>
                          <a:spcPct val="100000"/>
                        </a:lnSpc>
                        <a:spcBef>
                          <a:spcPts val="160"/>
                        </a:spcBef>
                      </a:pPr>
                      <a:r>
                        <a:rPr sz="1100" spc="-5">
                          <a:solidFill>
                            <a:srgbClr val="FFFFFF"/>
                          </a:solidFill>
                          <a:latin typeface="+mn-lt"/>
                          <a:cs typeface="Arial Narrow"/>
                        </a:rPr>
                        <a:t>OS Data</a:t>
                      </a:r>
                      <a:r>
                        <a:rPr sz="1100">
                          <a:solidFill>
                            <a:srgbClr val="FFFFFF"/>
                          </a:solidFill>
                          <a:latin typeface="+mn-lt"/>
                          <a:cs typeface="Arial Narrow"/>
                        </a:rPr>
                        <a:t> </a:t>
                      </a:r>
                      <a:r>
                        <a:rPr sz="1100" spc="-5">
                          <a:solidFill>
                            <a:srgbClr val="FFFFFF"/>
                          </a:solidFill>
                          <a:latin typeface="+mn-lt"/>
                          <a:cs typeface="Arial Narrow"/>
                        </a:rPr>
                        <a:t>structure</a:t>
                      </a:r>
                      <a:endParaRPr sz="1100">
                        <a:latin typeface="+mn-lt"/>
                        <a:cs typeface="Arial Narrow"/>
                      </a:endParaRPr>
                    </a:p>
                  </a:txBody>
                  <a:tcPr marL="0" marR="0" marT="20320" marB="0">
                    <a:lnL w="28575">
                      <a:solidFill>
                        <a:srgbClr val="7993A4"/>
                      </a:solidFill>
                      <a:prstDash val="solid"/>
                    </a:lnL>
                    <a:lnR w="28575">
                      <a:solidFill>
                        <a:srgbClr val="7993A4"/>
                      </a:solidFill>
                      <a:prstDash val="solid"/>
                    </a:lnR>
                    <a:lnT w="28575">
                      <a:solidFill>
                        <a:srgbClr val="7993A4"/>
                      </a:solidFill>
                      <a:prstDash val="solid"/>
                    </a:lnT>
                    <a:lnB w="28575">
                      <a:solidFill>
                        <a:srgbClr val="7993A4"/>
                      </a:solidFill>
                      <a:prstDash val="solid"/>
                    </a:lnB>
                    <a:solidFill>
                      <a:srgbClr val="008000"/>
                    </a:solidFill>
                  </a:tcPr>
                </a:tc>
                <a:extLst>
                  <a:ext uri="{0D108BD9-81ED-4DB2-BD59-A6C34878D82A}">
                    <a16:rowId xmlns:a16="http://schemas.microsoft.com/office/drawing/2014/main" val="10004"/>
                  </a:ext>
                </a:extLst>
              </a:tr>
            </a:tbl>
          </a:graphicData>
        </a:graphic>
      </p:graphicFrame>
      <p:graphicFrame>
        <p:nvGraphicFramePr>
          <p:cNvPr id="57" name="object 18">
            <a:extLst>
              <a:ext uri="{FF2B5EF4-FFF2-40B4-BE49-F238E27FC236}">
                <a16:creationId xmlns:a16="http://schemas.microsoft.com/office/drawing/2014/main" id="{AC939121-F223-4B9F-9D28-F56DC74E784C}"/>
              </a:ext>
            </a:extLst>
          </p:cNvPr>
          <p:cNvGraphicFramePr>
            <a:graphicFrameLocks noGrp="1"/>
          </p:cNvGraphicFramePr>
          <p:nvPr>
            <p:extLst>
              <p:ext uri="{D42A27DB-BD31-4B8C-83A1-F6EECF244321}">
                <p14:modId xmlns:p14="http://schemas.microsoft.com/office/powerpoint/2010/main" val="3890350753"/>
              </p:ext>
            </p:extLst>
          </p:nvPr>
        </p:nvGraphicFramePr>
        <p:xfrm>
          <a:off x="3461839" y="5430117"/>
          <a:ext cx="3823970" cy="683894"/>
        </p:xfrm>
        <a:graphic>
          <a:graphicData uri="http://schemas.openxmlformats.org/drawingml/2006/table">
            <a:tbl>
              <a:tblPr firstRow="1" bandRow="1">
                <a:tableStyleId>{2D5ABB26-0587-4C30-8999-92F81FD0307C}</a:tableStyleId>
              </a:tblPr>
              <a:tblGrid>
                <a:gridCol w="3823970">
                  <a:extLst>
                    <a:ext uri="{9D8B030D-6E8A-4147-A177-3AD203B41FA5}">
                      <a16:colId xmlns:a16="http://schemas.microsoft.com/office/drawing/2014/main" val="20000"/>
                    </a:ext>
                  </a:extLst>
                </a:gridCol>
              </a:tblGrid>
              <a:tr h="125095">
                <a:tc>
                  <a:txBody>
                    <a:bodyPr/>
                    <a:lstStyle/>
                    <a:p>
                      <a:pPr>
                        <a:lnSpc>
                          <a:spcPct val="100000"/>
                        </a:lnSpc>
                      </a:pPr>
                      <a:endParaRPr sz="600">
                        <a:latin typeface="Times New Roman"/>
                        <a:cs typeface="Times New Roman"/>
                      </a:endParaRPr>
                    </a:p>
                  </a:txBody>
                  <a:tcPr marL="0" marR="0" marT="0" marB="0">
                    <a:lnL w="28575">
                      <a:solidFill>
                        <a:srgbClr val="00946E"/>
                      </a:solidFill>
                      <a:prstDash val="solid"/>
                    </a:lnL>
                    <a:lnR w="28575">
                      <a:solidFill>
                        <a:srgbClr val="00946E"/>
                      </a:solidFill>
                      <a:prstDash val="solid"/>
                    </a:lnR>
                    <a:lnT w="28575">
                      <a:solidFill>
                        <a:srgbClr val="00946E"/>
                      </a:solidFill>
                      <a:prstDash val="solid"/>
                    </a:lnT>
                    <a:lnB w="28575">
                      <a:solidFill>
                        <a:srgbClr val="051821"/>
                      </a:solidFill>
                      <a:prstDash val="solid"/>
                    </a:lnB>
                    <a:solidFill>
                      <a:srgbClr val="000099"/>
                    </a:solidFill>
                  </a:tcPr>
                </a:tc>
                <a:extLst>
                  <a:ext uri="{0D108BD9-81ED-4DB2-BD59-A6C34878D82A}">
                    <a16:rowId xmlns:a16="http://schemas.microsoft.com/office/drawing/2014/main" val="10000"/>
                  </a:ext>
                </a:extLst>
              </a:tr>
              <a:tr h="155575">
                <a:tc>
                  <a:txBody>
                    <a:bodyPr/>
                    <a:lstStyle/>
                    <a:p>
                      <a:pPr>
                        <a:lnSpc>
                          <a:spcPct val="100000"/>
                        </a:lnSpc>
                      </a:pPr>
                      <a:endParaRPr sz="800">
                        <a:latin typeface="Times New Roman"/>
                        <a:cs typeface="Times New Roman"/>
                      </a:endParaRPr>
                    </a:p>
                  </a:txBody>
                  <a:tcPr marL="0" marR="0" marT="0" marB="0">
                    <a:lnL w="28575">
                      <a:solidFill>
                        <a:srgbClr val="00946E"/>
                      </a:solidFill>
                      <a:prstDash val="solid"/>
                    </a:lnL>
                    <a:lnR w="28575">
                      <a:solidFill>
                        <a:srgbClr val="00946E"/>
                      </a:solidFill>
                      <a:prstDash val="solid"/>
                    </a:lnR>
                    <a:lnT w="28575">
                      <a:solidFill>
                        <a:srgbClr val="051821"/>
                      </a:solidFill>
                      <a:prstDash val="solid"/>
                    </a:lnT>
                    <a:lnB w="19050">
                      <a:solidFill>
                        <a:srgbClr val="051821"/>
                      </a:solidFill>
                      <a:prstDash val="solid"/>
                    </a:lnB>
                    <a:solidFill>
                      <a:srgbClr val="000099"/>
                    </a:solidFill>
                  </a:tcPr>
                </a:tc>
                <a:extLst>
                  <a:ext uri="{0D108BD9-81ED-4DB2-BD59-A6C34878D82A}">
                    <a16:rowId xmlns:a16="http://schemas.microsoft.com/office/drawing/2014/main" val="10001"/>
                  </a:ext>
                </a:extLst>
              </a:tr>
              <a:tr h="150495">
                <a:tc>
                  <a:txBody>
                    <a:bodyPr/>
                    <a:lstStyle/>
                    <a:p>
                      <a:pPr>
                        <a:lnSpc>
                          <a:spcPct val="100000"/>
                        </a:lnSpc>
                      </a:pPr>
                      <a:endParaRPr sz="800">
                        <a:latin typeface="Times New Roman"/>
                        <a:cs typeface="Times New Roman"/>
                      </a:endParaRPr>
                    </a:p>
                  </a:txBody>
                  <a:tcPr marL="0" marR="0" marT="0" marB="0">
                    <a:lnL w="28575">
                      <a:solidFill>
                        <a:srgbClr val="00946E"/>
                      </a:solidFill>
                      <a:prstDash val="solid"/>
                    </a:lnL>
                    <a:lnR w="28575">
                      <a:solidFill>
                        <a:srgbClr val="00946E"/>
                      </a:solidFill>
                      <a:prstDash val="solid"/>
                    </a:lnR>
                    <a:lnT w="19050">
                      <a:solidFill>
                        <a:srgbClr val="051821"/>
                      </a:solidFill>
                      <a:prstDash val="solid"/>
                    </a:lnT>
                    <a:lnB w="19050">
                      <a:solidFill>
                        <a:srgbClr val="051821"/>
                      </a:solidFill>
                      <a:prstDash val="solid"/>
                    </a:lnB>
                    <a:solidFill>
                      <a:srgbClr val="000099"/>
                    </a:solidFill>
                  </a:tcPr>
                </a:tc>
                <a:extLst>
                  <a:ext uri="{0D108BD9-81ED-4DB2-BD59-A6C34878D82A}">
                    <a16:rowId xmlns:a16="http://schemas.microsoft.com/office/drawing/2014/main" val="10002"/>
                  </a:ext>
                </a:extLst>
              </a:tr>
              <a:tr h="139065">
                <a:tc>
                  <a:txBody>
                    <a:bodyPr/>
                    <a:lstStyle/>
                    <a:p>
                      <a:pPr>
                        <a:lnSpc>
                          <a:spcPct val="100000"/>
                        </a:lnSpc>
                      </a:pPr>
                      <a:endParaRPr sz="700">
                        <a:latin typeface="Times New Roman"/>
                        <a:cs typeface="Times New Roman"/>
                      </a:endParaRPr>
                    </a:p>
                  </a:txBody>
                  <a:tcPr marL="0" marR="0" marT="0" marB="0">
                    <a:lnL w="28575">
                      <a:solidFill>
                        <a:srgbClr val="00946E"/>
                      </a:solidFill>
                      <a:prstDash val="solid"/>
                    </a:lnL>
                    <a:lnR w="28575">
                      <a:solidFill>
                        <a:srgbClr val="00946E"/>
                      </a:solidFill>
                      <a:prstDash val="solid"/>
                    </a:lnR>
                    <a:lnT w="19050">
                      <a:solidFill>
                        <a:srgbClr val="051821"/>
                      </a:solidFill>
                      <a:prstDash val="solid"/>
                    </a:lnT>
                    <a:lnB w="28575">
                      <a:solidFill>
                        <a:srgbClr val="051821"/>
                      </a:solidFill>
                      <a:prstDash val="solid"/>
                    </a:lnB>
                    <a:solidFill>
                      <a:srgbClr val="000099"/>
                    </a:solidFill>
                  </a:tcPr>
                </a:tc>
                <a:extLst>
                  <a:ext uri="{0D108BD9-81ED-4DB2-BD59-A6C34878D82A}">
                    <a16:rowId xmlns:a16="http://schemas.microsoft.com/office/drawing/2014/main" val="10003"/>
                  </a:ext>
                </a:extLst>
              </a:tr>
              <a:tr h="113664">
                <a:tc>
                  <a:txBody>
                    <a:bodyPr/>
                    <a:lstStyle/>
                    <a:p>
                      <a:pPr>
                        <a:lnSpc>
                          <a:spcPct val="100000"/>
                        </a:lnSpc>
                      </a:pPr>
                      <a:endParaRPr sz="600">
                        <a:latin typeface="Times New Roman"/>
                        <a:cs typeface="Times New Roman"/>
                      </a:endParaRPr>
                    </a:p>
                  </a:txBody>
                  <a:tcPr marL="0" marR="0" marT="0" marB="0">
                    <a:lnL w="28575">
                      <a:solidFill>
                        <a:srgbClr val="00946E"/>
                      </a:solidFill>
                      <a:prstDash val="solid"/>
                    </a:lnL>
                    <a:lnR w="28575">
                      <a:solidFill>
                        <a:srgbClr val="00946E"/>
                      </a:solidFill>
                      <a:prstDash val="solid"/>
                    </a:lnR>
                    <a:lnT w="28575">
                      <a:solidFill>
                        <a:srgbClr val="051821"/>
                      </a:solidFill>
                      <a:prstDash val="solid"/>
                    </a:lnT>
                    <a:lnB w="28575">
                      <a:solidFill>
                        <a:srgbClr val="00946E"/>
                      </a:solidFill>
                      <a:prstDash val="solid"/>
                    </a:lnB>
                    <a:solidFill>
                      <a:srgbClr val="000099"/>
                    </a:solidFill>
                  </a:tcPr>
                </a:tc>
                <a:extLst>
                  <a:ext uri="{0D108BD9-81ED-4DB2-BD59-A6C34878D82A}">
                    <a16:rowId xmlns:a16="http://schemas.microsoft.com/office/drawing/2014/main" val="10004"/>
                  </a:ext>
                </a:extLst>
              </a:tr>
            </a:tbl>
          </a:graphicData>
        </a:graphic>
      </p:graphicFrame>
      <p:sp>
        <p:nvSpPr>
          <p:cNvPr id="59" name="object 19">
            <a:extLst>
              <a:ext uri="{FF2B5EF4-FFF2-40B4-BE49-F238E27FC236}">
                <a16:creationId xmlns:a16="http://schemas.microsoft.com/office/drawing/2014/main" id="{BC698A75-C802-418E-9B91-A4C7D55FF6AC}"/>
              </a:ext>
            </a:extLst>
          </p:cNvPr>
          <p:cNvSpPr/>
          <p:nvPr/>
        </p:nvSpPr>
        <p:spPr>
          <a:xfrm>
            <a:off x="7392235" y="5577944"/>
            <a:ext cx="909955" cy="12700"/>
          </a:xfrm>
          <a:custGeom>
            <a:avLst/>
            <a:gdLst/>
            <a:ahLst/>
            <a:cxnLst/>
            <a:rect l="l" t="t" r="r" b="b"/>
            <a:pathLst>
              <a:path w="909954" h="12700">
                <a:moveTo>
                  <a:pt x="0" y="12700"/>
                </a:moveTo>
                <a:lnTo>
                  <a:pt x="909701" y="0"/>
                </a:lnTo>
              </a:path>
            </a:pathLst>
          </a:custGeom>
          <a:ln w="9144">
            <a:solidFill>
              <a:srgbClr val="051821"/>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FFFFFF"/>
              </a:solidFill>
              <a:effectLst/>
              <a:uLnTx/>
              <a:uFillTx/>
              <a:ea typeface="+mn-ea"/>
              <a:cs typeface="+mn-cs"/>
            </a:endParaRPr>
          </a:p>
        </p:txBody>
      </p:sp>
      <p:sp>
        <p:nvSpPr>
          <p:cNvPr id="61" name="object 20">
            <a:extLst>
              <a:ext uri="{FF2B5EF4-FFF2-40B4-BE49-F238E27FC236}">
                <a16:creationId xmlns:a16="http://schemas.microsoft.com/office/drawing/2014/main" id="{DD77053B-0023-4AF1-9018-8710C558BADD}"/>
              </a:ext>
            </a:extLst>
          </p:cNvPr>
          <p:cNvSpPr/>
          <p:nvPr/>
        </p:nvSpPr>
        <p:spPr>
          <a:xfrm>
            <a:off x="7376996" y="5719676"/>
            <a:ext cx="911225" cy="11430"/>
          </a:xfrm>
          <a:custGeom>
            <a:avLst/>
            <a:gdLst/>
            <a:ahLst/>
            <a:cxnLst/>
            <a:rect l="l" t="t" r="r" b="b"/>
            <a:pathLst>
              <a:path w="911225" h="11429">
                <a:moveTo>
                  <a:pt x="0" y="11048"/>
                </a:moveTo>
                <a:lnTo>
                  <a:pt x="911225" y="0"/>
                </a:lnTo>
              </a:path>
            </a:pathLst>
          </a:custGeom>
          <a:ln w="9143">
            <a:solidFill>
              <a:srgbClr val="051821"/>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FFFFFF"/>
              </a:solidFill>
              <a:effectLst/>
              <a:uLnTx/>
              <a:uFillTx/>
              <a:ea typeface="+mn-ea"/>
              <a:cs typeface="+mn-cs"/>
            </a:endParaRPr>
          </a:p>
        </p:txBody>
      </p:sp>
      <p:sp>
        <p:nvSpPr>
          <p:cNvPr id="63" name="object 21">
            <a:extLst>
              <a:ext uri="{FF2B5EF4-FFF2-40B4-BE49-F238E27FC236}">
                <a16:creationId xmlns:a16="http://schemas.microsoft.com/office/drawing/2014/main" id="{EF3AED5F-665F-4E1D-88A1-21EFA185E84B}"/>
              </a:ext>
            </a:extLst>
          </p:cNvPr>
          <p:cNvSpPr/>
          <p:nvPr/>
        </p:nvSpPr>
        <p:spPr>
          <a:xfrm>
            <a:off x="7387664" y="5885793"/>
            <a:ext cx="911225" cy="12700"/>
          </a:xfrm>
          <a:custGeom>
            <a:avLst/>
            <a:gdLst/>
            <a:ahLst/>
            <a:cxnLst/>
            <a:rect l="l" t="t" r="r" b="b"/>
            <a:pathLst>
              <a:path w="911225" h="12700">
                <a:moveTo>
                  <a:pt x="0" y="12699"/>
                </a:moveTo>
                <a:lnTo>
                  <a:pt x="911224" y="0"/>
                </a:lnTo>
              </a:path>
            </a:pathLst>
          </a:custGeom>
          <a:ln w="9144">
            <a:solidFill>
              <a:srgbClr val="051821"/>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FFFFFF"/>
              </a:solidFill>
              <a:effectLst/>
              <a:uLnTx/>
              <a:uFillTx/>
              <a:ea typeface="+mn-ea"/>
              <a:cs typeface="+mn-cs"/>
            </a:endParaRPr>
          </a:p>
        </p:txBody>
      </p:sp>
      <p:sp>
        <p:nvSpPr>
          <p:cNvPr id="65" name="object 22">
            <a:extLst>
              <a:ext uri="{FF2B5EF4-FFF2-40B4-BE49-F238E27FC236}">
                <a16:creationId xmlns:a16="http://schemas.microsoft.com/office/drawing/2014/main" id="{AF431CB0-54CF-4E23-9C93-EEAA897CD583}"/>
              </a:ext>
            </a:extLst>
          </p:cNvPr>
          <p:cNvSpPr/>
          <p:nvPr/>
        </p:nvSpPr>
        <p:spPr>
          <a:xfrm>
            <a:off x="7387664" y="6000093"/>
            <a:ext cx="911225" cy="12700"/>
          </a:xfrm>
          <a:custGeom>
            <a:avLst/>
            <a:gdLst/>
            <a:ahLst/>
            <a:cxnLst/>
            <a:rect l="l" t="t" r="r" b="b"/>
            <a:pathLst>
              <a:path w="911225" h="12700">
                <a:moveTo>
                  <a:pt x="0" y="12699"/>
                </a:moveTo>
                <a:lnTo>
                  <a:pt x="911224" y="0"/>
                </a:lnTo>
              </a:path>
            </a:pathLst>
          </a:custGeom>
          <a:ln w="9144">
            <a:solidFill>
              <a:srgbClr val="051821"/>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FFFFFF"/>
              </a:solidFill>
              <a:effectLst/>
              <a:uLnTx/>
              <a:uFillTx/>
              <a:ea typeface="+mn-ea"/>
              <a:cs typeface="+mn-cs"/>
            </a:endParaRPr>
          </a:p>
        </p:txBody>
      </p:sp>
      <p:sp>
        <p:nvSpPr>
          <p:cNvPr id="67" name="object 23">
            <a:extLst>
              <a:ext uri="{FF2B5EF4-FFF2-40B4-BE49-F238E27FC236}">
                <a16:creationId xmlns:a16="http://schemas.microsoft.com/office/drawing/2014/main" id="{673E70A1-E738-45A2-B39E-A85F48DC3D6F}"/>
              </a:ext>
            </a:extLst>
          </p:cNvPr>
          <p:cNvSpPr txBox="1"/>
          <p:nvPr/>
        </p:nvSpPr>
        <p:spPr>
          <a:xfrm>
            <a:off x="1392382" y="1664059"/>
            <a:ext cx="2256657" cy="259045"/>
          </a:xfrm>
          <a:prstGeom prst="rect">
            <a:avLst/>
          </a:prstGeom>
        </p:spPr>
        <p:txBody>
          <a:bodyPr vert="horz" wrap="square" lIns="0" tIns="12700" rIns="0" bIns="0" rtlCol="0">
            <a:spAutoFit/>
          </a:bodyPr>
          <a:lstStyle/>
          <a:p>
            <a:pPr marL="12700" marR="5080" lvl="0" indent="0" algn="l" defTabSz="932742" rtl="0" eaLnBrk="1" fontAlgn="auto" latinLnBrk="0" hangingPunct="1">
              <a:lnSpc>
                <a:spcPct val="100000"/>
              </a:lnSpc>
              <a:spcBef>
                <a:spcPts val="100"/>
              </a:spcBef>
              <a:spcAft>
                <a:spcPts val="0"/>
              </a:spcAft>
              <a:buClrTx/>
              <a:buSzTx/>
              <a:buFontTx/>
              <a:buNone/>
              <a:tabLst/>
              <a:defRPr/>
            </a:pPr>
            <a:r>
              <a:rPr kumimoji="0" lang="en-US" sz="1600" b="0" i="0" u="none" strike="noStrike" kern="1200" cap="none" spc="-5" normalizeH="0" baseline="0">
                <a:ln>
                  <a:noFill/>
                </a:ln>
                <a:solidFill>
                  <a:srgbClr val="051821"/>
                </a:solidFill>
                <a:effectLst/>
                <a:uLnTx/>
                <a:uFillTx/>
                <a:latin typeface="Segoe UI" panose="020B0502040204020203" pitchFamily="34" charset="0"/>
                <a:cs typeface="Segoe UI" panose="020B0502040204020203" pitchFamily="34" charset="0"/>
              </a:rPr>
              <a:t>Application environment</a:t>
            </a:r>
            <a:endParaRPr kumimoji="0" lang="en-US" sz="1600" b="0" i="0" u="none" strike="noStrike" kern="1200" cap="none" spc="0" normalizeH="0" baseline="0">
              <a:ln>
                <a:noFill/>
              </a:ln>
              <a:solidFill>
                <a:srgbClr val="FFFFFF"/>
              </a:solidFill>
              <a:effectLst/>
              <a:uLnTx/>
              <a:uFillTx/>
              <a:latin typeface="Segoe UI" panose="020B0502040204020203" pitchFamily="34" charset="0"/>
              <a:cs typeface="Segoe UI" panose="020B0502040204020203" pitchFamily="34" charset="0"/>
            </a:endParaRPr>
          </a:p>
        </p:txBody>
      </p:sp>
      <p:sp>
        <p:nvSpPr>
          <p:cNvPr id="69" name="object 25">
            <a:extLst>
              <a:ext uri="{FF2B5EF4-FFF2-40B4-BE49-F238E27FC236}">
                <a16:creationId xmlns:a16="http://schemas.microsoft.com/office/drawing/2014/main" id="{1BD77542-54C8-4AE1-ACB9-F3F7599226FC}"/>
              </a:ext>
            </a:extLst>
          </p:cNvPr>
          <p:cNvSpPr txBox="1"/>
          <p:nvPr/>
        </p:nvSpPr>
        <p:spPr>
          <a:xfrm>
            <a:off x="1392382" y="3637441"/>
            <a:ext cx="2055615" cy="505908"/>
          </a:xfrm>
          <a:prstGeom prst="rect">
            <a:avLst/>
          </a:prstGeom>
        </p:spPr>
        <p:txBody>
          <a:bodyPr vert="horz" wrap="square" lIns="0" tIns="13335" rIns="0" bIns="0" rtlCol="0">
            <a:spAutoFit/>
          </a:bodyPr>
          <a:lstStyle/>
          <a:p>
            <a:pPr marL="12700" marR="0" lvl="0" indent="0" algn="l" defTabSz="932742" rtl="0" eaLnBrk="1" fontAlgn="auto" latinLnBrk="0" hangingPunct="1">
              <a:lnSpc>
                <a:spcPct val="100000"/>
              </a:lnSpc>
              <a:spcBef>
                <a:spcPts val="105"/>
              </a:spcBef>
              <a:spcAft>
                <a:spcPts val="0"/>
              </a:spcAft>
              <a:buClrTx/>
              <a:buSzTx/>
              <a:buFontTx/>
              <a:buNone/>
              <a:tabLst/>
              <a:defRPr/>
            </a:pPr>
            <a:r>
              <a:rPr kumimoji="0" lang="en-US" sz="1600" b="0" i="0" u="none" strike="noStrike" kern="1200" cap="none" spc="-5" normalizeH="0" baseline="0">
                <a:ln>
                  <a:noFill/>
                </a:ln>
                <a:solidFill>
                  <a:srgbClr val="051821"/>
                </a:solidFill>
                <a:effectLst/>
                <a:uLnTx/>
                <a:uFillTx/>
                <a:latin typeface="Segoe UI" panose="020B0502040204020203" pitchFamily="34" charset="0"/>
                <a:cs typeface="Segoe UI" panose="020B0502040204020203" pitchFamily="34" charset="0"/>
              </a:rPr>
              <a:t>Privileged environment</a:t>
            </a:r>
            <a:endParaRPr kumimoji="0" lang="en-US" sz="1600" b="0" i="0" u="none" strike="noStrike" kern="1200" cap="none" spc="0" normalizeH="0" baseline="0">
              <a:ln>
                <a:noFill/>
              </a:ln>
              <a:solidFill>
                <a:srgbClr val="FFFFFF"/>
              </a:solidFill>
              <a:effectLst/>
              <a:uLnTx/>
              <a:uFillTx/>
              <a:latin typeface="Segoe UI" panose="020B0502040204020203" pitchFamily="34" charset="0"/>
              <a:cs typeface="Segoe UI" panose="020B0502040204020203" pitchFamily="34" charset="0"/>
            </a:endParaRPr>
          </a:p>
        </p:txBody>
      </p:sp>
      <p:sp>
        <p:nvSpPr>
          <p:cNvPr id="71" name="object 26">
            <a:extLst>
              <a:ext uri="{FF2B5EF4-FFF2-40B4-BE49-F238E27FC236}">
                <a16:creationId xmlns:a16="http://schemas.microsoft.com/office/drawing/2014/main" id="{5AC1EB8C-4F6B-4466-B255-FCE05E0EB4CE}"/>
              </a:ext>
            </a:extLst>
          </p:cNvPr>
          <p:cNvSpPr txBox="1"/>
          <p:nvPr/>
        </p:nvSpPr>
        <p:spPr>
          <a:xfrm>
            <a:off x="1392382" y="5246474"/>
            <a:ext cx="1905755" cy="259045"/>
          </a:xfrm>
          <a:prstGeom prst="rect">
            <a:avLst/>
          </a:prstGeom>
        </p:spPr>
        <p:txBody>
          <a:bodyPr vert="horz" wrap="square" lIns="0" tIns="12700" rIns="0" bIns="0" rtlCol="0">
            <a:spAutoFit/>
          </a:bodyPr>
          <a:lstStyle/>
          <a:p>
            <a:pPr marL="12700" marR="5080" lvl="0" indent="0" algn="l" defTabSz="932742" rtl="0" eaLnBrk="1" fontAlgn="auto" latinLnBrk="0" hangingPunct="1">
              <a:lnSpc>
                <a:spcPct val="100000"/>
              </a:lnSpc>
              <a:spcBef>
                <a:spcPts val="100"/>
              </a:spcBef>
              <a:spcAft>
                <a:spcPts val="0"/>
              </a:spcAft>
              <a:buClrTx/>
              <a:buSzTx/>
              <a:buFontTx/>
              <a:buNone/>
              <a:tabLst/>
              <a:defRPr/>
            </a:pPr>
            <a:r>
              <a:rPr kumimoji="0" lang="en-US" sz="1600" b="0" i="0" u="none" strike="noStrike" kern="1200" cap="none" spc="-5" normalizeH="0" baseline="0">
                <a:ln>
                  <a:noFill/>
                </a:ln>
                <a:solidFill>
                  <a:srgbClr val="051821"/>
                </a:solidFill>
                <a:effectLst/>
                <a:uLnTx/>
                <a:uFillTx/>
                <a:latin typeface="Segoe UI" panose="020B0502040204020203" pitchFamily="34" charset="0"/>
                <a:cs typeface="Segoe UI" panose="020B0502040204020203" pitchFamily="34" charset="0"/>
              </a:rPr>
              <a:t>Exposed ha</a:t>
            </a:r>
            <a:r>
              <a:rPr kumimoji="0" lang="en-US" sz="1600" b="0" i="0" u="none" strike="noStrike" kern="1200" cap="none" spc="-15" normalizeH="0" baseline="0">
                <a:ln>
                  <a:noFill/>
                </a:ln>
                <a:solidFill>
                  <a:srgbClr val="051821"/>
                </a:solidFill>
                <a:effectLst/>
                <a:uLnTx/>
                <a:uFillTx/>
                <a:latin typeface="Segoe UI" panose="020B0502040204020203" pitchFamily="34" charset="0"/>
                <a:cs typeface="Segoe UI" panose="020B0502040204020203" pitchFamily="34" charset="0"/>
              </a:rPr>
              <a:t>r</a:t>
            </a:r>
            <a:r>
              <a:rPr kumimoji="0" lang="en-US" sz="1600" b="0" i="0" u="none" strike="noStrike" kern="1200" cap="none" spc="-5" normalizeH="0" baseline="0">
                <a:ln>
                  <a:noFill/>
                </a:ln>
                <a:solidFill>
                  <a:srgbClr val="051821"/>
                </a:solidFill>
                <a:effectLst/>
                <a:uLnTx/>
                <a:uFillTx/>
                <a:latin typeface="Segoe UI" panose="020B0502040204020203" pitchFamily="34" charset="0"/>
                <a:cs typeface="Segoe UI" panose="020B0502040204020203" pitchFamily="34" charset="0"/>
              </a:rPr>
              <a:t>d</a:t>
            </a:r>
            <a:r>
              <a:rPr kumimoji="0" lang="en-US" sz="1600" b="0" i="0" u="none" strike="noStrike" kern="1200" cap="none" spc="-15" normalizeH="0" baseline="0">
                <a:ln>
                  <a:noFill/>
                </a:ln>
                <a:solidFill>
                  <a:srgbClr val="051821"/>
                </a:solidFill>
                <a:effectLst/>
                <a:uLnTx/>
                <a:uFillTx/>
                <a:latin typeface="Segoe UI" panose="020B0502040204020203" pitchFamily="34" charset="0"/>
                <a:cs typeface="Segoe UI" panose="020B0502040204020203" pitchFamily="34" charset="0"/>
              </a:rPr>
              <a:t>w</a:t>
            </a:r>
            <a:r>
              <a:rPr kumimoji="0" lang="en-US" sz="1600" b="0" i="0" u="none" strike="noStrike" kern="1200" cap="none" spc="0" normalizeH="0" baseline="0">
                <a:ln>
                  <a:noFill/>
                </a:ln>
                <a:solidFill>
                  <a:srgbClr val="051821"/>
                </a:solidFill>
                <a:effectLst/>
                <a:uLnTx/>
                <a:uFillTx/>
                <a:latin typeface="Segoe UI" panose="020B0502040204020203" pitchFamily="34" charset="0"/>
                <a:cs typeface="Segoe UI" panose="020B0502040204020203" pitchFamily="34" charset="0"/>
              </a:rPr>
              <a:t>a</a:t>
            </a:r>
            <a:r>
              <a:rPr kumimoji="0" lang="en-US" sz="1600" b="0" i="0" u="none" strike="noStrike" kern="1200" cap="none" spc="-10" normalizeH="0" baseline="0">
                <a:ln>
                  <a:noFill/>
                </a:ln>
                <a:solidFill>
                  <a:srgbClr val="051821"/>
                </a:solidFill>
                <a:effectLst/>
                <a:uLnTx/>
                <a:uFillTx/>
                <a:latin typeface="Segoe UI" panose="020B0502040204020203" pitchFamily="34" charset="0"/>
                <a:cs typeface="Segoe UI" panose="020B0502040204020203" pitchFamily="34" charset="0"/>
              </a:rPr>
              <a:t>r</a:t>
            </a:r>
            <a:r>
              <a:rPr kumimoji="0" lang="en-US" sz="1600" b="0" i="0" u="none" strike="noStrike" kern="1200" cap="none" spc="0" normalizeH="0" baseline="0">
                <a:ln>
                  <a:noFill/>
                </a:ln>
                <a:solidFill>
                  <a:srgbClr val="051821"/>
                </a:solidFill>
                <a:effectLst/>
                <a:uLnTx/>
                <a:uFillTx/>
                <a:latin typeface="Segoe UI" panose="020B0502040204020203" pitchFamily="34" charset="0"/>
                <a:cs typeface="Segoe UI" panose="020B0502040204020203" pitchFamily="34" charset="0"/>
              </a:rPr>
              <a:t>e</a:t>
            </a:r>
            <a:endParaRPr kumimoji="0" lang="en-US" sz="1600" b="0" i="0" u="none" strike="noStrike" kern="1200" cap="none" spc="0" normalizeH="0" baseline="0">
              <a:ln>
                <a:noFill/>
              </a:ln>
              <a:solidFill>
                <a:srgbClr val="FFFFFF"/>
              </a:solidFill>
              <a:effectLst/>
              <a:uLnTx/>
              <a:uFillTx/>
              <a:latin typeface="Segoe UI" panose="020B0502040204020203" pitchFamily="34" charset="0"/>
              <a:cs typeface="Segoe UI" panose="020B0502040204020203" pitchFamily="34" charset="0"/>
            </a:endParaRPr>
          </a:p>
        </p:txBody>
      </p:sp>
      <p:sp>
        <p:nvSpPr>
          <p:cNvPr id="73" name="object 27">
            <a:extLst>
              <a:ext uri="{FF2B5EF4-FFF2-40B4-BE49-F238E27FC236}">
                <a16:creationId xmlns:a16="http://schemas.microsoft.com/office/drawing/2014/main" id="{75E4B1D4-FD73-402B-9CD8-540D1AECC7B6}"/>
              </a:ext>
            </a:extLst>
          </p:cNvPr>
          <p:cNvSpPr txBox="1"/>
          <p:nvPr/>
        </p:nvSpPr>
        <p:spPr>
          <a:xfrm>
            <a:off x="8584765" y="1352655"/>
            <a:ext cx="1092835" cy="1306830"/>
          </a:xfrm>
          <a:prstGeom prst="rect">
            <a:avLst/>
          </a:prstGeom>
        </p:spPr>
        <p:txBody>
          <a:bodyPr vert="horz" wrap="square" lIns="0" tIns="12700" rIns="0" bIns="0" rtlCol="0">
            <a:spAutoFit/>
          </a:bodyPr>
          <a:lstStyle/>
          <a:p>
            <a:pPr marL="12700" marR="5080" lvl="0" indent="0" algn="l" defTabSz="932742" rtl="0" eaLnBrk="1" fontAlgn="auto" latinLnBrk="0" hangingPunct="1">
              <a:lnSpc>
                <a:spcPct val="100000"/>
              </a:lnSpc>
              <a:spcBef>
                <a:spcPts val="100"/>
              </a:spcBef>
              <a:spcAft>
                <a:spcPts val="0"/>
              </a:spcAft>
              <a:buClrTx/>
              <a:buSzTx/>
              <a:buFontTx/>
              <a:buNone/>
              <a:tabLst/>
              <a:defRPr/>
            </a:pPr>
            <a:r>
              <a:rPr kumimoji="0" lang="fr-FR" sz="1400" b="0" i="0" u="sng" strike="noStrike" kern="1200" cap="none" spc="0" normalizeH="0" baseline="0" noProof="0">
                <a:ln>
                  <a:noFill/>
                </a:ln>
                <a:solidFill>
                  <a:srgbClr val="051821"/>
                </a:solidFill>
                <a:effectLst/>
                <a:uLnTx/>
                <a:uFillTx/>
                <a:ea typeface="+mn-ea"/>
                <a:cs typeface="Verdana"/>
              </a:rPr>
              <a:t>Ins</a:t>
            </a:r>
            <a:r>
              <a:rPr kumimoji="0" lang="fr-FR" sz="1400" b="0" i="0" u="sng" strike="noStrike" kern="1200" cap="none" spc="-5" normalizeH="0" baseline="0" noProof="0">
                <a:ln>
                  <a:noFill/>
                </a:ln>
                <a:solidFill>
                  <a:srgbClr val="051821"/>
                </a:solidFill>
                <a:effectLst/>
                <a:uLnTx/>
                <a:uFillTx/>
                <a:ea typeface="+mn-ea"/>
                <a:cs typeface="Verdana"/>
              </a:rPr>
              <a:t>t</a:t>
            </a:r>
            <a:r>
              <a:rPr kumimoji="0" lang="fr-FR" sz="1400" b="0" i="0" u="sng" strike="noStrike" kern="1200" cap="none" spc="0" normalizeH="0" baseline="0" noProof="0">
                <a:ln>
                  <a:noFill/>
                </a:ln>
                <a:solidFill>
                  <a:srgbClr val="051821"/>
                </a:solidFill>
                <a:effectLst/>
                <a:uLnTx/>
                <a:uFillTx/>
                <a:ea typeface="+mn-ea"/>
                <a:cs typeface="Verdana"/>
              </a:rPr>
              <a:t>ructions </a:t>
            </a:r>
            <a:r>
              <a:rPr kumimoji="0" lang="fr-FR" sz="1400" b="0" i="0" u="none" strike="noStrike" kern="1200" cap="none" spc="0" normalizeH="0" baseline="0" noProof="0">
                <a:ln>
                  <a:noFill/>
                </a:ln>
                <a:solidFill>
                  <a:srgbClr val="051821"/>
                </a:solidFill>
                <a:effectLst/>
                <a:uLnTx/>
                <a:uFillTx/>
                <a:ea typeface="+mn-ea"/>
                <a:cs typeface="Verdana"/>
              </a:rPr>
              <a:t> </a:t>
            </a:r>
            <a:r>
              <a:rPr kumimoji="0" lang="fr-FR" sz="1400" b="0" i="0" u="none" strike="noStrike" kern="1200" cap="none" spc="-5" normalizeH="0" baseline="0" noProof="0">
                <a:ln>
                  <a:noFill/>
                </a:ln>
                <a:solidFill>
                  <a:srgbClr val="051821"/>
                </a:solidFill>
                <a:effectLst/>
                <a:uLnTx/>
                <a:uFillTx/>
                <a:ea typeface="+mn-ea"/>
                <a:cs typeface="Verdana"/>
              </a:rPr>
              <a:t>EEXIT  EGETKEY  </a:t>
            </a:r>
            <a:r>
              <a:rPr kumimoji="0" lang="fr-FR" sz="1400" b="0" i="0" u="none" strike="noStrike" kern="1200" cap="none" spc="-10" normalizeH="0" baseline="0" noProof="0">
                <a:ln>
                  <a:noFill/>
                </a:ln>
                <a:solidFill>
                  <a:srgbClr val="051821"/>
                </a:solidFill>
                <a:effectLst/>
                <a:uLnTx/>
                <a:uFillTx/>
                <a:ea typeface="+mn-ea"/>
                <a:cs typeface="Verdana"/>
              </a:rPr>
              <a:t>EREPORT  </a:t>
            </a:r>
            <a:r>
              <a:rPr kumimoji="0" lang="fr-FR" sz="1400" b="0" i="0" u="none" strike="noStrike" kern="1200" cap="none" spc="-5" normalizeH="0" baseline="0" noProof="0">
                <a:ln>
                  <a:noFill/>
                </a:ln>
                <a:solidFill>
                  <a:srgbClr val="051821"/>
                </a:solidFill>
                <a:effectLst/>
                <a:uLnTx/>
                <a:uFillTx/>
                <a:ea typeface="+mn-ea"/>
                <a:cs typeface="Verdana"/>
              </a:rPr>
              <a:t>EENTER  ERESUME</a:t>
            </a:r>
            <a:endParaRPr kumimoji="0" lang="fr-FR" sz="1400" b="0" i="0" u="none" strike="noStrike" kern="1200" cap="none" spc="0" normalizeH="0" baseline="0" noProof="0">
              <a:ln>
                <a:noFill/>
              </a:ln>
              <a:solidFill>
                <a:srgbClr val="FFFFFF"/>
              </a:solidFill>
              <a:effectLst/>
              <a:uLnTx/>
              <a:uFillTx/>
              <a:ea typeface="+mn-ea"/>
              <a:cs typeface="Verdana"/>
            </a:endParaRPr>
          </a:p>
        </p:txBody>
      </p:sp>
      <p:graphicFrame>
        <p:nvGraphicFramePr>
          <p:cNvPr id="75" name="object 28">
            <a:extLst>
              <a:ext uri="{FF2B5EF4-FFF2-40B4-BE49-F238E27FC236}">
                <a16:creationId xmlns:a16="http://schemas.microsoft.com/office/drawing/2014/main" id="{6168FBDC-73D6-42E9-9DD6-4FFB55D738AC}"/>
              </a:ext>
            </a:extLst>
          </p:cNvPr>
          <p:cNvGraphicFramePr>
            <a:graphicFrameLocks noGrp="1"/>
          </p:cNvGraphicFramePr>
          <p:nvPr>
            <p:extLst>
              <p:ext uri="{D42A27DB-BD31-4B8C-83A1-F6EECF244321}">
                <p14:modId xmlns:p14="http://schemas.microsoft.com/office/powerpoint/2010/main" val="978771860"/>
              </p:ext>
            </p:extLst>
          </p:nvPr>
        </p:nvGraphicFramePr>
        <p:xfrm>
          <a:off x="3422215" y="3601317"/>
          <a:ext cx="4952365" cy="685800"/>
        </p:xfrm>
        <a:graphic>
          <a:graphicData uri="http://schemas.openxmlformats.org/drawingml/2006/table">
            <a:tbl>
              <a:tblPr firstRow="1" bandRow="1">
                <a:tableStyleId>{2D5ABB26-0587-4C30-8999-92F81FD0307C}</a:tableStyleId>
              </a:tblPr>
              <a:tblGrid>
                <a:gridCol w="420370">
                  <a:extLst>
                    <a:ext uri="{9D8B030D-6E8A-4147-A177-3AD203B41FA5}">
                      <a16:colId xmlns:a16="http://schemas.microsoft.com/office/drawing/2014/main" val="20000"/>
                    </a:ext>
                  </a:extLst>
                </a:gridCol>
                <a:gridCol w="1007110">
                  <a:extLst>
                    <a:ext uri="{9D8B030D-6E8A-4147-A177-3AD203B41FA5}">
                      <a16:colId xmlns:a16="http://schemas.microsoft.com/office/drawing/2014/main" val="20001"/>
                    </a:ext>
                  </a:extLst>
                </a:gridCol>
                <a:gridCol w="3524885">
                  <a:extLst>
                    <a:ext uri="{9D8B030D-6E8A-4147-A177-3AD203B41FA5}">
                      <a16:colId xmlns:a16="http://schemas.microsoft.com/office/drawing/2014/main" val="20002"/>
                    </a:ext>
                  </a:extLst>
                </a:gridCol>
              </a:tblGrid>
              <a:tr h="685800">
                <a:tc>
                  <a:txBody>
                    <a:bodyPr/>
                    <a:lstStyle/>
                    <a:p>
                      <a:pPr>
                        <a:lnSpc>
                          <a:spcPct val="100000"/>
                        </a:lnSpc>
                      </a:pPr>
                      <a:endParaRPr sz="1600">
                        <a:latin typeface="Times New Roman"/>
                        <a:cs typeface="Times New Roman"/>
                      </a:endParaRPr>
                    </a:p>
                  </a:txBody>
                  <a:tcPr marL="0" marR="0" marT="0" marB="0">
                    <a:lnL w="28575">
                      <a:solidFill>
                        <a:srgbClr val="005190"/>
                      </a:solidFill>
                      <a:prstDash val="solid"/>
                    </a:lnL>
                    <a:lnR w="28575">
                      <a:solidFill>
                        <a:srgbClr val="7993A4"/>
                      </a:solidFill>
                      <a:prstDash val="solid"/>
                    </a:lnR>
                    <a:lnT w="28575">
                      <a:solidFill>
                        <a:srgbClr val="005190"/>
                      </a:solidFill>
                      <a:prstDash val="solid"/>
                    </a:lnT>
                    <a:lnB w="28575">
                      <a:solidFill>
                        <a:srgbClr val="005190"/>
                      </a:solidFill>
                      <a:prstDash val="solid"/>
                    </a:lnB>
                    <a:solidFill>
                      <a:srgbClr val="00AFEF"/>
                    </a:solidFill>
                  </a:tcPr>
                </a:tc>
                <a:tc>
                  <a:txBody>
                    <a:bodyPr/>
                    <a:lstStyle/>
                    <a:p>
                      <a:pPr marL="104139" marR="207010">
                        <a:lnSpc>
                          <a:spcPct val="100000"/>
                        </a:lnSpc>
                        <a:spcBef>
                          <a:spcPts val="580"/>
                        </a:spcBef>
                      </a:pPr>
                      <a:r>
                        <a:rPr sz="1600" spc="-20">
                          <a:solidFill>
                            <a:srgbClr val="FFFFFF"/>
                          </a:solidFill>
                          <a:latin typeface="Segoe UI" panose="020B0502040204020203" pitchFamily="34" charset="0"/>
                          <a:cs typeface="Segoe UI" panose="020B0502040204020203" pitchFamily="34" charset="0"/>
                        </a:rPr>
                        <a:t>Page  </a:t>
                      </a:r>
                      <a:r>
                        <a:rPr sz="1600" spc="-5">
                          <a:solidFill>
                            <a:srgbClr val="FFFFFF"/>
                          </a:solidFill>
                          <a:latin typeface="Segoe UI" panose="020B0502040204020203" pitchFamily="34" charset="0"/>
                          <a:cs typeface="Segoe UI" panose="020B0502040204020203" pitchFamily="34" charset="0"/>
                        </a:rPr>
                        <a:t>ta</a:t>
                      </a:r>
                      <a:r>
                        <a:rPr sz="1600" spc="-10">
                          <a:solidFill>
                            <a:srgbClr val="FFFFFF"/>
                          </a:solidFill>
                          <a:latin typeface="Segoe UI" panose="020B0502040204020203" pitchFamily="34" charset="0"/>
                          <a:cs typeface="Segoe UI" panose="020B0502040204020203" pitchFamily="34" charset="0"/>
                        </a:rPr>
                        <a:t>b</a:t>
                      </a:r>
                      <a:r>
                        <a:rPr sz="1600" spc="0">
                          <a:solidFill>
                            <a:srgbClr val="FFFFFF"/>
                          </a:solidFill>
                          <a:latin typeface="Segoe UI" panose="020B0502040204020203" pitchFamily="34" charset="0"/>
                          <a:cs typeface="Segoe UI" panose="020B0502040204020203" pitchFamily="34" charset="0"/>
                        </a:rPr>
                        <a:t>l</a:t>
                      </a:r>
                      <a:r>
                        <a:rPr sz="1600">
                          <a:solidFill>
                            <a:srgbClr val="FFFFFF"/>
                          </a:solidFill>
                          <a:latin typeface="Segoe UI" panose="020B0502040204020203" pitchFamily="34" charset="0"/>
                          <a:cs typeface="Segoe UI" panose="020B0502040204020203" pitchFamily="34" charset="0"/>
                        </a:rPr>
                        <a:t>es</a:t>
                      </a:r>
                      <a:endParaRPr sz="1600">
                        <a:latin typeface="Segoe UI" panose="020B0502040204020203" pitchFamily="34" charset="0"/>
                        <a:cs typeface="Segoe UI" panose="020B0502040204020203" pitchFamily="34" charset="0"/>
                      </a:endParaRPr>
                    </a:p>
                  </a:txBody>
                  <a:tcPr marL="0" marR="0" marT="73660" marB="0">
                    <a:lnL w="28575">
                      <a:solidFill>
                        <a:srgbClr val="7993A4"/>
                      </a:solidFill>
                      <a:prstDash val="solid"/>
                    </a:lnL>
                    <a:lnR w="28575">
                      <a:solidFill>
                        <a:srgbClr val="7993A4"/>
                      </a:solidFill>
                      <a:prstDash val="solid"/>
                    </a:lnR>
                    <a:lnT w="28575">
                      <a:solidFill>
                        <a:srgbClr val="7993A4"/>
                      </a:solidFill>
                      <a:prstDash val="solid"/>
                    </a:lnT>
                    <a:lnB w="53975">
                      <a:solidFill>
                        <a:srgbClr val="7993A4"/>
                      </a:solidFill>
                      <a:prstDash val="solid"/>
                    </a:lnB>
                    <a:solidFill>
                      <a:srgbClr val="008000"/>
                    </a:solidFill>
                  </a:tcPr>
                </a:tc>
                <a:tc>
                  <a:txBody>
                    <a:bodyPr/>
                    <a:lstStyle/>
                    <a:p>
                      <a:pPr marR="1392555" algn="ctr">
                        <a:lnSpc>
                          <a:spcPct val="100000"/>
                        </a:lnSpc>
                        <a:spcBef>
                          <a:spcPts val="280"/>
                        </a:spcBef>
                      </a:pPr>
                      <a:r>
                        <a:rPr lang="en-US" sz="1600" spc="-5">
                          <a:solidFill>
                            <a:srgbClr val="FFFFFF"/>
                          </a:solidFill>
                          <a:latin typeface="Segoe UI" panose="020B0502040204020203" pitchFamily="34" charset="0"/>
                          <a:cs typeface="Segoe UI" panose="020B0502040204020203" pitchFamily="34" charset="0"/>
                        </a:rPr>
                        <a:t> </a:t>
                      </a:r>
                      <a:br>
                        <a:rPr lang="en-US" sz="1600" spc="-5">
                          <a:solidFill>
                            <a:srgbClr val="FFFFFF"/>
                          </a:solidFill>
                          <a:latin typeface="Segoe UI" panose="020B0502040204020203" pitchFamily="34" charset="0"/>
                          <a:cs typeface="Segoe UI" panose="020B0502040204020203" pitchFamily="34" charset="0"/>
                        </a:rPr>
                      </a:br>
                      <a:r>
                        <a:rPr sz="1600" spc="-5">
                          <a:solidFill>
                            <a:srgbClr val="FFFFFF"/>
                          </a:solidFill>
                          <a:latin typeface="Segoe UI" panose="020B0502040204020203" pitchFamily="34" charset="0"/>
                          <a:cs typeface="Segoe UI" panose="020B0502040204020203" pitchFamily="34" charset="0"/>
                        </a:rPr>
                        <a:t>SGX</a:t>
                      </a:r>
                      <a:r>
                        <a:rPr lang="en-US" sz="1600" spc="-5">
                          <a:solidFill>
                            <a:srgbClr val="FFFFFF"/>
                          </a:solidFill>
                          <a:latin typeface="Segoe UI" panose="020B0502040204020203" pitchFamily="34" charset="0"/>
                          <a:cs typeface="Segoe UI" panose="020B0502040204020203" pitchFamily="34" charset="0"/>
                        </a:rPr>
                        <a:t> Module</a:t>
                      </a:r>
                      <a:endParaRPr sz="1600">
                        <a:latin typeface="Segoe UI" panose="020B0502040204020203" pitchFamily="34" charset="0"/>
                        <a:cs typeface="Segoe UI" panose="020B0502040204020203" pitchFamily="34" charset="0"/>
                      </a:endParaRPr>
                    </a:p>
                  </a:txBody>
                  <a:tcPr marL="0" marR="0" marT="35560" marB="0">
                    <a:lnL w="28575">
                      <a:solidFill>
                        <a:srgbClr val="7993A4"/>
                      </a:solidFill>
                      <a:prstDash val="solid"/>
                    </a:lnL>
                    <a:lnR w="28575">
                      <a:solidFill>
                        <a:srgbClr val="005190"/>
                      </a:solidFill>
                      <a:prstDash val="solid"/>
                    </a:lnR>
                    <a:lnT w="28575">
                      <a:solidFill>
                        <a:srgbClr val="005190"/>
                      </a:solidFill>
                      <a:prstDash val="solid"/>
                    </a:lnT>
                    <a:lnB w="28575">
                      <a:solidFill>
                        <a:srgbClr val="005190"/>
                      </a:solidFill>
                      <a:prstDash val="solid"/>
                    </a:lnB>
                    <a:solidFill>
                      <a:srgbClr val="00AFEF"/>
                    </a:solidFill>
                  </a:tcPr>
                </a:tc>
                <a:extLst>
                  <a:ext uri="{0D108BD9-81ED-4DB2-BD59-A6C34878D82A}">
                    <a16:rowId xmlns:a16="http://schemas.microsoft.com/office/drawing/2014/main" val="10000"/>
                  </a:ext>
                </a:extLst>
              </a:tr>
            </a:tbl>
          </a:graphicData>
        </a:graphic>
      </p:graphicFrame>
      <p:sp>
        <p:nvSpPr>
          <p:cNvPr id="77" name="object 29">
            <a:extLst>
              <a:ext uri="{FF2B5EF4-FFF2-40B4-BE49-F238E27FC236}">
                <a16:creationId xmlns:a16="http://schemas.microsoft.com/office/drawing/2014/main" id="{E3A3F152-ED66-4BF9-958D-EE49E67C958F}"/>
              </a:ext>
            </a:extLst>
          </p:cNvPr>
          <p:cNvSpPr/>
          <p:nvPr/>
        </p:nvSpPr>
        <p:spPr>
          <a:xfrm>
            <a:off x="5286576" y="2927709"/>
            <a:ext cx="127000" cy="684530"/>
          </a:xfrm>
          <a:custGeom>
            <a:avLst/>
            <a:gdLst/>
            <a:ahLst/>
            <a:cxnLst/>
            <a:rect l="l" t="t" r="r" b="b"/>
            <a:pathLst>
              <a:path w="127000" h="684529">
                <a:moveTo>
                  <a:pt x="0" y="557149"/>
                </a:moveTo>
                <a:lnTo>
                  <a:pt x="63500" y="684149"/>
                </a:lnTo>
                <a:lnTo>
                  <a:pt x="101600" y="607949"/>
                </a:lnTo>
                <a:lnTo>
                  <a:pt x="55879" y="607949"/>
                </a:lnTo>
                <a:lnTo>
                  <a:pt x="55879" y="601853"/>
                </a:lnTo>
                <a:lnTo>
                  <a:pt x="0" y="557149"/>
                </a:lnTo>
                <a:close/>
              </a:path>
              <a:path w="127000" h="684529">
                <a:moveTo>
                  <a:pt x="55880" y="601853"/>
                </a:moveTo>
                <a:lnTo>
                  <a:pt x="55879" y="607949"/>
                </a:lnTo>
                <a:lnTo>
                  <a:pt x="63500" y="607949"/>
                </a:lnTo>
                <a:lnTo>
                  <a:pt x="55880" y="601853"/>
                </a:lnTo>
                <a:close/>
              </a:path>
              <a:path w="127000" h="684529">
                <a:moveTo>
                  <a:pt x="71119" y="0"/>
                </a:moveTo>
                <a:lnTo>
                  <a:pt x="55879" y="0"/>
                </a:lnTo>
                <a:lnTo>
                  <a:pt x="55880" y="601853"/>
                </a:lnTo>
                <a:lnTo>
                  <a:pt x="63500" y="607949"/>
                </a:lnTo>
                <a:lnTo>
                  <a:pt x="71119" y="601853"/>
                </a:lnTo>
                <a:lnTo>
                  <a:pt x="71119" y="0"/>
                </a:lnTo>
                <a:close/>
              </a:path>
              <a:path w="127000" h="684529">
                <a:moveTo>
                  <a:pt x="71119" y="601853"/>
                </a:moveTo>
                <a:lnTo>
                  <a:pt x="63500" y="607949"/>
                </a:lnTo>
                <a:lnTo>
                  <a:pt x="71119" y="607949"/>
                </a:lnTo>
                <a:lnTo>
                  <a:pt x="71119" y="601853"/>
                </a:lnTo>
                <a:close/>
              </a:path>
              <a:path w="127000" h="684529">
                <a:moveTo>
                  <a:pt x="127000" y="557149"/>
                </a:moveTo>
                <a:lnTo>
                  <a:pt x="71119" y="601853"/>
                </a:lnTo>
                <a:lnTo>
                  <a:pt x="71119" y="607949"/>
                </a:lnTo>
                <a:lnTo>
                  <a:pt x="101600" y="607949"/>
                </a:lnTo>
                <a:lnTo>
                  <a:pt x="127000" y="557149"/>
                </a:lnTo>
                <a:close/>
              </a:path>
            </a:pathLst>
          </a:custGeom>
          <a:solidFill>
            <a:schemeClr val="bg1">
              <a:lumMod val="50000"/>
            </a:schemeClr>
          </a:solidFill>
          <a:ln>
            <a:solidFill>
              <a:schemeClr val="bg1">
                <a:lumMod val="50000"/>
              </a:schemeClr>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fr-FR" sz="1400" b="0" i="0" u="none" strike="noStrike" kern="1200" cap="none" spc="0" normalizeH="0" baseline="0" noProof="0">
              <a:ln>
                <a:noFill/>
              </a:ln>
              <a:solidFill>
                <a:srgbClr val="FFFFFF"/>
              </a:solidFill>
              <a:effectLst/>
              <a:uLnTx/>
              <a:uFillTx/>
              <a:ea typeface="+mn-ea"/>
              <a:cs typeface="+mn-cs"/>
            </a:endParaRPr>
          </a:p>
        </p:txBody>
      </p:sp>
      <p:sp>
        <p:nvSpPr>
          <p:cNvPr id="79" name="object 30">
            <a:extLst>
              <a:ext uri="{FF2B5EF4-FFF2-40B4-BE49-F238E27FC236}">
                <a16:creationId xmlns:a16="http://schemas.microsoft.com/office/drawing/2014/main" id="{A68488F3-971A-40BF-9CEB-52A9FB2B62E8}"/>
              </a:ext>
            </a:extLst>
          </p:cNvPr>
          <p:cNvSpPr/>
          <p:nvPr/>
        </p:nvSpPr>
        <p:spPr>
          <a:xfrm>
            <a:off x="6851851" y="1784709"/>
            <a:ext cx="127635" cy="457200"/>
          </a:xfrm>
          <a:custGeom>
            <a:avLst/>
            <a:gdLst/>
            <a:ahLst/>
            <a:cxnLst/>
            <a:rect l="l" t="t" r="r" b="b"/>
            <a:pathLst>
              <a:path w="127635" h="457200">
                <a:moveTo>
                  <a:pt x="0" y="380873"/>
                </a:moveTo>
                <a:lnTo>
                  <a:pt x="63372" y="457200"/>
                </a:lnTo>
                <a:lnTo>
                  <a:pt x="105861" y="406400"/>
                </a:lnTo>
                <a:lnTo>
                  <a:pt x="55752" y="406400"/>
                </a:lnTo>
                <a:lnTo>
                  <a:pt x="55757" y="403332"/>
                </a:lnTo>
                <a:lnTo>
                  <a:pt x="0" y="380873"/>
                </a:lnTo>
                <a:close/>
              </a:path>
              <a:path w="127635" h="457200">
                <a:moveTo>
                  <a:pt x="55757" y="403332"/>
                </a:moveTo>
                <a:lnTo>
                  <a:pt x="55752" y="406400"/>
                </a:lnTo>
                <a:lnTo>
                  <a:pt x="63372" y="406400"/>
                </a:lnTo>
                <a:lnTo>
                  <a:pt x="55757" y="403332"/>
                </a:lnTo>
                <a:close/>
              </a:path>
              <a:path w="127635" h="457200">
                <a:moveTo>
                  <a:pt x="63880" y="50800"/>
                </a:moveTo>
                <a:lnTo>
                  <a:pt x="56256" y="53828"/>
                </a:lnTo>
                <a:lnTo>
                  <a:pt x="55789" y="380873"/>
                </a:lnTo>
                <a:lnTo>
                  <a:pt x="55854" y="403371"/>
                </a:lnTo>
                <a:lnTo>
                  <a:pt x="63372" y="406400"/>
                </a:lnTo>
                <a:lnTo>
                  <a:pt x="70997" y="403371"/>
                </a:lnTo>
                <a:lnTo>
                  <a:pt x="71464" y="76326"/>
                </a:lnTo>
                <a:lnTo>
                  <a:pt x="71399" y="53828"/>
                </a:lnTo>
                <a:lnTo>
                  <a:pt x="63880" y="50800"/>
                </a:lnTo>
                <a:close/>
              </a:path>
              <a:path w="127635" h="457200">
                <a:moveTo>
                  <a:pt x="70997" y="403371"/>
                </a:moveTo>
                <a:lnTo>
                  <a:pt x="63372" y="406400"/>
                </a:lnTo>
                <a:lnTo>
                  <a:pt x="70992" y="406400"/>
                </a:lnTo>
                <a:lnTo>
                  <a:pt x="70997" y="403371"/>
                </a:lnTo>
                <a:close/>
              </a:path>
              <a:path w="127635" h="457200">
                <a:moveTo>
                  <a:pt x="127000" y="381126"/>
                </a:moveTo>
                <a:lnTo>
                  <a:pt x="71095" y="403332"/>
                </a:lnTo>
                <a:lnTo>
                  <a:pt x="70992" y="406400"/>
                </a:lnTo>
                <a:lnTo>
                  <a:pt x="105861" y="406400"/>
                </a:lnTo>
                <a:lnTo>
                  <a:pt x="127000" y="381126"/>
                </a:lnTo>
                <a:close/>
              </a:path>
              <a:path w="127635" h="457200">
                <a:moveTo>
                  <a:pt x="106059" y="50800"/>
                </a:moveTo>
                <a:lnTo>
                  <a:pt x="71500" y="50800"/>
                </a:lnTo>
                <a:lnTo>
                  <a:pt x="71496" y="53867"/>
                </a:lnTo>
                <a:lnTo>
                  <a:pt x="127253" y="76326"/>
                </a:lnTo>
                <a:lnTo>
                  <a:pt x="106059" y="50800"/>
                </a:lnTo>
                <a:close/>
              </a:path>
              <a:path w="127635" h="457200">
                <a:moveTo>
                  <a:pt x="63880" y="0"/>
                </a:moveTo>
                <a:lnTo>
                  <a:pt x="253" y="76073"/>
                </a:lnTo>
                <a:lnTo>
                  <a:pt x="56158" y="53867"/>
                </a:lnTo>
                <a:lnTo>
                  <a:pt x="56260" y="50800"/>
                </a:lnTo>
                <a:lnTo>
                  <a:pt x="106059" y="50800"/>
                </a:lnTo>
                <a:lnTo>
                  <a:pt x="63880" y="0"/>
                </a:lnTo>
                <a:close/>
              </a:path>
              <a:path w="127635" h="457200">
                <a:moveTo>
                  <a:pt x="71500" y="50800"/>
                </a:moveTo>
                <a:lnTo>
                  <a:pt x="63880" y="50800"/>
                </a:lnTo>
                <a:lnTo>
                  <a:pt x="71496" y="53867"/>
                </a:lnTo>
                <a:lnTo>
                  <a:pt x="71500" y="50800"/>
                </a:lnTo>
                <a:close/>
              </a:path>
              <a:path w="127635" h="457200">
                <a:moveTo>
                  <a:pt x="63880" y="50800"/>
                </a:moveTo>
                <a:lnTo>
                  <a:pt x="56260" y="50800"/>
                </a:lnTo>
                <a:lnTo>
                  <a:pt x="56256" y="53828"/>
                </a:lnTo>
                <a:lnTo>
                  <a:pt x="63880" y="50800"/>
                </a:lnTo>
                <a:close/>
              </a:path>
            </a:pathLst>
          </a:custGeom>
          <a:solidFill>
            <a:schemeClr val="bg1">
              <a:lumMod val="50000"/>
            </a:schemeClr>
          </a:solidFill>
          <a:ln>
            <a:solidFill>
              <a:schemeClr val="bg1">
                <a:lumMod val="50000"/>
              </a:schemeClr>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fr-FR" sz="1400" b="0" i="0" u="none" strike="noStrike" kern="1200" cap="none" spc="0" normalizeH="0" baseline="0" noProof="0">
              <a:ln>
                <a:noFill/>
              </a:ln>
              <a:solidFill>
                <a:srgbClr val="FFFFFF"/>
              </a:solidFill>
              <a:effectLst/>
              <a:uLnTx/>
              <a:uFillTx/>
              <a:ea typeface="+mn-ea"/>
              <a:cs typeface="+mn-cs"/>
            </a:endParaRPr>
          </a:p>
        </p:txBody>
      </p:sp>
      <p:sp>
        <p:nvSpPr>
          <p:cNvPr id="81" name="object 31">
            <a:extLst>
              <a:ext uri="{FF2B5EF4-FFF2-40B4-BE49-F238E27FC236}">
                <a16:creationId xmlns:a16="http://schemas.microsoft.com/office/drawing/2014/main" id="{6DAF61B3-E54A-4008-8C3E-52FBBD012900}"/>
              </a:ext>
            </a:extLst>
          </p:cNvPr>
          <p:cNvSpPr/>
          <p:nvPr/>
        </p:nvSpPr>
        <p:spPr>
          <a:xfrm>
            <a:off x="5286829" y="1784709"/>
            <a:ext cx="128270" cy="457200"/>
          </a:xfrm>
          <a:custGeom>
            <a:avLst/>
            <a:gdLst/>
            <a:ahLst/>
            <a:cxnLst/>
            <a:rect l="l" t="t" r="r" b="b"/>
            <a:pathLst>
              <a:path w="128270" h="457200">
                <a:moveTo>
                  <a:pt x="0" y="380746"/>
                </a:moveTo>
                <a:lnTo>
                  <a:pt x="63246" y="457200"/>
                </a:lnTo>
                <a:lnTo>
                  <a:pt x="105890" y="406400"/>
                </a:lnTo>
                <a:lnTo>
                  <a:pt x="55752" y="406400"/>
                </a:lnTo>
                <a:lnTo>
                  <a:pt x="55764" y="403319"/>
                </a:lnTo>
                <a:lnTo>
                  <a:pt x="0" y="380746"/>
                </a:lnTo>
                <a:close/>
              </a:path>
              <a:path w="128270" h="457200">
                <a:moveTo>
                  <a:pt x="55764" y="403319"/>
                </a:moveTo>
                <a:lnTo>
                  <a:pt x="55752" y="406400"/>
                </a:lnTo>
                <a:lnTo>
                  <a:pt x="63373" y="406400"/>
                </a:lnTo>
                <a:lnTo>
                  <a:pt x="55764" y="403319"/>
                </a:lnTo>
                <a:close/>
              </a:path>
              <a:path w="128270" h="457200">
                <a:moveTo>
                  <a:pt x="64642" y="50800"/>
                </a:moveTo>
                <a:lnTo>
                  <a:pt x="57012" y="53815"/>
                </a:lnTo>
                <a:lnTo>
                  <a:pt x="55764" y="403319"/>
                </a:lnTo>
                <a:lnTo>
                  <a:pt x="63373" y="406400"/>
                </a:lnTo>
                <a:lnTo>
                  <a:pt x="71003" y="403384"/>
                </a:lnTo>
                <a:lnTo>
                  <a:pt x="72251" y="53880"/>
                </a:lnTo>
                <a:lnTo>
                  <a:pt x="64642" y="50800"/>
                </a:lnTo>
                <a:close/>
              </a:path>
              <a:path w="128270" h="457200">
                <a:moveTo>
                  <a:pt x="71003" y="403384"/>
                </a:moveTo>
                <a:lnTo>
                  <a:pt x="63373" y="406400"/>
                </a:lnTo>
                <a:lnTo>
                  <a:pt x="70992" y="406400"/>
                </a:lnTo>
                <a:lnTo>
                  <a:pt x="71003" y="403384"/>
                </a:lnTo>
                <a:close/>
              </a:path>
              <a:path w="128270" h="457200">
                <a:moveTo>
                  <a:pt x="127000" y="381253"/>
                </a:moveTo>
                <a:lnTo>
                  <a:pt x="71003" y="403384"/>
                </a:lnTo>
                <a:lnTo>
                  <a:pt x="70992" y="406400"/>
                </a:lnTo>
                <a:lnTo>
                  <a:pt x="105890" y="406400"/>
                </a:lnTo>
                <a:lnTo>
                  <a:pt x="127000" y="381253"/>
                </a:lnTo>
                <a:close/>
              </a:path>
              <a:path w="128270" h="457200">
                <a:moveTo>
                  <a:pt x="106836" y="50800"/>
                </a:moveTo>
                <a:lnTo>
                  <a:pt x="72262" y="50800"/>
                </a:lnTo>
                <a:lnTo>
                  <a:pt x="72251" y="53880"/>
                </a:lnTo>
                <a:lnTo>
                  <a:pt x="128015" y="76453"/>
                </a:lnTo>
                <a:lnTo>
                  <a:pt x="106836" y="50800"/>
                </a:lnTo>
                <a:close/>
              </a:path>
              <a:path w="128270" h="457200">
                <a:moveTo>
                  <a:pt x="64897" y="0"/>
                </a:moveTo>
                <a:lnTo>
                  <a:pt x="1015" y="75946"/>
                </a:lnTo>
                <a:lnTo>
                  <a:pt x="57012" y="53815"/>
                </a:lnTo>
                <a:lnTo>
                  <a:pt x="57023" y="50800"/>
                </a:lnTo>
                <a:lnTo>
                  <a:pt x="106836" y="50800"/>
                </a:lnTo>
                <a:lnTo>
                  <a:pt x="64897" y="0"/>
                </a:lnTo>
                <a:close/>
              </a:path>
              <a:path w="128270" h="457200">
                <a:moveTo>
                  <a:pt x="72262" y="50800"/>
                </a:moveTo>
                <a:lnTo>
                  <a:pt x="64642" y="50800"/>
                </a:lnTo>
                <a:lnTo>
                  <a:pt x="72251" y="53880"/>
                </a:lnTo>
                <a:lnTo>
                  <a:pt x="72262" y="50800"/>
                </a:lnTo>
                <a:close/>
              </a:path>
              <a:path w="128270" h="457200">
                <a:moveTo>
                  <a:pt x="64642" y="50800"/>
                </a:moveTo>
                <a:lnTo>
                  <a:pt x="57023" y="50800"/>
                </a:lnTo>
                <a:lnTo>
                  <a:pt x="57012" y="53815"/>
                </a:lnTo>
                <a:lnTo>
                  <a:pt x="64642" y="50800"/>
                </a:lnTo>
                <a:close/>
              </a:path>
            </a:pathLst>
          </a:custGeom>
          <a:solidFill>
            <a:schemeClr val="bg1">
              <a:lumMod val="50000"/>
            </a:schemeClr>
          </a:solidFill>
          <a:ln>
            <a:solidFill>
              <a:schemeClr val="bg1">
                <a:lumMod val="50000"/>
              </a:schemeClr>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fr-FR" sz="1400" b="0" i="0" u="none" strike="noStrike" kern="1200" cap="none" spc="0" normalizeH="0" baseline="0" noProof="0">
              <a:ln>
                <a:noFill/>
              </a:ln>
              <a:solidFill>
                <a:srgbClr val="FFFFFF"/>
              </a:solidFill>
              <a:effectLst/>
              <a:uLnTx/>
              <a:uFillTx/>
              <a:ea typeface="+mn-ea"/>
              <a:cs typeface="+mn-cs"/>
            </a:endParaRPr>
          </a:p>
        </p:txBody>
      </p:sp>
      <p:sp>
        <p:nvSpPr>
          <p:cNvPr id="83" name="object 32">
            <a:extLst>
              <a:ext uri="{FF2B5EF4-FFF2-40B4-BE49-F238E27FC236}">
                <a16:creationId xmlns:a16="http://schemas.microsoft.com/office/drawing/2014/main" id="{BE0998CF-2E0A-4D25-B8B1-5214FACC94B4}"/>
              </a:ext>
            </a:extLst>
          </p:cNvPr>
          <p:cNvSpPr txBox="1"/>
          <p:nvPr/>
        </p:nvSpPr>
        <p:spPr>
          <a:xfrm>
            <a:off x="9445825" y="3212823"/>
            <a:ext cx="899794" cy="874598"/>
          </a:xfrm>
          <a:prstGeom prst="rect">
            <a:avLst/>
          </a:prstGeom>
        </p:spPr>
        <p:txBody>
          <a:bodyPr vert="horz" wrap="square" lIns="0" tIns="12700" rIns="0" bIns="0" rtlCol="0">
            <a:spAutoFit/>
          </a:bodyPr>
          <a:lstStyle/>
          <a:p>
            <a:pPr marL="12700" marR="163195" lvl="0" indent="0" algn="l" defTabSz="932742" rtl="0" eaLnBrk="1" fontAlgn="auto" latinLnBrk="0" hangingPunct="1">
              <a:lnSpc>
                <a:spcPct val="100000"/>
              </a:lnSpc>
              <a:spcBef>
                <a:spcPts val="100"/>
              </a:spcBef>
              <a:spcAft>
                <a:spcPts val="0"/>
              </a:spcAft>
              <a:buClrTx/>
              <a:buSzTx/>
              <a:buFontTx/>
              <a:buNone/>
              <a:tabLst/>
              <a:defRPr/>
            </a:pPr>
            <a:r>
              <a:rPr kumimoji="0" lang="fr-FR" sz="1400" b="0" i="0" u="none" strike="noStrike" kern="1200" cap="none" spc="-5" normalizeH="0" baseline="0" noProof="0">
                <a:ln>
                  <a:noFill/>
                </a:ln>
                <a:solidFill>
                  <a:srgbClr val="051821"/>
                </a:solidFill>
                <a:effectLst/>
                <a:uLnTx/>
                <a:uFillTx/>
                <a:ea typeface="+mn-ea"/>
                <a:cs typeface="Verdana"/>
              </a:rPr>
              <a:t>ETRACK  EWB  ELD  </a:t>
            </a:r>
            <a:r>
              <a:rPr kumimoji="0" lang="fr-FR" sz="1400" b="0" i="0" u="none" strike="noStrike" kern="1200" cap="none" spc="-10" normalizeH="0" baseline="0" noProof="0">
                <a:ln>
                  <a:noFill/>
                </a:ln>
                <a:solidFill>
                  <a:srgbClr val="051821"/>
                </a:solidFill>
                <a:effectLst/>
                <a:uLnTx/>
                <a:uFillTx/>
                <a:ea typeface="+mn-ea"/>
                <a:cs typeface="Verdana"/>
              </a:rPr>
              <a:t>EPA</a:t>
            </a:r>
            <a:endParaRPr kumimoji="0" lang="fr-FR" sz="1400" b="0" i="0" u="none" strike="noStrike" kern="1200" cap="none" spc="0" normalizeH="0" baseline="0" noProof="0">
              <a:ln>
                <a:noFill/>
              </a:ln>
              <a:solidFill>
                <a:srgbClr val="FFFFFF"/>
              </a:solidFill>
              <a:effectLst/>
              <a:uLnTx/>
              <a:uFillTx/>
              <a:ea typeface="+mn-ea"/>
              <a:cs typeface="Verdana"/>
            </a:endParaRPr>
          </a:p>
          <a:p>
            <a:pPr marL="12700" marR="0" lvl="0" indent="0" algn="l" defTabSz="932742" rtl="0" eaLnBrk="1" fontAlgn="auto" latinLnBrk="0" hangingPunct="1">
              <a:lnSpc>
                <a:spcPct val="100000"/>
              </a:lnSpc>
              <a:spcBef>
                <a:spcPts val="0"/>
              </a:spcBef>
              <a:spcAft>
                <a:spcPts val="0"/>
              </a:spcAft>
              <a:buClrTx/>
              <a:buSzTx/>
              <a:buFontTx/>
              <a:buNone/>
              <a:tabLst/>
              <a:defRPr/>
            </a:pPr>
            <a:r>
              <a:rPr kumimoji="0" lang="fr-FR" sz="1400" b="0" i="0" u="none" strike="noStrike" kern="1200" cap="none" spc="-5" normalizeH="0" baseline="0" noProof="0">
                <a:ln>
                  <a:noFill/>
                </a:ln>
                <a:solidFill>
                  <a:srgbClr val="051821"/>
                </a:solidFill>
                <a:effectLst/>
                <a:uLnTx/>
                <a:uFillTx/>
                <a:ea typeface="+mn-ea"/>
                <a:cs typeface="Verdana"/>
              </a:rPr>
              <a:t>EREMOVE</a:t>
            </a:r>
            <a:endParaRPr kumimoji="0" lang="fr-FR" sz="1400" b="0" i="0" u="none" strike="noStrike" kern="1200" cap="none" spc="0" normalizeH="0" baseline="0" noProof="0">
              <a:ln>
                <a:noFill/>
              </a:ln>
              <a:solidFill>
                <a:srgbClr val="FFFFFF"/>
              </a:solidFill>
              <a:effectLst/>
              <a:uLnTx/>
              <a:uFillTx/>
              <a:ea typeface="+mn-ea"/>
              <a:cs typeface="Verdana"/>
            </a:endParaRPr>
          </a:p>
        </p:txBody>
      </p:sp>
      <p:sp>
        <p:nvSpPr>
          <p:cNvPr id="85" name="TextBox 84">
            <a:extLst>
              <a:ext uri="{FF2B5EF4-FFF2-40B4-BE49-F238E27FC236}">
                <a16:creationId xmlns:a16="http://schemas.microsoft.com/office/drawing/2014/main" id="{00272B95-B6BD-4065-BAA4-43689B1ACE0D}"/>
              </a:ext>
            </a:extLst>
          </p:cNvPr>
          <p:cNvSpPr txBox="1"/>
          <p:nvPr/>
        </p:nvSpPr>
        <p:spPr>
          <a:xfrm>
            <a:off x="5020932" y="5453738"/>
            <a:ext cx="888705" cy="627864"/>
          </a:xfrm>
          <a:prstGeom prst="rect">
            <a:avLst/>
          </a:prstGeom>
          <a:noFill/>
        </p:spPr>
        <p:txBody>
          <a:bodyPr wrap="none" lIns="182880" tIns="146304" rIns="182880" bIns="146304" rtlCol="0">
            <a:spAutoFit/>
          </a:bodyPr>
          <a:lstStyle/>
          <a:p>
            <a:pPr>
              <a:lnSpc>
                <a:spcPct val="90000"/>
              </a:lnSpc>
              <a:spcAft>
                <a:spcPts val="600"/>
              </a:spcAft>
            </a:pPr>
            <a:r>
              <a:rPr lang="en-US" sz="2400">
                <a:solidFill>
                  <a:schemeClr val="bg1"/>
                </a:solidFill>
              </a:rPr>
              <a:t>EPC</a:t>
            </a:r>
            <a:endParaRPr lang="fr-FR" sz="2400" err="1">
              <a:solidFill>
                <a:schemeClr val="bg1"/>
              </a:solidFill>
            </a:endParaRPr>
          </a:p>
        </p:txBody>
      </p:sp>
    </p:spTree>
    <p:extLst>
      <p:ext uri="{BB962C8B-B14F-4D97-AF65-F5344CB8AC3E}">
        <p14:creationId xmlns:p14="http://schemas.microsoft.com/office/powerpoint/2010/main" val="448481853"/>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9E5466-6A60-4539-A7DD-4ED39A69A186}"/>
              </a:ext>
            </a:extLst>
          </p:cNvPr>
          <p:cNvSpPr>
            <a:spLocks noGrp="1"/>
          </p:cNvSpPr>
          <p:nvPr>
            <p:ph type="title"/>
          </p:nvPr>
        </p:nvSpPr>
        <p:spPr/>
        <p:txBody>
          <a:bodyPr/>
          <a:lstStyle/>
          <a:p>
            <a:r>
              <a:rPr lang="en-US"/>
              <a:t>SGX instructions</a:t>
            </a:r>
          </a:p>
        </p:txBody>
      </p:sp>
      <p:sp>
        <p:nvSpPr>
          <p:cNvPr id="3" name="Text Placeholder 2">
            <a:extLst>
              <a:ext uri="{FF2B5EF4-FFF2-40B4-BE49-F238E27FC236}">
                <a16:creationId xmlns:a16="http://schemas.microsoft.com/office/drawing/2014/main" id="{9EEA43AF-9970-406D-9C70-41C193E7822B}"/>
              </a:ext>
            </a:extLst>
          </p:cNvPr>
          <p:cNvSpPr>
            <a:spLocks noGrp="1"/>
          </p:cNvSpPr>
          <p:nvPr>
            <p:ph type="body" sz="quarter" idx="10"/>
          </p:nvPr>
        </p:nvSpPr>
        <p:spPr>
          <a:xfrm>
            <a:off x="274638" y="1212850"/>
            <a:ext cx="11887200" cy="1194173"/>
          </a:xfrm>
        </p:spPr>
        <p:txBody>
          <a:bodyPr/>
          <a:lstStyle/>
          <a:p>
            <a:r>
              <a:rPr lang="en-US"/>
              <a:t>18 new instructions are defined</a:t>
            </a:r>
          </a:p>
          <a:p>
            <a:pPr lvl="1"/>
            <a:r>
              <a:rPr lang="en-US"/>
              <a:t>13 to be used by the supervisor and 5 by the user</a:t>
            </a:r>
          </a:p>
          <a:p>
            <a:endParaRPr lang="en-US"/>
          </a:p>
        </p:txBody>
      </p:sp>
      <p:graphicFrame>
        <p:nvGraphicFramePr>
          <p:cNvPr id="5" name="Tableau 3">
            <a:extLst>
              <a:ext uri="{FF2B5EF4-FFF2-40B4-BE49-F238E27FC236}">
                <a16:creationId xmlns:a16="http://schemas.microsoft.com/office/drawing/2014/main" id="{E004F782-ACC7-4E17-94AA-9051B299194A}"/>
              </a:ext>
            </a:extLst>
          </p:cNvPr>
          <p:cNvGraphicFramePr>
            <a:graphicFrameLocks noGrp="1"/>
          </p:cNvGraphicFramePr>
          <p:nvPr>
            <p:extLst>
              <p:ext uri="{D42A27DB-BD31-4B8C-83A1-F6EECF244321}">
                <p14:modId xmlns:p14="http://schemas.microsoft.com/office/powerpoint/2010/main" val="4127342363"/>
              </p:ext>
            </p:extLst>
          </p:nvPr>
        </p:nvGraphicFramePr>
        <p:xfrm>
          <a:off x="7572206" y="1353931"/>
          <a:ext cx="4373619" cy="3186625"/>
        </p:xfrm>
        <a:graphic>
          <a:graphicData uri="http://schemas.openxmlformats.org/drawingml/2006/table">
            <a:tbl>
              <a:tblPr firstRow="1" bandRow="1">
                <a:tableStyleId>{B301B821-A1FF-4177-AEE7-76D212191A09}</a:tableStyleId>
              </a:tblPr>
              <a:tblGrid>
                <a:gridCol w="1159228">
                  <a:extLst>
                    <a:ext uri="{9D8B030D-6E8A-4147-A177-3AD203B41FA5}">
                      <a16:colId xmlns:a16="http://schemas.microsoft.com/office/drawing/2014/main" val="195687079"/>
                    </a:ext>
                  </a:extLst>
                </a:gridCol>
                <a:gridCol w="3214391">
                  <a:extLst>
                    <a:ext uri="{9D8B030D-6E8A-4147-A177-3AD203B41FA5}">
                      <a16:colId xmlns:a16="http://schemas.microsoft.com/office/drawing/2014/main" val="1575461478"/>
                    </a:ext>
                  </a:extLst>
                </a:gridCol>
              </a:tblGrid>
              <a:tr h="254089">
                <a:tc>
                  <a:txBody>
                    <a:bodyPr/>
                    <a:lstStyle/>
                    <a:p>
                      <a:r>
                        <a:rPr lang="fr-FR" sz="1400" b="0">
                          <a:latin typeface="Segoe UI Semibold" panose="020B0702040204020203" pitchFamily="34" charset="0"/>
                          <a:cs typeface="Segoe UI Semibold" panose="020B0702040204020203" pitchFamily="34" charset="0"/>
                        </a:rPr>
                        <a:t>Supervisor</a:t>
                      </a:r>
                    </a:p>
                  </a:txBody>
                  <a:tcPr marL="31017" marR="31017" marT="15509" marB="15509" anchor="ctr"/>
                </a:tc>
                <a:tc>
                  <a:txBody>
                    <a:bodyPr/>
                    <a:lstStyle/>
                    <a:p>
                      <a:r>
                        <a:rPr lang="fr-FR" sz="1400" b="0">
                          <a:latin typeface="Segoe UI Semibold" panose="020B0702040204020203" pitchFamily="34" charset="0"/>
                          <a:cs typeface="Segoe UI Semibold" panose="020B0702040204020203" pitchFamily="34" charset="0"/>
                        </a:rPr>
                        <a:t>Description</a:t>
                      </a:r>
                    </a:p>
                  </a:txBody>
                  <a:tcPr marL="31017" marR="31017" marT="15509" marB="15509" anchor="ctr"/>
                </a:tc>
                <a:extLst>
                  <a:ext uri="{0D108BD9-81ED-4DB2-BD59-A6C34878D82A}">
                    <a16:rowId xmlns:a16="http://schemas.microsoft.com/office/drawing/2014/main" val="4120420420"/>
                  </a:ext>
                </a:extLst>
              </a:tr>
              <a:tr h="235641">
                <a:tc>
                  <a:txBody>
                    <a:bodyPr/>
                    <a:lstStyle/>
                    <a:p>
                      <a:r>
                        <a:rPr lang="fr-FR" sz="1400"/>
                        <a:t>EADD</a:t>
                      </a:r>
                    </a:p>
                  </a:txBody>
                  <a:tcPr marL="31017" marR="31017" marT="15509" marB="15509" anchor="ctr"/>
                </a:tc>
                <a:tc>
                  <a:txBody>
                    <a:bodyPr/>
                    <a:lstStyle/>
                    <a:p>
                      <a:r>
                        <a:rPr lang="fr-FR" sz="1400"/>
                        <a:t>Add a page</a:t>
                      </a:r>
                    </a:p>
                  </a:txBody>
                  <a:tcPr marL="31017" marR="31017" marT="15509" marB="15509" anchor="ctr"/>
                </a:tc>
                <a:extLst>
                  <a:ext uri="{0D108BD9-81ED-4DB2-BD59-A6C34878D82A}">
                    <a16:rowId xmlns:a16="http://schemas.microsoft.com/office/drawing/2014/main" val="2035694414"/>
                  </a:ext>
                </a:extLst>
              </a:tr>
              <a:tr h="235641">
                <a:tc>
                  <a:txBody>
                    <a:bodyPr/>
                    <a:lstStyle/>
                    <a:p>
                      <a:r>
                        <a:rPr lang="fr-FR" sz="1400"/>
                        <a:t>EBLOCK</a:t>
                      </a:r>
                    </a:p>
                  </a:txBody>
                  <a:tcPr marL="31017" marR="31017" marT="15509" marB="15509" anchor="ctr"/>
                </a:tc>
                <a:tc>
                  <a:txBody>
                    <a:bodyPr/>
                    <a:lstStyle/>
                    <a:p>
                      <a:r>
                        <a:rPr lang="fr-FR" sz="1400"/>
                        <a:t>Block an EPC page</a:t>
                      </a:r>
                    </a:p>
                  </a:txBody>
                  <a:tcPr marL="31017" marR="31017" marT="15509" marB="15509" anchor="ctr"/>
                </a:tc>
                <a:extLst>
                  <a:ext uri="{0D108BD9-81ED-4DB2-BD59-A6C34878D82A}">
                    <a16:rowId xmlns:a16="http://schemas.microsoft.com/office/drawing/2014/main" val="2582163238"/>
                  </a:ext>
                </a:extLst>
              </a:tr>
              <a:tr h="235641">
                <a:tc>
                  <a:txBody>
                    <a:bodyPr/>
                    <a:lstStyle/>
                    <a:p>
                      <a:r>
                        <a:rPr lang="fr-FR" sz="1400"/>
                        <a:t>ECREATE</a:t>
                      </a:r>
                    </a:p>
                  </a:txBody>
                  <a:tcPr marL="31017" marR="31017" marT="15509" marB="15509" anchor="ctr"/>
                </a:tc>
                <a:tc>
                  <a:txBody>
                    <a:bodyPr/>
                    <a:lstStyle/>
                    <a:p>
                      <a:r>
                        <a:rPr lang="fr-FR" sz="1400" err="1"/>
                        <a:t>Create</a:t>
                      </a:r>
                      <a:r>
                        <a:rPr lang="fr-FR" sz="1400"/>
                        <a:t> an enclave</a:t>
                      </a:r>
                    </a:p>
                  </a:txBody>
                  <a:tcPr marL="31017" marR="31017" marT="15509" marB="15509" anchor="ctr"/>
                </a:tc>
                <a:extLst>
                  <a:ext uri="{0D108BD9-81ED-4DB2-BD59-A6C34878D82A}">
                    <a16:rowId xmlns:a16="http://schemas.microsoft.com/office/drawing/2014/main" val="106456123"/>
                  </a:ext>
                </a:extLst>
              </a:tr>
              <a:tr h="235641">
                <a:tc>
                  <a:txBody>
                    <a:bodyPr/>
                    <a:lstStyle/>
                    <a:p>
                      <a:r>
                        <a:rPr lang="fr-FR" sz="1400"/>
                        <a:t>EDBGRD</a:t>
                      </a:r>
                    </a:p>
                  </a:txBody>
                  <a:tcPr marL="31017" marR="31017" marT="15509" marB="15509" anchor="ctr"/>
                </a:tc>
                <a:tc>
                  <a:txBody>
                    <a:bodyPr/>
                    <a:lstStyle/>
                    <a:p>
                      <a:r>
                        <a:rPr lang="fr-FR" sz="1400"/>
                        <a:t>Read data by debugger</a:t>
                      </a:r>
                    </a:p>
                  </a:txBody>
                  <a:tcPr marL="31017" marR="31017" marT="15509" marB="15509" anchor="ctr"/>
                </a:tc>
                <a:extLst>
                  <a:ext uri="{0D108BD9-81ED-4DB2-BD59-A6C34878D82A}">
                    <a16:rowId xmlns:a16="http://schemas.microsoft.com/office/drawing/2014/main" val="3891931114"/>
                  </a:ext>
                </a:extLst>
              </a:tr>
              <a:tr h="235641">
                <a:tc>
                  <a:txBody>
                    <a:bodyPr/>
                    <a:lstStyle/>
                    <a:p>
                      <a:r>
                        <a:rPr lang="fr-FR" sz="1400"/>
                        <a:t>EBDGWR</a:t>
                      </a:r>
                    </a:p>
                  </a:txBody>
                  <a:tcPr marL="31017" marR="31017" marT="15509" marB="15509" anchor="ctr"/>
                </a:tc>
                <a:tc>
                  <a:txBody>
                    <a:bodyPr/>
                    <a:lstStyle/>
                    <a:p>
                      <a:r>
                        <a:rPr lang="fr-FR" sz="1400"/>
                        <a:t>Write data by debugger</a:t>
                      </a:r>
                    </a:p>
                  </a:txBody>
                  <a:tcPr marL="31017" marR="31017" marT="15509" marB="15509" anchor="ctr"/>
                </a:tc>
                <a:extLst>
                  <a:ext uri="{0D108BD9-81ED-4DB2-BD59-A6C34878D82A}">
                    <a16:rowId xmlns:a16="http://schemas.microsoft.com/office/drawing/2014/main" val="2197101231"/>
                  </a:ext>
                </a:extLst>
              </a:tr>
              <a:tr h="235641">
                <a:tc>
                  <a:txBody>
                    <a:bodyPr/>
                    <a:lstStyle/>
                    <a:p>
                      <a:r>
                        <a:rPr lang="fr-FR" sz="1400"/>
                        <a:t>EINIT</a:t>
                      </a:r>
                    </a:p>
                  </a:txBody>
                  <a:tcPr marL="31017" marR="31017" marT="15509" marB="15509" anchor="ctr"/>
                </a:tc>
                <a:tc>
                  <a:txBody>
                    <a:bodyPr/>
                    <a:lstStyle/>
                    <a:p>
                      <a:r>
                        <a:rPr lang="fr-FR" sz="1400"/>
                        <a:t>Initialize en enclave</a:t>
                      </a:r>
                    </a:p>
                  </a:txBody>
                  <a:tcPr marL="31017" marR="31017" marT="15509" marB="15509" anchor="ctr"/>
                </a:tc>
                <a:extLst>
                  <a:ext uri="{0D108BD9-81ED-4DB2-BD59-A6C34878D82A}">
                    <a16:rowId xmlns:a16="http://schemas.microsoft.com/office/drawing/2014/main" val="3952786494"/>
                  </a:ext>
                </a:extLst>
              </a:tr>
              <a:tr h="235641">
                <a:tc>
                  <a:txBody>
                    <a:bodyPr/>
                    <a:lstStyle/>
                    <a:p>
                      <a:r>
                        <a:rPr lang="fr-FR" sz="1400"/>
                        <a:t>ELDB</a:t>
                      </a:r>
                    </a:p>
                  </a:txBody>
                  <a:tcPr marL="31017" marR="31017" marT="15509" marB="15509" anchor="ctr"/>
                </a:tc>
                <a:tc>
                  <a:txBody>
                    <a:bodyPr/>
                    <a:lstStyle/>
                    <a:p>
                      <a:r>
                        <a:rPr lang="en-US" sz="1400"/>
                        <a:t>Load an EPC page as blocked</a:t>
                      </a:r>
                    </a:p>
                  </a:txBody>
                  <a:tcPr marL="31017" marR="31017" marT="15509" marB="15509" anchor="ctr"/>
                </a:tc>
                <a:extLst>
                  <a:ext uri="{0D108BD9-81ED-4DB2-BD59-A6C34878D82A}">
                    <a16:rowId xmlns:a16="http://schemas.microsoft.com/office/drawing/2014/main" val="3077387205"/>
                  </a:ext>
                </a:extLst>
              </a:tr>
              <a:tr h="235641">
                <a:tc>
                  <a:txBody>
                    <a:bodyPr/>
                    <a:lstStyle/>
                    <a:p>
                      <a:r>
                        <a:rPr lang="fr-FR" sz="1400"/>
                        <a:t>ELDU</a:t>
                      </a:r>
                    </a:p>
                  </a:txBody>
                  <a:tcPr marL="31017" marR="31017" marT="15509" marB="15509" anchor="ctr"/>
                </a:tc>
                <a:tc>
                  <a:txBody>
                    <a:bodyPr/>
                    <a:lstStyle/>
                    <a:p>
                      <a:r>
                        <a:rPr lang="en-US" sz="1400"/>
                        <a:t>Load an EPC page as unblocked</a:t>
                      </a:r>
                    </a:p>
                  </a:txBody>
                  <a:tcPr marL="31017" marR="31017" marT="15509" marB="15509" anchor="ctr"/>
                </a:tc>
                <a:extLst>
                  <a:ext uri="{0D108BD9-81ED-4DB2-BD59-A6C34878D82A}">
                    <a16:rowId xmlns:a16="http://schemas.microsoft.com/office/drawing/2014/main" val="117651782"/>
                  </a:ext>
                </a:extLst>
              </a:tr>
              <a:tr h="235641">
                <a:tc>
                  <a:txBody>
                    <a:bodyPr/>
                    <a:lstStyle/>
                    <a:p>
                      <a:r>
                        <a:rPr lang="fr-FR" sz="1400"/>
                        <a:t>EPA</a:t>
                      </a:r>
                    </a:p>
                  </a:txBody>
                  <a:tcPr marL="31017" marR="31017" marT="15509" marB="15509" anchor="ctr"/>
                </a:tc>
                <a:tc>
                  <a:txBody>
                    <a:bodyPr/>
                    <a:lstStyle/>
                    <a:p>
                      <a:r>
                        <a:rPr lang="fr-FR" sz="1400"/>
                        <a:t>Add a version array</a:t>
                      </a:r>
                    </a:p>
                  </a:txBody>
                  <a:tcPr marL="31017" marR="31017" marT="15509" marB="15509" anchor="ctr"/>
                </a:tc>
                <a:extLst>
                  <a:ext uri="{0D108BD9-81ED-4DB2-BD59-A6C34878D82A}">
                    <a16:rowId xmlns:a16="http://schemas.microsoft.com/office/drawing/2014/main" val="2206795681"/>
                  </a:ext>
                </a:extLst>
              </a:tr>
              <a:tr h="235641">
                <a:tc>
                  <a:txBody>
                    <a:bodyPr/>
                    <a:lstStyle/>
                    <a:p>
                      <a:r>
                        <a:rPr lang="fr-FR" sz="1400"/>
                        <a:t>EREMOVE</a:t>
                      </a:r>
                    </a:p>
                  </a:txBody>
                  <a:tcPr marL="31017" marR="31017" marT="15509" marB="15509" anchor="ctr"/>
                </a:tc>
                <a:tc>
                  <a:txBody>
                    <a:bodyPr/>
                    <a:lstStyle/>
                    <a:p>
                      <a:r>
                        <a:rPr lang="en-US" sz="1400"/>
                        <a:t>Remove a page from EPC</a:t>
                      </a:r>
                    </a:p>
                  </a:txBody>
                  <a:tcPr marL="31017" marR="31017" marT="15509" marB="15509" anchor="ctr"/>
                </a:tc>
                <a:extLst>
                  <a:ext uri="{0D108BD9-81ED-4DB2-BD59-A6C34878D82A}">
                    <a16:rowId xmlns:a16="http://schemas.microsoft.com/office/drawing/2014/main" val="3611960932"/>
                  </a:ext>
                </a:extLst>
              </a:tr>
              <a:tr h="235641">
                <a:tc>
                  <a:txBody>
                    <a:bodyPr/>
                    <a:lstStyle/>
                    <a:p>
                      <a:r>
                        <a:rPr lang="fr-FR" sz="1400"/>
                        <a:t>ETRACE</a:t>
                      </a:r>
                    </a:p>
                  </a:txBody>
                  <a:tcPr marL="31017" marR="31017" marT="15509" marB="15509" anchor="ctr"/>
                </a:tc>
                <a:tc>
                  <a:txBody>
                    <a:bodyPr/>
                    <a:lstStyle/>
                    <a:p>
                      <a:r>
                        <a:rPr lang="fr-FR" sz="1400"/>
                        <a:t>Activate EBLOCK checks</a:t>
                      </a:r>
                    </a:p>
                  </a:txBody>
                  <a:tcPr marL="31017" marR="31017" marT="15509" marB="15509" anchor="ctr"/>
                </a:tc>
                <a:extLst>
                  <a:ext uri="{0D108BD9-81ED-4DB2-BD59-A6C34878D82A}">
                    <a16:rowId xmlns:a16="http://schemas.microsoft.com/office/drawing/2014/main" val="4239824275"/>
                  </a:ext>
                </a:extLst>
              </a:tr>
              <a:tr h="235641">
                <a:tc>
                  <a:txBody>
                    <a:bodyPr/>
                    <a:lstStyle/>
                    <a:p>
                      <a:r>
                        <a:rPr lang="fr-FR" sz="1400"/>
                        <a:t>EWB</a:t>
                      </a:r>
                    </a:p>
                  </a:txBody>
                  <a:tcPr marL="31017" marR="31017" marT="15509" marB="15509" anchor="ctr"/>
                </a:tc>
                <a:tc>
                  <a:txBody>
                    <a:bodyPr/>
                    <a:lstStyle/>
                    <a:p>
                      <a:r>
                        <a:rPr lang="en-US" sz="1400"/>
                        <a:t>Write back/invalidate an EPC page</a:t>
                      </a:r>
                    </a:p>
                  </a:txBody>
                  <a:tcPr marL="31017" marR="31017" marT="15509" marB="15509" anchor="ctr"/>
                </a:tc>
                <a:extLst>
                  <a:ext uri="{0D108BD9-81ED-4DB2-BD59-A6C34878D82A}">
                    <a16:rowId xmlns:a16="http://schemas.microsoft.com/office/drawing/2014/main" val="1392974839"/>
                  </a:ext>
                </a:extLst>
              </a:tr>
            </a:tbl>
          </a:graphicData>
        </a:graphic>
      </p:graphicFrame>
      <p:pic>
        <p:nvPicPr>
          <p:cNvPr id="8" name="Picture 2">
            <a:extLst>
              <a:ext uri="{FF2B5EF4-FFF2-40B4-BE49-F238E27FC236}">
                <a16:creationId xmlns:a16="http://schemas.microsoft.com/office/drawing/2014/main" id="{610FEC26-63E8-48AD-AB13-F12F75AFF581}"/>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601347" y="2201862"/>
            <a:ext cx="6227940" cy="39624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0" name="Tableau 3">
            <a:extLst>
              <a:ext uri="{FF2B5EF4-FFF2-40B4-BE49-F238E27FC236}">
                <a16:creationId xmlns:a16="http://schemas.microsoft.com/office/drawing/2014/main" id="{FF1F79E3-D2B4-4883-A363-C989FB91FCED}"/>
              </a:ext>
            </a:extLst>
          </p:cNvPr>
          <p:cNvGraphicFramePr>
            <a:graphicFrameLocks noGrp="1"/>
          </p:cNvGraphicFramePr>
          <p:nvPr>
            <p:extLst>
              <p:ext uri="{D42A27DB-BD31-4B8C-83A1-F6EECF244321}">
                <p14:modId xmlns:p14="http://schemas.microsoft.com/office/powerpoint/2010/main" val="1035574612"/>
              </p:ext>
            </p:extLst>
          </p:nvPr>
        </p:nvGraphicFramePr>
        <p:xfrm>
          <a:off x="7589837" y="4850394"/>
          <a:ext cx="4355988" cy="1466268"/>
        </p:xfrm>
        <a:graphic>
          <a:graphicData uri="http://schemas.openxmlformats.org/drawingml/2006/table">
            <a:tbl>
              <a:tblPr firstRow="1" bandRow="1">
                <a:tableStyleId>{B301B821-A1FF-4177-AEE7-76D212191A09}</a:tableStyleId>
              </a:tblPr>
              <a:tblGrid>
                <a:gridCol w="1311195">
                  <a:extLst>
                    <a:ext uri="{9D8B030D-6E8A-4147-A177-3AD203B41FA5}">
                      <a16:colId xmlns:a16="http://schemas.microsoft.com/office/drawing/2014/main" val="3491930198"/>
                    </a:ext>
                  </a:extLst>
                </a:gridCol>
                <a:gridCol w="3044793">
                  <a:extLst>
                    <a:ext uri="{9D8B030D-6E8A-4147-A177-3AD203B41FA5}">
                      <a16:colId xmlns:a16="http://schemas.microsoft.com/office/drawing/2014/main" val="2209633671"/>
                    </a:ext>
                  </a:extLst>
                </a:gridCol>
              </a:tblGrid>
              <a:tr h="235641">
                <a:tc>
                  <a:txBody>
                    <a:bodyPr/>
                    <a:lstStyle/>
                    <a:p>
                      <a:r>
                        <a:rPr lang="fr-FR" sz="1400" b="0">
                          <a:latin typeface="Segoe UI Semibold" panose="020B0702040204020203" pitchFamily="34" charset="0"/>
                          <a:cs typeface="Segoe UI Semibold" panose="020B0702040204020203" pitchFamily="34" charset="0"/>
                        </a:rPr>
                        <a:t>User</a:t>
                      </a:r>
                    </a:p>
                  </a:txBody>
                  <a:tcPr marL="31017" marR="31017" marT="15509" marB="15509" anchor="ctr"/>
                </a:tc>
                <a:tc>
                  <a:txBody>
                    <a:bodyPr/>
                    <a:lstStyle/>
                    <a:p>
                      <a:r>
                        <a:rPr lang="fr-FR" sz="1400" b="0">
                          <a:latin typeface="Segoe UI Semibold" panose="020B0702040204020203" pitchFamily="34" charset="0"/>
                          <a:cs typeface="Segoe UI Semibold" panose="020B0702040204020203" pitchFamily="34" charset="0"/>
                        </a:rPr>
                        <a:t>Description</a:t>
                      </a:r>
                    </a:p>
                  </a:txBody>
                  <a:tcPr marL="31017" marR="31017" marT="15509" marB="15509" anchor="ctr"/>
                </a:tc>
                <a:extLst>
                  <a:ext uri="{0D108BD9-81ED-4DB2-BD59-A6C34878D82A}">
                    <a16:rowId xmlns:a16="http://schemas.microsoft.com/office/drawing/2014/main" val="4120420420"/>
                  </a:ext>
                </a:extLst>
              </a:tr>
              <a:tr h="235641">
                <a:tc>
                  <a:txBody>
                    <a:bodyPr/>
                    <a:lstStyle/>
                    <a:p>
                      <a:r>
                        <a:rPr lang="fr-FR" sz="1400"/>
                        <a:t>EENTER</a:t>
                      </a:r>
                    </a:p>
                  </a:txBody>
                  <a:tcPr marL="31017" marR="31017" marT="15509" marB="15509" anchor="ctr"/>
                </a:tc>
                <a:tc>
                  <a:txBody>
                    <a:bodyPr/>
                    <a:lstStyle/>
                    <a:p>
                      <a:r>
                        <a:rPr lang="fr-FR" sz="1400"/>
                        <a:t>Enter an enclave</a:t>
                      </a:r>
                    </a:p>
                  </a:txBody>
                  <a:tcPr marL="31017" marR="31017" marT="15509" marB="15509" anchor="ctr"/>
                </a:tc>
                <a:extLst>
                  <a:ext uri="{0D108BD9-81ED-4DB2-BD59-A6C34878D82A}">
                    <a16:rowId xmlns:a16="http://schemas.microsoft.com/office/drawing/2014/main" val="2035694414"/>
                  </a:ext>
                </a:extLst>
              </a:tr>
              <a:tr h="235641">
                <a:tc>
                  <a:txBody>
                    <a:bodyPr/>
                    <a:lstStyle/>
                    <a:p>
                      <a:r>
                        <a:rPr lang="fr-FR" sz="1400"/>
                        <a:t>EEXIT</a:t>
                      </a:r>
                    </a:p>
                  </a:txBody>
                  <a:tcPr marL="31017" marR="31017" marT="15509" marB="15509" anchor="ctr"/>
                </a:tc>
                <a:tc>
                  <a:txBody>
                    <a:bodyPr/>
                    <a:lstStyle/>
                    <a:p>
                      <a:r>
                        <a:rPr lang="fr-FR" sz="1400"/>
                        <a:t>Exit an enclave</a:t>
                      </a:r>
                    </a:p>
                  </a:txBody>
                  <a:tcPr marL="31017" marR="31017" marT="15509" marB="15509" anchor="ctr"/>
                </a:tc>
                <a:extLst>
                  <a:ext uri="{0D108BD9-81ED-4DB2-BD59-A6C34878D82A}">
                    <a16:rowId xmlns:a16="http://schemas.microsoft.com/office/drawing/2014/main" val="2582163238"/>
                  </a:ext>
                </a:extLst>
              </a:tr>
              <a:tr h="235641">
                <a:tc>
                  <a:txBody>
                    <a:bodyPr/>
                    <a:lstStyle/>
                    <a:p>
                      <a:r>
                        <a:rPr lang="fr-FR" sz="1400"/>
                        <a:t>EGETKEY</a:t>
                      </a:r>
                    </a:p>
                  </a:txBody>
                  <a:tcPr marL="31017" marR="31017" marT="15509" marB="15509" anchor="ctr"/>
                </a:tc>
                <a:tc>
                  <a:txBody>
                    <a:bodyPr/>
                    <a:lstStyle/>
                    <a:p>
                      <a:r>
                        <a:rPr lang="fr-FR" sz="1400" err="1"/>
                        <a:t>Create</a:t>
                      </a:r>
                      <a:r>
                        <a:rPr lang="fr-FR" sz="1400"/>
                        <a:t> a </a:t>
                      </a:r>
                      <a:r>
                        <a:rPr lang="fr-FR" sz="1400" err="1"/>
                        <a:t>cryptographic</a:t>
                      </a:r>
                      <a:r>
                        <a:rPr lang="fr-FR" sz="1400"/>
                        <a:t> key</a:t>
                      </a:r>
                    </a:p>
                  </a:txBody>
                  <a:tcPr marL="31017" marR="31017" marT="15509" marB="15509" anchor="ctr"/>
                </a:tc>
                <a:extLst>
                  <a:ext uri="{0D108BD9-81ED-4DB2-BD59-A6C34878D82A}">
                    <a16:rowId xmlns:a16="http://schemas.microsoft.com/office/drawing/2014/main" val="106456123"/>
                  </a:ext>
                </a:extLst>
              </a:tr>
              <a:tr h="235641">
                <a:tc>
                  <a:txBody>
                    <a:bodyPr/>
                    <a:lstStyle/>
                    <a:p>
                      <a:r>
                        <a:rPr lang="fr-FR" sz="1400"/>
                        <a:t>EREPORT</a:t>
                      </a:r>
                    </a:p>
                  </a:txBody>
                  <a:tcPr marL="31017" marR="31017" marT="15509" marB="15509" anchor="ctr"/>
                </a:tc>
                <a:tc>
                  <a:txBody>
                    <a:bodyPr/>
                    <a:lstStyle/>
                    <a:p>
                      <a:r>
                        <a:rPr lang="fr-FR" sz="1400" err="1"/>
                        <a:t>Create</a:t>
                      </a:r>
                      <a:r>
                        <a:rPr lang="fr-FR" sz="1400"/>
                        <a:t> a </a:t>
                      </a:r>
                      <a:r>
                        <a:rPr lang="fr-FR" sz="1400" err="1"/>
                        <a:t>cryptographic</a:t>
                      </a:r>
                      <a:r>
                        <a:rPr lang="fr-FR" sz="1400"/>
                        <a:t> report</a:t>
                      </a:r>
                    </a:p>
                  </a:txBody>
                  <a:tcPr marL="31017" marR="31017" marT="15509" marB="15509" anchor="ctr"/>
                </a:tc>
                <a:extLst>
                  <a:ext uri="{0D108BD9-81ED-4DB2-BD59-A6C34878D82A}">
                    <a16:rowId xmlns:a16="http://schemas.microsoft.com/office/drawing/2014/main" val="3891931114"/>
                  </a:ext>
                </a:extLst>
              </a:tr>
              <a:tr h="235641">
                <a:tc>
                  <a:txBody>
                    <a:bodyPr/>
                    <a:lstStyle/>
                    <a:p>
                      <a:r>
                        <a:rPr lang="fr-FR" sz="1400"/>
                        <a:t>ERESUME</a:t>
                      </a:r>
                    </a:p>
                  </a:txBody>
                  <a:tcPr marL="31017" marR="31017" marT="15509" marB="15509" anchor="ctr"/>
                </a:tc>
                <a:tc>
                  <a:txBody>
                    <a:bodyPr/>
                    <a:lstStyle/>
                    <a:p>
                      <a:r>
                        <a:rPr lang="fr-FR" sz="1400"/>
                        <a:t>Re-enter an enclave</a:t>
                      </a:r>
                    </a:p>
                  </a:txBody>
                  <a:tcPr marL="31017" marR="31017" marT="15509" marB="15509" anchor="ctr"/>
                </a:tc>
                <a:extLst>
                  <a:ext uri="{0D108BD9-81ED-4DB2-BD59-A6C34878D82A}">
                    <a16:rowId xmlns:a16="http://schemas.microsoft.com/office/drawing/2014/main" val="2197101231"/>
                  </a:ext>
                </a:extLst>
              </a:tr>
            </a:tbl>
          </a:graphicData>
        </a:graphic>
      </p:graphicFrame>
    </p:spTree>
    <p:extLst>
      <p:ext uri="{BB962C8B-B14F-4D97-AF65-F5344CB8AC3E}">
        <p14:creationId xmlns:p14="http://schemas.microsoft.com/office/powerpoint/2010/main" val="4127361730"/>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9E5466-6A60-4539-A7DD-4ED39A69A186}"/>
              </a:ext>
            </a:extLst>
          </p:cNvPr>
          <p:cNvSpPr>
            <a:spLocks noGrp="1"/>
          </p:cNvSpPr>
          <p:nvPr>
            <p:ph type="title"/>
          </p:nvPr>
        </p:nvSpPr>
        <p:spPr/>
        <p:txBody>
          <a:bodyPr/>
          <a:lstStyle/>
          <a:p>
            <a:r>
              <a:rPr lang="en-US"/>
              <a:t>SGX data structure</a:t>
            </a:r>
          </a:p>
        </p:txBody>
      </p:sp>
      <p:sp>
        <p:nvSpPr>
          <p:cNvPr id="3" name="Text Placeholder 2">
            <a:extLst>
              <a:ext uri="{FF2B5EF4-FFF2-40B4-BE49-F238E27FC236}">
                <a16:creationId xmlns:a16="http://schemas.microsoft.com/office/drawing/2014/main" id="{9EEA43AF-9970-406D-9C70-41C193E7822B}"/>
              </a:ext>
            </a:extLst>
          </p:cNvPr>
          <p:cNvSpPr>
            <a:spLocks noGrp="1"/>
          </p:cNvSpPr>
          <p:nvPr>
            <p:ph type="body" sz="quarter" idx="10"/>
          </p:nvPr>
        </p:nvSpPr>
        <p:spPr>
          <a:xfrm>
            <a:off x="274638" y="1212850"/>
            <a:ext cx="11887200" cy="787908"/>
          </a:xfrm>
        </p:spPr>
        <p:txBody>
          <a:bodyPr/>
          <a:lstStyle/>
          <a:p>
            <a:r>
              <a:rPr lang="en-US"/>
              <a:t>13 new data structures are also defined</a:t>
            </a:r>
          </a:p>
          <a:p>
            <a:pPr lvl="1"/>
            <a:r>
              <a:rPr lang="en-US"/>
              <a:t>8 are used for enclave management, 3 for memory page management, and 2 for resources management</a:t>
            </a:r>
          </a:p>
        </p:txBody>
      </p:sp>
      <p:graphicFrame>
        <p:nvGraphicFramePr>
          <p:cNvPr id="4" name="Tableau 4">
            <a:extLst>
              <a:ext uri="{FF2B5EF4-FFF2-40B4-BE49-F238E27FC236}">
                <a16:creationId xmlns:a16="http://schemas.microsoft.com/office/drawing/2014/main" id="{37D9A815-816C-4F91-835F-8CDD0EDA8C41}"/>
              </a:ext>
            </a:extLst>
          </p:cNvPr>
          <p:cNvGraphicFramePr>
            <a:graphicFrameLocks noGrp="1"/>
          </p:cNvGraphicFramePr>
          <p:nvPr>
            <p:extLst>
              <p:ext uri="{D42A27DB-BD31-4B8C-83A1-F6EECF244321}">
                <p14:modId xmlns:p14="http://schemas.microsoft.com/office/powerpoint/2010/main" val="2235163575"/>
              </p:ext>
            </p:extLst>
          </p:nvPr>
        </p:nvGraphicFramePr>
        <p:xfrm>
          <a:off x="503237" y="2354262"/>
          <a:ext cx="6172200" cy="3587110"/>
        </p:xfrm>
        <a:graphic>
          <a:graphicData uri="http://schemas.openxmlformats.org/drawingml/2006/table">
            <a:tbl>
              <a:tblPr firstRow="1" bandRow="1">
                <a:tableStyleId>{B301B821-A1FF-4177-AEE7-76D212191A09}</a:tableStyleId>
              </a:tblPr>
              <a:tblGrid>
                <a:gridCol w="1661747">
                  <a:extLst>
                    <a:ext uri="{9D8B030D-6E8A-4147-A177-3AD203B41FA5}">
                      <a16:colId xmlns:a16="http://schemas.microsoft.com/office/drawing/2014/main" val="597612970"/>
                    </a:ext>
                  </a:extLst>
                </a:gridCol>
                <a:gridCol w="4510453">
                  <a:extLst>
                    <a:ext uri="{9D8B030D-6E8A-4147-A177-3AD203B41FA5}">
                      <a16:colId xmlns:a16="http://schemas.microsoft.com/office/drawing/2014/main" val="2564819846"/>
                    </a:ext>
                  </a:extLst>
                </a:gridCol>
              </a:tblGrid>
              <a:tr h="410196">
                <a:tc>
                  <a:txBody>
                    <a:bodyPr/>
                    <a:lstStyle/>
                    <a:p>
                      <a:pPr marL="0" algn="l" defTabSz="932742" rtl="0" eaLnBrk="1" latinLnBrk="0" hangingPunct="1">
                        <a:spcBef>
                          <a:spcPts val="300"/>
                        </a:spcBef>
                        <a:spcAft>
                          <a:spcPts val="300"/>
                        </a:spcAft>
                      </a:pPr>
                      <a:r>
                        <a:rPr lang="fr-FR" sz="1400" b="0" kern="1200">
                          <a:solidFill>
                            <a:schemeClr val="lt1"/>
                          </a:solidFill>
                          <a:latin typeface="Segoe UI Semibold" panose="020B0702040204020203" pitchFamily="34" charset="0"/>
                          <a:ea typeface="+mn-ea"/>
                          <a:cs typeface="Segoe UI Semibold" panose="020B0702040204020203" pitchFamily="34" charset="0"/>
                        </a:rPr>
                        <a:t>Name</a:t>
                      </a:r>
                    </a:p>
                  </a:txBody>
                  <a:tcPr marL="31017" marR="31017" marT="15509" marB="15509" anchor="ctr"/>
                </a:tc>
                <a:tc>
                  <a:txBody>
                    <a:bodyPr/>
                    <a:lstStyle/>
                    <a:p>
                      <a:pPr marL="0" algn="l" defTabSz="932742" rtl="0" eaLnBrk="1" latinLnBrk="0" hangingPunct="1">
                        <a:spcBef>
                          <a:spcPts val="300"/>
                        </a:spcBef>
                        <a:spcAft>
                          <a:spcPts val="300"/>
                        </a:spcAft>
                      </a:pPr>
                      <a:r>
                        <a:rPr lang="fr-FR" sz="1400" b="0" kern="1200">
                          <a:solidFill>
                            <a:schemeClr val="lt1"/>
                          </a:solidFill>
                          <a:latin typeface="Segoe UI Semibold" panose="020B0702040204020203" pitchFamily="34" charset="0"/>
                          <a:ea typeface="+mn-ea"/>
                          <a:cs typeface="Segoe UI Semibold" panose="020B0702040204020203" pitchFamily="34" charset="0"/>
                        </a:rPr>
                        <a:t>Description</a:t>
                      </a:r>
                    </a:p>
                  </a:txBody>
                  <a:tcPr marL="31017" marR="31017" marT="15509" marB="15509" anchor="ctr"/>
                </a:tc>
                <a:extLst>
                  <a:ext uri="{0D108BD9-81ED-4DB2-BD59-A6C34878D82A}">
                    <a16:rowId xmlns:a16="http://schemas.microsoft.com/office/drawing/2014/main" val="3177286801"/>
                  </a:ext>
                </a:extLst>
              </a:tr>
              <a:tr h="235641">
                <a:tc>
                  <a:txBody>
                    <a:bodyPr/>
                    <a:lstStyle/>
                    <a:p>
                      <a:pPr>
                        <a:spcBef>
                          <a:spcPts val="300"/>
                        </a:spcBef>
                        <a:spcAft>
                          <a:spcPts val="300"/>
                        </a:spcAft>
                      </a:pPr>
                      <a:r>
                        <a:rPr lang="fr-FR" sz="1400"/>
                        <a:t>SECS</a:t>
                      </a:r>
                    </a:p>
                  </a:txBody>
                  <a:tcPr marL="31017" marR="31017" marT="15509" marB="15509" anchor="ctr"/>
                </a:tc>
                <a:tc>
                  <a:txBody>
                    <a:bodyPr/>
                    <a:lstStyle/>
                    <a:p>
                      <a:pPr>
                        <a:spcBef>
                          <a:spcPts val="300"/>
                        </a:spcBef>
                        <a:spcAft>
                          <a:spcPts val="300"/>
                        </a:spcAft>
                      </a:pPr>
                      <a:r>
                        <a:rPr lang="fr-FR" sz="1400" kern="1200">
                          <a:solidFill>
                            <a:schemeClr val="dk1"/>
                          </a:solidFill>
                          <a:latin typeface="+mn-lt"/>
                          <a:ea typeface="+mn-ea"/>
                          <a:cs typeface="+mn-cs"/>
                        </a:rPr>
                        <a:t>SGX Enclave Control Structure</a:t>
                      </a:r>
                    </a:p>
                  </a:txBody>
                  <a:tcPr marL="31017" marR="31017" marT="15509" marB="15509" anchor="ctr"/>
                </a:tc>
                <a:extLst>
                  <a:ext uri="{0D108BD9-81ED-4DB2-BD59-A6C34878D82A}">
                    <a16:rowId xmlns:a16="http://schemas.microsoft.com/office/drawing/2014/main" val="1090102773"/>
                  </a:ext>
                </a:extLst>
              </a:tr>
              <a:tr h="235641">
                <a:tc>
                  <a:txBody>
                    <a:bodyPr/>
                    <a:lstStyle/>
                    <a:p>
                      <a:pPr>
                        <a:spcBef>
                          <a:spcPts val="300"/>
                        </a:spcBef>
                        <a:spcAft>
                          <a:spcPts val="300"/>
                        </a:spcAft>
                      </a:pPr>
                      <a:r>
                        <a:rPr lang="fr-FR" sz="1400" kern="1200">
                          <a:solidFill>
                            <a:schemeClr val="dk1"/>
                          </a:solidFill>
                          <a:latin typeface="+mn-lt"/>
                          <a:ea typeface="+mn-ea"/>
                          <a:cs typeface="+mn-cs"/>
                        </a:rPr>
                        <a:t>TCS</a:t>
                      </a:r>
                    </a:p>
                  </a:txBody>
                  <a:tcPr marL="31017" marR="31017" marT="15509" marB="15509" anchor="ctr"/>
                </a:tc>
                <a:tc>
                  <a:txBody>
                    <a:bodyPr/>
                    <a:lstStyle/>
                    <a:p>
                      <a:pPr>
                        <a:spcBef>
                          <a:spcPts val="300"/>
                        </a:spcBef>
                        <a:spcAft>
                          <a:spcPts val="300"/>
                        </a:spcAft>
                      </a:pPr>
                      <a:r>
                        <a:rPr lang="fr-FR" sz="1400" kern="1200">
                          <a:solidFill>
                            <a:schemeClr val="dk1"/>
                          </a:solidFill>
                          <a:latin typeface="+mn-lt"/>
                          <a:ea typeface="+mn-ea"/>
                          <a:cs typeface="+mn-cs"/>
                        </a:rPr>
                        <a:t>Thread Control Structure</a:t>
                      </a:r>
                    </a:p>
                  </a:txBody>
                  <a:tcPr marL="31017" marR="31017" marT="15509" marB="15509" anchor="ctr"/>
                </a:tc>
                <a:extLst>
                  <a:ext uri="{0D108BD9-81ED-4DB2-BD59-A6C34878D82A}">
                    <a16:rowId xmlns:a16="http://schemas.microsoft.com/office/drawing/2014/main" val="4214391436"/>
                  </a:ext>
                </a:extLst>
              </a:tr>
              <a:tr h="235641">
                <a:tc>
                  <a:txBody>
                    <a:bodyPr/>
                    <a:lstStyle/>
                    <a:p>
                      <a:pPr>
                        <a:spcBef>
                          <a:spcPts val="300"/>
                        </a:spcBef>
                        <a:spcAft>
                          <a:spcPts val="300"/>
                        </a:spcAft>
                      </a:pPr>
                      <a:r>
                        <a:rPr lang="fr-FR" sz="1400" kern="1200">
                          <a:solidFill>
                            <a:schemeClr val="dk1"/>
                          </a:solidFill>
                          <a:latin typeface="+mn-lt"/>
                          <a:ea typeface="+mn-ea"/>
                          <a:cs typeface="+mn-cs"/>
                        </a:rPr>
                        <a:t>SSA</a:t>
                      </a:r>
                    </a:p>
                  </a:txBody>
                  <a:tcPr marL="31017" marR="31017" marT="15509" marB="15509" anchor="ctr"/>
                </a:tc>
                <a:tc>
                  <a:txBody>
                    <a:bodyPr/>
                    <a:lstStyle/>
                    <a:p>
                      <a:pPr>
                        <a:spcBef>
                          <a:spcPts val="300"/>
                        </a:spcBef>
                        <a:spcAft>
                          <a:spcPts val="300"/>
                        </a:spcAft>
                      </a:pPr>
                      <a:r>
                        <a:rPr lang="fr-FR" sz="1400" kern="1200">
                          <a:solidFill>
                            <a:schemeClr val="dk1"/>
                          </a:solidFill>
                          <a:latin typeface="+mn-lt"/>
                          <a:ea typeface="+mn-ea"/>
                          <a:cs typeface="+mn-cs"/>
                        </a:rPr>
                        <a:t>State State Area</a:t>
                      </a:r>
                    </a:p>
                  </a:txBody>
                  <a:tcPr marL="31017" marR="31017" marT="15509" marB="15509" anchor="ctr"/>
                </a:tc>
                <a:extLst>
                  <a:ext uri="{0D108BD9-81ED-4DB2-BD59-A6C34878D82A}">
                    <a16:rowId xmlns:a16="http://schemas.microsoft.com/office/drawing/2014/main" val="4207086308"/>
                  </a:ext>
                </a:extLst>
              </a:tr>
              <a:tr h="235641">
                <a:tc>
                  <a:txBody>
                    <a:bodyPr/>
                    <a:lstStyle/>
                    <a:p>
                      <a:pPr>
                        <a:spcBef>
                          <a:spcPts val="300"/>
                        </a:spcBef>
                        <a:spcAft>
                          <a:spcPts val="300"/>
                        </a:spcAft>
                      </a:pPr>
                      <a:r>
                        <a:rPr lang="fr-FR" sz="1400" kern="1200">
                          <a:solidFill>
                            <a:schemeClr val="dk1"/>
                          </a:solidFill>
                          <a:latin typeface="+mn-lt"/>
                          <a:ea typeface="+mn-ea"/>
                          <a:cs typeface="+mn-cs"/>
                        </a:rPr>
                        <a:t>PAGEINFO</a:t>
                      </a:r>
                    </a:p>
                  </a:txBody>
                  <a:tcPr marL="31017" marR="31017" marT="15509" marB="15509" anchor="ctr"/>
                </a:tc>
                <a:tc>
                  <a:txBody>
                    <a:bodyPr/>
                    <a:lstStyle/>
                    <a:p>
                      <a:pPr>
                        <a:spcBef>
                          <a:spcPts val="300"/>
                        </a:spcBef>
                        <a:spcAft>
                          <a:spcPts val="300"/>
                        </a:spcAft>
                      </a:pPr>
                      <a:r>
                        <a:rPr lang="fr-FR" sz="1400" kern="1200">
                          <a:solidFill>
                            <a:schemeClr val="dk1"/>
                          </a:solidFill>
                          <a:latin typeface="+mn-lt"/>
                          <a:ea typeface="+mn-ea"/>
                          <a:cs typeface="+mn-cs"/>
                        </a:rPr>
                        <a:t>Page Information</a:t>
                      </a:r>
                    </a:p>
                  </a:txBody>
                  <a:tcPr marL="31017" marR="31017" marT="15509" marB="15509" anchor="ctr"/>
                </a:tc>
                <a:extLst>
                  <a:ext uri="{0D108BD9-81ED-4DB2-BD59-A6C34878D82A}">
                    <a16:rowId xmlns:a16="http://schemas.microsoft.com/office/drawing/2014/main" val="43565066"/>
                  </a:ext>
                </a:extLst>
              </a:tr>
              <a:tr h="235641">
                <a:tc>
                  <a:txBody>
                    <a:bodyPr/>
                    <a:lstStyle/>
                    <a:p>
                      <a:pPr>
                        <a:spcBef>
                          <a:spcPts val="300"/>
                        </a:spcBef>
                        <a:spcAft>
                          <a:spcPts val="300"/>
                        </a:spcAft>
                      </a:pPr>
                      <a:r>
                        <a:rPr lang="fr-FR" sz="1400" kern="1200">
                          <a:solidFill>
                            <a:schemeClr val="dk1"/>
                          </a:solidFill>
                          <a:latin typeface="+mn-lt"/>
                          <a:ea typeface="+mn-ea"/>
                          <a:cs typeface="+mn-cs"/>
                        </a:rPr>
                        <a:t>SECINFO</a:t>
                      </a:r>
                    </a:p>
                  </a:txBody>
                  <a:tcPr marL="31017" marR="31017" marT="15509" marB="15509" anchor="ctr"/>
                </a:tc>
                <a:tc>
                  <a:txBody>
                    <a:bodyPr/>
                    <a:lstStyle/>
                    <a:p>
                      <a:pPr>
                        <a:spcBef>
                          <a:spcPts val="300"/>
                        </a:spcBef>
                        <a:spcAft>
                          <a:spcPts val="300"/>
                        </a:spcAft>
                      </a:pPr>
                      <a:r>
                        <a:rPr lang="fr-FR" sz="1400" kern="1200">
                          <a:solidFill>
                            <a:schemeClr val="dk1"/>
                          </a:solidFill>
                          <a:latin typeface="+mn-lt"/>
                          <a:ea typeface="+mn-ea"/>
                          <a:cs typeface="+mn-cs"/>
                        </a:rPr>
                        <a:t>Security Information</a:t>
                      </a:r>
                    </a:p>
                  </a:txBody>
                  <a:tcPr marL="31017" marR="31017" marT="15509" marB="15509" anchor="ctr"/>
                </a:tc>
                <a:extLst>
                  <a:ext uri="{0D108BD9-81ED-4DB2-BD59-A6C34878D82A}">
                    <a16:rowId xmlns:a16="http://schemas.microsoft.com/office/drawing/2014/main" val="337193943"/>
                  </a:ext>
                </a:extLst>
              </a:tr>
              <a:tr h="235641">
                <a:tc>
                  <a:txBody>
                    <a:bodyPr/>
                    <a:lstStyle/>
                    <a:p>
                      <a:pPr>
                        <a:spcBef>
                          <a:spcPts val="300"/>
                        </a:spcBef>
                        <a:spcAft>
                          <a:spcPts val="300"/>
                        </a:spcAft>
                      </a:pPr>
                      <a:r>
                        <a:rPr lang="fr-FR" sz="1400" kern="1200">
                          <a:solidFill>
                            <a:schemeClr val="dk1"/>
                          </a:solidFill>
                          <a:latin typeface="+mn-lt"/>
                          <a:ea typeface="+mn-ea"/>
                          <a:cs typeface="+mn-cs"/>
                        </a:rPr>
                        <a:t>PCMD</a:t>
                      </a:r>
                    </a:p>
                  </a:txBody>
                  <a:tcPr marL="31017" marR="31017" marT="15509" marB="15509" anchor="ctr"/>
                </a:tc>
                <a:tc>
                  <a:txBody>
                    <a:bodyPr/>
                    <a:lstStyle/>
                    <a:p>
                      <a:pPr>
                        <a:spcBef>
                          <a:spcPts val="300"/>
                        </a:spcBef>
                        <a:spcAft>
                          <a:spcPts val="300"/>
                        </a:spcAft>
                      </a:pPr>
                      <a:r>
                        <a:rPr lang="fr-FR" sz="1400" kern="1200">
                          <a:solidFill>
                            <a:schemeClr val="dk1"/>
                          </a:solidFill>
                          <a:latin typeface="+mn-lt"/>
                          <a:ea typeface="+mn-ea"/>
                          <a:cs typeface="+mn-cs"/>
                        </a:rPr>
                        <a:t>Paging Crypto MetaData</a:t>
                      </a:r>
                    </a:p>
                  </a:txBody>
                  <a:tcPr marL="31017" marR="31017" marT="15509" marB="15509" anchor="ctr"/>
                </a:tc>
                <a:extLst>
                  <a:ext uri="{0D108BD9-81ED-4DB2-BD59-A6C34878D82A}">
                    <a16:rowId xmlns:a16="http://schemas.microsoft.com/office/drawing/2014/main" val="1450639356"/>
                  </a:ext>
                </a:extLst>
              </a:tr>
              <a:tr h="235641">
                <a:tc>
                  <a:txBody>
                    <a:bodyPr/>
                    <a:lstStyle/>
                    <a:p>
                      <a:pPr>
                        <a:spcBef>
                          <a:spcPts val="300"/>
                        </a:spcBef>
                        <a:spcAft>
                          <a:spcPts val="300"/>
                        </a:spcAft>
                      </a:pPr>
                      <a:r>
                        <a:rPr lang="fr-FR" sz="1400" kern="1200">
                          <a:solidFill>
                            <a:schemeClr val="dk1"/>
                          </a:solidFill>
                          <a:latin typeface="+mn-lt"/>
                          <a:ea typeface="+mn-ea"/>
                          <a:cs typeface="+mn-cs"/>
                        </a:rPr>
                        <a:t>VA</a:t>
                      </a:r>
                    </a:p>
                  </a:txBody>
                  <a:tcPr marL="31017" marR="31017" marT="15509" marB="15509" anchor="ctr"/>
                </a:tc>
                <a:tc>
                  <a:txBody>
                    <a:bodyPr/>
                    <a:lstStyle/>
                    <a:p>
                      <a:pPr>
                        <a:spcBef>
                          <a:spcPts val="300"/>
                        </a:spcBef>
                        <a:spcAft>
                          <a:spcPts val="300"/>
                        </a:spcAft>
                      </a:pPr>
                      <a:r>
                        <a:rPr lang="fr-FR" sz="1400" kern="1200">
                          <a:solidFill>
                            <a:schemeClr val="dk1"/>
                          </a:solidFill>
                          <a:latin typeface="+mn-lt"/>
                          <a:ea typeface="+mn-ea"/>
                          <a:cs typeface="+mn-cs"/>
                        </a:rPr>
                        <a:t>Version Array</a:t>
                      </a:r>
                      <a:endParaRPr lang="en-US" sz="1400" kern="1200">
                        <a:solidFill>
                          <a:schemeClr val="dk1"/>
                        </a:solidFill>
                        <a:latin typeface="+mn-lt"/>
                        <a:ea typeface="+mn-ea"/>
                        <a:cs typeface="+mn-cs"/>
                      </a:endParaRPr>
                    </a:p>
                  </a:txBody>
                  <a:tcPr marL="31017" marR="31017" marT="15509" marB="15509" anchor="ctr"/>
                </a:tc>
                <a:extLst>
                  <a:ext uri="{0D108BD9-81ED-4DB2-BD59-A6C34878D82A}">
                    <a16:rowId xmlns:a16="http://schemas.microsoft.com/office/drawing/2014/main" val="3601768588"/>
                  </a:ext>
                </a:extLst>
              </a:tr>
              <a:tr h="235641">
                <a:tc>
                  <a:txBody>
                    <a:bodyPr/>
                    <a:lstStyle/>
                    <a:p>
                      <a:pPr>
                        <a:spcBef>
                          <a:spcPts val="300"/>
                        </a:spcBef>
                        <a:spcAft>
                          <a:spcPts val="300"/>
                        </a:spcAft>
                      </a:pPr>
                      <a:r>
                        <a:rPr lang="fr-FR" sz="1400" kern="1200">
                          <a:solidFill>
                            <a:schemeClr val="dk1"/>
                          </a:solidFill>
                          <a:latin typeface="+mn-lt"/>
                          <a:ea typeface="+mn-ea"/>
                          <a:cs typeface="+mn-cs"/>
                        </a:rPr>
                        <a:t>EPCM</a:t>
                      </a:r>
                    </a:p>
                  </a:txBody>
                  <a:tcPr marL="31017" marR="31017" marT="15509" marB="15509" anchor="ctr"/>
                </a:tc>
                <a:tc>
                  <a:txBody>
                    <a:bodyPr/>
                    <a:lstStyle/>
                    <a:p>
                      <a:pPr>
                        <a:spcBef>
                          <a:spcPts val="300"/>
                        </a:spcBef>
                        <a:spcAft>
                          <a:spcPts val="300"/>
                        </a:spcAft>
                      </a:pPr>
                      <a:r>
                        <a:rPr lang="fr-FR" sz="1400" kern="1200">
                          <a:solidFill>
                            <a:schemeClr val="dk1"/>
                          </a:solidFill>
                          <a:latin typeface="+mn-lt"/>
                          <a:ea typeface="+mn-ea"/>
                          <a:cs typeface="+mn-cs"/>
                        </a:rPr>
                        <a:t>Enclave Page Cache </a:t>
                      </a:r>
                      <a:r>
                        <a:rPr lang="fr-FR" sz="1400" kern="1200" err="1">
                          <a:solidFill>
                            <a:schemeClr val="dk1"/>
                          </a:solidFill>
                          <a:latin typeface="+mn-lt"/>
                          <a:ea typeface="+mn-ea"/>
                          <a:cs typeface="+mn-cs"/>
                        </a:rPr>
                        <a:t>Map</a:t>
                      </a:r>
                      <a:r>
                        <a:rPr lang="fr-FR" sz="1400" kern="1200">
                          <a:solidFill>
                            <a:schemeClr val="dk1"/>
                          </a:solidFill>
                          <a:latin typeface="+mn-lt"/>
                          <a:ea typeface="+mn-ea"/>
                          <a:cs typeface="+mn-cs"/>
                        </a:rPr>
                        <a:t> </a:t>
                      </a:r>
                      <a:endParaRPr lang="en-US" sz="1400" kern="1200">
                        <a:solidFill>
                          <a:schemeClr val="dk1"/>
                        </a:solidFill>
                        <a:latin typeface="+mn-lt"/>
                        <a:ea typeface="+mn-ea"/>
                        <a:cs typeface="+mn-cs"/>
                      </a:endParaRPr>
                    </a:p>
                  </a:txBody>
                  <a:tcPr marL="31017" marR="31017" marT="15509" marB="15509" anchor="ctr"/>
                </a:tc>
                <a:extLst>
                  <a:ext uri="{0D108BD9-81ED-4DB2-BD59-A6C34878D82A}">
                    <a16:rowId xmlns:a16="http://schemas.microsoft.com/office/drawing/2014/main" val="290614938"/>
                  </a:ext>
                </a:extLst>
              </a:tr>
              <a:tr h="235641">
                <a:tc>
                  <a:txBody>
                    <a:bodyPr/>
                    <a:lstStyle/>
                    <a:p>
                      <a:pPr>
                        <a:spcBef>
                          <a:spcPts val="300"/>
                        </a:spcBef>
                        <a:spcAft>
                          <a:spcPts val="300"/>
                        </a:spcAft>
                      </a:pPr>
                      <a:r>
                        <a:rPr lang="fr-FR" sz="1400" kern="1200">
                          <a:solidFill>
                            <a:schemeClr val="dk1"/>
                          </a:solidFill>
                          <a:latin typeface="+mn-lt"/>
                          <a:ea typeface="+mn-ea"/>
                          <a:cs typeface="+mn-cs"/>
                        </a:rPr>
                        <a:t>SIGSTRUCT</a:t>
                      </a:r>
                    </a:p>
                  </a:txBody>
                  <a:tcPr marL="31017" marR="31017" marT="15509" marB="15509" anchor="ctr"/>
                </a:tc>
                <a:tc>
                  <a:txBody>
                    <a:bodyPr/>
                    <a:lstStyle/>
                    <a:p>
                      <a:pPr>
                        <a:spcBef>
                          <a:spcPts val="300"/>
                        </a:spcBef>
                        <a:spcAft>
                          <a:spcPts val="300"/>
                        </a:spcAft>
                      </a:pPr>
                      <a:r>
                        <a:rPr lang="fr-FR" sz="1400" kern="1200">
                          <a:solidFill>
                            <a:schemeClr val="dk1"/>
                          </a:solidFill>
                          <a:latin typeface="+mn-lt"/>
                          <a:ea typeface="+mn-ea"/>
                          <a:cs typeface="+mn-cs"/>
                        </a:rPr>
                        <a:t>Enclave Signature Structure</a:t>
                      </a:r>
                    </a:p>
                  </a:txBody>
                  <a:tcPr marL="31017" marR="31017" marT="15509" marB="15509" anchor="ctr"/>
                </a:tc>
                <a:extLst>
                  <a:ext uri="{0D108BD9-81ED-4DB2-BD59-A6C34878D82A}">
                    <a16:rowId xmlns:a16="http://schemas.microsoft.com/office/drawing/2014/main" val="3982475460"/>
                  </a:ext>
                </a:extLst>
              </a:tr>
              <a:tr h="235641">
                <a:tc>
                  <a:txBody>
                    <a:bodyPr/>
                    <a:lstStyle/>
                    <a:p>
                      <a:pPr>
                        <a:spcBef>
                          <a:spcPts val="300"/>
                        </a:spcBef>
                        <a:spcAft>
                          <a:spcPts val="300"/>
                        </a:spcAft>
                      </a:pPr>
                      <a:r>
                        <a:rPr lang="fr-FR" sz="1400" kern="1200">
                          <a:solidFill>
                            <a:schemeClr val="dk1"/>
                          </a:solidFill>
                          <a:latin typeface="+mn-lt"/>
                          <a:ea typeface="+mn-ea"/>
                          <a:cs typeface="+mn-cs"/>
                        </a:rPr>
                        <a:t>EINITTOKEN</a:t>
                      </a:r>
                    </a:p>
                  </a:txBody>
                  <a:tcPr marL="31017" marR="31017" marT="15509" marB="15509" anchor="ctr"/>
                </a:tc>
                <a:tc>
                  <a:txBody>
                    <a:bodyPr/>
                    <a:lstStyle/>
                    <a:p>
                      <a:pPr>
                        <a:spcBef>
                          <a:spcPts val="300"/>
                        </a:spcBef>
                        <a:spcAft>
                          <a:spcPts val="300"/>
                        </a:spcAft>
                      </a:pPr>
                      <a:r>
                        <a:rPr lang="fr-FR" sz="1400" kern="1200">
                          <a:solidFill>
                            <a:schemeClr val="dk1"/>
                          </a:solidFill>
                          <a:latin typeface="+mn-lt"/>
                          <a:ea typeface="+mn-ea"/>
                          <a:cs typeface="+mn-cs"/>
                        </a:rPr>
                        <a:t>EINIT Token Structure </a:t>
                      </a:r>
                      <a:endParaRPr lang="en-US" sz="1400" kern="1200">
                        <a:solidFill>
                          <a:schemeClr val="dk1"/>
                        </a:solidFill>
                        <a:latin typeface="+mn-lt"/>
                        <a:ea typeface="+mn-ea"/>
                        <a:cs typeface="+mn-cs"/>
                      </a:endParaRPr>
                    </a:p>
                  </a:txBody>
                  <a:tcPr marL="31017" marR="31017" marT="15509" marB="15509" anchor="ctr"/>
                </a:tc>
                <a:extLst>
                  <a:ext uri="{0D108BD9-81ED-4DB2-BD59-A6C34878D82A}">
                    <a16:rowId xmlns:a16="http://schemas.microsoft.com/office/drawing/2014/main" val="58479591"/>
                  </a:ext>
                </a:extLst>
              </a:tr>
              <a:tr h="235641">
                <a:tc>
                  <a:txBody>
                    <a:bodyPr/>
                    <a:lstStyle/>
                    <a:p>
                      <a:pPr>
                        <a:spcBef>
                          <a:spcPts val="300"/>
                        </a:spcBef>
                        <a:spcAft>
                          <a:spcPts val="300"/>
                        </a:spcAft>
                      </a:pPr>
                      <a:r>
                        <a:rPr lang="fr-FR" sz="1400" kern="1200">
                          <a:solidFill>
                            <a:schemeClr val="dk1"/>
                          </a:solidFill>
                          <a:latin typeface="+mn-lt"/>
                          <a:ea typeface="+mn-ea"/>
                          <a:cs typeface="+mn-cs"/>
                        </a:rPr>
                        <a:t>REPORT</a:t>
                      </a:r>
                    </a:p>
                  </a:txBody>
                  <a:tcPr marL="31017" marR="31017" marT="15509" marB="15509" anchor="ctr"/>
                </a:tc>
                <a:tc>
                  <a:txBody>
                    <a:bodyPr/>
                    <a:lstStyle/>
                    <a:p>
                      <a:pPr>
                        <a:spcBef>
                          <a:spcPts val="300"/>
                        </a:spcBef>
                        <a:spcAft>
                          <a:spcPts val="300"/>
                        </a:spcAft>
                      </a:pPr>
                      <a:r>
                        <a:rPr lang="fr-FR" sz="1400" kern="1200">
                          <a:solidFill>
                            <a:schemeClr val="dk1"/>
                          </a:solidFill>
                          <a:latin typeface="+mn-lt"/>
                          <a:ea typeface="+mn-ea"/>
                          <a:cs typeface="+mn-cs"/>
                        </a:rPr>
                        <a:t>Report </a:t>
                      </a:r>
                    </a:p>
                  </a:txBody>
                  <a:tcPr marL="31017" marR="31017" marT="15509" marB="15509" anchor="ctr"/>
                </a:tc>
                <a:extLst>
                  <a:ext uri="{0D108BD9-81ED-4DB2-BD59-A6C34878D82A}">
                    <a16:rowId xmlns:a16="http://schemas.microsoft.com/office/drawing/2014/main" val="3747858674"/>
                  </a:ext>
                </a:extLst>
              </a:tr>
              <a:tr h="235641">
                <a:tc>
                  <a:txBody>
                    <a:bodyPr/>
                    <a:lstStyle/>
                    <a:p>
                      <a:pPr>
                        <a:spcBef>
                          <a:spcPts val="300"/>
                        </a:spcBef>
                        <a:spcAft>
                          <a:spcPts val="300"/>
                        </a:spcAft>
                      </a:pPr>
                      <a:r>
                        <a:rPr lang="fr-FR" sz="1400" kern="1200">
                          <a:solidFill>
                            <a:schemeClr val="dk1"/>
                          </a:solidFill>
                          <a:latin typeface="+mn-lt"/>
                          <a:ea typeface="+mn-ea"/>
                          <a:cs typeface="+mn-cs"/>
                        </a:rPr>
                        <a:t>TARGETINFO</a:t>
                      </a:r>
                    </a:p>
                  </a:txBody>
                  <a:tcPr marL="31017" marR="31017" marT="15509" marB="15509" anchor="ctr"/>
                </a:tc>
                <a:tc>
                  <a:txBody>
                    <a:bodyPr/>
                    <a:lstStyle/>
                    <a:p>
                      <a:pPr>
                        <a:spcBef>
                          <a:spcPts val="300"/>
                        </a:spcBef>
                        <a:spcAft>
                          <a:spcPts val="300"/>
                        </a:spcAft>
                      </a:pPr>
                      <a:r>
                        <a:rPr lang="fr-FR" sz="1400" kern="1200">
                          <a:solidFill>
                            <a:schemeClr val="dk1"/>
                          </a:solidFill>
                          <a:latin typeface="+mn-lt"/>
                          <a:ea typeface="+mn-ea"/>
                          <a:cs typeface="+mn-cs"/>
                        </a:rPr>
                        <a:t>Report Target Info </a:t>
                      </a:r>
                      <a:endParaRPr lang="en-US" sz="1400" kern="1200">
                        <a:solidFill>
                          <a:schemeClr val="dk1"/>
                        </a:solidFill>
                        <a:latin typeface="+mn-lt"/>
                        <a:ea typeface="+mn-ea"/>
                        <a:cs typeface="+mn-cs"/>
                      </a:endParaRPr>
                    </a:p>
                  </a:txBody>
                  <a:tcPr marL="31017" marR="31017" marT="15509" marB="15509" anchor="ctr"/>
                </a:tc>
                <a:extLst>
                  <a:ext uri="{0D108BD9-81ED-4DB2-BD59-A6C34878D82A}">
                    <a16:rowId xmlns:a16="http://schemas.microsoft.com/office/drawing/2014/main" val="1810807569"/>
                  </a:ext>
                </a:extLst>
              </a:tr>
              <a:tr h="235641">
                <a:tc>
                  <a:txBody>
                    <a:bodyPr/>
                    <a:lstStyle/>
                    <a:p>
                      <a:pPr>
                        <a:spcBef>
                          <a:spcPts val="300"/>
                        </a:spcBef>
                        <a:spcAft>
                          <a:spcPts val="300"/>
                        </a:spcAft>
                      </a:pPr>
                      <a:r>
                        <a:rPr lang="fr-FR" sz="1400" kern="1200">
                          <a:solidFill>
                            <a:schemeClr val="dk1"/>
                          </a:solidFill>
                          <a:latin typeface="+mn-lt"/>
                          <a:ea typeface="+mn-ea"/>
                          <a:cs typeface="+mn-cs"/>
                        </a:rPr>
                        <a:t>KEYREQUEST</a:t>
                      </a:r>
                    </a:p>
                  </a:txBody>
                  <a:tcPr marL="31017" marR="31017" marT="15509" marB="15509" anchor="ctr"/>
                </a:tc>
                <a:tc>
                  <a:txBody>
                    <a:bodyPr/>
                    <a:lstStyle/>
                    <a:p>
                      <a:pPr>
                        <a:spcBef>
                          <a:spcPts val="300"/>
                        </a:spcBef>
                        <a:spcAft>
                          <a:spcPts val="300"/>
                        </a:spcAft>
                      </a:pPr>
                      <a:r>
                        <a:rPr lang="fr-FR" sz="1400" kern="1200">
                          <a:solidFill>
                            <a:schemeClr val="dk1"/>
                          </a:solidFill>
                          <a:latin typeface="+mn-lt"/>
                          <a:ea typeface="+mn-ea"/>
                          <a:cs typeface="+mn-cs"/>
                        </a:rPr>
                        <a:t>Key Request </a:t>
                      </a:r>
                      <a:endParaRPr lang="en-US" sz="1400" kern="1200">
                        <a:solidFill>
                          <a:schemeClr val="dk1"/>
                        </a:solidFill>
                        <a:latin typeface="+mn-lt"/>
                        <a:ea typeface="+mn-ea"/>
                        <a:cs typeface="+mn-cs"/>
                      </a:endParaRPr>
                    </a:p>
                  </a:txBody>
                  <a:tcPr marL="31017" marR="31017" marT="15509" marB="15509" anchor="ctr"/>
                </a:tc>
                <a:extLst>
                  <a:ext uri="{0D108BD9-81ED-4DB2-BD59-A6C34878D82A}">
                    <a16:rowId xmlns:a16="http://schemas.microsoft.com/office/drawing/2014/main" val="4060751268"/>
                  </a:ext>
                </a:extLst>
              </a:tr>
            </a:tbl>
          </a:graphicData>
        </a:graphic>
      </p:graphicFrame>
    </p:spTree>
    <p:extLst>
      <p:ext uri="{BB962C8B-B14F-4D97-AF65-F5344CB8AC3E}">
        <p14:creationId xmlns:p14="http://schemas.microsoft.com/office/powerpoint/2010/main" val="1647885702"/>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72274" y="144462"/>
            <a:ext cx="11889564" cy="860424"/>
          </a:xfrm>
        </p:spPr>
        <p:txBody>
          <a:bodyPr/>
          <a:lstStyle/>
          <a:p>
            <a:r>
              <a:rPr lang="en-US"/>
              <a:t>Azure Confidential Computing (ACC) value proposition</a:t>
            </a:r>
          </a:p>
        </p:txBody>
      </p:sp>
      <p:sp>
        <p:nvSpPr>
          <p:cNvPr id="3" name="Espace réservé du texte 2"/>
          <p:cNvSpPr>
            <a:spLocks noGrp="1"/>
          </p:cNvSpPr>
          <p:nvPr>
            <p:ph type="body" sz="quarter" idx="10"/>
          </p:nvPr>
        </p:nvSpPr>
        <p:spPr>
          <a:xfrm>
            <a:off x="274638" y="1212850"/>
            <a:ext cx="4724399" cy="4951412"/>
          </a:xfrm>
        </p:spPr>
        <p:txBody>
          <a:bodyPr>
            <a:normAutofit/>
          </a:bodyPr>
          <a:lstStyle/>
          <a:p>
            <a:pPr lvl="0"/>
            <a:r>
              <a:rPr lang="en-US"/>
              <a:t>Prevent unauthorized data access in 3 critical scenarios:</a:t>
            </a:r>
          </a:p>
          <a:p>
            <a:pPr marL="342900" lvl="1" indent="-342900">
              <a:buFont typeface="+mj-lt"/>
              <a:buAutoNum type="arabicPeriod"/>
            </a:pPr>
            <a:r>
              <a:rPr lang="en-US"/>
              <a:t>Hacker exploits a bug in the OS or the Hypervisor</a:t>
            </a:r>
          </a:p>
          <a:p>
            <a:pPr marL="342900" lvl="1" indent="-342900">
              <a:buFont typeface="+mj-lt"/>
              <a:buAutoNum type="arabicPeriod"/>
            </a:pPr>
            <a:r>
              <a:rPr lang="en-US"/>
              <a:t>Malicious insider with administrator privileges</a:t>
            </a:r>
          </a:p>
          <a:p>
            <a:pPr marL="342900" lvl="1" indent="-342900">
              <a:buFont typeface="+mj-lt"/>
              <a:buAutoNum type="arabicPeriod"/>
            </a:pPr>
            <a:r>
              <a:rPr lang="en-US"/>
              <a:t>Government asks for data access without customer’s knowledge</a:t>
            </a:r>
          </a:p>
          <a:p>
            <a:pPr lvl="0">
              <a:spcBef>
                <a:spcPts val="1200"/>
              </a:spcBef>
            </a:pPr>
            <a:endParaRPr lang="en-US"/>
          </a:p>
          <a:p>
            <a:pPr lvl="0">
              <a:spcBef>
                <a:spcPts val="1200"/>
              </a:spcBef>
            </a:pPr>
            <a:r>
              <a:rPr lang="en-US"/>
              <a:t>Enable new businesses</a:t>
            </a:r>
          </a:p>
          <a:p>
            <a:pPr lvl="1"/>
            <a:r>
              <a:rPr lang="en-US"/>
              <a:t>Enable customers to move their sensitive workloads to the cloud</a:t>
            </a:r>
          </a:p>
          <a:p>
            <a:pPr lvl="1"/>
            <a:r>
              <a:rPr lang="en-US"/>
              <a:t>Enable new services/use cases (e.g., </a:t>
            </a:r>
            <a:r>
              <a:rPr lang="en-US">
                <a:latin typeface="Segoe UI Semibold" panose="020B0702040204020203" pitchFamily="34" charset="0"/>
                <a:cs typeface="Segoe UI Semibold" panose="020B0702040204020203" pitchFamily="34" charset="0"/>
              </a:rPr>
              <a:t>multi-party dataset analytics and confidential machine learning</a:t>
            </a:r>
            <a:r>
              <a:rPr lang="en-US"/>
              <a:t>, both training and inference)</a:t>
            </a:r>
          </a:p>
        </p:txBody>
      </p:sp>
      <p:pic>
        <p:nvPicPr>
          <p:cNvPr id="53" name="Picture 52">
            <a:extLst>
              <a:ext uri="{FF2B5EF4-FFF2-40B4-BE49-F238E27FC236}">
                <a16:creationId xmlns:a16="http://schemas.microsoft.com/office/drawing/2014/main" id="{4ACA488A-1459-4D17-A4B8-C7CFD47E34FC}"/>
              </a:ext>
            </a:extLst>
          </p:cNvPr>
          <p:cNvPicPr>
            <a:picLocks noChangeAspect="1"/>
          </p:cNvPicPr>
          <p:nvPr/>
        </p:nvPicPr>
        <p:blipFill>
          <a:blip r:embed="rId3"/>
          <a:stretch>
            <a:fillRect/>
          </a:stretch>
        </p:blipFill>
        <p:spPr>
          <a:xfrm>
            <a:off x="5122853" y="1135062"/>
            <a:ext cx="7038984" cy="2917526"/>
          </a:xfrm>
          <a:prstGeom prst="rect">
            <a:avLst/>
          </a:prstGeom>
        </p:spPr>
      </p:pic>
    </p:spTree>
    <p:extLst>
      <p:ext uri="{BB962C8B-B14F-4D97-AF65-F5344CB8AC3E}">
        <p14:creationId xmlns:p14="http://schemas.microsoft.com/office/powerpoint/2010/main" val="3051342263"/>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72274" y="144462"/>
            <a:ext cx="11889564" cy="860424"/>
          </a:xfrm>
        </p:spPr>
        <p:txBody>
          <a:bodyPr/>
          <a:lstStyle/>
          <a:p>
            <a:r>
              <a:rPr lang="en-US"/>
              <a:t>Lifecycle of an enclave</a:t>
            </a:r>
          </a:p>
        </p:txBody>
      </p:sp>
      <p:sp>
        <p:nvSpPr>
          <p:cNvPr id="3" name="object 2">
            <a:extLst>
              <a:ext uri="{FF2B5EF4-FFF2-40B4-BE49-F238E27FC236}">
                <a16:creationId xmlns:a16="http://schemas.microsoft.com/office/drawing/2014/main" id="{9485C496-E04D-488C-BF61-04767D6DA668}"/>
              </a:ext>
            </a:extLst>
          </p:cNvPr>
          <p:cNvSpPr/>
          <p:nvPr/>
        </p:nvSpPr>
        <p:spPr>
          <a:xfrm>
            <a:off x="2260909" y="1547836"/>
            <a:ext cx="1527048" cy="5412105"/>
          </a:xfrm>
          <a:custGeom>
            <a:avLst/>
            <a:gdLst/>
            <a:ahLst/>
            <a:cxnLst/>
            <a:rect l="l" t="t" r="r" b="b"/>
            <a:pathLst>
              <a:path w="1295400" h="5412105">
                <a:moveTo>
                  <a:pt x="0" y="5411724"/>
                </a:moveTo>
                <a:lnTo>
                  <a:pt x="1295400" y="5411724"/>
                </a:lnTo>
                <a:lnTo>
                  <a:pt x="1295400" y="0"/>
                </a:lnTo>
                <a:lnTo>
                  <a:pt x="0" y="0"/>
                </a:lnTo>
                <a:lnTo>
                  <a:pt x="0" y="5411724"/>
                </a:lnTo>
                <a:close/>
              </a:path>
            </a:pathLst>
          </a:custGeom>
          <a:solidFill>
            <a:srgbClr val="008000"/>
          </a:solidFill>
          <a:ln w="28575">
            <a:solidFill>
              <a:schemeClr val="bg1">
                <a:lumMod val="50000"/>
              </a:schemeClr>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FFFFFF"/>
              </a:solidFill>
              <a:effectLst/>
              <a:uLnTx/>
              <a:uFillTx/>
              <a:latin typeface="Segoe UI"/>
              <a:ea typeface="+mn-ea"/>
              <a:cs typeface="+mn-cs"/>
            </a:endParaRPr>
          </a:p>
        </p:txBody>
      </p:sp>
      <p:sp>
        <p:nvSpPr>
          <p:cNvPr id="4" name="object 4">
            <a:extLst>
              <a:ext uri="{FF2B5EF4-FFF2-40B4-BE49-F238E27FC236}">
                <a16:creationId xmlns:a16="http://schemas.microsoft.com/office/drawing/2014/main" id="{7DCB428B-530B-4381-A671-2C7CD265F1F0}"/>
              </a:ext>
            </a:extLst>
          </p:cNvPr>
          <p:cNvSpPr/>
          <p:nvPr/>
        </p:nvSpPr>
        <p:spPr>
          <a:xfrm>
            <a:off x="8076354" y="1539350"/>
            <a:ext cx="1524000" cy="5410200"/>
          </a:xfrm>
          <a:custGeom>
            <a:avLst/>
            <a:gdLst/>
            <a:ahLst/>
            <a:cxnLst/>
            <a:rect l="l" t="t" r="r" b="b"/>
            <a:pathLst>
              <a:path w="1524000" h="5410200">
                <a:moveTo>
                  <a:pt x="0" y="5410200"/>
                </a:moveTo>
                <a:lnTo>
                  <a:pt x="1524000" y="5410200"/>
                </a:lnTo>
                <a:lnTo>
                  <a:pt x="1524000" y="0"/>
                </a:lnTo>
                <a:lnTo>
                  <a:pt x="0" y="0"/>
                </a:lnTo>
                <a:lnTo>
                  <a:pt x="0" y="5410200"/>
                </a:lnTo>
                <a:close/>
              </a:path>
            </a:pathLst>
          </a:custGeom>
          <a:solidFill>
            <a:srgbClr val="555E61"/>
          </a:solidFill>
          <a:ln w="28575">
            <a:solidFill>
              <a:schemeClr val="bg1">
                <a:lumMod val="50000"/>
              </a:schemeClr>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FFFFFF"/>
              </a:solidFill>
              <a:effectLst/>
              <a:uLnTx/>
              <a:uFillTx/>
              <a:latin typeface="Segoe UI"/>
              <a:ea typeface="+mn-ea"/>
              <a:cs typeface="+mn-cs"/>
            </a:endParaRPr>
          </a:p>
        </p:txBody>
      </p:sp>
      <p:sp>
        <p:nvSpPr>
          <p:cNvPr id="5" name="TextBox 4">
            <a:extLst>
              <a:ext uri="{FF2B5EF4-FFF2-40B4-BE49-F238E27FC236}">
                <a16:creationId xmlns:a16="http://schemas.microsoft.com/office/drawing/2014/main" id="{E47D8150-7B83-4B66-B9BE-B13EB2FC572F}"/>
              </a:ext>
            </a:extLst>
          </p:cNvPr>
          <p:cNvSpPr txBox="1"/>
          <p:nvPr/>
        </p:nvSpPr>
        <p:spPr>
          <a:xfrm>
            <a:off x="1923133" y="889144"/>
            <a:ext cx="2054088" cy="517065"/>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a:ln>
                  <a:noFill/>
                </a:ln>
                <a:solidFill>
                  <a:srgbClr val="505050">
                    <a:lumMod val="50000"/>
                  </a:srgbClr>
                </a:solidFill>
                <a:effectLst/>
                <a:uLnTx/>
                <a:uFillTx/>
                <a:latin typeface="Segoe UI"/>
                <a:ea typeface="+mn-ea"/>
                <a:cs typeface="+mn-cs"/>
              </a:rPr>
              <a:t>Virtual </a:t>
            </a:r>
            <a:r>
              <a:rPr kumimoji="0" lang="en-US" sz="1600" b="0" i="0" u="none" strike="noStrike" kern="1200" cap="none" spc="0" normalizeH="0" baseline="0" err="1">
                <a:ln>
                  <a:noFill/>
                </a:ln>
                <a:solidFill>
                  <a:srgbClr val="505050">
                    <a:lumMod val="50000"/>
                  </a:srgbClr>
                </a:solidFill>
                <a:effectLst/>
                <a:uLnTx/>
                <a:uFillTx/>
                <a:latin typeface="Segoe UI"/>
                <a:ea typeface="+mn-ea"/>
                <a:cs typeface="+mn-cs"/>
              </a:rPr>
              <a:t>Addr</a:t>
            </a:r>
            <a:r>
              <a:rPr kumimoji="0" lang="en-US" sz="1600" b="0" i="0" u="none" strike="noStrike" kern="1200" cap="none" spc="0" normalizeH="0" baseline="0">
                <a:ln>
                  <a:noFill/>
                </a:ln>
                <a:solidFill>
                  <a:srgbClr val="505050">
                    <a:lumMod val="50000"/>
                  </a:srgbClr>
                </a:solidFill>
                <a:effectLst/>
                <a:uLnTx/>
                <a:uFillTx/>
                <a:latin typeface="Segoe UI"/>
                <a:ea typeface="+mn-ea"/>
                <a:cs typeface="+mn-cs"/>
              </a:rPr>
              <a:t> Space</a:t>
            </a:r>
          </a:p>
        </p:txBody>
      </p:sp>
      <p:sp>
        <p:nvSpPr>
          <p:cNvPr id="6" name="TextBox 5">
            <a:extLst>
              <a:ext uri="{FF2B5EF4-FFF2-40B4-BE49-F238E27FC236}">
                <a16:creationId xmlns:a16="http://schemas.microsoft.com/office/drawing/2014/main" id="{C6338F15-6942-429D-B4C1-E0DFFFF20DD2}"/>
              </a:ext>
            </a:extLst>
          </p:cNvPr>
          <p:cNvSpPr txBox="1"/>
          <p:nvPr/>
        </p:nvSpPr>
        <p:spPr>
          <a:xfrm>
            <a:off x="7750947" y="889144"/>
            <a:ext cx="2174826" cy="517065"/>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a:ln>
                  <a:noFill/>
                </a:ln>
                <a:solidFill>
                  <a:srgbClr val="505050">
                    <a:lumMod val="50000"/>
                  </a:srgbClr>
                </a:solidFill>
                <a:effectLst/>
                <a:uLnTx/>
                <a:uFillTx/>
                <a:latin typeface="Segoe UI"/>
                <a:ea typeface="+mn-ea"/>
                <a:cs typeface="+mn-cs"/>
              </a:rPr>
              <a:t>Physical </a:t>
            </a:r>
            <a:r>
              <a:rPr kumimoji="0" lang="en-US" sz="1600" b="0" i="0" u="none" strike="noStrike" kern="1200" cap="none" spc="0" normalizeH="0" baseline="0" err="1">
                <a:ln>
                  <a:noFill/>
                </a:ln>
                <a:solidFill>
                  <a:srgbClr val="505050">
                    <a:lumMod val="50000"/>
                  </a:srgbClr>
                </a:solidFill>
                <a:effectLst/>
                <a:uLnTx/>
                <a:uFillTx/>
                <a:latin typeface="Segoe UI"/>
                <a:ea typeface="+mn-ea"/>
                <a:cs typeface="+mn-cs"/>
              </a:rPr>
              <a:t>Addr</a:t>
            </a:r>
            <a:r>
              <a:rPr kumimoji="0" lang="en-US" sz="1600" b="0" i="0" u="none" strike="noStrike" kern="1200" cap="none" spc="0" normalizeH="0" baseline="0">
                <a:ln>
                  <a:noFill/>
                </a:ln>
                <a:solidFill>
                  <a:srgbClr val="505050">
                    <a:lumMod val="50000"/>
                  </a:srgbClr>
                </a:solidFill>
                <a:effectLst/>
                <a:uLnTx/>
                <a:uFillTx/>
                <a:latin typeface="Segoe UI"/>
                <a:ea typeface="+mn-ea"/>
                <a:cs typeface="+mn-cs"/>
              </a:rPr>
              <a:t> Space</a:t>
            </a:r>
          </a:p>
        </p:txBody>
      </p:sp>
      <p:sp>
        <p:nvSpPr>
          <p:cNvPr id="8" name="Rectangle 7">
            <a:extLst>
              <a:ext uri="{FF2B5EF4-FFF2-40B4-BE49-F238E27FC236}">
                <a16:creationId xmlns:a16="http://schemas.microsoft.com/office/drawing/2014/main" id="{F4F6D4A9-2B8B-442F-8177-9B44CCE0EB81}"/>
              </a:ext>
            </a:extLst>
          </p:cNvPr>
          <p:cNvSpPr/>
          <p:nvPr/>
        </p:nvSpPr>
        <p:spPr>
          <a:xfrm>
            <a:off x="-444429" y="6421197"/>
            <a:ext cx="2821591" cy="461665"/>
          </a:xfrm>
          <a:prstGeom prst="rect">
            <a:avLst/>
          </a:prstGeom>
        </p:spPr>
        <p:txBody>
          <a:bodyPr wrap="square">
            <a:spAutoFit/>
          </a:bodyPr>
          <a:lstStyle/>
          <a:p>
            <a:pPr lvl="1">
              <a:lnSpc>
                <a:spcPct val="100000"/>
              </a:lnSpc>
              <a:spcBef>
                <a:spcPts val="1200"/>
              </a:spcBef>
            </a:pPr>
            <a:r>
              <a:rPr lang="fr-FR" sz="1200"/>
              <a:t>Intel Source (</a:t>
            </a:r>
            <a:r>
              <a:rPr lang="en-US" sz="1200">
                <a:hlinkClick r:id="rId3"/>
              </a:rPr>
              <a:t>Intel Software Guard Extensions</a:t>
            </a:r>
            <a:r>
              <a:rPr lang="en-US" sz="1200"/>
              <a:t>) </a:t>
            </a:r>
          </a:p>
        </p:txBody>
      </p:sp>
    </p:spTree>
    <p:extLst>
      <p:ext uri="{BB962C8B-B14F-4D97-AF65-F5344CB8AC3E}">
        <p14:creationId xmlns:p14="http://schemas.microsoft.com/office/powerpoint/2010/main" val="2902149860"/>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72274" y="144462"/>
            <a:ext cx="11889564" cy="860424"/>
          </a:xfrm>
        </p:spPr>
        <p:txBody>
          <a:bodyPr/>
          <a:lstStyle/>
          <a:p>
            <a:r>
              <a:rPr lang="en-US"/>
              <a:t>Lifecycle of an enclave</a:t>
            </a:r>
          </a:p>
        </p:txBody>
      </p:sp>
      <p:sp>
        <p:nvSpPr>
          <p:cNvPr id="3" name="object 2">
            <a:extLst>
              <a:ext uri="{FF2B5EF4-FFF2-40B4-BE49-F238E27FC236}">
                <a16:creationId xmlns:a16="http://schemas.microsoft.com/office/drawing/2014/main" id="{9485C496-E04D-488C-BF61-04767D6DA668}"/>
              </a:ext>
            </a:extLst>
          </p:cNvPr>
          <p:cNvSpPr/>
          <p:nvPr/>
        </p:nvSpPr>
        <p:spPr>
          <a:xfrm>
            <a:off x="2260909" y="1547836"/>
            <a:ext cx="1527048" cy="5412105"/>
          </a:xfrm>
          <a:custGeom>
            <a:avLst/>
            <a:gdLst/>
            <a:ahLst/>
            <a:cxnLst/>
            <a:rect l="l" t="t" r="r" b="b"/>
            <a:pathLst>
              <a:path w="1295400" h="5412105">
                <a:moveTo>
                  <a:pt x="0" y="5411724"/>
                </a:moveTo>
                <a:lnTo>
                  <a:pt x="1295400" y="5411724"/>
                </a:lnTo>
                <a:lnTo>
                  <a:pt x="1295400" y="0"/>
                </a:lnTo>
                <a:lnTo>
                  <a:pt x="0" y="0"/>
                </a:lnTo>
                <a:lnTo>
                  <a:pt x="0" y="5411724"/>
                </a:lnTo>
                <a:close/>
              </a:path>
            </a:pathLst>
          </a:custGeom>
          <a:solidFill>
            <a:srgbClr val="008000"/>
          </a:solidFill>
          <a:ln w="28575">
            <a:solidFill>
              <a:schemeClr val="bg1">
                <a:lumMod val="50000"/>
              </a:schemeClr>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FFFFFF"/>
              </a:solidFill>
              <a:effectLst/>
              <a:uLnTx/>
              <a:uFillTx/>
              <a:latin typeface="Segoe UI"/>
              <a:ea typeface="+mn-ea"/>
              <a:cs typeface="+mn-cs"/>
            </a:endParaRPr>
          </a:p>
        </p:txBody>
      </p:sp>
      <p:sp>
        <p:nvSpPr>
          <p:cNvPr id="4" name="object 4">
            <a:extLst>
              <a:ext uri="{FF2B5EF4-FFF2-40B4-BE49-F238E27FC236}">
                <a16:creationId xmlns:a16="http://schemas.microsoft.com/office/drawing/2014/main" id="{7DCB428B-530B-4381-A671-2C7CD265F1F0}"/>
              </a:ext>
            </a:extLst>
          </p:cNvPr>
          <p:cNvSpPr/>
          <p:nvPr/>
        </p:nvSpPr>
        <p:spPr>
          <a:xfrm>
            <a:off x="8076354" y="1539350"/>
            <a:ext cx="1524000" cy="5410200"/>
          </a:xfrm>
          <a:custGeom>
            <a:avLst/>
            <a:gdLst/>
            <a:ahLst/>
            <a:cxnLst/>
            <a:rect l="l" t="t" r="r" b="b"/>
            <a:pathLst>
              <a:path w="1524000" h="5410200">
                <a:moveTo>
                  <a:pt x="0" y="5410200"/>
                </a:moveTo>
                <a:lnTo>
                  <a:pt x="1524000" y="5410200"/>
                </a:lnTo>
                <a:lnTo>
                  <a:pt x="1524000" y="0"/>
                </a:lnTo>
                <a:lnTo>
                  <a:pt x="0" y="0"/>
                </a:lnTo>
                <a:lnTo>
                  <a:pt x="0" y="5410200"/>
                </a:lnTo>
                <a:close/>
              </a:path>
            </a:pathLst>
          </a:custGeom>
          <a:solidFill>
            <a:srgbClr val="555E61"/>
          </a:solidFill>
          <a:ln w="28575">
            <a:solidFill>
              <a:schemeClr val="bg1">
                <a:lumMod val="50000"/>
              </a:schemeClr>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FFFFFF"/>
              </a:solidFill>
              <a:effectLst/>
              <a:uLnTx/>
              <a:uFillTx/>
              <a:latin typeface="Segoe UI"/>
              <a:ea typeface="+mn-ea"/>
              <a:cs typeface="+mn-cs"/>
            </a:endParaRPr>
          </a:p>
        </p:txBody>
      </p:sp>
      <p:sp>
        <p:nvSpPr>
          <p:cNvPr id="5" name="TextBox 4">
            <a:extLst>
              <a:ext uri="{FF2B5EF4-FFF2-40B4-BE49-F238E27FC236}">
                <a16:creationId xmlns:a16="http://schemas.microsoft.com/office/drawing/2014/main" id="{E47D8150-7B83-4B66-B9BE-B13EB2FC572F}"/>
              </a:ext>
            </a:extLst>
          </p:cNvPr>
          <p:cNvSpPr txBox="1"/>
          <p:nvPr/>
        </p:nvSpPr>
        <p:spPr>
          <a:xfrm>
            <a:off x="1923133" y="889144"/>
            <a:ext cx="2054088" cy="517065"/>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a:ln>
                  <a:noFill/>
                </a:ln>
                <a:solidFill>
                  <a:srgbClr val="505050">
                    <a:lumMod val="50000"/>
                  </a:srgbClr>
                </a:solidFill>
                <a:effectLst/>
                <a:uLnTx/>
                <a:uFillTx/>
                <a:latin typeface="Segoe UI"/>
                <a:ea typeface="+mn-ea"/>
                <a:cs typeface="+mn-cs"/>
              </a:rPr>
              <a:t>Virtual Addr Space</a:t>
            </a:r>
          </a:p>
        </p:txBody>
      </p:sp>
      <p:sp>
        <p:nvSpPr>
          <p:cNvPr id="6" name="TextBox 5">
            <a:extLst>
              <a:ext uri="{FF2B5EF4-FFF2-40B4-BE49-F238E27FC236}">
                <a16:creationId xmlns:a16="http://schemas.microsoft.com/office/drawing/2014/main" id="{C6338F15-6942-429D-B4C1-E0DFFFF20DD2}"/>
              </a:ext>
            </a:extLst>
          </p:cNvPr>
          <p:cNvSpPr txBox="1"/>
          <p:nvPr/>
        </p:nvSpPr>
        <p:spPr>
          <a:xfrm>
            <a:off x="7750947" y="889144"/>
            <a:ext cx="2174826" cy="517065"/>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a:ln>
                  <a:noFill/>
                </a:ln>
                <a:solidFill>
                  <a:srgbClr val="505050">
                    <a:lumMod val="50000"/>
                  </a:srgbClr>
                </a:solidFill>
                <a:effectLst/>
                <a:uLnTx/>
                <a:uFillTx/>
                <a:latin typeface="Segoe UI"/>
                <a:ea typeface="+mn-ea"/>
                <a:cs typeface="+mn-cs"/>
              </a:rPr>
              <a:t>Physical </a:t>
            </a:r>
            <a:r>
              <a:rPr kumimoji="0" lang="en-US" sz="1600" b="0" i="0" u="none" strike="noStrike" kern="1200" cap="none" spc="0" normalizeH="0" baseline="0" err="1">
                <a:ln>
                  <a:noFill/>
                </a:ln>
                <a:solidFill>
                  <a:srgbClr val="505050">
                    <a:lumMod val="50000"/>
                  </a:srgbClr>
                </a:solidFill>
                <a:effectLst/>
                <a:uLnTx/>
                <a:uFillTx/>
                <a:latin typeface="Segoe UI"/>
                <a:ea typeface="+mn-ea"/>
                <a:cs typeface="+mn-cs"/>
              </a:rPr>
              <a:t>Addr</a:t>
            </a:r>
            <a:r>
              <a:rPr kumimoji="0" lang="en-US" sz="1600" b="0" i="0" u="none" strike="noStrike" kern="1200" cap="none" spc="0" normalizeH="0" baseline="0">
                <a:ln>
                  <a:noFill/>
                </a:ln>
                <a:solidFill>
                  <a:srgbClr val="505050">
                    <a:lumMod val="50000"/>
                  </a:srgbClr>
                </a:solidFill>
                <a:effectLst/>
                <a:uLnTx/>
                <a:uFillTx/>
                <a:latin typeface="Segoe UI"/>
                <a:ea typeface="+mn-ea"/>
                <a:cs typeface="+mn-cs"/>
              </a:rPr>
              <a:t> Space</a:t>
            </a:r>
          </a:p>
        </p:txBody>
      </p:sp>
      <p:sp>
        <p:nvSpPr>
          <p:cNvPr id="7" name="Rectangle 6">
            <a:extLst>
              <a:ext uri="{FF2B5EF4-FFF2-40B4-BE49-F238E27FC236}">
                <a16:creationId xmlns:a16="http://schemas.microsoft.com/office/drawing/2014/main" id="{F7DB14A1-B03E-48B2-B369-AFF7A07F9915}"/>
              </a:ext>
            </a:extLst>
          </p:cNvPr>
          <p:cNvSpPr/>
          <p:nvPr/>
        </p:nvSpPr>
        <p:spPr bwMode="auto">
          <a:xfrm>
            <a:off x="2267414" y="2018195"/>
            <a:ext cx="1520543" cy="2691246"/>
          </a:xfrm>
          <a:prstGeom prst="rect">
            <a:avLst/>
          </a:prstGeom>
          <a:solidFill>
            <a:srgbClr val="FF0000"/>
          </a:solid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fr-FR" sz="2400" b="0" i="0" u="none" strike="noStrike" kern="120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9" name="Rectangle 8">
            <a:extLst>
              <a:ext uri="{FF2B5EF4-FFF2-40B4-BE49-F238E27FC236}">
                <a16:creationId xmlns:a16="http://schemas.microsoft.com/office/drawing/2014/main" id="{EC09FE2F-9C09-4908-9345-CEDC24BD89E6}"/>
              </a:ext>
            </a:extLst>
          </p:cNvPr>
          <p:cNvSpPr/>
          <p:nvPr/>
        </p:nvSpPr>
        <p:spPr bwMode="auto">
          <a:xfrm>
            <a:off x="8076355" y="1891145"/>
            <a:ext cx="1524000" cy="2182091"/>
          </a:xfrm>
          <a:prstGeom prst="rect">
            <a:avLst/>
          </a:prstGeom>
          <a:solidFill>
            <a:schemeClr val="accent1"/>
          </a:solid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fr-FR" sz="2400" b="0" i="0" u="none" strike="noStrike" kern="120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1" name="Rectangle 10">
            <a:extLst>
              <a:ext uri="{FF2B5EF4-FFF2-40B4-BE49-F238E27FC236}">
                <a16:creationId xmlns:a16="http://schemas.microsoft.com/office/drawing/2014/main" id="{0AE8AE88-F794-4A4A-A568-E187AFCC0F8A}"/>
              </a:ext>
            </a:extLst>
          </p:cNvPr>
          <p:cNvSpPr/>
          <p:nvPr/>
        </p:nvSpPr>
        <p:spPr bwMode="auto">
          <a:xfrm>
            <a:off x="8076354" y="4592286"/>
            <a:ext cx="1524000" cy="2357264"/>
          </a:xfrm>
          <a:prstGeom prst="rect">
            <a:avLst/>
          </a:prstGeom>
          <a:solidFill>
            <a:srgbClr val="FF39E7"/>
          </a:solid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fr-FR" sz="2400" b="0" i="0" u="none" strike="noStrike" kern="120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3" name="object 3">
            <a:extLst>
              <a:ext uri="{FF2B5EF4-FFF2-40B4-BE49-F238E27FC236}">
                <a16:creationId xmlns:a16="http://schemas.microsoft.com/office/drawing/2014/main" id="{CFD04C5E-7946-40AF-A361-117FB9B046EA}"/>
              </a:ext>
            </a:extLst>
          </p:cNvPr>
          <p:cNvSpPr txBox="1"/>
          <p:nvPr/>
        </p:nvSpPr>
        <p:spPr>
          <a:xfrm>
            <a:off x="3930541" y="4709441"/>
            <a:ext cx="1645656" cy="232820"/>
          </a:xfrm>
          <a:prstGeom prst="rect">
            <a:avLst/>
          </a:prstGeom>
        </p:spPr>
        <p:txBody>
          <a:bodyPr vert="horz" wrap="square" lIns="0" tIns="12953" rIns="0" bIns="0" rtlCol="0">
            <a:spAutoFit/>
          </a:bodyPr>
          <a:lstStyle/>
          <a:p>
            <a:pPr marL="12953" marR="0" lvl="0" indent="0" algn="l" defTabSz="932742" rtl="0" eaLnBrk="1" fontAlgn="auto" latinLnBrk="0" hangingPunct="1">
              <a:lnSpc>
                <a:spcPct val="100000"/>
              </a:lnSpc>
              <a:spcBef>
                <a:spcPts val="102"/>
              </a:spcBef>
              <a:spcAft>
                <a:spcPts val="0"/>
              </a:spcAft>
              <a:buClrTx/>
              <a:buSzTx/>
              <a:buFontTx/>
              <a:buNone/>
              <a:tabLst/>
              <a:defRPr/>
            </a:pPr>
            <a:r>
              <a:rPr kumimoji="0" sz="1400" b="0" i="0" u="none" strike="noStrike" kern="1200" cap="none" spc="-15" normalizeH="0" baseline="0" noProof="0">
                <a:ln>
                  <a:noFill/>
                </a:ln>
                <a:solidFill>
                  <a:srgbClr val="051821"/>
                </a:solidFill>
                <a:effectLst/>
                <a:uLnTx/>
                <a:uFillTx/>
                <a:ea typeface="+mn-ea"/>
                <a:cs typeface="Verdana"/>
              </a:rPr>
              <a:t>ECREATE</a:t>
            </a:r>
            <a:r>
              <a:rPr kumimoji="0" sz="1400" b="0" i="0" u="none" strike="noStrike" kern="1200" cap="none" spc="-82" normalizeH="0" baseline="0" noProof="0">
                <a:ln>
                  <a:noFill/>
                </a:ln>
                <a:solidFill>
                  <a:srgbClr val="051821"/>
                </a:solidFill>
                <a:effectLst/>
                <a:uLnTx/>
                <a:uFillTx/>
                <a:ea typeface="+mn-ea"/>
                <a:cs typeface="Verdana"/>
              </a:rPr>
              <a:t> </a:t>
            </a:r>
            <a:r>
              <a:rPr kumimoji="0" sz="1400" b="0" i="0" u="none" strike="noStrike" kern="1200" cap="none" spc="-5" normalizeH="0" baseline="0" noProof="0">
                <a:ln>
                  <a:noFill/>
                </a:ln>
                <a:solidFill>
                  <a:srgbClr val="051821"/>
                </a:solidFill>
                <a:effectLst/>
                <a:uLnTx/>
                <a:uFillTx/>
                <a:ea typeface="+mn-ea"/>
                <a:cs typeface="Verdana"/>
              </a:rPr>
              <a:t>(Range)</a:t>
            </a:r>
            <a:endParaRPr kumimoji="0" sz="1400" b="0" i="0" u="none" strike="noStrike" kern="1200" cap="none" spc="0" normalizeH="0" baseline="0" noProof="0">
              <a:ln>
                <a:noFill/>
              </a:ln>
              <a:solidFill>
                <a:srgbClr val="FFFFFF"/>
              </a:solidFill>
              <a:effectLst/>
              <a:uLnTx/>
              <a:uFillTx/>
              <a:ea typeface="+mn-ea"/>
              <a:cs typeface="Verdana"/>
            </a:endParaRPr>
          </a:p>
        </p:txBody>
      </p:sp>
      <p:sp>
        <p:nvSpPr>
          <p:cNvPr id="15" name="Rectangle 14">
            <a:extLst>
              <a:ext uri="{FF2B5EF4-FFF2-40B4-BE49-F238E27FC236}">
                <a16:creationId xmlns:a16="http://schemas.microsoft.com/office/drawing/2014/main" id="{24B9A136-4B82-4B67-A205-7CDCE4DB2866}"/>
              </a:ext>
            </a:extLst>
          </p:cNvPr>
          <p:cNvSpPr/>
          <p:nvPr/>
        </p:nvSpPr>
        <p:spPr>
          <a:xfrm>
            <a:off x="8038175" y="4626313"/>
            <a:ext cx="1516697" cy="259045"/>
          </a:xfrm>
          <a:prstGeom prst="rect">
            <a:avLst/>
          </a:prstGeom>
        </p:spPr>
        <p:txBody>
          <a:bodyPr wrap="none">
            <a:spAutoFit/>
          </a:bodyPr>
          <a:lstStyle/>
          <a:p>
            <a:pPr marL="13970" algn="ctr">
              <a:lnSpc>
                <a:spcPts val="1315"/>
              </a:lnSpc>
              <a:defRPr/>
            </a:pPr>
            <a:r>
              <a:rPr lang="fr-FR" sz="1200" spc="-5">
                <a:solidFill>
                  <a:schemeClr val="bg1"/>
                </a:solidFill>
                <a:cs typeface="Verdana"/>
              </a:rPr>
              <a:t>Enclave Page Cache</a:t>
            </a:r>
          </a:p>
        </p:txBody>
      </p:sp>
      <p:sp>
        <p:nvSpPr>
          <p:cNvPr id="17" name="Rectangle 16">
            <a:extLst>
              <a:ext uri="{FF2B5EF4-FFF2-40B4-BE49-F238E27FC236}">
                <a16:creationId xmlns:a16="http://schemas.microsoft.com/office/drawing/2014/main" id="{BA4E5FFF-ABC8-460C-BE96-FDC164E74460}"/>
              </a:ext>
            </a:extLst>
          </p:cNvPr>
          <p:cNvSpPr/>
          <p:nvPr/>
        </p:nvSpPr>
        <p:spPr>
          <a:xfrm>
            <a:off x="8102255" y="3760565"/>
            <a:ext cx="1476110" cy="259045"/>
          </a:xfrm>
          <a:prstGeom prst="rect">
            <a:avLst/>
          </a:prstGeom>
        </p:spPr>
        <p:txBody>
          <a:bodyPr wrap="none">
            <a:spAutoFit/>
          </a:bodyPr>
          <a:lstStyle/>
          <a:p>
            <a:pPr marL="13970" marR="0" lvl="0" indent="0" algn="ctr" defTabSz="932742" rtl="0" eaLnBrk="1" fontAlgn="auto" latinLnBrk="0" hangingPunct="1">
              <a:lnSpc>
                <a:spcPts val="1315"/>
              </a:lnSpc>
              <a:spcBef>
                <a:spcPts val="0"/>
              </a:spcBef>
              <a:spcAft>
                <a:spcPts val="0"/>
              </a:spcAft>
              <a:buClrTx/>
              <a:buSzTx/>
              <a:buFontTx/>
              <a:buNone/>
              <a:tabLst/>
              <a:defRPr/>
            </a:pPr>
            <a:r>
              <a:rPr kumimoji="0" lang="fr-FR" sz="1400" b="0" i="0" u="none" strike="noStrike" kern="1200" cap="none" spc="-5" normalizeH="0" baseline="0" noProof="0">
                <a:ln>
                  <a:noFill/>
                </a:ln>
                <a:solidFill>
                  <a:schemeClr val="bg1"/>
                </a:solidFill>
                <a:effectLst/>
                <a:uLnTx/>
                <a:uFillTx/>
                <a:ea typeface="+mn-ea"/>
                <a:cs typeface="Verdana"/>
              </a:rPr>
              <a:t>System Memory</a:t>
            </a:r>
            <a:endParaRPr kumimoji="0" lang="fr-FR" sz="1400" b="0" i="0" u="none" strike="noStrike" kern="1200" cap="none" spc="0" normalizeH="0" baseline="0" noProof="0">
              <a:ln>
                <a:noFill/>
              </a:ln>
              <a:solidFill>
                <a:schemeClr val="bg1"/>
              </a:solidFill>
              <a:effectLst/>
              <a:uLnTx/>
              <a:uFillTx/>
              <a:ea typeface="+mn-ea"/>
              <a:cs typeface="Verdana"/>
            </a:endParaRPr>
          </a:p>
        </p:txBody>
      </p:sp>
      <p:sp>
        <p:nvSpPr>
          <p:cNvPr id="19" name="object 7">
            <a:extLst>
              <a:ext uri="{FF2B5EF4-FFF2-40B4-BE49-F238E27FC236}">
                <a16:creationId xmlns:a16="http://schemas.microsoft.com/office/drawing/2014/main" id="{74C83089-BF03-413D-B189-81FB4F8F3DC9}"/>
              </a:ext>
            </a:extLst>
          </p:cNvPr>
          <p:cNvSpPr/>
          <p:nvPr/>
        </p:nvSpPr>
        <p:spPr>
          <a:xfrm>
            <a:off x="9890645" y="5216931"/>
            <a:ext cx="1554339" cy="108804"/>
          </a:xfrm>
          <a:custGeom>
            <a:avLst/>
            <a:gdLst/>
            <a:ahLst/>
            <a:cxnLst/>
            <a:rect l="l" t="t" r="r" b="b"/>
            <a:pathLst>
              <a:path w="1524000" h="106679">
                <a:moveTo>
                  <a:pt x="0" y="106679"/>
                </a:moveTo>
                <a:lnTo>
                  <a:pt x="1524000" y="106679"/>
                </a:lnTo>
                <a:lnTo>
                  <a:pt x="1524000" y="0"/>
                </a:lnTo>
                <a:lnTo>
                  <a:pt x="0" y="0"/>
                </a:lnTo>
                <a:lnTo>
                  <a:pt x="0" y="106679"/>
                </a:lnTo>
                <a:close/>
              </a:path>
            </a:pathLst>
          </a:custGeom>
          <a:solidFill>
            <a:srgbClr val="AA00AF"/>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21" name="object 8">
            <a:extLst>
              <a:ext uri="{FF2B5EF4-FFF2-40B4-BE49-F238E27FC236}">
                <a16:creationId xmlns:a16="http://schemas.microsoft.com/office/drawing/2014/main" id="{ED5FD07E-3790-4C56-8A1A-ECF8A086CFD3}"/>
              </a:ext>
            </a:extLst>
          </p:cNvPr>
          <p:cNvSpPr/>
          <p:nvPr/>
        </p:nvSpPr>
        <p:spPr>
          <a:xfrm>
            <a:off x="9890645" y="5636604"/>
            <a:ext cx="1554339" cy="77717"/>
          </a:xfrm>
          <a:custGeom>
            <a:avLst/>
            <a:gdLst/>
            <a:ahLst/>
            <a:cxnLst/>
            <a:rect l="l" t="t" r="r" b="b"/>
            <a:pathLst>
              <a:path w="1524000" h="76200">
                <a:moveTo>
                  <a:pt x="0" y="76200"/>
                </a:moveTo>
                <a:lnTo>
                  <a:pt x="1524000" y="76200"/>
                </a:lnTo>
                <a:lnTo>
                  <a:pt x="1524000" y="0"/>
                </a:lnTo>
                <a:lnTo>
                  <a:pt x="0" y="0"/>
                </a:lnTo>
                <a:lnTo>
                  <a:pt x="0" y="76200"/>
                </a:lnTo>
                <a:close/>
              </a:path>
            </a:pathLst>
          </a:custGeom>
          <a:solidFill>
            <a:srgbClr val="AA00AF"/>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25" name="object 9">
            <a:extLst>
              <a:ext uri="{FF2B5EF4-FFF2-40B4-BE49-F238E27FC236}">
                <a16:creationId xmlns:a16="http://schemas.microsoft.com/office/drawing/2014/main" id="{0795B5A8-86AD-4339-9269-D75DE8B75104}"/>
              </a:ext>
            </a:extLst>
          </p:cNvPr>
          <p:cNvSpPr/>
          <p:nvPr/>
        </p:nvSpPr>
        <p:spPr>
          <a:xfrm>
            <a:off x="9890645" y="6025189"/>
            <a:ext cx="1554339" cy="550495"/>
          </a:xfrm>
          <a:custGeom>
            <a:avLst/>
            <a:gdLst/>
            <a:ahLst/>
            <a:cxnLst/>
            <a:rect l="l" t="t" r="r" b="b"/>
            <a:pathLst>
              <a:path w="1524000" h="539750">
                <a:moveTo>
                  <a:pt x="0" y="539495"/>
                </a:moveTo>
                <a:lnTo>
                  <a:pt x="1524000" y="539495"/>
                </a:lnTo>
                <a:lnTo>
                  <a:pt x="1524000" y="0"/>
                </a:lnTo>
                <a:lnTo>
                  <a:pt x="0" y="0"/>
                </a:lnTo>
                <a:lnTo>
                  <a:pt x="0" y="539495"/>
                </a:lnTo>
                <a:close/>
              </a:path>
            </a:pathLst>
          </a:custGeom>
          <a:solidFill>
            <a:srgbClr val="AA00AF"/>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27" name="object 10">
            <a:extLst>
              <a:ext uri="{FF2B5EF4-FFF2-40B4-BE49-F238E27FC236}">
                <a16:creationId xmlns:a16="http://schemas.microsoft.com/office/drawing/2014/main" id="{0B1EC3A1-7E0C-4002-9457-94ECEB0FAF87}"/>
              </a:ext>
            </a:extLst>
          </p:cNvPr>
          <p:cNvSpPr/>
          <p:nvPr/>
        </p:nvSpPr>
        <p:spPr>
          <a:xfrm>
            <a:off x="9890645" y="6886291"/>
            <a:ext cx="1554339" cy="67355"/>
          </a:xfrm>
          <a:custGeom>
            <a:avLst/>
            <a:gdLst/>
            <a:ahLst/>
            <a:cxnLst/>
            <a:rect l="l" t="t" r="r" b="b"/>
            <a:pathLst>
              <a:path w="1524000" h="66039">
                <a:moveTo>
                  <a:pt x="0" y="65532"/>
                </a:moveTo>
                <a:lnTo>
                  <a:pt x="1524000" y="65532"/>
                </a:lnTo>
                <a:lnTo>
                  <a:pt x="1524000" y="0"/>
                </a:lnTo>
                <a:lnTo>
                  <a:pt x="0" y="0"/>
                </a:lnTo>
                <a:lnTo>
                  <a:pt x="0" y="65532"/>
                </a:lnTo>
                <a:close/>
              </a:path>
            </a:pathLst>
          </a:custGeom>
          <a:solidFill>
            <a:srgbClr val="AA00AF"/>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29" name="object 11">
            <a:extLst>
              <a:ext uri="{FF2B5EF4-FFF2-40B4-BE49-F238E27FC236}">
                <a16:creationId xmlns:a16="http://schemas.microsoft.com/office/drawing/2014/main" id="{6C006704-0A2A-40F2-AB53-9BD780A4BFDB}"/>
              </a:ext>
            </a:extLst>
          </p:cNvPr>
          <p:cNvSpPr/>
          <p:nvPr/>
        </p:nvSpPr>
        <p:spPr>
          <a:xfrm>
            <a:off x="9890645" y="4704001"/>
            <a:ext cx="1554339" cy="2249258"/>
          </a:xfrm>
          <a:custGeom>
            <a:avLst/>
            <a:gdLst/>
            <a:ahLst/>
            <a:cxnLst/>
            <a:rect l="l" t="t" r="r" b="b"/>
            <a:pathLst>
              <a:path w="1524000" h="2205354">
                <a:moveTo>
                  <a:pt x="0" y="2205228"/>
                </a:moveTo>
                <a:lnTo>
                  <a:pt x="1524000" y="2205228"/>
                </a:lnTo>
                <a:lnTo>
                  <a:pt x="1524000" y="0"/>
                </a:lnTo>
                <a:lnTo>
                  <a:pt x="0" y="0"/>
                </a:lnTo>
                <a:lnTo>
                  <a:pt x="0" y="2205228"/>
                </a:lnTo>
                <a:close/>
              </a:path>
            </a:pathLst>
          </a:custGeom>
          <a:ln w="28956">
            <a:solidFill>
              <a:srgbClr val="051821"/>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31" name="object 12">
            <a:extLst>
              <a:ext uri="{FF2B5EF4-FFF2-40B4-BE49-F238E27FC236}">
                <a16:creationId xmlns:a16="http://schemas.microsoft.com/office/drawing/2014/main" id="{3A4E3185-F0EC-4770-8953-2DB528BF0A0E}"/>
              </a:ext>
            </a:extLst>
          </p:cNvPr>
          <p:cNvSpPr txBox="1"/>
          <p:nvPr/>
        </p:nvSpPr>
        <p:spPr>
          <a:xfrm>
            <a:off x="9905413" y="4718766"/>
            <a:ext cx="1525195" cy="156952"/>
          </a:xfrm>
          <a:prstGeom prst="rect">
            <a:avLst/>
          </a:prstGeom>
          <a:solidFill>
            <a:srgbClr val="AA00AF"/>
          </a:solidFill>
        </p:spPr>
        <p:txBody>
          <a:bodyPr vert="horz" wrap="square" lIns="0" tIns="0" rIns="0" bIns="0" rtlCol="0">
            <a:spAutoFit/>
          </a:bodyPr>
          <a:lstStyle/>
          <a:p>
            <a:pPr marL="0" marR="0" lvl="0" indent="0" algn="l" defTabSz="932742" rtl="0" eaLnBrk="1" fontAlgn="auto" latinLnBrk="0" hangingPunct="1">
              <a:lnSpc>
                <a:spcPts val="1229"/>
              </a:lnSpc>
              <a:spcBef>
                <a:spcPts val="0"/>
              </a:spcBef>
              <a:spcAft>
                <a:spcPts val="0"/>
              </a:spcAft>
              <a:buClrTx/>
              <a:buSzTx/>
              <a:buFontTx/>
              <a:buNone/>
              <a:tabLst/>
              <a:defRPr/>
            </a:pPr>
            <a:r>
              <a:rPr kumimoji="0" sz="1122" b="0" i="0" u="none" strike="noStrike" kern="1200" cap="none" spc="-5" normalizeH="0" baseline="0" noProof="0">
                <a:ln>
                  <a:noFill/>
                </a:ln>
                <a:solidFill>
                  <a:srgbClr val="FFFFFF"/>
                </a:solidFill>
                <a:effectLst/>
                <a:uLnTx/>
                <a:uFillTx/>
                <a:ea typeface="+mn-ea"/>
                <a:cs typeface="Verdana"/>
              </a:rPr>
              <a:t>EPCM</a:t>
            </a:r>
            <a:endParaRPr kumimoji="0" sz="1122" b="0" i="0" u="none" strike="noStrike" kern="1200" cap="none" spc="0" normalizeH="0" baseline="0" noProof="0">
              <a:ln>
                <a:noFill/>
              </a:ln>
              <a:solidFill>
                <a:srgbClr val="FFFFFF"/>
              </a:solidFill>
              <a:effectLst/>
              <a:uLnTx/>
              <a:uFillTx/>
              <a:ea typeface="+mn-ea"/>
              <a:cs typeface="Verdana"/>
            </a:endParaRPr>
          </a:p>
        </p:txBody>
      </p:sp>
      <p:sp>
        <p:nvSpPr>
          <p:cNvPr id="33" name="object 13">
            <a:extLst>
              <a:ext uri="{FF2B5EF4-FFF2-40B4-BE49-F238E27FC236}">
                <a16:creationId xmlns:a16="http://schemas.microsoft.com/office/drawing/2014/main" id="{B60278D8-BC18-4007-A59C-29391B8D15FB}"/>
              </a:ext>
            </a:extLst>
          </p:cNvPr>
          <p:cNvSpPr/>
          <p:nvPr/>
        </p:nvSpPr>
        <p:spPr>
          <a:xfrm>
            <a:off x="9890645" y="5325736"/>
            <a:ext cx="1554339" cy="310868"/>
          </a:xfrm>
          <a:custGeom>
            <a:avLst/>
            <a:gdLst/>
            <a:ahLst/>
            <a:cxnLst/>
            <a:rect l="l" t="t" r="r" b="b"/>
            <a:pathLst>
              <a:path w="1524000" h="304800">
                <a:moveTo>
                  <a:pt x="0" y="304799"/>
                </a:moveTo>
                <a:lnTo>
                  <a:pt x="1524000" y="304799"/>
                </a:lnTo>
                <a:lnTo>
                  <a:pt x="1524000" y="0"/>
                </a:lnTo>
                <a:lnTo>
                  <a:pt x="0" y="0"/>
                </a:lnTo>
                <a:lnTo>
                  <a:pt x="0" y="304799"/>
                </a:lnTo>
                <a:close/>
              </a:path>
            </a:pathLst>
          </a:custGeom>
          <a:solidFill>
            <a:srgbClr val="0070C5"/>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35" name="object 14">
            <a:extLst>
              <a:ext uri="{FF2B5EF4-FFF2-40B4-BE49-F238E27FC236}">
                <a16:creationId xmlns:a16="http://schemas.microsoft.com/office/drawing/2014/main" id="{6B27C71A-E830-4F48-8780-1A1690DC92BC}"/>
              </a:ext>
            </a:extLst>
          </p:cNvPr>
          <p:cNvSpPr/>
          <p:nvPr/>
        </p:nvSpPr>
        <p:spPr>
          <a:xfrm>
            <a:off x="9890645" y="5325736"/>
            <a:ext cx="1554339" cy="310868"/>
          </a:xfrm>
          <a:custGeom>
            <a:avLst/>
            <a:gdLst/>
            <a:ahLst/>
            <a:cxnLst/>
            <a:rect l="l" t="t" r="r" b="b"/>
            <a:pathLst>
              <a:path w="1524000" h="304800">
                <a:moveTo>
                  <a:pt x="0" y="304799"/>
                </a:moveTo>
                <a:lnTo>
                  <a:pt x="1524000" y="304799"/>
                </a:lnTo>
                <a:lnTo>
                  <a:pt x="1524000" y="0"/>
                </a:lnTo>
                <a:lnTo>
                  <a:pt x="0" y="0"/>
                </a:lnTo>
                <a:lnTo>
                  <a:pt x="0" y="304799"/>
                </a:lnTo>
                <a:close/>
              </a:path>
            </a:pathLst>
          </a:custGeom>
          <a:ln w="25908">
            <a:solidFill>
              <a:srgbClr val="005190"/>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37" name="object 15">
            <a:extLst>
              <a:ext uri="{FF2B5EF4-FFF2-40B4-BE49-F238E27FC236}">
                <a16:creationId xmlns:a16="http://schemas.microsoft.com/office/drawing/2014/main" id="{6062238A-9082-4296-B3BA-5D2CF7CED44C}"/>
              </a:ext>
            </a:extLst>
          </p:cNvPr>
          <p:cNvSpPr txBox="1"/>
          <p:nvPr/>
        </p:nvSpPr>
        <p:spPr>
          <a:xfrm>
            <a:off x="9905413" y="5358896"/>
            <a:ext cx="1525195" cy="233473"/>
          </a:xfrm>
          <a:prstGeom prst="rect">
            <a:avLst/>
          </a:prstGeom>
        </p:spPr>
        <p:txBody>
          <a:bodyPr vert="horz" wrap="square" lIns="0" tIns="13600" rIns="0" bIns="0" rtlCol="0">
            <a:spAutoFit/>
          </a:bodyPr>
          <a:lstStyle/>
          <a:p>
            <a:pPr marL="0" marR="0" lvl="0" indent="0" algn="ctr" defTabSz="932742" rtl="0" eaLnBrk="1" fontAlgn="auto" latinLnBrk="0" hangingPunct="1">
              <a:lnSpc>
                <a:spcPct val="100000"/>
              </a:lnSpc>
              <a:spcBef>
                <a:spcPts val="107"/>
              </a:spcBef>
              <a:spcAft>
                <a:spcPts val="0"/>
              </a:spcAft>
              <a:buClrTx/>
              <a:buSzTx/>
              <a:buFontTx/>
              <a:buNone/>
              <a:tabLst/>
              <a:defRPr/>
            </a:pPr>
            <a:r>
              <a:rPr kumimoji="0" sz="1428" b="0" i="0" u="none" strike="noStrike" kern="1200" cap="none" spc="-10" normalizeH="0" baseline="0" noProof="0">
                <a:ln>
                  <a:noFill/>
                </a:ln>
                <a:solidFill>
                  <a:srgbClr val="FFFFFF"/>
                </a:solidFill>
                <a:effectLst/>
                <a:uLnTx/>
                <a:uFillTx/>
                <a:ea typeface="+mn-ea"/>
                <a:cs typeface="Verdana"/>
              </a:rPr>
              <a:t>Invalid</a:t>
            </a:r>
            <a:endParaRPr kumimoji="0" sz="1428" b="0" i="0" u="none" strike="noStrike" kern="1200" cap="none" spc="0" normalizeH="0" baseline="0" noProof="0">
              <a:ln>
                <a:noFill/>
              </a:ln>
              <a:solidFill>
                <a:srgbClr val="FFFFFF"/>
              </a:solidFill>
              <a:effectLst/>
              <a:uLnTx/>
              <a:uFillTx/>
              <a:ea typeface="+mn-ea"/>
              <a:cs typeface="Verdana"/>
            </a:endParaRPr>
          </a:p>
        </p:txBody>
      </p:sp>
      <p:sp>
        <p:nvSpPr>
          <p:cNvPr id="39" name="object 16">
            <a:extLst>
              <a:ext uri="{FF2B5EF4-FFF2-40B4-BE49-F238E27FC236}">
                <a16:creationId xmlns:a16="http://schemas.microsoft.com/office/drawing/2014/main" id="{DEEE4C90-DCD2-4D0C-A27E-FBBFFA54A663}"/>
              </a:ext>
            </a:extLst>
          </p:cNvPr>
          <p:cNvSpPr/>
          <p:nvPr/>
        </p:nvSpPr>
        <p:spPr>
          <a:xfrm>
            <a:off x="9899972" y="4906064"/>
            <a:ext cx="1554339" cy="310868"/>
          </a:xfrm>
          <a:custGeom>
            <a:avLst/>
            <a:gdLst/>
            <a:ahLst/>
            <a:cxnLst/>
            <a:rect l="l" t="t" r="r" b="b"/>
            <a:pathLst>
              <a:path w="1524000" h="304800">
                <a:moveTo>
                  <a:pt x="0" y="304799"/>
                </a:moveTo>
                <a:lnTo>
                  <a:pt x="1524000" y="304799"/>
                </a:lnTo>
                <a:lnTo>
                  <a:pt x="1524000" y="0"/>
                </a:lnTo>
                <a:lnTo>
                  <a:pt x="0" y="0"/>
                </a:lnTo>
                <a:lnTo>
                  <a:pt x="0" y="304799"/>
                </a:lnTo>
                <a:close/>
              </a:path>
            </a:pathLst>
          </a:custGeom>
          <a:ln w="25908">
            <a:solidFill>
              <a:srgbClr val="005190"/>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41" name="object 17">
            <a:extLst>
              <a:ext uri="{FF2B5EF4-FFF2-40B4-BE49-F238E27FC236}">
                <a16:creationId xmlns:a16="http://schemas.microsoft.com/office/drawing/2014/main" id="{36E7A361-3C74-49A9-AE86-E880393999CF}"/>
              </a:ext>
            </a:extLst>
          </p:cNvPr>
          <p:cNvSpPr txBox="1"/>
          <p:nvPr/>
        </p:nvSpPr>
        <p:spPr>
          <a:xfrm>
            <a:off x="9909298" y="4919277"/>
            <a:ext cx="1517423" cy="256159"/>
          </a:xfrm>
          <a:prstGeom prst="rect">
            <a:avLst/>
          </a:prstGeom>
          <a:solidFill>
            <a:srgbClr val="0070C5"/>
          </a:solidFill>
        </p:spPr>
        <p:txBody>
          <a:bodyPr vert="horz" wrap="square" lIns="0" tIns="31734" rIns="0" bIns="0" rtlCol="0">
            <a:spAutoFit/>
          </a:bodyPr>
          <a:lstStyle/>
          <a:p>
            <a:pPr marL="0" marR="0" lvl="0" indent="0" algn="ctr" defTabSz="932742" rtl="0" eaLnBrk="1" fontAlgn="auto" latinLnBrk="0" hangingPunct="1">
              <a:lnSpc>
                <a:spcPct val="100000"/>
              </a:lnSpc>
              <a:spcBef>
                <a:spcPts val="250"/>
              </a:spcBef>
              <a:spcAft>
                <a:spcPts val="0"/>
              </a:spcAft>
              <a:buClrTx/>
              <a:buSzTx/>
              <a:buFontTx/>
              <a:buNone/>
              <a:tabLst/>
              <a:defRPr/>
            </a:pPr>
            <a:r>
              <a:rPr kumimoji="0" sz="1428" b="0" i="0" u="none" strike="noStrike" kern="1200" cap="none" spc="-10" normalizeH="0" baseline="0" noProof="0">
                <a:ln>
                  <a:noFill/>
                </a:ln>
                <a:solidFill>
                  <a:srgbClr val="FFFFFF"/>
                </a:solidFill>
                <a:effectLst/>
                <a:uLnTx/>
                <a:uFillTx/>
                <a:ea typeface="+mn-ea"/>
                <a:cs typeface="Verdana"/>
              </a:rPr>
              <a:t>Invalid</a:t>
            </a:r>
            <a:endParaRPr kumimoji="0" sz="1428" b="0" i="0" u="none" strike="noStrike" kern="1200" cap="none" spc="0" normalizeH="0" baseline="0" noProof="0">
              <a:ln>
                <a:noFill/>
              </a:ln>
              <a:solidFill>
                <a:srgbClr val="FFFFFF"/>
              </a:solidFill>
              <a:effectLst/>
              <a:uLnTx/>
              <a:uFillTx/>
              <a:ea typeface="+mn-ea"/>
              <a:cs typeface="Verdana"/>
            </a:endParaRPr>
          </a:p>
        </p:txBody>
      </p:sp>
      <p:sp>
        <p:nvSpPr>
          <p:cNvPr id="43" name="object 18">
            <a:extLst>
              <a:ext uri="{FF2B5EF4-FFF2-40B4-BE49-F238E27FC236}">
                <a16:creationId xmlns:a16="http://schemas.microsoft.com/office/drawing/2014/main" id="{89615786-B92C-4F94-9E2E-9B2E80A95138}"/>
              </a:ext>
            </a:extLst>
          </p:cNvPr>
          <p:cNvSpPr/>
          <p:nvPr/>
        </p:nvSpPr>
        <p:spPr>
          <a:xfrm>
            <a:off x="9890645" y="5714321"/>
            <a:ext cx="1554339" cy="310868"/>
          </a:xfrm>
          <a:custGeom>
            <a:avLst/>
            <a:gdLst/>
            <a:ahLst/>
            <a:cxnLst/>
            <a:rect l="l" t="t" r="r" b="b"/>
            <a:pathLst>
              <a:path w="1524000" h="304800">
                <a:moveTo>
                  <a:pt x="0" y="304799"/>
                </a:moveTo>
                <a:lnTo>
                  <a:pt x="1524000" y="304799"/>
                </a:lnTo>
                <a:lnTo>
                  <a:pt x="1524000" y="0"/>
                </a:lnTo>
                <a:lnTo>
                  <a:pt x="0" y="0"/>
                </a:lnTo>
                <a:lnTo>
                  <a:pt x="0" y="304799"/>
                </a:lnTo>
                <a:close/>
              </a:path>
            </a:pathLst>
          </a:custGeom>
          <a:ln w="25908">
            <a:solidFill>
              <a:srgbClr val="005190"/>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45" name="object 19">
            <a:extLst>
              <a:ext uri="{FF2B5EF4-FFF2-40B4-BE49-F238E27FC236}">
                <a16:creationId xmlns:a16="http://schemas.microsoft.com/office/drawing/2014/main" id="{558AF327-08C6-47C7-9B2D-79724D446089}"/>
              </a:ext>
            </a:extLst>
          </p:cNvPr>
          <p:cNvSpPr txBox="1"/>
          <p:nvPr/>
        </p:nvSpPr>
        <p:spPr>
          <a:xfrm>
            <a:off x="9905413" y="5727533"/>
            <a:ext cx="1525195" cy="257465"/>
          </a:xfrm>
          <a:prstGeom prst="rect">
            <a:avLst/>
          </a:prstGeom>
          <a:solidFill>
            <a:srgbClr val="0070C5"/>
          </a:solidFill>
        </p:spPr>
        <p:txBody>
          <a:bodyPr vert="horz" wrap="square" lIns="0" tIns="33029" rIns="0" bIns="0" rtlCol="0">
            <a:spAutoFit/>
          </a:bodyPr>
          <a:lstStyle/>
          <a:p>
            <a:pPr marL="0" marR="0" lvl="0" indent="0" algn="ctr" defTabSz="932742" rtl="0" eaLnBrk="1" fontAlgn="auto" latinLnBrk="0" hangingPunct="1">
              <a:lnSpc>
                <a:spcPct val="100000"/>
              </a:lnSpc>
              <a:spcBef>
                <a:spcPts val="259"/>
              </a:spcBef>
              <a:spcAft>
                <a:spcPts val="0"/>
              </a:spcAft>
              <a:buClrTx/>
              <a:buSzTx/>
              <a:buFontTx/>
              <a:buNone/>
              <a:tabLst/>
              <a:defRPr/>
            </a:pPr>
            <a:r>
              <a:rPr kumimoji="0" sz="1428" b="0" i="0" u="none" strike="noStrike" kern="1200" cap="none" spc="-10" normalizeH="0" baseline="0" noProof="0">
                <a:ln>
                  <a:noFill/>
                </a:ln>
                <a:solidFill>
                  <a:srgbClr val="FFFFFF"/>
                </a:solidFill>
                <a:effectLst/>
                <a:uLnTx/>
                <a:uFillTx/>
                <a:ea typeface="+mn-ea"/>
                <a:cs typeface="Verdana"/>
              </a:rPr>
              <a:t>Invalid</a:t>
            </a:r>
            <a:endParaRPr kumimoji="0" sz="1428" b="0" i="0" u="none" strike="noStrike" kern="1200" cap="none" spc="0" normalizeH="0" baseline="0" noProof="0">
              <a:ln>
                <a:noFill/>
              </a:ln>
              <a:solidFill>
                <a:srgbClr val="FFFFFF"/>
              </a:solidFill>
              <a:effectLst/>
              <a:uLnTx/>
              <a:uFillTx/>
              <a:ea typeface="+mn-ea"/>
              <a:cs typeface="Verdana"/>
            </a:endParaRPr>
          </a:p>
        </p:txBody>
      </p:sp>
      <p:sp>
        <p:nvSpPr>
          <p:cNvPr id="47" name="object 20">
            <a:extLst>
              <a:ext uri="{FF2B5EF4-FFF2-40B4-BE49-F238E27FC236}">
                <a16:creationId xmlns:a16="http://schemas.microsoft.com/office/drawing/2014/main" id="{CB3AF2D9-0849-47BE-AC3E-8688418A967E}"/>
              </a:ext>
            </a:extLst>
          </p:cNvPr>
          <p:cNvSpPr/>
          <p:nvPr/>
        </p:nvSpPr>
        <p:spPr>
          <a:xfrm>
            <a:off x="9890645" y="6575424"/>
            <a:ext cx="1554339" cy="310868"/>
          </a:xfrm>
          <a:custGeom>
            <a:avLst/>
            <a:gdLst/>
            <a:ahLst/>
            <a:cxnLst/>
            <a:rect l="l" t="t" r="r" b="b"/>
            <a:pathLst>
              <a:path w="1524000" h="304800">
                <a:moveTo>
                  <a:pt x="0" y="304799"/>
                </a:moveTo>
                <a:lnTo>
                  <a:pt x="1524000" y="304799"/>
                </a:lnTo>
                <a:lnTo>
                  <a:pt x="1524000" y="0"/>
                </a:lnTo>
                <a:lnTo>
                  <a:pt x="0" y="0"/>
                </a:lnTo>
                <a:lnTo>
                  <a:pt x="0" y="304799"/>
                </a:lnTo>
                <a:close/>
              </a:path>
            </a:pathLst>
          </a:custGeom>
          <a:solidFill>
            <a:srgbClr val="0070C5"/>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49" name="object 21">
            <a:extLst>
              <a:ext uri="{FF2B5EF4-FFF2-40B4-BE49-F238E27FC236}">
                <a16:creationId xmlns:a16="http://schemas.microsoft.com/office/drawing/2014/main" id="{51E4DD0B-90E3-43B0-9716-CA7292D2BD8A}"/>
              </a:ext>
            </a:extLst>
          </p:cNvPr>
          <p:cNvSpPr/>
          <p:nvPr/>
        </p:nvSpPr>
        <p:spPr>
          <a:xfrm>
            <a:off x="9890645" y="6575424"/>
            <a:ext cx="1554339" cy="310868"/>
          </a:xfrm>
          <a:custGeom>
            <a:avLst/>
            <a:gdLst/>
            <a:ahLst/>
            <a:cxnLst/>
            <a:rect l="l" t="t" r="r" b="b"/>
            <a:pathLst>
              <a:path w="1524000" h="304800">
                <a:moveTo>
                  <a:pt x="0" y="304799"/>
                </a:moveTo>
                <a:lnTo>
                  <a:pt x="1524000" y="304799"/>
                </a:lnTo>
                <a:lnTo>
                  <a:pt x="1524000" y="0"/>
                </a:lnTo>
                <a:lnTo>
                  <a:pt x="0" y="0"/>
                </a:lnTo>
                <a:lnTo>
                  <a:pt x="0" y="304799"/>
                </a:lnTo>
                <a:close/>
              </a:path>
            </a:pathLst>
          </a:custGeom>
          <a:ln w="25908">
            <a:solidFill>
              <a:srgbClr val="005190"/>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51" name="object 22">
            <a:extLst>
              <a:ext uri="{FF2B5EF4-FFF2-40B4-BE49-F238E27FC236}">
                <a16:creationId xmlns:a16="http://schemas.microsoft.com/office/drawing/2014/main" id="{3F48BC90-D81D-4B9D-8359-F035B5D33BE1}"/>
              </a:ext>
            </a:extLst>
          </p:cNvPr>
          <p:cNvSpPr txBox="1"/>
          <p:nvPr/>
        </p:nvSpPr>
        <p:spPr>
          <a:xfrm>
            <a:off x="10344772" y="6608635"/>
            <a:ext cx="644403" cy="232820"/>
          </a:xfrm>
          <a:prstGeom prst="rect">
            <a:avLst/>
          </a:prstGeom>
        </p:spPr>
        <p:txBody>
          <a:bodyPr vert="horz" wrap="square" lIns="0" tIns="12953" rIns="0" bIns="0" rtlCol="0">
            <a:spAutoFit/>
          </a:bodyPr>
          <a:lstStyle/>
          <a:p>
            <a:pPr marL="12953" marR="0" lvl="0" indent="0" algn="l" defTabSz="932742" rtl="0" eaLnBrk="1" fontAlgn="auto" latinLnBrk="0" hangingPunct="1">
              <a:lnSpc>
                <a:spcPct val="100000"/>
              </a:lnSpc>
              <a:spcBef>
                <a:spcPts val="102"/>
              </a:spcBef>
              <a:spcAft>
                <a:spcPts val="0"/>
              </a:spcAft>
              <a:buClrTx/>
              <a:buSzTx/>
              <a:buFontTx/>
              <a:buNone/>
              <a:tabLst/>
              <a:defRPr/>
            </a:pPr>
            <a:r>
              <a:rPr kumimoji="0" sz="1428" b="0" i="0" u="none" strike="noStrike" kern="1200" cap="none" spc="-10" normalizeH="0" baseline="0" noProof="0">
                <a:ln>
                  <a:noFill/>
                </a:ln>
                <a:solidFill>
                  <a:srgbClr val="FFFFFF"/>
                </a:solidFill>
                <a:effectLst/>
                <a:uLnTx/>
                <a:uFillTx/>
                <a:ea typeface="+mn-ea"/>
                <a:cs typeface="Verdana"/>
              </a:rPr>
              <a:t>Invalid</a:t>
            </a:r>
            <a:endParaRPr kumimoji="0" sz="1428" b="0" i="0" u="none" strike="noStrike" kern="1200" cap="none" spc="0" normalizeH="0" baseline="0" noProof="0">
              <a:ln>
                <a:noFill/>
              </a:ln>
              <a:solidFill>
                <a:srgbClr val="FFFFFF"/>
              </a:solidFill>
              <a:effectLst/>
              <a:uLnTx/>
              <a:uFillTx/>
              <a:ea typeface="+mn-ea"/>
              <a:cs typeface="Verdana"/>
            </a:endParaRPr>
          </a:p>
        </p:txBody>
      </p:sp>
      <p:sp>
        <p:nvSpPr>
          <p:cNvPr id="52" name="Rectangle 51">
            <a:extLst>
              <a:ext uri="{FF2B5EF4-FFF2-40B4-BE49-F238E27FC236}">
                <a16:creationId xmlns:a16="http://schemas.microsoft.com/office/drawing/2014/main" id="{DE3F49CF-C917-4D88-9339-46DC52F475B1}"/>
              </a:ext>
            </a:extLst>
          </p:cNvPr>
          <p:cNvSpPr/>
          <p:nvPr/>
        </p:nvSpPr>
        <p:spPr>
          <a:xfrm>
            <a:off x="-444429" y="6421197"/>
            <a:ext cx="2821591" cy="461665"/>
          </a:xfrm>
          <a:prstGeom prst="rect">
            <a:avLst/>
          </a:prstGeom>
        </p:spPr>
        <p:txBody>
          <a:bodyPr wrap="square">
            <a:spAutoFit/>
          </a:bodyPr>
          <a:lstStyle/>
          <a:p>
            <a:pPr lvl="1">
              <a:lnSpc>
                <a:spcPct val="100000"/>
              </a:lnSpc>
              <a:spcBef>
                <a:spcPts val="1200"/>
              </a:spcBef>
            </a:pPr>
            <a:r>
              <a:rPr lang="fr-FR" sz="1200"/>
              <a:t>Intel Source (</a:t>
            </a:r>
            <a:r>
              <a:rPr lang="en-US" sz="1200">
                <a:hlinkClick r:id="rId3"/>
              </a:rPr>
              <a:t>Intel Software Guard Extensions</a:t>
            </a:r>
            <a:r>
              <a:rPr lang="en-US" sz="1200"/>
              <a:t>) </a:t>
            </a:r>
          </a:p>
        </p:txBody>
      </p:sp>
    </p:spTree>
    <p:extLst>
      <p:ext uri="{BB962C8B-B14F-4D97-AF65-F5344CB8AC3E}">
        <p14:creationId xmlns:p14="http://schemas.microsoft.com/office/powerpoint/2010/main" val="531264504"/>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72274" y="144462"/>
            <a:ext cx="11889564" cy="860424"/>
          </a:xfrm>
        </p:spPr>
        <p:txBody>
          <a:bodyPr/>
          <a:lstStyle/>
          <a:p>
            <a:r>
              <a:rPr lang="en-US"/>
              <a:t>Lifecycle of an enclave</a:t>
            </a:r>
          </a:p>
        </p:txBody>
      </p:sp>
      <p:sp>
        <p:nvSpPr>
          <p:cNvPr id="3" name="object 2">
            <a:extLst>
              <a:ext uri="{FF2B5EF4-FFF2-40B4-BE49-F238E27FC236}">
                <a16:creationId xmlns:a16="http://schemas.microsoft.com/office/drawing/2014/main" id="{9485C496-E04D-488C-BF61-04767D6DA668}"/>
              </a:ext>
            </a:extLst>
          </p:cNvPr>
          <p:cNvSpPr/>
          <p:nvPr/>
        </p:nvSpPr>
        <p:spPr>
          <a:xfrm>
            <a:off x="2260909" y="1547836"/>
            <a:ext cx="1527048" cy="5412105"/>
          </a:xfrm>
          <a:custGeom>
            <a:avLst/>
            <a:gdLst/>
            <a:ahLst/>
            <a:cxnLst/>
            <a:rect l="l" t="t" r="r" b="b"/>
            <a:pathLst>
              <a:path w="1295400" h="5412105">
                <a:moveTo>
                  <a:pt x="0" y="5411724"/>
                </a:moveTo>
                <a:lnTo>
                  <a:pt x="1295400" y="5411724"/>
                </a:lnTo>
                <a:lnTo>
                  <a:pt x="1295400" y="0"/>
                </a:lnTo>
                <a:lnTo>
                  <a:pt x="0" y="0"/>
                </a:lnTo>
                <a:lnTo>
                  <a:pt x="0" y="5411724"/>
                </a:lnTo>
                <a:close/>
              </a:path>
            </a:pathLst>
          </a:custGeom>
          <a:solidFill>
            <a:srgbClr val="008000"/>
          </a:solidFill>
          <a:ln w="28575">
            <a:solidFill>
              <a:schemeClr val="bg1">
                <a:lumMod val="50000"/>
              </a:schemeClr>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FFFFFF"/>
              </a:solidFill>
              <a:effectLst/>
              <a:uLnTx/>
              <a:uFillTx/>
              <a:latin typeface="Segoe UI"/>
              <a:ea typeface="+mn-ea"/>
              <a:cs typeface="+mn-cs"/>
            </a:endParaRPr>
          </a:p>
        </p:txBody>
      </p:sp>
      <p:sp>
        <p:nvSpPr>
          <p:cNvPr id="4" name="object 4">
            <a:extLst>
              <a:ext uri="{FF2B5EF4-FFF2-40B4-BE49-F238E27FC236}">
                <a16:creationId xmlns:a16="http://schemas.microsoft.com/office/drawing/2014/main" id="{7DCB428B-530B-4381-A671-2C7CD265F1F0}"/>
              </a:ext>
            </a:extLst>
          </p:cNvPr>
          <p:cNvSpPr/>
          <p:nvPr/>
        </p:nvSpPr>
        <p:spPr>
          <a:xfrm>
            <a:off x="8076354" y="1539350"/>
            <a:ext cx="1524000" cy="5410200"/>
          </a:xfrm>
          <a:custGeom>
            <a:avLst/>
            <a:gdLst/>
            <a:ahLst/>
            <a:cxnLst/>
            <a:rect l="l" t="t" r="r" b="b"/>
            <a:pathLst>
              <a:path w="1524000" h="5410200">
                <a:moveTo>
                  <a:pt x="0" y="5410200"/>
                </a:moveTo>
                <a:lnTo>
                  <a:pt x="1524000" y="5410200"/>
                </a:lnTo>
                <a:lnTo>
                  <a:pt x="1524000" y="0"/>
                </a:lnTo>
                <a:lnTo>
                  <a:pt x="0" y="0"/>
                </a:lnTo>
                <a:lnTo>
                  <a:pt x="0" y="5410200"/>
                </a:lnTo>
                <a:close/>
              </a:path>
            </a:pathLst>
          </a:custGeom>
          <a:solidFill>
            <a:srgbClr val="555E61"/>
          </a:solidFill>
          <a:ln w="28575">
            <a:solidFill>
              <a:schemeClr val="bg1">
                <a:lumMod val="50000"/>
              </a:schemeClr>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FFFFFF"/>
              </a:solidFill>
              <a:effectLst/>
              <a:uLnTx/>
              <a:uFillTx/>
              <a:latin typeface="Segoe UI"/>
              <a:ea typeface="+mn-ea"/>
              <a:cs typeface="+mn-cs"/>
            </a:endParaRPr>
          </a:p>
        </p:txBody>
      </p:sp>
      <p:sp>
        <p:nvSpPr>
          <p:cNvPr id="5" name="TextBox 4">
            <a:extLst>
              <a:ext uri="{FF2B5EF4-FFF2-40B4-BE49-F238E27FC236}">
                <a16:creationId xmlns:a16="http://schemas.microsoft.com/office/drawing/2014/main" id="{E47D8150-7B83-4B66-B9BE-B13EB2FC572F}"/>
              </a:ext>
            </a:extLst>
          </p:cNvPr>
          <p:cNvSpPr txBox="1"/>
          <p:nvPr/>
        </p:nvSpPr>
        <p:spPr>
          <a:xfrm>
            <a:off x="1923133" y="889144"/>
            <a:ext cx="2054088" cy="517065"/>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a:ln>
                  <a:noFill/>
                </a:ln>
                <a:solidFill>
                  <a:srgbClr val="505050">
                    <a:lumMod val="50000"/>
                  </a:srgbClr>
                </a:solidFill>
                <a:effectLst/>
                <a:uLnTx/>
                <a:uFillTx/>
                <a:latin typeface="Segoe UI"/>
                <a:ea typeface="+mn-ea"/>
                <a:cs typeface="+mn-cs"/>
              </a:rPr>
              <a:t>Virtual Addr Space</a:t>
            </a:r>
          </a:p>
        </p:txBody>
      </p:sp>
      <p:sp>
        <p:nvSpPr>
          <p:cNvPr id="6" name="TextBox 5">
            <a:extLst>
              <a:ext uri="{FF2B5EF4-FFF2-40B4-BE49-F238E27FC236}">
                <a16:creationId xmlns:a16="http://schemas.microsoft.com/office/drawing/2014/main" id="{C6338F15-6942-429D-B4C1-E0DFFFF20DD2}"/>
              </a:ext>
            </a:extLst>
          </p:cNvPr>
          <p:cNvSpPr txBox="1"/>
          <p:nvPr/>
        </p:nvSpPr>
        <p:spPr>
          <a:xfrm>
            <a:off x="7750946" y="889144"/>
            <a:ext cx="2174827" cy="517065"/>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a:ln>
                  <a:noFill/>
                </a:ln>
                <a:solidFill>
                  <a:srgbClr val="505050">
                    <a:lumMod val="50000"/>
                  </a:srgbClr>
                </a:solidFill>
                <a:effectLst/>
                <a:uLnTx/>
                <a:uFillTx/>
                <a:latin typeface="Segoe UI"/>
                <a:ea typeface="+mn-ea"/>
                <a:cs typeface="+mn-cs"/>
              </a:rPr>
              <a:t>Physical </a:t>
            </a:r>
            <a:r>
              <a:rPr kumimoji="0" lang="en-US" sz="1600" b="0" i="0" u="none" strike="noStrike" kern="1200" cap="none" spc="0" normalizeH="0" baseline="0" err="1">
                <a:ln>
                  <a:noFill/>
                </a:ln>
                <a:solidFill>
                  <a:srgbClr val="505050">
                    <a:lumMod val="50000"/>
                  </a:srgbClr>
                </a:solidFill>
                <a:effectLst/>
                <a:uLnTx/>
                <a:uFillTx/>
                <a:latin typeface="Segoe UI"/>
                <a:ea typeface="+mn-ea"/>
                <a:cs typeface="+mn-cs"/>
              </a:rPr>
              <a:t>Addr</a:t>
            </a:r>
            <a:r>
              <a:rPr kumimoji="0" lang="en-US" sz="1600" b="0" i="0" u="none" strike="noStrike" kern="1200" cap="none" spc="0" normalizeH="0" baseline="0">
                <a:ln>
                  <a:noFill/>
                </a:ln>
                <a:solidFill>
                  <a:srgbClr val="505050">
                    <a:lumMod val="50000"/>
                  </a:srgbClr>
                </a:solidFill>
                <a:effectLst/>
                <a:uLnTx/>
                <a:uFillTx/>
                <a:latin typeface="Segoe UI"/>
                <a:ea typeface="+mn-ea"/>
                <a:cs typeface="+mn-cs"/>
              </a:rPr>
              <a:t> Space</a:t>
            </a:r>
          </a:p>
        </p:txBody>
      </p:sp>
      <p:sp>
        <p:nvSpPr>
          <p:cNvPr id="7" name="Rectangle 6">
            <a:extLst>
              <a:ext uri="{FF2B5EF4-FFF2-40B4-BE49-F238E27FC236}">
                <a16:creationId xmlns:a16="http://schemas.microsoft.com/office/drawing/2014/main" id="{96E530F8-4D41-421E-9CF6-011F0FBC4FCD}"/>
              </a:ext>
            </a:extLst>
          </p:cNvPr>
          <p:cNvSpPr/>
          <p:nvPr/>
        </p:nvSpPr>
        <p:spPr>
          <a:xfrm>
            <a:off x="-444429" y="6421197"/>
            <a:ext cx="2821591" cy="461665"/>
          </a:xfrm>
          <a:prstGeom prst="rect">
            <a:avLst/>
          </a:prstGeom>
        </p:spPr>
        <p:txBody>
          <a:bodyPr wrap="square">
            <a:spAutoFit/>
          </a:bodyPr>
          <a:lstStyle/>
          <a:p>
            <a:pPr lvl="1">
              <a:lnSpc>
                <a:spcPct val="100000"/>
              </a:lnSpc>
              <a:spcBef>
                <a:spcPts val="1200"/>
              </a:spcBef>
            </a:pPr>
            <a:r>
              <a:rPr lang="fr-FR" sz="1200"/>
              <a:t>Intel Source (</a:t>
            </a:r>
            <a:r>
              <a:rPr lang="en-US" sz="1200">
                <a:hlinkClick r:id="rId3"/>
              </a:rPr>
              <a:t>Intel Software Guard Extensions</a:t>
            </a:r>
            <a:r>
              <a:rPr lang="en-US" sz="1200"/>
              <a:t>) </a:t>
            </a:r>
          </a:p>
        </p:txBody>
      </p:sp>
      <p:sp>
        <p:nvSpPr>
          <p:cNvPr id="9" name="Rectangle 8">
            <a:extLst>
              <a:ext uri="{FF2B5EF4-FFF2-40B4-BE49-F238E27FC236}">
                <a16:creationId xmlns:a16="http://schemas.microsoft.com/office/drawing/2014/main" id="{6E690473-3B15-4533-BD06-58E322CFB184}"/>
              </a:ext>
            </a:extLst>
          </p:cNvPr>
          <p:cNvSpPr/>
          <p:nvPr/>
        </p:nvSpPr>
        <p:spPr bwMode="auto">
          <a:xfrm>
            <a:off x="2267414" y="2018195"/>
            <a:ext cx="1520543" cy="2691246"/>
          </a:xfrm>
          <a:prstGeom prst="rect">
            <a:avLst/>
          </a:prstGeom>
          <a:solidFill>
            <a:srgbClr val="FF0000"/>
          </a:solid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fr-FR" sz="2400" b="0" i="0" u="none" strike="noStrike" kern="120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1" name="Rectangle 10">
            <a:extLst>
              <a:ext uri="{FF2B5EF4-FFF2-40B4-BE49-F238E27FC236}">
                <a16:creationId xmlns:a16="http://schemas.microsoft.com/office/drawing/2014/main" id="{90E3BED6-4881-473D-8DC3-EA5AB5817AF7}"/>
              </a:ext>
            </a:extLst>
          </p:cNvPr>
          <p:cNvSpPr/>
          <p:nvPr/>
        </p:nvSpPr>
        <p:spPr bwMode="auto">
          <a:xfrm>
            <a:off x="8076355" y="1891145"/>
            <a:ext cx="1524000" cy="2182091"/>
          </a:xfrm>
          <a:prstGeom prst="rect">
            <a:avLst/>
          </a:prstGeom>
          <a:solidFill>
            <a:schemeClr val="accent1"/>
          </a:solid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fr-FR" sz="2400" b="0" i="0" u="none" strike="noStrike" kern="120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3" name="Rectangle 12">
            <a:extLst>
              <a:ext uri="{FF2B5EF4-FFF2-40B4-BE49-F238E27FC236}">
                <a16:creationId xmlns:a16="http://schemas.microsoft.com/office/drawing/2014/main" id="{BDBABF61-B1F8-455A-94A5-CA94CC994A58}"/>
              </a:ext>
            </a:extLst>
          </p:cNvPr>
          <p:cNvSpPr/>
          <p:nvPr/>
        </p:nvSpPr>
        <p:spPr bwMode="auto">
          <a:xfrm>
            <a:off x="8076354" y="4592286"/>
            <a:ext cx="1524000" cy="2357264"/>
          </a:xfrm>
          <a:prstGeom prst="rect">
            <a:avLst/>
          </a:prstGeom>
          <a:solidFill>
            <a:srgbClr val="FF39E7"/>
          </a:solid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fr-FR" sz="2400" b="0" i="0" u="none" strike="noStrike" kern="120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5" name="object 3">
            <a:extLst>
              <a:ext uri="{FF2B5EF4-FFF2-40B4-BE49-F238E27FC236}">
                <a16:creationId xmlns:a16="http://schemas.microsoft.com/office/drawing/2014/main" id="{9B0F1874-9DDA-42F7-9030-E10E212755FF}"/>
              </a:ext>
            </a:extLst>
          </p:cNvPr>
          <p:cNvSpPr txBox="1"/>
          <p:nvPr/>
        </p:nvSpPr>
        <p:spPr>
          <a:xfrm>
            <a:off x="3930541" y="4709441"/>
            <a:ext cx="1645656" cy="232820"/>
          </a:xfrm>
          <a:prstGeom prst="rect">
            <a:avLst/>
          </a:prstGeom>
        </p:spPr>
        <p:txBody>
          <a:bodyPr vert="horz" wrap="square" lIns="0" tIns="12953" rIns="0" bIns="0" rtlCol="0">
            <a:spAutoFit/>
          </a:bodyPr>
          <a:lstStyle/>
          <a:p>
            <a:pPr marL="12953" marR="0" lvl="0" indent="0" algn="l" defTabSz="932742" rtl="0" eaLnBrk="1" fontAlgn="auto" latinLnBrk="0" hangingPunct="1">
              <a:lnSpc>
                <a:spcPct val="100000"/>
              </a:lnSpc>
              <a:spcBef>
                <a:spcPts val="102"/>
              </a:spcBef>
              <a:spcAft>
                <a:spcPts val="0"/>
              </a:spcAft>
              <a:buClrTx/>
              <a:buSzTx/>
              <a:buFontTx/>
              <a:buNone/>
              <a:tabLst/>
              <a:defRPr/>
            </a:pPr>
            <a:r>
              <a:rPr kumimoji="0" sz="1400" b="0" i="0" u="none" strike="noStrike" kern="1200" cap="none" spc="-15" normalizeH="0" baseline="0" noProof="0">
                <a:ln>
                  <a:noFill/>
                </a:ln>
                <a:solidFill>
                  <a:srgbClr val="051821"/>
                </a:solidFill>
                <a:effectLst/>
                <a:uLnTx/>
                <a:uFillTx/>
                <a:ea typeface="+mn-ea"/>
                <a:cs typeface="Verdana"/>
              </a:rPr>
              <a:t>ECREATE</a:t>
            </a:r>
            <a:r>
              <a:rPr kumimoji="0" sz="1400" b="0" i="0" u="none" strike="noStrike" kern="1200" cap="none" spc="-82" normalizeH="0" baseline="0" noProof="0">
                <a:ln>
                  <a:noFill/>
                </a:ln>
                <a:solidFill>
                  <a:srgbClr val="051821"/>
                </a:solidFill>
                <a:effectLst/>
                <a:uLnTx/>
                <a:uFillTx/>
                <a:ea typeface="+mn-ea"/>
                <a:cs typeface="Verdana"/>
              </a:rPr>
              <a:t> </a:t>
            </a:r>
            <a:r>
              <a:rPr kumimoji="0" sz="1400" b="0" i="0" u="none" strike="noStrike" kern="1200" cap="none" spc="-5" normalizeH="0" baseline="0" noProof="0">
                <a:ln>
                  <a:noFill/>
                </a:ln>
                <a:solidFill>
                  <a:srgbClr val="051821"/>
                </a:solidFill>
                <a:effectLst/>
                <a:uLnTx/>
                <a:uFillTx/>
                <a:ea typeface="+mn-ea"/>
                <a:cs typeface="Verdana"/>
              </a:rPr>
              <a:t>(Range)</a:t>
            </a:r>
            <a:endParaRPr kumimoji="0" sz="1400" b="0" i="0" u="none" strike="noStrike" kern="1200" cap="none" spc="0" normalizeH="0" baseline="0" noProof="0">
              <a:ln>
                <a:noFill/>
              </a:ln>
              <a:solidFill>
                <a:srgbClr val="FFFFFF"/>
              </a:solidFill>
              <a:effectLst/>
              <a:uLnTx/>
              <a:uFillTx/>
              <a:ea typeface="+mn-ea"/>
              <a:cs typeface="Verdana"/>
            </a:endParaRPr>
          </a:p>
        </p:txBody>
      </p:sp>
      <p:sp>
        <p:nvSpPr>
          <p:cNvPr id="17" name="Rectangle 16">
            <a:extLst>
              <a:ext uri="{FF2B5EF4-FFF2-40B4-BE49-F238E27FC236}">
                <a16:creationId xmlns:a16="http://schemas.microsoft.com/office/drawing/2014/main" id="{EB125A21-3AF4-465F-931F-8396F2AC7858}"/>
              </a:ext>
            </a:extLst>
          </p:cNvPr>
          <p:cNvSpPr/>
          <p:nvPr/>
        </p:nvSpPr>
        <p:spPr>
          <a:xfrm>
            <a:off x="8037533" y="4626313"/>
            <a:ext cx="1517980" cy="259045"/>
          </a:xfrm>
          <a:prstGeom prst="rect">
            <a:avLst/>
          </a:prstGeom>
        </p:spPr>
        <p:txBody>
          <a:bodyPr wrap="none">
            <a:spAutoFit/>
          </a:bodyPr>
          <a:lstStyle/>
          <a:p>
            <a:pPr marL="13970" marR="0" lvl="0" indent="0" algn="ctr" fontAlgn="auto">
              <a:lnSpc>
                <a:spcPts val="1315"/>
              </a:lnSpc>
              <a:spcBef>
                <a:spcPts val="0"/>
              </a:spcBef>
              <a:spcAft>
                <a:spcPts val="0"/>
              </a:spcAft>
              <a:buClrTx/>
              <a:buSzTx/>
              <a:buFontTx/>
              <a:buNone/>
              <a:tabLst/>
              <a:defRPr/>
            </a:pPr>
            <a:r>
              <a:rPr lang="fr-FR" sz="1200" spc="-5">
                <a:solidFill>
                  <a:schemeClr val="bg1"/>
                </a:solidFill>
                <a:cs typeface="Verdana"/>
              </a:rPr>
              <a:t>Enclave Page Cache</a:t>
            </a:r>
          </a:p>
        </p:txBody>
      </p:sp>
      <p:sp>
        <p:nvSpPr>
          <p:cNvPr id="19" name="object 8">
            <a:extLst>
              <a:ext uri="{FF2B5EF4-FFF2-40B4-BE49-F238E27FC236}">
                <a16:creationId xmlns:a16="http://schemas.microsoft.com/office/drawing/2014/main" id="{71D36A89-5D3B-4352-88BE-425A83C74F3B}"/>
              </a:ext>
            </a:extLst>
          </p:cNvPr>
          <p:cNvSpPr/>
          <p:nvPr/>
        </p:nvSpPr>
        <p:spPr>
          <a:xfrm>
            <a:off x="9902815" y="5213250"/>
            <a:ext cx="1554339" cy="108804"/>
          </a:xfrm>
          <a:custGeom>
            <a:avLst/>
            <a:gdLst/>
            <a:ahLst/>
            <a:cxnLst/>
            <a:rect l="l" t="t" r="r" b="b"/>
            <a:pathLst>
              <a:path w="1524000" h="106679">
                <a:moveTo>
                  <a:pt x="0" y="106679"/>
                </a:moveTo>
                <a:lnTo>
                  <a:pt x="1524000" y="106679"/>
                </a:lnTo>
                <a:lnTo>
                  <a:pt x="1524000" y="0"/>
                </a:lnTo>
                <a:lnTo>
                  <a:pt x="0" y="0"/>
                </a:lnTo>
                <a:lnTo>
                  <a:pt x="0" y="106679"/>
                </a:lnTo>
                <a:close/>
              </a:path>
            </a:pathLst>
          </a:custGeom>
          <a:solidFill>
            <a:srgbClr val="AA00AF"/>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21" name="object 9">
            <a:extLst>
              <a:ext uri="{FF2B5EF4-FFF2-40B4-BE49-F238E27FC236}">
                <a16:creationId xmlns:a16="http://schemas.microsoft.com/office/drawing/2014/main" id="{03E1FD72-A35B-4A6F-B49D-66A53BC76DE0}"/>
              </a:ext>
            </a:extLst>
          </p:cNvPr>
          <p:cNvSpPr/>
          <p:nvPr/>
        </p:nvSpPr>
        <p:spPr>
          <a:xfrm>
            <a:off x="9902815" y="5632923"/>
            <a:ext cx="1554339" cy="77717"/>
          </a:xfrm>
          <a:custGeom>
            <a:avLst/>
            <a:gdLst/>
            <a:ahLst/>
            <a:cxnLst/>
            <a:rect l="l" t="t" r="r" b="b"/>
            <a:pathLst>
              <a:path w="1524000" h="76200">
                <a:moveTo>
                  <a:pt x="0" y="76200"/>
                </a:moveTo>
                <a:lnTo>
                  <a:pt x="1524000" y="76200"/>
                </a:lnTo>
                <a:lnTo>
                  <a:pt x="1524000" y="0"/>
                </a:lnTo>
                <a:lnTo>
                  <a:pt x="0" y="0"/>
                </a:lnTo>
                <a:lnTo>
                  <a:pt x="0" y="76200"/>
                </a:lnTo>
                <a:close/>
              </a:path>
            </a:pathLst>
          </a:custGeom>
          <a:solidFill>
            <a:srgbClr val="AA00AF"/>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25" name="object 10">
            <a:extLst>
              <a:ext uri="{FF2B5EF4-FFF2-40B4-BE49-F238E27FC236}">
                <a16:creationId xmlns:a16="http://schemas.microsoft.com/office/drawing/2014/main" id="{E7512D8D-4853-4F8A-8C54-39216B9A0651}"/>
              </a:ext>
            </a:extLst>
          </p:cNvPr>
          <p:cNvSpPr/>
          <p:nvPr/>
        </p:nvSpPr>
        <p:spPr>
          <a:xfrm>
            <a:off x="9902815" y="6021508"/>
            <a:ext cx="1554339" cy="550495"/>
          </a:xfrm>
          <a:custGeom>
            <a:avLst/>
            <a:gdLst/>
            <a:ahLst/>
            <a:cxnLst/>
            <a:rect l="l" t="t" r="r" b="b"/>
            <a:pathLst>
              <a:path w="1524000" h="539750">
                <a:moveTo>
                  <a:pt x="0" y="539495"/>
                </a:moveTo>
                <a:lnTo>
                  <a:pt x="1524000" y="539495"/>
                </a:lnTo>
                <a:lnTo>
                  <a:pt x="1524000" y="0"/>
                </a:lnTo>
                <a:lnTo>
                  <a:pt x="0" y="0"/>
                </a:lnTo>
                <a:lnTo>
                  <a:pt x="0" y="539495"/>
                </a:lnTo>
                <a:close/>
              </a:path>
            </a:pathLst>
          </a:custGeom>
          <a:solidFill>
            <a:srgbClr val="AA00AF"/>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27" name="object 11">
            <a:extLst>
              <a:ext uri="{FF2B5EF4-FFF2-40B4-BE49-F238E27FC236}">
                <a16:creationId xmlns:a16="http://schemas.microsoft.com/office/drawing/2014/main" id="{9DE27DA5-6824-4EA7-AE0A-D4CB12325375}"/>
              </a:ext>
            </a:extLst>
          </p:cNvPr>
          <p:cNvSpPr/>
          <p:nvPr/>
        </p:nvSpPr>
        <p:spPr>
          <a:xfrm>
            <a:off x="9902815" y="6882610"/>
            <a:ext cx="1554339" cy="67355"/>
          </a:xfrm>
          <a:custGeom>
            <a:avLst/>
            <a:gdLst/>
            <a:ahLst/>
            <a:cxnLst/>
            <a:rect l="l" t="t" r="r" b="b"/>
            <a:pathLst>
              <a:path w="1524000" h="66039">
                <a:moveTo>
                  <a:pt x="0" y="65532"/>
                </a:moveTo>
                <a:lnTo>
                  <a:pt x="1524000" y="65532"/>
                </a:lnTo>
                <a:lnTo>
                  <a:pt x="1524000" y="0"/>
                </a:lnTo>
                <a:lnTo>
                  <a:pt x="0" y="0"/>
                </a:lnTo>
                <a:lnTo>
                  <a:pt x="0" y="65532"/>
                </a:lnTo>
                <a:close/>
              </a:path>
            </a:pathLst>
          </a:custGeom>
          <a:solidFill>
            <a:srgbClr val="AA00AF"/>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29" name="object 12">
            <a:extLst>
              <a:ext uri="{FF2B5EF4-FFF2-40B4-BE49-F238E27FC236}">
                <a16:creationId xmlns:a16="http://schemas.microsoft.com/office/drawing/2014/main" id="{260A4F48-B451-413A-9E49-150E7D23FB07}"/>
              </a:ext>
            </a:extLst>
          </p:cNvPr>
          <p:cNvSpPr/>
          <p:nvPr/>
        </p:nvSpPr>
        <p:spPr>
          <a:xfrm>
            <a:off x="9902815" y="4700320"/>
            <a:ext cx="1554339" cy="2249258"/>
          </a:xfrm>
          <a:custGeom>
            <a:avLst/>
            <a:gdLst/>
            <a:ahLst/>
            <a:cxnLst/>
            <a:rect l="l" t="t" r="r" b="b"/>
            <a:pathLst>
              <a:path w="1524000" h="2205354">
                <a:moveTo>
                  <a:pt x="0" y="2205228"/>
                </a:moveTo>
                <a:lnTo>
                  <a:pt x="1524000" y="2205228"/>
                </a:lnTo>
                <a:lnTo>
                  <a:pt x="1524000" y="0"/>
                </a:lnTo>
                <a:lnTo>
                  <a:pt x="0" y="0"/>
                </a:lnTo>
                <a:lnTo>
                  <a:pt x="0" y="2205228"/>
                </a:lnTo>
                <a:close/>
              </a:path>
            </a:pathLst>
          </a:custGeom>
          <a:ln w="28956">
            <a:solidFill>
              <a:srgbClr val="051821"/>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31" name="object 13">
            <a:extLst>
              <a:ext uri="{FF2B5EF4-FFF2-40B4-BE49-F238E27FC236}">
                <a16:creationId xmlns:a16="http://schemas.microsoft.com/office/drawing/2014/main" id="{E66C0B11-58CA-4878-AE08-60ACCA380C32}"/>
              </a:ext>
            </a:extLst>
          </p:cNvPr>
          <p:cNvSpPr txBox="1"/>
          <p:nvPr/>
        </p:nvSpPr>
        <p:spPr>
          <a:xfrm>
            <a:off x="9917583" y="4715085"/>
            <a:ext cx="1525195" cy="156952"/>
          </a:xfrm>
          <a:prstGeom prst="rect">
            <a:avLst/>
          </a:prstGeom>
          <a:solidFill>
            <a:srgbClr val="AA00AF"/>
          </a:solidFill>
        </p:spPr>
        <p:txBody>
          <a:bodyPr vert="horz" wrap="square" lIns="0" tIns="0" rIns="0" bIns="0" rtlCol="0">
            <a:spAutoFit/>
          </a:bodyPr>
          <a:lstStyle/>
          <a:p>
            <a:pPr marL="0" marR="0" lvl="0" indent="0" algn="l" defTabSz="932742" rtl="0" eaLnBrk="1" fontAlgn="auto" latinLnBrk="0" hangingPunct="1">
              <a:lnSpc>
                <a:spcPts val="1229"/>
              </a:lnSpc>
              <a:spcBef>
                <a:spcPts val="0"/>
              </a:spcBef>
              <a:spcAft>
                <a:spcPts val="0"/>
              </a:spcAft>
              <a:buClrTx/>
              <a:buSzTx/>
              <a:buFontTx/>
              <a:buNone/>
              <a:tabLst/>
              <a:defRPr/>
            </a:pPr>
            <a:r>
              <a:rPr kumimoji="0" sz="1122" b="0" i="0" u="none" strike="noStrike" kern="1200" cap="none" spc="-5" normalizeH="0" baseline="0" noProof="0">
                <a:ln>
                  <a:noFill/>
                </a:ln>
                <a:solidFill>
                  <a:srgbClr val="FFFFFF"/>
                </a:solidFill>
                <a:effectLst/>
                <a:uLnTx/>
                <a:uFillTx/>
                <a:ea typeface="+mn-ea"/>
                <a:cs typeface="Verdana"/>
              </a:rPr>
              <a:t>EPCM</a:t>
            </a:r>
            <a:endParaRPr kumimoji="0" sz="1122" b="0" i="0" u="none" strike="noStrike" kern="1200" cap="none" spc="0" normalizeH="0" baseline="0" noProof="0">
              <a:ln>
                <a:noFill/>
              </a:ln>
              <a:solidFill>
                <a:srgbClr val="FFFFFF"/>
              </a:solidFill>
              <a:effectLst/>
              <a:uLnTx/>
              <a:uFillTx/>
              <a:ea typeface="+mn-ea"/>
              <a:cs typeface="Verdana"/>
            </a:endParaRPr>
          </a:p>
        </p:txBody>
      </p:sp>
      <p:sp>
        <p:nvSpPr>
          <p:cNvPr id="33" name="object 14">
            <a:extLst>
              <a:ext uri="{FF2B5EF4-FFF2-40B4-BE49-F238E27FC236}">
                <a16:creationId xmlns:a16="http://schemas.microsoft.com/office/drawing/2014/main" id="{0A3C0BE6-2EF6-4FAD-8067-90898FB731F5}"/>
              </a:ext>
            </a:extLst>
          </p:cNvPr>
          <p:cNvSpPr/>
          <p:nvPr/>
        </p:nvSpPr>
        <p:spPr>
          <a:xfrm>
            <a:off x="9902815" y="5322055"/>
            <a:ext cx="1554339" cy="310868"/>
          </a:xfrm>
          <a:custGeom>
            <a:avLst/>
            <a:gdLst/>
            <a:ahLst/>
            <a:cxnLst/>
            <a:rect l="l" t="t" r="r" b="b"/>
            <a:pathLst>
              <a:path w="1524000" h="304800">
                <a:moveTo>
                  <a:pt x="0" y="304799"/>
                </a:moveTo>
                <a:lnTo>
                  <a:pt x="1524000" y="304799"/>
                </a:lnTo>
                <a:lnTo>
                  <a:pt x="1524000" y="0"/>
                </a:lnTo>
                <a:lnTo>
                  <a:pt x="0" y="0"/>
                </a:lnTo>
                <a:lnTo>
                  <a:pt x="0" y="304799"/>
                </a:lnTo>
                <a:close/>
              </a:path>
            </a:pathLst>
          </a:custGeom>
          <a:solidFill>
            <a:srgbClr val="0070C5"/>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35" name="object 15">
            <a:extLst>
              <a:ext uri="{FF2B5EF4-FFF2-40B4-BE49-F238E27FC236}">
                <a16:creationId xmlns:a16="http://schemas.microsoft.com/office/drawing/2014/main" id="{8145B7FB-C49C-47F9-B007-B4EBA7DD0E3E}"/>
              </a:ext>
            </a:extLst>
          </p:cNvPr>
          <p:cNvSpPr/>
          <p:nvPr/>
        </p:nvSpPr>
        <p:spPr>
          <a:xfrm>
            <a:off x="9902815" y="5322055"/>
            <a:ext cx="1554339" cy="310868"/>
          </a:xfrm>
          <a:custGeom>
            <a:avLst/>
            <a:gdLst/>
            <a:ahLst/>
            <a:cxnLst/>
            <a:rect l="l" t="t" r="r" b="b"/>
            <a:pathLst>
              <a:path w="1524000" h="304800">
                <a:moveTo>
                  <a:pt x="0" y="304799"/>
                </a:moveTo>
                <a:lnTo>
                  <a:pt x="1524000" y="304799"/>
                </a:lnTo>
                <a:lnTo>
                  <a:pt x="1524000" y="0"/>
                </a:lnTo>
                <a:lnTo>
                  <a:pt x="0" y="0"/>
                </a:lnTo>
                <a:lnTo>
                  <a:pt x="0" y="304799"/>
                </a:lnTo>
                <a:close/>
              </a:path>
            </a:pathLst>
          </a:custGeom>
          <a:ln w="25908">
            <a:solidFill>
              <a:srgbClr val="005190"/>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37" name="object 16">
            <a:extLst>
              <a:ext uri="{FF2B5EF4-FFF2-40B4-BE49-F238E27FC236}">
                <a16:creationId xmlns:a16="http://schemas.microsoft.com/office/drawing/2014/main" id="{F2D47C19-2378-4A43-9557-F1FA21CE517D}"/>
              </a:ext>
            </a:extLst>
          </p:cNvPr>
          <p:cNvSpPr txBox="1"/>
          <p:nvPr/>
        </p:nvSpPr>
        <p:spPr>
          <a:xfrm>
            <a:off x="9917583" y="5355215"/>
            <a:ext cx="1525195" cy="233473"/>
          </a:xfrm>
          <a:prstGeom prst="rect">
            <a:avLst/>
          </a:prstGeom>
        </p:spPr>
        <p:txBody>
          <a:bodyPr vert="horz" wrap="square" lIns="0" tIns="13600" rIns="0" bIns="0" rtlCol="0">
            <a:spAutoFit/>
          </a:bodyPr>
          <a:lstStyle/>
          <a:p>
            <a:pPr marL="0" marR="0" lvl="0" indent="0" algn="ctr" defTabSz="932742" rtl="0" eaLnBrk="1" fontAlgn="auto" latinLnBrk="0" hangingPunct="1">
              <a:lnSpc>
                <a:spcPct val="100000"/>
              </a:lnSpc>
              <a:spcBef>
                <a:spcPts val="107"/>
              </a:spcBef>
              <a:spcAft>
                <a:spcPts val="0"/>
              </a:spcAft>
              <a:buClrTx/>
              <a:buSzTx/>
              <a:buFontTx/>
              <a:buNone/>
              <a:tabLst/>
              <a:defRPr/>
            </a:pPr>
            <a:r>
              <a:rPr kumimoji="0" sz="1428" b="0" i="0" u="none" strike="noStrike" kern="1200" cap="none" spc="-10" normalizeH="0" baseline="0" noProof="0">
                <a:ln>
                  <a:noFill/>
                </a:ln>
                <a:solidFill>
                  <a:srgbClr val="FFFFFF"/>
                </a:solidFill>
                <a:effectLst/>
                <a:uLnTx/>
                <a:uFillTx/>
                <a:ea typeface="+mn-ea"/>
                <a:cs typeface="Verdana"/>
              </a:rPr>
              <a:t>Invalid</a:t>
            </a:r>
            <a:endParaRPr kumimoji="0" sz="1428" b="0" i="0" u="none" strike="noStrike" kern="1200" cap="none" spc="0" normalizeH="0" baseline="0" noProof="0">
              <a:ln>
                <a:noFill/>
              </a:ln>
              <a:solidFill>
                <a:srgbClr val="FFFFFF"/>
              </a:solidFill>
              <a:effectLst/>
              <a:uLnTx/>
              <a:uFillTx/>
              <a:ea typeface="+mn-ea"/>
              <a:cs typeface="Verdana"/>
            </a:endParaRPr>
          </a:p>
        </p:txBody>
      </p:sp>
      <p:sp>
        <p:nvSpPr>
          <p:cNvPr id="39" name="object 17">
            <a:extLst>
              <a:ext uri="{FF2B5EF4-FFF2-40B4-BE49-F238E27FC236}">
                <a16:creationId xmlns:a16="http://schemas.microsoft.com/office/drawing/2014/main" id="{F93F6C0D-86D4-4219-A7B3-C3019DB09A7B}"/>
              </a:ext>
            </a:extLst>
          </p:cNvPr>
          <p:cNvSpPr/>
          <p:nvPr/>
        </p:nvSpPr>
        <p:spPr>
          <a:xfrm>
            <a:off x="9912142" y="4902383"/>
            <a:ext cx="1554339" cy="310868"/>
          </a:xfrm>
          <a:custGeom>
            <a:avLst/>
            <a:gdLst/>
            <a:ahLst/>
            <a:cxnLst/>
            <a:rect l="l" t="t" r="r" b="b"/>
            <a:pathLst>
              <a:path w="1524000" h="304800">
                <a:moveTo>
                  <a:pt x="0" y="304799"/>
                </a:moveTo>
                <a:lnTo>
                  <a:pt x="1524000" y="304799"/>
                </a:lnTo>
                <a:lnTo>
                  <a:pt x="1524000" y="0"/>
                </a:lnTo>
                <a:lnTo>
                  <a:pt x="0" y="0"/>
                </a:lnTo>
                <a:lnTo>
                  <a:pt x="0" y="304799"/>
                </a:lnTo>
                <a:close/>
              </a:path>
            </a:pathLst>
          </a:custGeom>
          <a:ln w="25908">
            <a:solidFill>
              <a:srgbClr val="005190"/>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41" name="object 18">
            <a:extLst>
              <a:ext uri="{FF2B5EF4-FFF2-40B4-BE49-F238E27FC236}">
                <a16:creationId xmlns:a16="http://schemas.microsoft.com/office/drawing/2014/main" id="{0D07C0F3-2E1F-441F-B9B7-F7CB25C1CAD6}"/>
              </a:ext>
            </a:extLst>
          </p:cNvPr>
          <p:cNvSpPr txBox="1"/>
          <p:nvPr/>
        </p:nvSpPr>
        <p:spPr>
          <a:xfrm>
            <a:off x="9921468" y="4915596"/>
            <a:ext cx="1517423" cy="256159"/>
          </a:xfrm>
          <a:prstGeom prst="rect">
            <a:avLst/>
          </a:prstGeom>
          <a:solidFill>
            <a:srgbClr val="0070C5"/>
          </a:solidFill>
        </p:spPr>
        <p:txBody>
          <a:bodyPr vert="horz" wrap="square" lIns="0" tIns="31734" rIns="0" bIns="0" rtlCol="0">
            <a:spAutoFit/>
          </a:bodyPr>
          <a:lstStyle/>
          <a:p>
            <a:pPr marL="0" marR="0" lvl="0" indent="0" algn="ctr" defTabSz="932742" rtl="0" eaLnBrk="1" fontAlgn="auto" latinLnBrk="0" hangingPunct="1">
              <a:lnSpc>
                <a:spcPct val="100000"/>
              </a:lnSpc>
              <a:spcBef>
                <a:spcPts val="250"/>
              </a:spcBef>
              <a:spcAft>
                <a:spcPts val="0"/>
              </a:spcAft>
              <a:buClrTx/>
              <a:buSzTx/>
              <a:buFontTx/>
              <a:buNone/>
              <a:tabLst/>
              <a:defRPr/>
            </a:pPr>
            <a:r>
              <a:rPr kumimoji="0" sz="1428" b="0" i="0" u="none" strike="noStrike" kern="1200" cap="none" spc="-10" normalizeH="0" baseline="0" noProof="0">
                <a:ln>
                  <a:noFill/>
                </a:ln>
                <a:solidFill>
                  <a:srgbClr val="FFFFFF"/>
                </a:solidFill>
                <a:effectLst/>
                <a:uLnTx/>
                <a:uFillTx/>
                <a:ea typeface="+mn-ea"/>
                <a:cs typeface="Verdana"/>
              </a:rPr>
              <a:t>Invalid</a:t>
            </a:r>
            <a:endParaRPr kumimoji="0" sz="1428" b="0" i="0" u="none" strike="noStrike" kern="1200" cap="none" spc="0" normalizeH="0" baseline="0" noProof="0">
              <a:ln>
                <a:noFill/>
              </a:ln>
              <a:solidFill>
                <a:srgbClr val="FFFFFF"/>
              </a:solidFill>
              <a:effectLst/>
              <a:uLnTx/>
              <a:uFillTx/>
              <a:ea typeface="+mn-ea"/>
              <a:cs typeface="Verdana"/>
            </a:endParaRPr>
          </a:p>
        </p:txBody>
      </p:sp>
      <p:sp>
        <p:nvSpPr>
          <p:cNvPr id="43" name="object 19">
            <a:extLst>
              <a:ext uri="{FF2B5EF4-FFF2-40B4-BE49-F238E27FC236}">
                <a16:creationId xmlns:a16="http://schemas.microsoft.com/office/drawing/2014/main" id="{1C27736D-027D-40B1-AECB-EEDE1524B969}"/>
              </a:ext>
            </a:extLst>
          </p:cNvPr>
          <p:cNvSpPr/>
          <p:nvPr/>
        </p:nvSpPr>
        <p:spPr>
          <a:xfrm>
            <a:off x="9902815" y="5710640"/>
            <a:ext cx="1554339" cy="310868"/>
          </a:xfrm>
          <a:custGeom>
            <a:avLst/>
            <a:gdLst/>
            <a:ahLst/>
            <a:cxnLst/>
            <a:rect l="l" t="t" r="r" b="b"/>
            <a:pathLst>
              <a:path w="1524000" h="304800">
                <a:moveTo>
                  <a:pt x="0" y="304799"/>
                </a:moveTo>
                <a:lnTo>
                  <a:pt x="1524000" y="304799"/>
                </a:lnTo>
                <a:lnTo>
                  <a:pt x="1524000" y="0"/>
                </a:lnTo>
                <a:lnTo>
                  <a:pt x="0" y="0"/>
                </a:lnTo>
                <a:lnTo>
                  <a:pt x="0" y="304799"/>
                </a:lnTo>
                <a:close/>
              </a:path>
            </a:pathLst>
          </a:custGeom>
          <a:ln w="25908">
            <a:solidFill>
              <a:srgbClr val="005190"/>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45" name="object 20">
            <a:extLst>
              <a:ext uri="{FF2B5EF4-FFF2-40B4-BE49-F238E27FC236}">
                <a16:creationId xmlns:a16="http://schemas.microsoft.com/office/drawing/2014/main" id="{61BD523A-1FA2-443B-B01C-27DA4990D220}"/>
              </a:ext>
            </a:extLst>
          </p:cNvPr>
          <p:cNvSpPr txBox="1"/>
          <p:nvPr/>
        </p:nvSpPr>
        <p:spPr>
          <a:xfrm>
            <a:off x="9917583" y="5723852"/>
            <a:ext cx="1525195" cy="257465"/>
          </a:xfrm>
          <a:prstGeom prst="rect">
            <a:avLst/>
          </a:prstGeom>
          <a:solidFill>
            <a:srgbClr val="0070C5"/>
          </a:solidFill>
        </p:spPr>
        <p:txBody>
          <a:bodyPr vert="horz" wrap="square" lIns="0" tIns="33029" rIns="0" bIns="0" rtlCol="0">
            <a:spAutoFit/>
          </a:bodyPr>
          <a:lstStyle/>
          <a:p>
            <a:pPr marL="0" marR="0" lvl="0" indent="0" algn="ctr" defTabSz="932742" rtl="0" eaLnBrk="1" fontAlgn="auto" latinLnBrk="0" hangingPunct="1">
              <a:lnSpc>
                <a:spcPct val="100000"/>
              </a:lnSpc>
              <a:spcBef>
                <a:spcPts val="259"/>
              </a:spcBef>
              <a:spcAft>
                <a:spcPts val="0"/>
              </a:spcAft>
              <a:buClrTx/>
              <a:buSzTx/>
              <a:buFontTx/>
              <a:buNone/>
              <a:tabLst/>
              <a:defRPr/>
            </a:pPr>
            <a:r>
              <a:rPr kumimoji="0" sz="1428" b="0" i="0" u="none" strike="noStrike" kern="1200" cap="none" spc="-10" normalizeH="0" baseline="0" noProof="0">
                <a:ln>
                  <a:noFill/>
                </a:ln>
                <a:solidFill>
                  <a:srgbClr val="FFFFFF"/>
                </a:solidFill>
                <a:effectLst/>
                <a:uLnTx/>
                <a:uFillTx/>
                <a:ea typeface="+mn-ea"/>
                <a:cs typeface="Verdana"/>
              </a:rPr>
              <a:t>Invalid</a:t>
            </a:r>
            <a:endParaRPr kumimoji="0" sz="1428" b="0" i="0" u="none" strike="noStrike" kern="1200" cap="none" spc="0" normalizeH="0" baseline="0" noProof="0">
              <a:ln>
                <a:noFill/>
              </a:ln>
              <a:solidFill>
                <a:srgbClr val="FFFFFF"/>
              </a:solidFill>
              <a:effectLst/>
              <a:uLnTx/>
              <a:uFillTx/>
              <a:ea typeface="+mn-ea"/>
              <a:cs typeface="Verdana"/>
            </a:endParaRPr>
          </a:p>
        </p:txBody>
      </p:sp>
      <p:sp>
        <p:nvSpPr>
          <p:cNvPr id="47" name="object 22">
            <a:extLst>
              <a:ext uri="{FF2B5EF4-FFF2-40B4-BE49-F238E27FC236}">
                <a16:creationId xmlns:a16="http://schemas.microsoft.com/office/drawing/2014/main" id="{DDD72C18-C789-429A-9408-BD0D6555E9BE}"/>
              </a:ext>
            </a:extLst>
          </p:cNvPr>
          <p:cNvSpPr/>
          <p:nvPr/>
        </p:nvSpPr>
        <p:spPr>
          <a:xfrm>
            <a:off x="9902815" y="6571743"/>
            <a:ext cx="1554339" cy="310868"/>
          </a:xfrm>
          <a:custGeom>
            <a:avLst/>
            <a:gdLst/>
            <a:ahLst/>
            <a:cxnLst/>
            <a:rect l="l" t="t" r="r" b="b"/>
            <a:pathLst>
              <a:path w="1524000" h="304800">
                <a:moveTo>
                  <a:pt x="0" y="304799"/>
                </a:moveTo>
                <a:lnTo>
                  <a:pt x="1524000" y="304799"/>
                </a:lnTo>
                <a:lnTo>
                  <a:pt x="1524000" y="0"/>
                </a:lnTo>
                <a:lnTo>
                  <a:pt x="0" y="0"/>
                </a:lnTo>
                <a:lnTo>
                  <a:pt x="0" y="304799"/>
                </a:lnTo>
                <a:close/>
              </a:path>
            </a:pathLst>
          </a:custGeom>
          <a:solidFill>
            <a:srgbClr val="0070C5"/>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49" name="object 23">
            <a:extLst>
              <a:ext uri="{FF2B5EF4-FFF2-40B4-BE49-F238E27FC236}">
                <a16:creationId xmlns:a16="http://schemas.microsoft.com/office/drawing/2014/main" id="{AB55C0FC-5085-4BD3-822D-953373561FA5}"/>
              </a:ext>
            </a:extLst>
          </p:cNvPr>
          <p:cNvSpPr/>
          <p:nvPr/>
        </p:nvSpPr>
        <p:spPr>
          <a:xfrm>
            <a:off x="9902815" y="6571743"/>
            <a:ext cx="1554339" cy="310868"/>
          </a:xfrm>
          <a:custGeom>
            <a:avLst/>
            <a:gdLst/>
            <a:ahLst/>
            <a:cxnLst/>
            <a:rect l="l" t="t" r="r" b="b"/>
            <a:pathLst>
              <a:path w="1524000" h="304800">
                <a:moveTo>
                  <a:pt x="0" y="304799"/>
                </a:moveTo>
                <a:lnTo>
                  <a:pt x="1524000" y="304799"/>
                </a:lnTo>
                <a:lnTo>
                  <a:pt x="1524000" y="0"/>
                </a:lnTo>
                <a:lnTo>
                  <a:pt x="0" y="0"/>
                </a:lnTo>
                <a:lnTo>
                  <a:pt x="0" y="304799"/>
                </a:lnTo>
                <a:close/>
              </a:path>
            </a:pathLst>
          </a:custGeom>
          <a:ln w="25908">
            <a:solidFill>
              <a:srgbClr val="005190"/>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51" name="object 24">
            <a:extLst>
              <a:ext uri="{FF2B5EF4-FFF2-40B4-BE49-F238E27FC236}">
                <a16:creationId xmlns:a16="http://schemas.microsoft.com/office/drawing/2014/main" id="{588D45B5-8B10-44D5-AA7A-684CBD8E64B0}"/>
              </a:ext>
            </a:extLst>
          </p:cNvPr>
          <p:cNvSpPr txBox="1"/>
          <p:nvPr/>
        </p:nvSpPr>
        <p:spPr>
          <a:xfrm>
            <a:off x="10167312" y="6604333"/>
            <a:ext cx="1023273" cy="232820"/>
          </a:xfrm>
          <a:prstGeom prst="rect">
            <a:avLst/>
          </a:prstGeom>
        </p:spPr>
        <p:txBody>
          <a:bodyPr vert="horz" wrap="square" lIns="0" tIns="12953" rIns="0" bIns="0" rtlCol="0">
            <a:spAutoFit/>
          </a:bodyPr>
          <a:lstStyle/>
          <a:p>
            <a:pPr marL="12953" marR="0" lvl="0" indent="0" algn="l" defTabSz="932742" rtl="0" eaLnBrk="1" fontAlgn="auto" latinLnBrk="0" hangingPunct="1">
              <a:lnSpc>
                <a:spcPct val="100000"/>
              </a:lnSpc>
              <a:spcBef>
                <a:spcPts val="102"/>
              </a:spcBef>
              <a:spcAft>
                <a:spcPts val="0"/>
              </a:spcAft>
              <a:buClrTx/>
              <a:buSzTx/>
              <a:buFontTx/>
              <a:buNone/>
              <a:tabLst/>
              <a:defRPr/>
            </a:pPr>
            <a:r>
              <a:rPr kumimoji="0" sz="1428" b="0" i="0" u="none" strike="noStrike" kern="1200" cap="none" spc="-10" normalizeH="0" baseline="0" noProof="0">
                <a:ln>
                  <a:noFill/>
                </a:ln>
                <a:solidFill>
                  <a:srgbClr val="FFFFFF"/>
                </a:solidFill>
                <a:effectLst/>
                <a:uLnTx/>
                <a:uFillTx/>
                <a:ea typeface="+mn-ea"/>
                <a:cs typeface="Verdana"/>
              </a:rPr>
              <a:t>Valid,SECS</a:t>
            </a:r>
            <a:endParaRPr kumimoji="0" sz="1428" b="0" i="0" u="none" strike="noStrike" kern="1200" cap="none" spc="0" normalizeH="0" baseline="0" noProof="0">
              <a:ln>
                <a:noFill/>
              </a:ln>
              <a:solidFill>
                <a:srgbClr val="FFFFFF"/>
              </a:solidFill>
              <a:effectLst/>
              <a:uLnTx/>
              <a:uFillTx/>
              <a:ea typeface="+mn-ea"/>
              <a:cs typeface="Verdana"/>
            </a:endParaRPr>
          </a:p>
        </p:txBody>
      </p:sp>
      <p:sp>
        <p:nvSpPr>
          <p:cNvPr id="53" name="object 25">
            <a:extLst>
              <a:ext uri="{FF2B5EF4-FFF2-40B4-BE49-F238E27FC236}">
                <a16:creationId xmlns:a16="http://schemas.microsoft.com/office/drawing/2014/main" id="{23E58B58-9802-4880-8D53-88BF494730BC}"/>
              </a:ext>
            </a:extLst>
          </p:cNvPr>
          <p:cNvSpPr txBox="1"/>
          <p:nvPr/>
        </p:nvSpPr>
        <p:spPr>
          <a:xfrm>
            <a:off x="9874838" y="3497262"/>
            <a:ext cx="1554339" cy="270546"/>
          </a:xfrm>
          <a:prstGeom prst="rect">
            <a:avLst/>
          </a:prstGeom>
          <a:solidFill>
            <a:srgbClr val="0070C5"/>
          </a:solidFill>
          <a:ln w="25907">
            <a:solidFill>
              <a:srgbClr val="005190"/>
            </a:solidFill>
          </a:ln>
        </p:spPr>
        <p:txBody>
          <a:bodyPr vert="horz" wrap="square" lIns="0" tIns="45983" rIns="0" bIns="0" rtlCol="0">
            <a:spAutoFit/>
          </a:bodyPr>
          <a:lstStyle/>
          <a:p>
            <a:pPr marL="216311" marR="0" lvl="0" indent="0" algn="l" defTabSz="932742" rtl="0" eaLnBrk="1" fontAlgn="auto" latinLnBrk="0" hangingPunct="1">
              <a:lnSpc>
                <a:spcPct val="100000"/>
              </a:lnSpc>
              <a:spcBef>
                <a:spcPts val="362"/>
              </a:spcBef>
              <a:spcAft>
                <a:spcPts val="0"/>
              </a:spcAft>
              <a:buClrTx/>
              <a:buSzTx/>
              <a:buFontTx/>
              <a:buNone/>
              <a:tabLst/>
              <a:defRPr/>
            </a:pPr>
            <a:r>
              <a:rPr kumimoji="0" sz="1428" b="0" i="0" u="none" strike="noStrike" kern="1200" cap="none" spc="-5" normalizeH="0" baseline="0" noProof="0">
                <a:ln>
                  <a:noFill/>
                </a:ln>
                <a:solidFill>
                  <a:srgbClr val="FFFFFF"/>
                </a:solidFill>
                <a:effectLst/>
                <a:uLnTx/>
                <a:uFillTx/>
                <a:ea typeface="+mn-ea"/>
                <a:cs typeface="Verdana"/>
              </a:rPr>
              <a:t>MRENCLAVE</a:t>
            </a:r>
            <a:endParaRPr kumimoji="0" sz="1428" b="0" i="0" u="none" strike="noStrike" kern="1200" cap="none" spc="0" normalizeH="0" baseline="0" noProof="0">
              <a:ln>
                <a:noFill/>
              </a:ln>
              <a:solidFill>
                <a:srgbClr val="FFFFFF"/>
              </a:solidFill>
              <a:effectLst/>
              <a:uLnTx/>
              <a:uFillTx/>
              <a:ea typeface="+mn-ea"/>
              <a:cs typeface="Verdana"/>
            </a:endParaRPr>
          </a:p>
        </p:txBody>
      </p:sp>
      <p:sp>
        <p:nvSpPr>
          <p:cNvPr id="55" name="Rectangle 54">
            <a:extLst>
              <a:ext uri="{FF2B5EF4-FFF2-40B4-BE49-F238E27FC236}">
                <a16:creationId xmlns:a16="http://schemas.microsoft.com/office/drawing/2014/main" id="{6450B0EF-ABCC-4F6F-852C-F32EC086B8CA}"/>
              </a:ext>
            </a:extLst>
          </p:cNvPr>
          <p:cNvSpPr/>
          <p:nvPr/>
        </p:nvSpPr>
        <p:spPr bwMode="auto">
          <a:xfrm>
            <a:off x="8076354" y="6571743"/>
            <a:ext cx="1517980" cy="377807"/>
          </a:xfrm>
          <a:prstGeom prst="rect">
            <a:avLst/>
          </a:prstGeom>
          <a:solidFill>
            <a:srgbClr val="00B050"/>
          </a:solid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fr-FR" sz="2400" b="0" i="0" u="none" strike="noStrike" kern="120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7" name="Rectangle 56">
            <a:extLst>
              <a:ext uri="{FF2B5EF4-FFF2-40B4-BE49-F238E27FC236}">
                <a16:creationId xmlns:a16="http://schemas.microsoft.com/office/drawing/2014/main" id="{AFD819E9-97BA-4E31-B838-96E12F9B94CD}"/>
              </a:ext>
            </a:extLst>
          </p:cNvPr>
          <p:cNvSpPr/>
          <p:nvPr/>
        </p:nvSpPr>
        <p:spPr>
          <a:xfrm>
            <a:off x="8533602" y="6649272"/>
            <a:ext cx="645049" cy="263855"/>
          </a:xfrm>
          <a:prstGeom prst="rect">
            <a:avLst/>
          </a:prstGeom>
        </p:spPr>
        <p:txBody>
          <a:bodyPr wrap="none">
            <a:spAutoFit/>
          </a:bodyPr>
          <a:lstStyle/>
          <a:p>
            <a:pPr marL="13970" marR="0" lvl="0" indent="0" algn="ctr" defTabSz="932742" rtl="0" eaLnBrk="1" fontAlgn="auto" latinLnBrk="0" hangingPunct="1">
              <a:lnSpc>
                <a:spcPts val="1315"/>
              </a:lnSpc>
              <a:spcBef>
                <a:spcPts val="0"/>
              </a:spcBef>
              <a:spcAft>
                <a:spcPts val="0"/>
              </a:spcAft>
              <a:buClrTx/>
              <a:buSzTx/>
              <a:buFontTx/>
              <a:buNone/>
              <a:tabLst/>
              <a:defRPr/>
            </a:pPr>
            <a:r>
              <a:rPr kumimoji="0" lang="fr-FR" sz="1600" b="0" i="0" u="none" strike="noStrike" kern="1200" cap="none" spc="-5" normalizeH="0" baseline="0" noProof="0">
                <a:ln>
                  <a:noFill/>
                </a:ln>
                <a:solidFill>
                  <a:srgbClr val="505050">
                    <a:lumMod val="50000"/>
                  </a:srgbClr>
                </a:solidFill>
                <a:effectLst/>
                <a:uLnTx/>
                <a:uFillTx/>
                <a:ea typeface="+mn-ea"/>
                <a:cs typeface="Verdana"/>
              </a:rPr>
              <a:t>SECS</a:t>
            </a:r>
            <a:endParaRPr kumimoji="0" lang="fr-FR" sz="1600" b="0" i="0" u="none" strike="noStrike" kern="1200" cap="none" spc="0" normalizeH="0" baseline="0" noProof="0">
              <a:ln>
                <a:noFill/>
              </a:ln>
              <a:solidFill>
                <a:srgbClr val="505050">
                  <a:lumMod val="50000"/>
                </a:srgbClr>
              </a:solidFill>
              <a:effectLst/>
              <a:uLnTx/>
              <a:uFillTx/>
              <a:ea typeface="+mn-ea"/>
              <a:cs typeface="Verdana"/>
            </a:endParaRPr>
          </a:p>
        </p:txBody>
      </p:sp>
      <p:sp>
        <p:nvSpPr>
          <p:cNvPr id="61" name="Rectangle 60">
            <a:extLst>
              <a:ext uri="{FF2B5EF4-FFF2-40B4-BE49-F238E27FC236}">
                <a16:creationId xmlns:a16="http://schemas.microsoft.com/office/drawing/2014/main" id="{7CEBBFD3-A6AB-4658-BAB1-CF404F2D9618}"/>
              </a:ext>
            </a:extLst>
          </p:cNvPr>
          <p:cNvSpPr/>
          <p:nvPr/>
        </p:nvSpPr>
        <p:spPr>
          <a:xfrm>
            <a:off x="8102255" y="3760565"/>
            <a:ext cx="1476110" cy="259045"/>
          </a:xfrm>
          <a:prstGeom prst="rect">
            <a:avLst/>
          </a:prstGeom>
        </p:spPr>
        <p:txBody>
          <a:bodyPr wrap="none">
            <a:spAutoFit/>
          </a:bodyPr>
          <a:lstStyle/>
          <a:p>
            <a:pPr marL="13970" marR="0" lvl="0" indent="0" algn="ctr" defTabSz="932742" rtl="0" eaLnBrk="1" fontAlgn="auto" latinLnBrk="0" hangingPunct="1">
              <a:lnSpc>
                <a:spcPts val="1315"/>
              </a:lnSpc>
              <a:spcBef>
                <a:spcPts val="0"/>
              </a:spcBef>
              <a:spcAft>
                <a:spcPts val="0"/>
              </a:spcAft>
              <a:buClrTx/>
              <a:buSzTx/>
              <a:buFontTx/>
              <a:buNone/>
              <a:tabLst/>
              <a:defRPr/>
            </a:pPr>
            <a:r>
              <a:rPr kumimoji="0" lang="fr-FR" sz="1400" b="0" i="0" u="none" strike="noStrike" kern="1200" cap="none" spc="-5" normalizeH="0" baseline="0" noProof="0">
                <a:ln>
                  <a:noFill/>
                </a:ln>
                <a:solidFill>
                  <a:schemeClr val="bg1"/>
                </a:solidFill>
                <a:effectLst/>
                <a:uLnTx/>
                <a:uFillTx/>
                <a:ea typeface="+mn-ea"/>
                <a:cs typeface="Verdana"/>
              </a:rPr>
              <a:t>System Memory</a:t>
            </a:r>
            <a:endParaRPr kumimoji="0" lang="fr-FR" sz="1400" b="0" i="0" u="none" strike="noStrike" kern="1200" cap="none" spc="0" normalizeH="0" baseline="0" noProof="0">
              <a:ln>
                <a:noFill/>
              </a:ln>
              <a:solidFill>
                <a:schemeClr val="bg1"/>
              </a:solidFill>
              <a:effectLst/>
              <a:uLnTx/>
              <a:uFillTx/>
              <a:ea typeface="+mn-ea"/>
              <a:cs typeface="Verdana"/>
            </a:endParaRPr>
          </a:p>
        </p:txBody>
      </p:sp>
    </p:spTree>
    <p:extLst>
      <p:ext uri="{BB962C8B-B14F-4D97-AF65-F5344CB8AC3E}">
        <p14:creationId xmlns:p14="http://schemas.microsoft.com/office/powerpoint/2010/main" val="2445381923"/>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72274" y="144462"/>
            <a:ext cx="11889564" cy="860424"/>
          </a:xfrm>
        </p:spPr>
        <p:txBody>
          <a:bodyPr/>
          <a:lstStyle/>
          <a:p>
            <a:r>
              <a:rPr lang="en-US"/>
              <a:t>Lifecycle of an enclave</a:t>
            </a:r>
          </a:p>
        </p:txBody>
      </p:sp>
      <p:sp>
        <p:nvSpPr>
          <p:cNvPr id="3" name="object 2">
            <a:extLst>
              <a:ext uri="{FF2B5EF4-FFF2-40B4-BE49-F238E27FC236}">
                <a16:creationId xmlns:a16="http://schemas.microsoft.com/office/drawing/2014/main" id="{9485C496-E04D-488C-BF61-04767D6DA668}"/>
              </a:ext>
            </a:extLst>
          </p:cNvPr>
          <p:cNvSpPr/>
          <p:nvPr/>
        </p:nvSpPr>
        <p:spPr>
          <a:xfrm>
            <a:off x="2260909" y="1547836"/>
            <a:ext cx="1527048" cy="5412105"/>
          </a:xfrm>
          <a:custGeom>
            <a:avLst/>
            <a:gdLst/>
            <a:ahLst/>
            <a:cxnLst/>
            <a:rect l="l" t="t" r="r" b="b"/>
            <a:pathLst>
              <a:path w="1295400" h="5412105">
                <a:moveTo>
                  <a:pt x="0" y="5411724"/>
                </a:moveTo>
                <a:lnTo>
                  <a:pt x="1295400" y="5411724"/>
                </a:lnTo>
                <a:lnTo>
                  <a:pt x="1295400" y="0"/>
                </a:lnTo>
                <a:lnTo>
                  <a:pt x="0" y="0"/>
                </a:lnTo>
                <a:lnTo>
                  <a:pt x="0" y="5411724"/>
                </a:lnTo>
                <a:close/>
              </a:path>
            </a:pathLst>
          </a:custGeom>
          <a:solidFill>
            <a:srgbClr val="008000"/>
          </a:solidFill>
          <a:ln w="28575">
            <a:solidFill>
              <a:schemeClr val="bg1">
                <a:lumMod val="50000"/>
              </a:schemeClr>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FFFFFF"/>
              </a:solidFill>
              <a:effectLst/>
              <a:uLnTx/>
              <a:uFillTx/>
              <a:latin typeface="Segoe UI"/>
              <a:ea typeface="+mn-ea"/>
              <a:cs typeface="+mn-cs"/>
            </a:endParaRPr>
          </a:p>
        </p:txBody>
      </p:sp>
      <p:sp>
        <p:nvSpPr>
          <p:cNvPr id="4" name="object 4">
            <a:extLst>
              <a:ext uri="{FF2B5EF4-FFF2-40B4-BE49-F238E27FC236}">
                <a16:creationId xmlns:a16="http://schemas.microsoft.com/office/drawing/2014/main" id="{7DCB428B-530B-4381-A671-2C7CD265F1F0}"/>
              </a:ext>
            </a:extLst>
          </p:cNvPr>
          <p:cNvSpPr/>
          <p:nvPr/>
        </p:nvSpPr>
        <p:spPr>
          <a:xfrm>
            <a:off x="8076354" y="1539350"/>
            <a:ext cx="1524000" cy="5410200"/>
          </a:xfrm>
          <a:custGeom>
            <a:avLst/>
            <a:gdLst/>
            <a:ahLst/>
            <a:cxnLst/>
            <a:rect l="l" t="t" r="r" b="b"/>
            <a:pathLst>
              <a:path w="1524000" h="5410200">
                <a:moveTo>
                  <a:pt x="0" y="5410200"/>
                </a:moveTo>
                <a:lnTo>
                  <a:pt x="1524000" y="5410200"/>
                </a:lnTo>
                <a:lnTo>
                  <a:pt x="1524000" y="0"/>
                </a:lnTo>
                <a:lnTo>
                  <a:pt x="0" y="0"/>
                </a:lnTo>
                <a:lnTo>
                  <a:pt x="0" y="5410200"/>
                </a:lnTo>
                <a:close/>
              </a:path>
            </a:pathLst>
          </a:custGeom>
          <a:solidFill>
            <a:srgbClr val="555E61"/>
          </a:solidFill>
          <a:ln w="28575">
            <a:solidFill>
              <a:schemeClr val="bg1">
                <a:lumMod val="50000"/>
              </a:schemeClr>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FFFFFF"/>
              </a:solidFill>
              <a:effectLst/>
              <a:uLnTx/>
              <a:uFillTx/>
              <a:latin typeface="Segoe UI"/>
              <a:ea typeface="+mn-ea"/>
              <a:cs typeface="+mn-cs"/>
            </a:endParaRPr>
          </a:p>
        </p:txBody>
      </p:sp>
      <p:sp>
        <p:nvSpPr>
          <p:cNvPr id="5" name="TextBox 4">
            <a:extLst>
              <a:ext uri="{FF2B5EF4-FFF2-40B4-BE49-F238E27FC236}">
                <a16:creationId xmlns:a16="http://schemas.microsoft.com/office/drawing/2014/main" id="{E47D8150-7B83-4B66-B9BE-B13EB2FC572F}"/>
              </a:ext>
            </a:extLst>
          </p:cNvPr>
          <p:cNvSpPr txBox="1"/>
          <p:nvPr/>
        </p:nvSpPr>
        <p:spPr>
          <a:xfrm>
            <a:off x="1923133" y="889144"/>
            <a:ext cx="2054088" cy="517065"/>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a:ln>
                  <a:noFill/>
                </a:ln>
                <a:solidFill>
                  <a:srgbClr val="505050">
                    <a:lumMod val="50000"/>
                  </a:srgbClr>
                </a:solidFill>
                <a:effectLst/>
                <a:uLnTx/>
                <a:uFillTx/>
                <a:latin typeface="Segoe UI"/>
                <a:ea typeface="+mn-ea"/>
                <a:cs typeface="+mn-cs"/>
              </a:rPr>
              <a:t>Virtual Addr Space</a:t>
            </a:r>
          </a:p>
        </p:txBody>
      </p:sp>
      <p:sp>
        <p:nvSpPr>
          <p:cNvPr id="6" name="TextBox 5">
            <a:extLst>
              <a:ext uri="{FF2B5EF4-FFF2-40B4-BE49-F238E27FC236}">
                <a16:creationId xmlns:a16="http://schemas.microsoft.com/office/drawing/2014/main" id="{C6338F15-6942-429D-B4C1-E0DFFFF20DD2}"/>
              </a:ext>
            </a:extLst>
          </p:cNvPr>
          <p:cNvSpPr txBox="1"/>
          <p:nvPr/>
        </p:nvSpPr>
        <p:spPr>
          <a:xfrm>
            <a:off x="7750946" y="889144"/>
            <a:ext cx="2174827" cy="517065"/>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a:ln>
                  <a:noFill/>
                </a:ln>
                <a:solidFill>
                  <a:srgbClr val="505050">
                    <a:lumMod val="50000"/>
                  </a:srgbClr>
                </a:solidFill>
                <a:effectLst/>
                <a:uLnTx/>
                <a:uFillTx/>
                <a:latin typeface="Segoe UI"/>
                <a:ea typeface="+mn-ea"/>
                <a:cs typeface="+mn-cs"/>
              </a:rPr>
              <a:t>Physical </a:t>
            </a:r>
            <a:r>
              <a:rPr kumimoji="0" lang="en-US" sz="1600" b="0" i="0" u="none" strike="noStrike" kern="1200" cap="none" spc="0" normalizeH="0" baseline="0" err="1">
                <a:ln>
                  <a:noFill/>
                </a:ln>
                <a:solidFill>
                  <a:srgbClr val="505050">
                    <a:lumMod val="50000"/>
                  </a:srgbClr>
                </a:solidFill>
                <a:effectLst/>
                <a:uLnTx/>
                <a:uFillTx/>
                <a:latin typeface="Segoe UI"/>
                <a:ea typeface="+mn-ea"/>
                <a:cs typeface="+mn-cs"/>
              </a:rPr>
              <a:t>Addr</a:t>
            </a:r>
            <a:r>
              <a:rPr kumimoji="0" lang="en-US" sz="1600" b="0" i="0" u="none" strike="noStrike" kern="1200" cap="none" spc="0" normalizeH="0" baseline="0">
                <a:ln>
                  <a:noFill/>
                </a:ln>
                <a:solidFill>
                  <a:srgbClr val="505050">
                    <a:lumMod val="50000"/>
                  </a:srgbClr>
                </a:solidFill>
                <a:effectLst/>
                <a:uLnTx/>
                <a:uFillTx/>
                <a:latin typeface="Segoe UI"/>
                <a:ea typeface="+mn-ea"/>
                <a:cs typeface="+mn-cs"/>
              </a:rPr>
              <a:t> Space</a:t>
            </a:r>
          </a:p>
        </p:txBody>
      </p:sp>
      <p:sp>
        <p:nvSpPr>
          <p:cNvPr id="7" name="Rectangle 6">
            <a:extLst>
              <a:ext uri="{FF2B5EF4-FFF2-40B4-BE49-F238E27FC236}">
                <a16:creationId xmlns:a16="http://schemas.microsoft.com/office/drawing/2014/main" id="{122301AE-9AED-49C7-8372-2AAAA2608054}"/>
              </a:ext>
            </a:extLst>
          </p:cNvPr>
          <p:cNvSpPr/>
          <p:nvPr/>
        </p:nvSpPr>
        <p:spPr>
          <a:xfrm>
            <a:off x="-444429" y="6421197"/>
            <a:ext cx="2821591" cy="461665"/>
          </a:xfrm>
          <a:prstGeom prst="rect">
            <a:avLst/>
          </a:prstGeom>
        </p:spPr>
        <p:txBody>
          <a:bodyPr wrap="square">
            <a:spAutoFit/>
          </a:bodyPr>
          <a:lstStyle/>
          <a:p>
            <a:pPr lvl="1">
              <a:lnSpc>
                <a:spcPct val="100000"/>
              </a:lnSpc>
              <a:spcBef>
                <a:spcPts val="1200"/>
              </a:spcBef>
            </a:pPr>
            <a:r>
              <a:rPr lang="fr-FR" sz="1200"/>
              <a:t>Intel Source (</a:t>
            </a:r>
            <a:r>
              <a:rPr lang="en-US" sz="1200">
                <a:hlinkClick r:id="rId3"/>
              </a:rPr>
              <a:t>Intel Software Guard Extensions</a:t>
            </a:r>
            <a:r>
              <a:rPr lang="en-US" sz="1200"/>
              <a:t>) </a:t>
            </a:r>
          </a:p>
        </p:txBody>
      </p:sp>
      <p:sp>
        <p:nvSpPr>
          <p:cNvPr id="9" name="Rectangle 8">
            <a:extLst>
              <a:ext uri="{FF2B5EF4-FFF2-40B4-BE49-F238E27FC236}">
                <a16:creationId xmlns:a16="http://schemas.microsoft.com/office/drawing/2014/main" id="{611E561C-7843-474C-A08E-65BE12013DD1}"/>
              </a:ext>
            </a:extLst>
          </p:cNvPr>
          <p:cNvSpPr/>
          <p:nvPr/>
        </p:nvSpPr>
        <p:spPr bwMode="auto">
          <a:xfrm>
            <a:off x="2267414" y="2018195"/>
            <a:ext cx="1520543" cy="2691246"/>
          </a:xfrm>
          <a:prstGeom prst="rect">
            <a:avLst/>
          </a:prstGeom>
          <a:solidFill>
            <a:srgbClr val="FF0000"/>
          </a:solid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fr-FR" sz="2400" b="0" i="0" u="none" strike="noStrike" kern="120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1" name="Rectangle 10">
            <a:extLst>
              <a:ext uri="{FF2B5EF4-FFF2-40B4-BE49-F238E27FC236}">
                <a16:creationId xmlns:a16="http://schemas.microsoft.com/office/drawing/2014/main" id="{BC175C03-48E7-425B-9210-84C4C7A76453}"/>
              </a:ext>
            </a:extLst>
          </p:cNvPr>
          <p:cNvSpPr/>
          <p:nvPr/>
        </p:nvSpPr>
        <p:spPr bwMode="auto">
          <a:xfrm>
            <a:off x="8076355" y="1891145"/>
            <a:ext cx="1524000" cy="2182091"/>
          </a:xfrm>
          <a:prstGeom prst="rect">
            <a:avLst/>
          </a:prstGeom>
          <a:solidFill>
            <a:schemeClr val="accent1"/>
          </a:solid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fr-FR" sz="2400" b="0" i="0" u="none" strike="noStrike" kern="120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3" name="Rectangle 12">
            <a:extLst>
              <a:ext uri="{FF2B5EF4-FFF2-40B4-BE49-F238E27FC236}">
                <a16:creationId xmlns:a16="http://schemas.microsoft.com/office/drawing/2014/main" id="{86DA83EC-A38B-4966-9526-748D050AE576}"/>
              </a:ext>
            </a:extLst>
          </p:cNvPr>
          <p:cNvSpPr/>
          <p:nvPr/>
        </p:nvSpPr>
        <p:spPr bwMode="auto">
          <a:xfrm>
            <a:off x="8077316" y="4580989"/>
            <a:ext cx="1524000" cy="2357264"/>
          </a:xfrm>
          <a:prstGeom prst="rect">
            <a:avLst/>
          </a:prstGeom>
          <a:solidFill>
            <a:srgbClr val="FF39E7"/>
          </a:solid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fr-FR" sz="2400" b="0" i="0" u="none" strike="noStrike" kern="120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5" name="object 3">
            <a:extLst>
              <a:ext uri="{FF2B5EF4-FFF2-40B4-BE49-F238E27FC236}">
                <a16:creationId xmlns:a16="http://schemas.microsoft.com/office/drawing/2014/main" id="{8233EF1D-4222-4786-8864-6D530E96D8B3}"/>
              </a:ext>
            </a:extLst>
          </p:cNvPr>
          <p:cNvSpPr txBox="1"/>
          <p:nvPr/>
        </p:nvSpPr>
        <p:spPr>
          <a:xfrm>
            <a:off x="3930541" y="4709441"/>
            <a:ext cx="1645656" cy="232820"/>
          </a:xfrm>
          <a:prstGeom prst="rect">
            <a:avLst/>
          </a:prstGeom>
        </p:spPr>
        <p:txBody>
          <a:bodyPr vert="horz" wrap="square" lIns="0" tIns="12953" rIns="0" bIns="0" rtlCol="0">
            <a:spAutoFit/>
          </a:bodyPr>
          <a:lstStyle/>
          <a:p>
            <a:pPr marL="12953" marR="0" lvl="0" indent="0" algn="l" defTabSz="932742" rtl="0" eaLnBrk="1" fontAlgn="auto" latinLnBrk="0" hangingPunct="1">
              <a:lnSpc>
                <a:spcPct val="100000"/>
              </a:lnSpc>
              <a:spcBef>
                <a:spcPts val="102"/>
              </a:spcBef>
              <a:spcAft>
                <a:spcPts val="0"/>
              </a:spcAft>
              <a:buClrTx/>
              <a:buSzTx/>
              <a:buFontTx/>
              <a:buNone/>
              <a:tabLst/>
              <a:defRPr/>
            </a:pPr>
            <a:r>
              <a:rPr kumimoji="0" sz="1400" b="0" i="0" u="none" strike="noStrike" kern="1200" cap="none" spc="-15" normalizeH="0" baseline="0" noProof="0">
                <a:ln>
                  <a:noFill/>
                </a:ln>
                <a:solidFill>
                  <a:srgbClr val="051821"/>
                </a:solidFill>
                <a:effectLst/>
                <a:uLnTx/>
                <a:uFillTx/>
                <a:ea typeface="+mn-ea"/>
                <a:cs typeface="Verdana"/>
              </a:rPr>
              <a:t>ECREATE</a:t>
            </a:r>
            <a:r>
              <a:rPr kumimoji="0" sz="1400" b="0" i="0" u="none" strike="noStrike" kern="1200" cap="none" spc="-82" normalizeH="0" baseline="0" noProof="0">
                <a:ln>
                  <a:noFill/>
                </a:ln>
                <a:solidFill>
                  <a:srgbClr val="051821"/>
                </a:solidFill>
                <a:effectLst/>
                <a:uLnTx/>
                <a:uFillTx/>
                <a:ea typeface="+mn-ea"/>
                <a:cs typeface="Verdana"/>
              </a:rPr>
              <a:t> </a:t>
            </a:r>
            <a:r>
              <a:rPr kumimoji="0" sz="1400" b="0" i="0" u="none" strike="noStrike" kern="1200" cap="none" spc="-5" normalizeH="0" baseline="0" noProof="0">
                <a:ln>
                  <a:noFill/>
                </a:ln>
                <a:solidFill>
                  <a:srgbClr val="051821"/>
                </a:solidFill>
                <a:effectLst/>
                <a:uLnTx/>
                <a:uFillTx/>
                <a:ea typeface="+mn-ea"/>
                <a:cs typeface="Verdana"/>
              </a:rPr>
              <a:t>(Range)</a:t>
            </a:r>
            <a:endParaRPr kumimoji="0" sz="1400" b="0" i="0" u="none" strike="noStrike" kern="1200" cap="none" spc="0" normalizeH="0" baseline="0" noProof="0">
              <a:ln>
                <a:noFill/>
              </a:ln>
              <a:solidFill>
                <a:srgbClr val="FFFFFF"/>
              </a:solidFill>
              <a:effectLst/>
              <a:uLnTx/>
              <a:uFillTx/>
              <a:ea typeface="+mn-ea"/>
              <a:cs typeface="Verdana"/>
            </a:endParaRPr>
          </a:p>
        </p:txBody>
      </p:sp>
      <p:sp>
        <p:nvSpPr>
          <p:cNvPr id="17" name="Rectangle 16">
            <a:extLst>
              <a:ext uri="{FF2B5EF4-FFF2-40B4-BE49-F238E27FC236}">
                <a16:creationId xmlns:a16="http://schemas.microsoft.com/office/drawing/2014/main" id="{7483E70B-8644-4CF5-8CF6-76CF302B380F}"/>
              </a:ext>
            </a:extLst>
          </p:cNvPr>
          <p:cNvSpPr/>
          <p:nvPr/>
        </p:nvSpPr>
        <p:spPr>
          <a:xfrm>
            <a:off x="8037533" y="4626313"/>
            <a:ext cx="1517980" cy="259045"/>
          </a:xfrm>
          <a:prstGeom prst="rect">
            <a:avLst/>
          </a:prstGeom>
        </p:spPr>
        <p:txBody>
          <a:bodyPr wrap="none">
            <a:spAutoFit/>
          </a:bodyPr>
          <a:lstStyle/>
          <a:p>
            <a:pPr marL="13970" marR="0" lvl="0" indent="0" algn="ctr" fontAlgn="auto">
              <a:lnSpc>
                <a:spcPts val="1315"/>
              </a:lnSpc>
              <a:spcBef>
                <a:spcPts val="0"/>
              </a:spcBef>
              <a:spcAft>
                <a:spcPts val="0"/>
              </a:spcAft>
              <a:buClrTx/>
              <a:buSzTx/>
              <a:buFontTx/>
              <a:buNone/>
              <a:tabLst/>
              <a:defRPr/>
            </a:pPr>
            <a:r>
              <a:rPr lang="fr-FR" sz="1200" spc="-5">
                <a:solidFill>
                  <a:schemeClr val="bg1"/>
                </a:solidFill>
                <a:cs typeface="Verdana"/>
              </a:rPr>
              <a:t>Enclave Page Cache</a:t>
            </a:r>
          </a:p>
        </p:txBody>
      </p:sp>
      <p:sp>
        <p:nvSpPr>
          <p:cNvPr id="19" name="object 8">
            <a:extLst>
              <a:ext uri="{FF2B5EF4-FFF2-40B4-BE49-F238E27FC236}">
                <a16:creationId xmlns:a16="http://schemas.microsoft.com/office/drawing/2014/main" id="{2C983A2B-4474-4CDD-AD19-7763F30C0AFE}"/>
              </a:ext>
            </a:extLst>
          </p:cNvPr>
          <p:cNvSpPr/>
          <p:nvPr/>
        </p:nvSpPr>
        <p:spPr>
          <a:xfrm>
            <a:off x="9902815" y="5213250"/>
            <a:ext cx="1554339" cy="108804"/>
          </a:xfrm>
          <a:custGeom>
            <a:avLst/>
            <a:gdLst/>
            <a:ahLst/>
            <a:cxnLst/>
            <a:rect l="l" t="t" r="r" b="b"/>
            <a:pathLst>
              <a:path w="1524000" h="106679">
                <a:moveTo>
                  <a:pt x="0" y="106679"/>
                </a:moveTo>
                <a:lnTo>
                  <a:pt x="1524000" y="106679"/>
                </a:lnTo>
                <a:lnTo>
                  <a:pt x="1524000" y="0"/>
                </a:lnTo>
                <a:lnTo>
                  <a:pt x="0" y="0"/>
                </a:lnTo>
                <a:lnTo>
                  <a:pt x="0" y="106679"/>
                </a:lnTo>
                <a:close/>
              </a:path>
            </a:pathLst>
          </a:custGeom>
          <a:solidFill>
            <a:srgbClr val="AA00AF"/>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21" name="object 9">
            <a:extLst>
              <a:ext uri="{FF2B5EF4-FFF2-40B4-BE49-F238E27FC236}">
                <a16:creationId xmlns:a16="http://schemas.microsoft.com/office/drawing/2014/main" id="{647B1B63-4EDC-4184-A4E8-7581617819DF}"/>
              </a:ext>
            </a:extLst>
          </p:cNvPr>
          <p:cNvSpPr/>
          <p:nvPr/>
        </p:nvSpPr>
        <p:spPr>
          <a:xfrm>
            <a:off x="9902815" y="5632923"/>
            <a:ext cx="1554339" cy="77717"/>
          </a:xfrm>
          <a:custGeom>
            <a:avLst/>
            <a:gdLst/>
            <a:ahLst/>
            <a:cxnLst/>
            <a:rect l="l" t="t" r="r" b="b"/>
            <a:pathLst>
              <a:path w="1524000" h="76200">
                <a:moveTo>
                  <a:pt x="0" y="76200"/>
                </a:moveTo>
                <a:lnTo>
                  <a:pt x="1524000" y="76200"/>
                </a:lnTo>
                <a:lnTo>
                  <a:pt x="1524000" y="0"/>
                </a:lnTo>
                <a:lnTo>
                  <a:pt x="0" y="0"/>
                </a:lnTo>
                <a:lnTo>
                  <a:pt x="0" y="76200"/>
                </a:lnTo>
                <a:close/>
              </a:path>
            </a:pathLst>
          </a:custGeom>
          <a:solidFill>
            <a:srgbClr val="AA00AF"/>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25" name="object 10">
            <a:extLst>
              <a:ext uri="{FF2B5EF4-FFF2-40B4-BE49-F238E27FC236}">
                <a16:creationId xmlns:a16="http://schemas.microsoft.com/office/drawing/2014/main" id="{8761B04B-A2A9-494B-A379-EB92EF86F757}"/>
              </a:ext>
            </a:extLst>
          </p:cNvPr>
          <p:cNvSpPr/>
          <p:nvPr/>
        </p:nvSpPr>
        <p:spPr>
          <a:xfrm>
            <a:off x="9902815" y="6021508"/>
            <a:ext cx="1554339" cy="550495"/>
          </a:xfrm>
          <a:custGeom>
            <a:avLst/>
            <a:gdLst/>
            <a:ahLst/>
            <a:cxnLst/>
            <a:rect l="l" t="t" r="r" b="b"/>
            <a:pathLst>
              <a:path w="1524000" h="539750">
                <a:moveTo>
                  <a:pt x="0" y="539495"/>
                </a:moveTo>
                <a:lnTo>
                  <a:pt x="1524000" y="539495"/>
                </a:lnTo>
                <a:lnTo>
                  <a:pt x="1524000" y="0"/>
                </a:lnTo>
                <a:lnTo>
                  <a:pt x="0" y="0"/>
                </a:lnTo>
                <a:lnTo>
                  <a:pt x="0" y="539495"/>
                </a:lnTo>
                <a:close/>
              </a:path>
            </a:pathLst>
          </a:custGeom>
          <a:solidFill>
            <a:srgbClr val="AA00AF"/>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27" name="object 11">
            <a:extLst>
              <a:ext uri="{FF2B5EF4-FFF2-40B4-BE49-F238E27FC236}">
                <a16:creationId xmlns:a16="http://schemas.microsoft.com/office/drawing/2014/main" id="{7B0BFA37-AB7A-43B9-B50E-3C79A42D331B}"/>
              </a:ext>
            </a:extLst>
          </p:cNvPr>
          <p:cNvSpPr/>
          <p:nvPr/>
        </p:nvSpPr>
        <p:spPr>
          <a:xfrm>
            <a:off x="9902815" y="6882610"/>
            <a:ext cx="1554339" cy="67355"/>
          </a:xfrm>
          <a:custGeom>
            <a:avLst/>
            <a:gdLst/>
            <a:ahLst/>
            <a:cxnLst/>
            <a:rect l="l" t="t" r="r" b="b"/>
            <a:pathLst>
              <a:path w="1524000" h="66039">
                <a:moveTo>
                  <a:pt x="0" y="65532"/>
                </a:moveTo>
                <a:lnTo>
                  <a:pt x="1524000" y="65532"/>
                </a:lnTo>
                <a:lnTo>
                  <a:pt x="1524000" y="0"/>
                </a:lnTo>
                <a:lnTo>
                  <a:pt x="0" y="0"/>
                </a:lnTo>
                <a:lnTo>
                  <a:pt x="0" y="65532"/>
                </a:lnTo>
                <a:close/>
              </a:path>
            </a:pathLst>
          </a:custGeom>
          <a:solidFill>
            <a:srgbClr val="AA00AF"/>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29" name="object 12">
            <a:extLst>
              <a:ext uri="{FF2B5EF4-FFF2-40B4-BE49-F238E27FC236}">
                <a16:creationId xmlns:a16="http://schemas.microsoft.com/office/drawing/2014/main" id="{FCE712F3-9E45-4D30-9978-5EBBA4F27752}"/>
              </a:ext>
            </a:extLst>
          </p:cNvPr>
          <p:cNvSpPr/>
          <p:nvPr/>
        </p:nvSpPr>
        <p:spPr>
          <a:xfrm>
            <a:off x="9902815" y="4700320"/>
            <a:ext cx="1554339" cy="2249258"/>
          </a:xfrm>
          <a:custGeom>
            <a:avLst/>
            <a:gdLst/>
            <a:ahLst/>
            <a:cxnLst/>
            <a:rect l="l" t="t" r="r" b="b"/>
            <a:pathLst>
              <a:path w="1524000" h="2205354">
                <a:moveTo>
                  <a:pt x="0" y="2205228"/>
                </a:moveTo>
                <a:lnTo>
                  <a:pt x="1524000" y="2205228"/>
                </a:lnTo>
                <a:lnTo>
                  <a:pt x="1524000" y="0"/>
                </a:lnTo>
                <a:lnTo>
                  <a:pt x="0" y="0"/>
                </a:lnTo>
                <a:lnTo>
                  <a:pt x="0" y="2205228"/>
                </a:lnTo>
                <a:close/>
              </a:path>
            </a:pathLst>
          </a:custGeom>
          <a:ln w="28956">
            <a:solidFill>
              <a:srgbClr val="051821"/>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31" name="object 13">
            <a:extLst>
              <a:ext uri="{FF2B5EF4-FFF2-40B4-BE49-F238E27FC236}">
                <a16:creationId xmlns:a16="http://schemas.microsoft.com/office/drawing/2014/main" id="{8B9DB1B8-AB4E-4441-95D1-3BEB1F98FC82}"/>
              </a:ext>
            </a:extLst>
          </p:cNvPr>
          <p:cNvSpPr txBox="1"/>
          <p:nvPr/>
        </p:nvSpPr>
        <p:spPr>
          <a:xfrm>
            <a:off x="9917583" y="4715085"/>
            <a:ext cx="1525195" cy="156952"/>
          </a:xfrm>
          <a:prstGeom prst="rect">
            <a:avLst/>
          </a:prstGeom>
          <a:solidFill>
            <a:srgbClr val="AA00AF"/>
          </a:solidFill>
        </p:spPr>
        <p:txBody>
          <a:bodyPr vert="horz" wrap="square" lIns="0" tIns="0" rIns="0" bIns="0" rtlCol="0">
            <a:spAutoFit/>
          </a:bodyPr>
          <a:lstStyle/>
          <a:p>
            <a:pPr marL="0" marR="0" lvl="0" indent="0" algn="l" defTabSz="932742" rtl="0" eaLnBrk="1" fontAlgn="auto" latinLnBrk="0" hangingPunct="1">
              <a:lnSpc>
                <a:spcPts val="1229"/>
              </a:lnSpc>
              <a:spcBef>
                <a:spcPts val="0"/>
              </a:spcBef>
              <a:spcAft>
                <a:spcPts val="0"/>
              </a:spcAft>
              <a:buClrTx/>
              <a:buSzTx/>
              <a:buFontTx/>
              <a:buNone/>
              <a:tabLst/>
              <a:defRPr/>
            </a:pPr>
            <a:r>
              <a:rPr kumimoji="0" sz="1122" b="0" i="0" u="none" strike="noStrike" kern="1200" cap="none" spc="-5" normalizeH="0" baseline="0" noProof="0">
                <a:ln>
                  <a:noFill/>
                </a:ln>
                <a:solidFill>
                  <a:srgbClr val="FFFFFF"/>
                </a:solidFill>
                <a:effectLst/>
                <a:uLnTx/>
                <a:uFillTx/>
                <a:ea typeface="+mn-ea"/>
                <a:cs typeface="Verdana"/>
              </a:rPr>
              <a:t>EPCM</a:t>
            </a:r>
            <a:endParaRPr kumimoji="0" sz="1122" b="0" i="0" u="none" strike="noStrike" kern="1200" cap="none" spc="0" normalizeH="0" baseline="0" noProof="0">
              <a:ln>
                <a:noFill/>
              </a:ln>
              <a:solidFill>
                <a:srgbClr val="FFFFFF"/>
              </a:solidFill>
              <a:effectLst/>
              <a:uLnTx/>
              <a:uFillTx/>
              <a:ea typeface="+mn-ea"/>
              <a:cs typeface="Verdana"/>
            </a:endParaRPr>
          </a:p>
        </p:txBody>
      </p:sp>
      <p:sp>
        <p:nvSpPr>
          <p:cNvPr id="33" name="object 14">
            <a:extLst>
              <a:ext uri="{FF2B5EF4-FFF2-40B4-BE49-F238E27FC236}">
                <a16:creationId xmlns:a16="http://schemas.microsoft.com/office/drawing/2014/main" id="{43571EF7-B510-4CAA-B3AC-CE99652423F5}"/>
              </a:ext>
            </a:extLst>
          </p:cNvPr>
          <p:cNvSpPr/>
          <p:nvPr/>
        </p:nvSpPr>
        <p:spPr>
          <a:xfrm>
            <a:off x="9902815" y="5322055"/>
            <a:ext cx="1554339" cy="310868"/>
          </a:xfrm>
          <a:custGeom>
            <a:avLst/>
            <a:gdLst/>
            <a:ahLst/>
            <a:cxnLst/>
            <a:rect l="l" t="t" r="r" b="b"/>
            <a:pathLst>
              <a:path w="1524000" h="304800">
                <a:moveTo>
                  <a:pt x="0" y="304799"/>
                </a:moveTo>
                <a:lnTo>
                  <a:pt x="1524000" y="304799"/>
                </a:lnTo>
                <a:lnTo>
                  <a:pt x="1524000" y="0"/>
                </a:lnTo>
                <a:lnTo>
                  <a:pt x="0" y="0"/>
                </a:lnTo>
                <a:lnTo>
                  <a:pt x="0" y="304799"/>
                </a:lnTo>
                <a:close/>
              </a:path>
            </a:pathLst>
          </a:custGeom>
          <a:solidFill>
            <a:srgbClr val="0070C5"/>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35" name="object 15">
            <a:extLst>
              <a:ext uri="{FF2B5EF4-FFF2-40B4-BE49-F238E27FC236}">
                <a16:creationId xmlns:a16="http://schemas.microsoft.com/office/drawing/2014/main" id="{A972C522-1778-40BC-ACC1-5E50368A5923}"/>
              </a:ext>
            </a:extLst>
          </p:cNvPr>
          <p:cNvSpPr/>
          <p:nvPr/>
        </p:nvSpPr>
        <p:spPr>
          <a:xfrm>
            <a:off x="9902815" y="5322055"/>
            <a:ext cx="1554339" cy="310868"/>
          </a:xfrm>
          <a:custGeom>
            <a:avLst/>
            <a:gdLst/>
            <a:ahLst/>
            <a:cxnLst/>
            <a:rect l="l" t="t" r="r" b="b"/>
            <a:pathLst>
              <a:path w="1524000" h="304800">
                <a:moveTo>
                  <a:pt x="0" y="304799"/>
                </a:moveTo>
                <a:lnTo>
                  <a:pt x="1524000" y="304799"/>
                </a:lnTo>
                <a:lnTo>
                  <a:pt x="1524000" y="0"/>
                </a:lnTo>
                <a:lnTo>
                  <a:pt x="0" y="0"/>
                </a:lnTo>
                <a:lnTo>
                  <a:pt x="0" y="304799"/>
                </a:lnTo>
                <a:close/>
              </a:path>
            </a:pathLst>
          </a:custGeom>
          <a:ln w="25908">
            <a:solidFill>
              <a:srgbClr val="005190"/>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37" name="object 16">
            <a:extLst>
              <a:ext uri="{FF2B5EF4-FFF2-40B4-BE49-F238E27FC236}">
                <a16:creationId xmlns:a16="http://schemas.microsoft.com/office/drawing/2014/main" id="{702CB8CD-06E0-42B7-860A-B2CCCEA3FF0A}"/>
              </a:ext>
            </a:extLst>
          </p:cNvPr>
          <p:cNvSpPr txBox="1"/>
          <p:nvPr/>
        </p:nvSpPr>
        <p:spPr>
          <a:xfrm>
            <a:off x="9917583" y="5355215"/>
            <a:ext cx="1525195" cy="233473"/>
          </a:xfrm>
          <a:prstGeom prst="rect">
            <a:avLst/>
          </a:prstGeom>
        </p:spPr>
        <p:txBody>
          <a:bodyPr vert="horz" wrap="square" lIns="0" tIns="13600" rIns="0" bIns="0" rtlCol="0">
            <a:spAutoFit/>
          </a:bodyPr>
          <a:lstStyle/>
          <a:p>
            <a:pPr marL="0" marR="0" lvl="0" indent="0" algn="ctr" defTabSz="932742" rtl="0" eaLnBrk="1" fontAlgn="auto" latinLnBrk="0" hangingPunct="1">
              <a:lnSpc>
                <a:spcPct val="100000"/>
              </a:lnSpc>
              <a:spcBef>
                <a:spcPts val="107"/>
              </a:spcBef>
              <a:spcAft>
                <a:spcPts val="0"/>
              </a:spcAft>
              <a:buClrTx/>
              <a:buSzTx/>
              <a:buFontTx/>
              <a:buNone/>
              <a:tabLst/>
              <a:defRPr/>
            </a:pPr>
            <a:r>
              <a:rPr kumimoji="0" sz="1428" b="0" i="0" u="none" strike="noStrike" kern="1200" cap="none" spc="-10" normalizeH="0" baseline="0" noProof="0">
                <a:ln>
                  <a:noFill/>
                </a:ln>
                <a:solidFill>
                  <a:srgbClr val="FFFFFF"/>
                </a:solidFill>
                <a:effectLst/>
                <a:uLnTx/>
                <a:uFillTx/>
                <a:ea typeface="+mn-ea"/>
                <a:cs typeface="Verdana"/>
              </a:rPr>
              <a:t>Invalid</a:t>
            </a:r>
            <a:endParaRPr kumimoji="0" sz="1428" b="0" i="0" u="none" strike="noStrike" kern="1200" cap="none" spc="0" normalizeH="0" baseline="0" noProof="0">
              <a:ln>
                <a:noFill/>
              </a:ln>
              <a:solidFill>
                <a:srgbClr val="FFFFFF"/>
              </a:solidFill>
              <a:effectLst/>
              <a:uLnTx/>
              <a:uFillTx/>
              <a:ea typeface="+mn-ea"/>
              <a:cs typeface="Verdana"/>
            </a:endParaRPr>
          </a:p>
        </p:txBody>
      </p:sp>
      <p:sp>
        <p:nvSpPr>
          <p:cNvPr id="39" name="object 17">
            <a:extLst>
              <a:ext uri="{FF2B5EF4-FFF2-40B4-BE49-F238E27FC236}">
                <a16:creationId xmlns:a16="http://schemas.microsoft.com/office/drawing/2014/main" id="{D52F3A6B-BCE9-4D9D-8B17-A34F82AA36B1}"/>
              </a:ext>
            </a:extLst>
          </p:cNvPr>
          <p:cNvSpPr/>
          <p:nvPr/>
        </p:nvSpPr>
        <p:spPr>
          <a:xfrm>
            <a:off x="9912142" y="4902383"/>
            <a:ext cx="1554339" cy="310868"/>
          </a:xfrm>
          <a:custGeom>
            <a:avLst/>
            <a:gdLst/>
            <a:ahLst/>
            <a:cxnLst/>
            <a:rect l="l" t="t" r="r" b="b"/>
            <a:pathLst>
              <a:path w="1524000" h="304800">
                <a:moveTo>
                  <a:pt x="0" y="304799"/>
                </a:moveTo>
                <a:lnTo>
                  <a:pt x="1524000" y="304799"/>
                </a:lnTo>
                <a:lnTo>
                  <a:pt x="1524000" y="0"/>
                </a:lnTo>
                <a:lnTo>
                  <a:pt x="0" y="0"/>
                </a:lnTo>
                <a:lnTo>
                  <a:pt x="0" y="304799"/>
                </a:lnTo>
                <a:close/>
              </a:path>
            </a:pathLst>
          </a:custGeom>
          <a:ln w="25908">
            <a:solidFill>
              <a:srgbClr val="005190"/>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41" name="object 18">
            <a:extLst>
              <a:ext uri="{FF2B5EF4-FFF2-40B4-BE49-F238E27FC236}">
                <a16:creationId xmlns:a16="http://schemas.microsoft.com/office/drawing/2014/main" id="{065C8015-2438-438E-A6F7-67A9CA78D98C}"/>
              </a:ext>
            </a:extLst>
          </p:cNvPr>
          <p:cNvSpPr txBox="1"/>
          <p:nvPr/>
        </p:nvSpPr>
        <p:spPr>
          <a:xfrm>
            <a:off x="9921468" y="4915596"/>
            <a:ext cx="1517423" cy="256159"/>
          </a:xfrm>
          <a:prstGeom prst="rect">
            <a:avLst/>
          </a:prstGeom>
          <a:solidFill>
            <a:srgbClr val="0070C5"/>
          </a:solidFill>
        </p:spPr>
        <p:txBody>
          <a:bodyPr vert="horz" wrap="square" lIns="0" tIns="31734" rIns="0" bIns="0" rtlCol="0">
            <a:spAutoFit/>
          </a:bodyPr>
          <a:lstStyle/>
          <a:p>
            <a:pPr marL="0" marR="0" lvl="0" indent="0" algn="ctr" defTabSz="932742" rtl="0" eaLnBrk="1" fontAlgn="auto" latinLnBrk="0" hangingPunct="1">
              <a:lnSpc>
                <a:spcPct val="100000"/>
              </a:lnSpc>
              <a:spcBef>
                <a:spcPts val="250"/>
              </a:spcBef>
              <a:spcAft>
                <a:spcPts val="0"/>
              </a:spcAft>
              <a:buClrTx/>
              <a:buSzTx/>
              <a:buFontTx/>
              <a:buNone/>
              <a:tabLst/>
              <a:defRPr/>
            </a:pPr>
            <a:r>
              <a:rPr kumimoji="0" sz="1428" b="0" i="0" u="none" strike="noStrike" kern="1200" cap="none" spc="-10" normalizeH="0" baseline="0" noProof="0">
                <a:ln>
                  <a:noFill/>
                </a:ln>
                <a:solidFill>
                  <a:srgbClr val="FFFFFF"/>
                </a:solidFill>
                <a:effectLst/>
                <a:uLnTx/>
                <a:uFillTx/>
                <a:ea typeface="+mn-ea"/>
                <a:cs typeface="Verdana"/>
              </a:rPr>
              <a:t>Invalid</a:t>
            </a:r>
            <a:endParaRPr kumimoji="0" sz="1428" b="0" i="0" u="none" strike="noStrike" kern="1200" cap="none" spc="0" normalizeH="0" baseline="0" noProof="0">
              <a:ln>
                <a:noFill/>
              </a:ln>
              <a:solidFill>
                <a:srgbClr val="FFFFFF"/>
              </a:solidFill>
              <a:effectLst/>
              <a:uLnTx/>
              <a:uFillTx/>
              <a:ea typeface="+mn-ea"/>
              <a:cs typeface="Verdana"/>
            </a:endParaRPr>
          </a:p>
        </p:txBody>
      </p:sp>
      <p:sp>
        <p:nvSpPr>
          <p:cNvPr id="43" name="object 19">
            <a:extLst>
              <a:ext uri="{FF2B5EF4-FFF2-40B4-BE49-F238E27FC236}">
                <a16:creationId xmlns:a16="http://schemas.microsoft.com/office/drawing/2014/main" id="{4B1FB38B-3374-4BD6-A053-9103A728CF18}"/>
              </a:ext>
            </a:extLst>
          </p:cNvPr>
          <p:cNvSpPr/>
          <p:nvPr/>
        </p:nvSpPr>
        <p:spPr>
          <a:xfrm>
            <a:off x="9902815" y="5710640"/>
            <a:ext cx="1554339" cy="310868"/>
          </a:xfrm>
          <a:custGeom>
            <a:avLst/>
            <a:gdLst/>
            <a:ahLst/>
            <a:cxnLst/>
            <a:rect l="l" t="t" r="r" b="b"/>
            <a:pathLst>
              <a:path w="1524000" h="304800">
                <a:moveTo>
                  <a:pt x="0" y="304799"/>
                </a:moveTo>
                <a:lnTo>
                  <a:pt x="1524000" y="304799"/>
                </a:lnTo>
                <a:lnTo>
                  <a:pt x="1524000" y="0"/>
                </a:lnTo>
                <a:lnTo>
                  <a:pt x="0" y="0"/>
                </a:lnTo>
                <a:lnTo>
                  <a:pt x="0" y="304799"/>
                </a:lnTo>
                <a:close/>
              </a:path>
            </a:pathLst>
          </a:custGeom>
          <a:ln w="25908">
            <a:solidFill>
              <a:srgbClr val="005190"/>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45" name="object 20">
            <a:extLst>
              <a:ext uri="{FF2B5EF4-FFF2-40B4-BE49-F238E27FC236}">
                <a16:creationId xmlns:a16="http://schemas.microsoft.com/office/drawing/2014/main" id="{D2AC09B0-E314-4BD5-B74E-0CD94913CC6A}"/>
              </a:ext>
            </a:extLst>
          </p:cNvPr>
          <p:cNvSpPr txBox="1"/>
          <p:nvPr/>
        </p:nvSpPr>
        <p:spPr>
          <a:xfrm>
            <a:off x="9917583" y="5723852"/>
            <a:ext cx="1548898" cy="253092"/>
          </a:xfrm>
          <a:prstGeom prst="rect">
            <a:avLst/>
          </a:prstGeom>
          <a:solidFill>
            <a:srgbClr val="0070C5"/>
          </a:solidFill>
        </p:spPr>
        <p:txBody>
          <a:bodyPr vert="horz" wrap="square" lIns="0" tIns="33029" rIns="0" bIns="0" rtlCol="0">
            <a:spAutoFit/>
          </a:bodyPr>
          <a:lstStyle/>
          <a:p>
            <a:pPr marL="0" marR="0" lvl="0" indent="0" algn="ctr" defTabSz="932742" rtl="0" eaLnBrk="1" fontAlgn="auto" latinLnBrk="0" hangingPunct="1">
              <a:lnSpc>
                <a:spcPct val="100000"/>
              </a:lnSpc>
              <a:spcBef>
                <a:spcPts val="259"/>
              </a:spcBef>
              <a:spcAft>
                <a:spcPts val="0"/>
              </a:spcAft>
              <a:buClrTx/>
              <a:buSzTx/>
              <a:buFontTx/>
              <a:buNone/>
              <a:tabLst/>
              <a:defRPr/>
            </a:pPr>
            <a:r>
              <a:rPr kumimoji="0" lang="en-US" sz="1428" b="0" i="0" u="none" strike="noStrike" kern="1200" cap="none" spc="-10" normalizeH="0" baseline="0" noProof="0">
                <a:ln>
                  <a:noFill/>
                </a:ln>
                <a:solidFill>
                  <a:srgbClr val="FFFFFF"/>
                </a:solidFill>
                <a:effectLst/>
                <a:uLnTx/>
                <a:uFillTx/>
                <a:ea typeface="+mn-ea"/>
                <a:cs typeface="Verdana"/>
              </a:rPr>
              <a:t>Valid, ID, LA</a:t>
            </a:r>
            <a:endParaRPr kumimoji="0" sz="1428" b="0" i="0" u="none" strike="noStrike" kern="1200" cap="none" spc="0" normalizeH="0" baseline="0" noProof="0">
              <a:ln>
                <a:noFill/>
              </a:ln>
              <a:solidFill>
                <a:srgbClr val="FFFFFF"/>
              </a:solidFill>
              <a:effectLst/>
              <a:uLnTx/>
              <a:uFillTx/>
              <a:ea typeface="+mn-ea"/>
              <a:cs typeface="Verdana"/>
            </a:endParaRPr>
          </a:p>
        </p:txBody>
      </p:sp>
      <p:sp>
        <p:nvSpPr>
          <p:cNvPr id="47" name="object 22">
            <a:extLst>
              <a:ext uri="{FF2B5EF4-FFF2-40B4-BE49-F238E27FC236}">
                <a16:creationId xmlns:a16="http://schemas.microsoft.com/office/drawing/2014/main" id="{5CC221F7-D1F4-46CC-99FA-B25E039D1F15}"/>
              </a:ext>
            </a:extLst>
          </p:cNvPr>
          <p:cNvSpPr/>
          <p:nvPr/>
        </p:nvSpPr>
        <p:spPr>
          <a:xfrm>
            <a:off x="9902815" y="6571743"/>
            <a:ext cx="1554339" cy="310868"/>
          </a:xfrm>
          <a:custGeom>
            <a:avLst/>
            <a:gdLst/>
            <a:ahLst/>
            <a:cxnLst/>
            <a:rect l="l" t="t" r="r" b="b"/>
            <a:pathLst>
              <a:path w="1524000" h="304800">
                <a:moveTo>
                  <a:pt x="0" y="304799"/>
                </a:moveTo>
                <a:lnTo>
                  <a:pt x="1524000" y="304799"/>
                </a:lnTo>
                <a:lnTo>
                  <a:pt x="1524000" y="0"/>
                </a:lnTo>
                <a:lnTo>
                  <a:pt x="0" y="0"/>
                </a:lnTo>
                <a:lnTo>
                  <a:pt x="0" y="304799"/>
                </a:lnTo>
                <a:close/>
              </a:path>
            </a:pathLst>
          </a:custGeom>
          <a:solidFill>
            <a:srgbClr val="0070C5"/>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49" name="object 23">
            <a:extLst>
              <a:ext uri="{FF2B5EF4-FFF2-40B4-BE49-F238E27FC236}">
                <a16:creationId xmlns:a16="http://schemas.microsoft.com/office/drawing/2014/main" id="{7E478AB4-EE16-4AC7-94DB-A8D733757575}"/>
              </a:ext>
            </a:extLst>
          </p:cNvPr>
          <p:cNvSpPr/>
          <p:nvPr/>
        </p:nvSpPr>
        <p:spPr>
          <a:xfrm>
            <a:off x="9902815" y="6571743"/>
            <a:ext cx="1554339" cy="310868"/>
          </a:xfrm>
          <a:custGeom>
            <a:avLst/>
            <a:gdLst/>
            <a:ahLst/>
            <a:cxnLst/>
            <a:rect l="l" t="t" r="r" b="b"/>
            <a:pathLst>
              <a:path w="1524000" h="304800">
                <a:moveTo>
                  <a:pt x="0" y="304799"/>
                </a:moveTo>
                <a:lnTo>
                  <a:pt x="1524000" y="304799"/>
                </a:lnTo>
                <a:lnTo>
                  <a:pt x="1524000" y="0"/>
                </a:lnTo>
                <a:lnTo>
                  <a:pt x="0" y="0"/>
                </a:lnTo>
                <a:lnTo>
                  <a:pt x="0" y="304799"/>
                </a:lnTo>
                <a:close/>
              </a:path>
            </a:pathLst>
          </a:custGeom>
          <a:ln w="25908">
            <a:solidFill>
              <a:srgbClr val="005190"/>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51" name="object 24">
            <a:extLst>
              <a:ext uri="{FF2B5EF4-FFF2-40B4-BE49-F238E27FC236}">
                <a16:creationId xmlns:a16="http://schemas.microsoft.com/office/drawing/2014/main" id="{5B3C91AC-5487-4CF2-AE8D-57166F841B2F}"/>
              </a:ext>
            </a:extLst>
          </p:cNvPr>
          <p:cNvSpPr txBox="1"/>
          <p:nvPr/>
        </p:nvSpPr>
        <p:spPr>
          <a:xfrm>
            <a:off x="10167312" y="6604333"/>
            <a:ext cx="1023273" cy="232820"/>
          </a:xfrm>
          <a:prstGeom prst="rect">
            <a:avLst/>
          </a:prstGeom>
        </p:spPr>
        <p:txBody>
          <a:bodyPr vert="horz" wrap="square" lIns="0" tIns="12953" rIns="0" bIns="0" rtlCol="0">
            <a:spAutoFit/>
          </a:bodyPr>
          <a:lstStyle/>
          <a:p>
            <a:pPr marL="12953" marR="0" lvl="0" indent="0" algn="l" defTabSz="932742" rtl="0" eaLnBrk="1" fontAlgn="auto" latinLnBrk="0" hangingPunct="1">
              <a:lnSpc>
                <a:spcPct val="100000"/>
              </a:lnSpc>
              <a:spcBef>
                <a:spcPts val="102"/>
              </a:spcBef>
              <a:spcAft>
                <a:spcPts val="0"/>
              </a:spcAft>
              <a:buClrTx/>
              <a:buSzTx/>
              <a:buFontTx/>
              <a:buNone/>
              <a:tabLst/>
              <a:defRPr/>
            </a:pPr>
            <a:r>
              <a:rPr kumimoji="0" sz="1428" b="0" i="0" u="none" strike="noStrike" kern="1200" cap="none" spc="-10" normalizeH="0" baseline="0" noProof="0">
                <a:ln>
                  <a:noFill/>
                </a:ln>
                <a:solidFill>
                  <a:srgbClr val="FFFFFF"/>
                </a:solidFill>
                <a:effectLst/>
                <a:uLnTx/>
                <a:uFillTx/>
                <a:ea typeface="+mn-ea"/>
                <a:cs typeface="Verdana"/>
              </a:rPr>
              <a:t>Valid,SECS</a:t>
            </a:r>
            <a:endParaRPr kumimoji="0" sz="1428" b="0" i="0" u="none" strike="noStrike" kern="1200" cap="none" spc="0" normalizeH="0" baseline="0" noProof="0">
              <a:ln>
                <a:noFill/>
              </a:ln>
              <a:solidFill>
                <a:srgbClr val="FFFFFF"/>
              </a:solidFill>
              <a:effectLst/>
              <a:uLnTx/>
              <a:uFillTx/>
              <a:ea typeface="+mn-ea"/>
              <a:cs typeface="Verdana"/>
            </a:endParaRPr>
          </a:p>
        </p:txBody>
      </p:sp>
      <p:sp>
        <p:nvSpPr>
          <p:cNvPr id="53" name="object 25">
            <a:extLst>
              <a:ext uri="{FF2B5EF4-FFF2-40B4-BE49-F238E27FC236}">
                <a16:creationId xmlns:a16="http://schemas.microsoft.com/office/drawing/2014/main" id="{4792E1D6-98FD-4D2A-964C-A7D8D08DCA33}"/>
              </a:ext>
            </a:extLst>
          </p:cNvPr>
          <p:cNvSpPr txBox="1"/>
          <p:nvPr/>
        </p:nvSpPr>
        <p:spPr>
          <a:xfrm>
            <a:off x="9874838" y="3497262"/>
            <a:ext cx="1554339" cy="270546"/>
          </a:xfrm>
          <a:prstGeom prst="rect">
            <a:avLst/>
          </a:prstGeom>
          <a:solidFill>
            <a:srgbClr val="0070C5"/>
          </a:solidFill>
          <a:ln w="25907">
            <a:solidFill>
              <a:srgbClr val="005190"/>
            </a:solidFill>
          </a:ln>
        </p:spPr>
        <p:txBody>
          <a:bodyPr vert="horz" wrap="square" lIns="0" tIns="45983" rIns="0" bIns="0" rtlCol="0">
            <a:spAutoFit/>
          </a:bodyPr>
          <a:lstStyle/>
          <a:p>
            <a:pPr marL="216311" marR="0" lvl="0" indent="0" algn="l" defTabSz="932742" rtl="0" eaLnBrk="1" fontAlgn="auto" latinLnBrk="0" hangingPunct="1">
              <a:lnSpc>
                <a:spcPct val="100000"/>
              </a:lnSpc>
              <a:spcBef>
                <a:spcPts val="362"/>
              </a:spcBef>
              <a:spcAft>
                <a:spcPts val="0"/>
              </a:spcAft>
              <a:buClrTx/>
              <a:buSzTx/>
              <a:buFontTx/>
              <a:buNone/>
              <a:tabLst/>
              <a:defRPr/>
            </a:pPr>
            <a:r>
              <a:rPr kumimoji="0" sz="1428" b="0" i="0" u="none" strike="noStrike" kern="1200" cap="none" spc="-5" normalizeH="0" baseline="0" noProof="0">
                <a:ln>
                  <a:noFill/>
                </a:ln>
                <a:solidFill>
                  <a:srgbClr val="FFFFFF"/>
                </a:solidFill>
                <a:effectLst/>
                <a:uLnTx/>
                <a:uFillTx/>
                <a:ea typeface="+mn-ea"/>
                <a:cs typeface="Verdana"/>
              </a:rPr>
              <a:t>MRENCLAVE</a:t>
            </a:r>
            <a:endParaRPr kumimoji="0" sz="1428" b="0" i="0" u="none" strike="noStrike" kern="1200" cap="none" spc="0" normalizeH="0" baseline="0" noProof="0">
              <a:ln>
                <a:noFill/>
              </a:ln>
              <a:solidFill>
                <a:srgbClr val="FFFFFF"/>
              </a:solidFill>
              <a:effectLst/>
              <a:uLnTx/>
              <a:uFillTx/>
              <a:ea typeface="+mn-ea"/>
              <a:cs typeface="Verdana"/>
            </a:endParaRPr>
          </a:p>
        </p:txBody>
      </p:sp>
      <p:sp>
        <p:nvSpPr>
          <p:cNvPr id="55" name="Rectangle 54">
            <a:extLst>
              <a:ext uri="{FF2B5EF4-FFF2-40B4-BE49-F238E27FC236}">
                <a16:creationId xmlns:a16="http://schemas.microsoft.com/office/drawing/2014/main" id="{844466B2-3CC5-4D07-9E48-88D0B6117893}"/>
              </a:ext>
            </a:extLst>
          </p:cNvPr>
          <p:cNvSpPr/>
          <p:nvPr/>
        </p:nvSpPr>
        <p:spPr bwMode="auto">
          <a:xfrm>
            <a:off x="8076354" y="6571743"/>
            <a:ext cx="1517980" cy="377807"/>
          </a:xfrm>
          <a:prstGeom prst="rect">
            <a:avLst/>
          </a:prstGeom>
          <a:solidFill>
            <a:srgbClr val="00B050"/>
          </a:solid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fr-FR" sz="2400" b="0" i="0" u="none" strike="noStrike" kern="120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7" name="Rectangle 56">
            <a:extLst>
              <a:ext uri="{FF2B5EF4-FFF2-40B4-BE49-F238E27FC236}">
                <a16:creationId xmlns:a16="http://schemas.microsoft.com/office/drawing/2014/main" id="{88488B55-5B6F-4D22-A533-F4EA0B409E48}"/>
              </a:ext>
            </a:extLst>
          </p:cNvPr>
          <p:cNvSpPr/>
          <p:nvPr/>
        </p:nvSpPr>
        <p:spPr>
          <a:xfrm>
            <a:off x="8533602" y="6649272"/>
            <a:ext cx="645049" cy="263855"/>
          </a:xfrm>
          <a:prstGeom prst="rect">
            <a:avLst/>
          </a:prstGeom>
        </p:spPr>
        <p:txBody>
          <a:bodyPr wrap="none">
            <a:spAutoFit/>
          </a:bodyPr>
          <a:lstStyle/>
          <a:p>
            <a:pPr marL="13970" marR="0" lvl="0" indent="0" algn="ctr" defTabSz="932742" rtl="0" eaLnBrk="1" fontAlgn="auto" latinLnBrk="0" hangingPunct="1">
              <a:lnSpc>
                <a:spcPts val="1315"/>
              </a:lnSpc>
              <a:spcBef>
                <a:spcPts val="0"/>
              </a:spcBef>
              <a:spcAft>
                <a:spcPts val="0"/>
              </a:spcAft>
              <a:buClrTx/>
              <a:buSzTx/>
              <a:buFontTx/>
              <a:buNone/>
              <a:tabLst/>
              <a:defRPr/>
            </a:pPr>
            <a:r>
              <a:rPr kumimoji="0" lang="fr-FR" sz="1600" b="0" i="0" u="none" strike="noStrike" kern="1200" cap="none" spc="-5" normalizeH="0" baseline="0" noProof="0">
                <a:ln>
                  <a:noFill/>
                </a:ln>
                <a:solidFill>
                  <a:srgbClr val="505050">
                    <a:lumMod val="50000"/>
                  </a:srgbClr>
                </a:solidFill>
                <a:effectLst/>
                <a:uLnTx/>
                <a:uFillTx/>
                <a:ea typeface="+mn-ea"/>
                <a:cs typeface="Verdana"/>
              </a:rPr>
              <a:t>SECS</a:t>
            </a:r>
            <a:endParaRPr kumimoji="0" lang="fr-FR" sz="1600" b="0" i="0" u="none" strike="noStrike" kern="1200" cap="none" spc="0" normalizeH="0" baseline="0" noProof="0">
              <a:ln>
                <a:noFill/>
              </a:ln>
              <a:solidFill>
                <a:srgbClr val="505050">
                  <a:lumMod val="50000"/>
                </a:srgbClr>
              </a:solidFill>
              <a:effectLst/>
              <a:uLnTx/>
              <a:uFillTx/>
              <a:ea typeface="+mn-ea"/>
              <a:cs typeface="Verdana"/>
            </a:endParaRPr>
          </a:p>
        </p:txBody>
      </p:sp>
      <p:sp>
        <p:nvSpPr>
          <p:cNvPr id="59" name="Rectangle 58">
            <a:extLst>
              <a:ext uri="{FF2B5EF4-FFF2-40B4-BE49-F238E27FC236}">
                <a16:creationId xmlns:a16="http://schemas.microsoft.com/office/drawing/2014/main" id="{44B30C66-4C76-491E-974F-833EFAEF1461}"/>
              </a:ext>
            </a:extLst>
          </p:cNvPr>
          <p:cNvSpPr/>
          <p:nvPr/>
        </p:nvSpPr>
        <p:spPr bwMode="auto">
          <a:xfrm>
            <a:off x="8076354" y="2161309"/>
            <a:ext cx="1517980" cy="430567"/>
          </a:xfrm>
          <a:prstGeom prst="rect">
            <a:avLst/>
          </a:prstGeom>
          <a:solidFill>
            <a:srgbClr val="FFC000"/>
          </a:solid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fr-FR" sz="2400" b="0" i="0" u="none" strike="noStrike" kern="120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61" name="Rectangle 60">
            <a:extLst>
              <a:ext uri="{FF2B5EF4-FFF2-40B4-BE49-F238E27FC236}">
                <a16:creationId xmlns:a16="http://schemas.microsoft.com/office/drawing/2014/main" id="{F9A395E7-9409-4977-A3ED-2E996E74D5B8}"/>
              </a:ext>
            </a:extLst>
          </p:cNvPr>
          <p:cNvSpPr/>
          <p:nvPr/>
        </p:nvSpPr>
        <p:spPr>
          <a:xfrm>
            <a:off x="8102254" y="2186611"/>
            <a:ext cx="1492079" cy="425758"/>
          </a:xfrm>
          <a:prstGeom prst="rect">
            <a:avLst/>
          </a:prstGeom>
        </p:spPr>
        <p:txBody>
          <a:bodyPr wrap="square">
            <a:spAutoFit/>
          </a:bodyPr>
          <a:lstStyle/>
          <a:p>
            <a:pPr marL="13970" marR="0" lvl="0" indent="0" algn="ctr" defTabSz="932742" rtl="0" eaLnBrk="1" fontAlgn="auto" latinLnBrk="0" hangingPunct="1">
              <a:lnSpc>
                <a:spcPts val="1315"/>
              </a:lnSpc>
              <a:spcBef>
                <a:spcPts val="0"/>
              </a:spcBef>
              <a:spcAft>
                <a:spcPts val="0"/>
              </a:spcAft>
              <a:buClrTx/>
              <a:buSzTx/>
              <a:buFontTx/>
              <a:buNone/>
              <a:tabLst/>
              <a:defRPr/>
            </a:pPr>
            <a:r>
              <a:rPr kumimoji="0" lang="en-US" sz="1400" b="0" i="0" u="none" strike="noStrike" kern="1200" cap="none" spc="-5" normalizeH="0" baseline="0" noProof="0">
                <a:ln>
                  <a:noFill/>
                </a:ln>
                <a:solidFill>
                  <a:srgbClr val="505050">
                    <a:lumMod val="50000"/>
                  </a:srgbClr>
                </a:solidFill>
                <a:effectLst/>
                <a:uLnTx/>
                <a:uFillTx/>
                <a:ea typeface="+mn-ea"/>
                <a:cs typeface="Verdana"/>
              </a:rPr>
              <a:t>Plaintext Code/Data</a:t>
            </a:r>
            <a:endParaRPr kumimoji="0" lang="fr-FR" sz="1400" b="0" i="0" u="none" strike="noStrike" kern="1200" cap="none" spc="0" normalizeH="0" baseline="0" noProof="0">
              <a:ln>
                <a:noFill/>
              </a:ln>
              <a:solidFill>
                <a:srgbClr val="505050">
                  <a:lumMod val="50000"/>
                </a:srgbClr>
              </a:solidFill>
              <a:effectLst/>
              <a:uLnTx/>
              <a:uFillTx/>
              <a:ea typeface="+mn-ea"/>
              <a:cs typeface="Verdana"/>
            </a:endParaRPr>
          </a:p>
        </p:txBody>
      </p:sp>
      <p:sp>
        <p:nvSpPr>
          <p:cNvPr id="65" name="Rectangle 64">
            <a:extLst>
              <a:ext uri="{FF2B5EF4-FFF2-40B4-BE49-F238E27FC236}">
                <a16:creationId xmlns:a16="http://schemas.microsoft.com/office/drawing/2014/main" id="{FF513296-FE88-4AE4-B70A-9339D93C5090}"/>
              </a:ext>
            </a:extLst>
          </p:cNvPr>
          <p:cNvSpPr/>
          <p:nvPr/>
        </p:nvSpPr>
        <p:spPr>
          <a:xfrm>
            <a:off x="8102255" y="3760565"/>
            <a:ext cx="1476110" cy="259045"/>
          </a:xfrm>
          <a:prstGeom prst="rect">
            <a:avLst/>
          </a:prstGeom>
        </p:spPr>
        <p:txBody>
          <a:bodyPr wrap="none">
            <a:spAutoFit/>
          </a:bodyPr>
          <a:lstStyle/>
          <a:p>
            <a:pPr marL="13970" marR="0" lvl="0" indent="0" algn="ctr" defTabSz="932742" rtl="0" eaLnBrk="1" fontAlgn="auto" latinLnBrk="0" hangingPunct="1">
              <a:lnSpc>
                <a:spcPts val="1315"/>
              </a:lnSpc>
              <a:spcBef>
                <a:spcPts val="0"/>
              </a:spcBef>
              <a:spcAft>
                <a:spcPts val="0"/>
              </a:spcAft>
              <a:buClrTx/>
              <a:buSzTx/>
              <a:buFontTx/>
              <a:buNone/>
              <a:tabLst/>
              <a:defRPr/>
            </a:pPr>
            <a:r>
              <a:rPr kumimoji="0" lang="fr-FR" sz="1400" b="0" i="0" u="none" strike="noStrike" kern="1200" cap="none" spc="-5" normalizeH="0" baseline="0" noProof="0">
                <a:ln>
                  <a:noFill/>
                </a:ln>
                <a:solidFill>
                  <a:schemeClr val="bg1"/>
                </a:solidFill>
                <a:effectLst/>
                <a:uLnTx/>
                <a:uFillTx/>
                <a:ea typeface="+mn-ea"/>
                <a:cs typeface="Verdana"/>
              </a:rPr>
              <a:t>System Memory</a:t>
            </a:r>
            <a:endParaRPr kumimoji="0" lang="fr-FR" sz="1400" b="0" i="0" u="none" strike="noStrike" kern="1200" cap="none" spc="0" normalizeH="0" baseline="0" noProof="0">
              <a:ln>
                <a:noFill/>
              </a:ln>
              <a:solidFill>
                <a:schemeClr val="bg1"/>
              </a:solidFill>
              <a:effectLst/>
              <a:uLnTx/>
              <a:uFillTx/>
              <a:ea typeface="+mn-ea"/>
              <a:cs typeface="Verdana"/>
            </a:endParaRPr>
          </a:p>
        </p:txBody>
      </p:sp>
    </p:spTree>
    <p:extLst>
      <p:ext uri="{BB962C8B-B14F-4D97-AF65-F5344CB8AC3E}">
        <p14:creationId xmlns:p14="http://schemas.microsoft.com/office/powerpoint/2010/main" val="3129396089"/>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72274" y="144462"/>
            <a:ext cx="11889564" cy="860424"/>
          </a:xfrm>
        </p:spPr>
        <p:txBody>
          <a:bodyPr/>
          <a:lstStyle/>
          <a:p>
            <a:r>
              <a:rPr lang="en-US"/>
              <a:t>Lifecycle of an enclave</a:t>
            </a:r>
          </a:p>
        </p:txBody>
      </p:sp>
      <p:sp>
        <p:nvSpPr>
          <p:cNvPr id="3" name="object 2">
            <a:extLst>
              <a:ext uri="{FF2B5EF4-FFF2-40B4-BE49-F238E27FC236}">
                <a16:creationId xmlns:a16="http://schemas.microsoft.com/office/drawing/2014/main" id="{9485C496-E04D-488C-BF61-04767D6DA668}"/>
              </a:ext>
            </a:extLst>
          </p:cNvPr>
          <p:cNvSpPr/>
          <p:nvPr/>
        </p:nvSpPr>
        <p:spPr>
          <a:xfrm>
            <a:off x="2260909" y="1547836"/>
            <a:ext cx="1527048" cy="5412105"/>
          </a:xfrm>
          <a:custGeom>
            <a:avLst/>
            <a:gdLst/>
            <a:ahLst/>
            <a:cxnLst/>
            <a:rect l="l" t="t" r="r" b="b"/>
            <a:pathLst>
              <a:path w="1295400" h="5412105">
                <a:moveTo>
                  <a:pt x="0" y="5411724"/>
                </a:moveTo>
                <a:lnTo>
                  <a:pt x="1295400" y="5411724"/>
                </a:lnTo>
                <a:lnTo>
                  <a:pt x="1295400" y="0"/>
                </a:lnTo>
                <a:lnTo>
                  <a:pt x="0" y="0"/>
                </a:lnTo>
                <a:lnTo>
                  <a:pt x="0" y="5411724"/>
                </a:lnTo>
                <a:close/>
              </a:path>
            </a:pathLst>
          </a:custGeom>
          <a:solidFill>
            <a:srgbClr val="008000"/>
          </a:solidFill>
          <a:ln w="28575">
            <a:solidFill>
              <a:schemeClr val="bg1">
                <a:lumMod val="50000"/>
              </a:schemeClr>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FFFFFF"/>
              </a:solidFill>
              <a:effectLst/>
              <a:uLnTx/>
              <a:uFillTx/>
              <a:latin typeface="Segoe UI"/>
              <a:ea typeface="+mn-ea"/>
              <a:cs typeface="+mn-cs"/>
            </a:endParaRPr>
          </a:p>
        </p:txBody>
      </p:sp>
      <p:sp>
        <p:nvSpPr>
          <p:cNvPr id="4" name="object 4">
            <a:extLst>
              <a:ext uri="{FF2B5EF4-FFF2-40B4-BE49-F238E27FC236}">
                <a16:creationId xmlns:a16="http://schemas.microsoft.com/office/drawing/2014/main" id="{7DCB428B-530B-4381-A671-2C7CD265F1F0}"/>
              </a:ext>
            </a:extLst>
          </p:cNvPr>
          <p:cNvSpPr/>
          <p:nvPr/>
        </p:nvSpPr>
        <p:spPr>
          <a:xfrm>
            <a:off x="8076354" y="1539350"/>
            <a:ext cx="1524000" cy="5410200"/>
          </a:xfrm>
          <a:custGeom>
            <a:avLst/>
            <a:gdLst/>
            <a:ahLst/>
            <a:cxnLst/>
            <a:rect l="l" t="t" r="r" b="b"/>
            <a:pathLst>
              <a:path w="1524000" h="5410200">
                <a:moveTo>
                  <a:pt x="0" y="5410200"/>
                </a:moveTo>
                <a:lnTo>
                  <a:pt x="1524000" y="5410200"/>
                </a:lnTo>
                <a:lnTo>
                  <a:pt x="1524000" y="0"/>
                </a:lnTo>
                <a:lnTo>
                  <a:pt x="0" y="0"/>
                </a:lnTo>
                <a:lnTo>
                  <a:pt x="0" y="5410200"/>
                </a:lnTo>
                <a:close/>
              </a:path>
            </a:pathLst>
          </a:custGeom>
          <a:solidFill>
            <a:srgbClr val="555E61"/>
          </a:solidFill>
          <a:ln w="28575">
            <a:solidFill>
              <a:schemeClr val="bg1">
                <a:lumMod val="50000"/>
              </a:schemeClr>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FFFFFF"/>
              </a:solidFill>
              <a:effectLst/>
              <a:uLnTx/>
              <a:uFillTx/>
              <a:latin typeface="Segoe UI"/>
              <a:ea typeface="+mn-ea"/>
              <a:cs typeface="+mn-cs"/>
            </a:endParaRPr>
          </a:p>
        </p:txBody>
      </p:sp>
      <p:sp>
        <p:nvSpPr>
          <p:cNvPr id="5" name="TextBox 4">
            <a:extLst>
              <a:ext uri="{FF2B5EF4-FFF2-40B4-BE49-F238E27FC236}">
                <a16:creationId xmlns:a16="http://schemas.microsoft.com/office/drawing/2014/main" id="{E47D8150-7B83-4B66-B9BE-B13EB2FC572F}"/>
              </a:ext>
            </a:extLst>
          </p:cNvPr>
          <p:cNvSpPr txBox="1"/>
          <p:nvPr/>
        </p:nvSpPr>
        <p:spPr>
          <a:xfrm>
            <a:off x="1923133" y="889144"/>
            <a:ext cx="2054088" cy="517065"/>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a:ln>
                  <a:noFill/>
                </a:ln>
                <a:solidFill>
                  <a:srgbClr val="505050">
                    <a:lumMod val="50000"/>
                  </a:srgbClr>
                </a:solidFill>
                <a:effectLst/>
                <a:uLnTx/>
                <a:uFillTx/>
                <a:latin typeface="Segoe UI"/>
                <a:ea typeface="+mn-ea"/>
                <a:cs typeface="+mn-cs"/>
              </a:rPr>
              <a:t>Virtual Addr Space</a:t>
            </a:r>
          </a:p>
        </p:txBody>
      </p:sp>
      <p:sp>
        <p:nvSpPr>
          <p:cNvPr id="6" name="TextBox 5">
            <a:extLst>
              <a:ext uri="{FF2B5EF4-FFF2-40B4-BE49-F238E27FC236}">
                <a16:creationId xmlns:a16="http://schemas.microsoft.com/office/drawing/2014/main" id="{C6338F15-6942-429D-B4C1-E0DFFFF20DD2}"/>
              </a:ext>
            </a:extLst>
          </p:cNvPr>
          <p:cNvSpPr txBox="1"/>
          <p:nvPr/>
        </p:nvSpPr>
        <p:spPr>
          <a:xfrm>
            <a:off x="7750946" y="889144"/>
            <a:ext cx="2174827" cy="517065"/>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a:ln>
                  <a:noFill/>
                </a:ln>
                <a:solidFill>
                  <a:srgbClr val="505050">
                    <a:lumMod val="50000"/>
                  </a:srgbClr>
                </a:solidFill>
                <a:effectLst/>
                <a:uLnTx/>
                <a:uFillTx/>
                <a:latin typeface="Segoe UI"/>
                <a:ea typeface="+mn-ea"/>
                <a:cs typeface="+mn-cs"/>
              </a:rPr>
              <a:t>Physical </a:t>
            </a:r>
            <a:r>
              <a:rPr kumimoji="0" lang="en-US" sz="1600" b="0" i="0" u="none" strike="noStrike" kern="1200" cap="none" spc="0" normalizeH="0" baseline="0" err="1">
                <a:ln>
                  <a:noFill/>
                </a:ln>
                <a:solidFill>
                  <a:srgbClr val="505050">
                    <a:lumMod val="50000"/>
                  </a:srgbClr>
                </a:solidFill>
                <a:effectLst/>
                <a:uLnTx/>
                <a:uFillTx/>
                <a:latin typeface="Segoe UI"/>
                <a:ea typeface="+mn-ea"/>
                <a:cs typeface="+mn-cs"/>
              </a:rPr>
              <a:t>Addr</a:t>
            </a:r>
            <a:r>
              <a:rPr kumimoji="0" lang="en-US" sz="1600" b="0" i="0" u="none" strike="noStrike" kern="1200" cap="none" spc="0" normalizeH="0" baseline="0">
                <a:ln>
                  <a:noFill/>
                </a:ln>
                <a:solidFill>
                  <a:srgbClr val="505050">
                    <a:lumMod val="50000"/>
                  </a:srgbClr>
                </a:solidFill>
                <a:effectLst/>
                <a:uLnTx/>
                <a:uFillTx/>
                <a:latin typeface="Segoe UI"/>
                <a:ea typeface="+mn-ea"/>
                <a:cs typeface="+mn-cs"/>
              </a:rPr>
              <a:t> Space</a:t>
            </a:r>
          </a:p>
        </p:txBody>
      </p:sp>
      <p:sp>
        <p:nvSpPr>
          <p:cNvPr id="7" name="Rectangle 6">
            <a:extLst>
              <a:ext uri="{FF2B5EF4-FFF2-40B4-BE49-F238E27FC236}">
                <a16:creationId xmlns:a16="http://schemas.microsoft.com/office/drawing/2014/main" id="{A698326D-393D-4E1B-8160-A9BD09DC7EF6}"/>
              </a:ext>
            </a:extLst>
          </p:cNvPr>
          <p:cNvSpPr/>
          <p:nvPr/>
        </p:nvSpPr>
        <p:spPr>
          <a:xfrm>
            <a:off x="-444429" y="6421197"/>
            <a:ext cx="2821591" cy="461665"/>
          </a:xfrm>
          <a:prstGeom prst="rect">
            <a:avLst/>
          </a:prstGeom>
        </p:spPr>
        <p:txBody>
          <a:bodyPr wrap="square">
            <a:spAutoFit/>
          </a:bodyPr>
          <a:lstStyle/>
          <a:p>
            <a:pPr lvl="1">
              <a:lnSpc>
                <a:spcPct val="100000"/>
              </a:lnSpc>
              <a:spcBef>
                <a:spcPts val="1200"/>
              </a:spcBef>
            </a:pPr>
            <a:r>
              <a:rPr lang="fr-FR" sz="1200"/>
              <a:t>Intel Source (</a:t>
            </a:r>
            <a:r>
              <a:rPr lang="en-US" sz="1200">
                <a:hlinkClick r:id="rId3"/>
              </a:rPr>
              <a:t>Intel Software Guard Extensions</a:t>
            </a:r>
            <a:r>
              <a:rPr lang="en-US" sz="1200"/>
              <a:t>) </a:t>
            </a:r>
          </a:p>
        </p:txBody>
      </p:sp>
      <p:sp>
        <p:nvSpPr>
          <p:cNvPr id="9" name="Rectangle 8">
            <a:extLst>
              <a:ext uri="{FF2B5EF4-FFF2-40B4-BE49-F238E27FC236}">
                <a16:creationId xmlns:a16="http://schemas.microsoft.com/office/drawing/2014/main" id="{A9624467-8CBE-43B2-88C5-E20E8AE32826}"/>
              </a:ext>
            </a:extLst>
          </p:cNvPr>
          <p:cNvSpPr/>
          <p:nvPr/>
        </p:nvSpPr>
        <p:spPr bwMode="auto">
          <a:xfrm>
            <a:off x="2267414" y="2018195"/>
            <a:ext cx="1527048" cy="2691246"/>
          </a:xfrm>
          <a:prstGeom prst="rect">
            <a:avLst/>
          </a:prstGeom>
          <a:solidFill>
            <a:srgbClr val="FF0000"/>
          </a:solid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fr-FR" sz="2400" b="0" i="0" u="none" strike="noStrike" kern="120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1" name="Rectangle 10">
            <a:extLst>
              <a:ext uri="{FF2B5EF4-FFF2-40B4-BE49-F238E27FC236}">
                <a16:creationId xmlns:a16="http://schemas.microsoft.com/office/drawing/2014/main" id="{D1664DAB-06CD-4946-BE4A-432C195F0AD3}"/>
              </a:ext>
            </a:extLst>
          </p:cNvPr>
          <p:cNvSpPr/>
          <p:nvPr/>
        </p:nvSpPr>
        <p:spPr bwMode="auto">
          <a:xfrm>
            <a:off x="8076355" y="1891145"/>
            <a:ext cx="1524000" cy="2182091"/>
          </a:xfrm>
          <a:prstGeom prst="rect">
            <a:avLst/>
          </a:prstGeom>
          <a:solidFill>
            <a:schemeClr val="accent1"/>
          </a:solid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fr-FR" sz="2400" b="0" i="0" u="none" strike="noStrike" kern="120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3" name="Rectangle 12">
            <a:extLst>
              <a:ext uri="{FF2B5EF4-FFF2-40B4-BE49-F238E27FC236}">
                <a16:creationId xmlns:a16="http://schemas.microsoft.com/office/drawing/2014/main" id="{C7B2F60C-BCE0-4E3F-A5CF-C45A5751FEC0}"/>
              </a:ext>
            </a:extLst>
          </p:cNvPr>
          <p:cNvSpPr/>
          <p:nvPr/>
        </p:nvSpPr>
        <p:spPr bwMode="auto">
          <a:xfrm>
            <a:off x="8076354" y="4592286"/>
            <a:ext cx="1524000" cy="2357264"/>
          </a:xfrm>
          <a:prstGeom prst="rect">
            <a:avLst/>
          </a:prstGeom>
          <a:solidFill>
            <a:srgbClr val="FF39E7"/>
          </a:solid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fr-FR" sz="2400" b="0" i="0" u="none" strike="noStrike" kern="120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5" name="object 3">
            <a:extLst>
              <a:ext uri="{FF2B5EF4-FFF2-40B4-BE49-F238E27FC236}">
                <a16:creationId xmlns:a16="http://schemas.microsoft.com/office/drawing/2014/main" id="{DC6B1296-AABE-41D8-99DD-C4FE9BD58547}"/>
              </a:ext>
            </a:extLst>
          </p:cNvPr>
          <p:cNvSpPr txBox="1"/>
          <p:nvPr/>
        </p:nvSpPr>
        <p:spPr>
          <a:xfrm>
            <a:off x="3930541" y="4709441"/>
            <a:ext cx="1645656" cy="232820"/>
          </a:xfrm>
          <a:prstGeom prst="rect">
            <a:avLst/>
          </a:prstGeom>
        </p:spPr>
        <p:txBody>
          <a:bodyPr vert="horz" wrap="square" lIns="0" tIns="12953" rIns="0" bIns="0" rtlCol="0">
            <a:spAutoFit/>
          </a:bodyPr>
          <a:lstStyle/>
          <a:p>
            <a:pPr marL="12953" marR="0" lvl="0" indent="0" algn="l" defTabSz="932742" rtl="0" eaLnBrk="1" fontAlgn="auto" latinLnBrk="0" hangingPunct="1">
              <a:lnSpc>
                <a:spcPct val="100000"/>
              </a:lnSpc>
              <a:spcBef>
                <a:spcPts val="102"/>
              </a:spcBef>
              <a:spcAft>
                <a:spcPts val="0"/>
              </a:spcAft>
              <a:buClrTx/>
              <a:buSzTx/>
              <a:buFontTx/>
              <a:buNone/>
              <a:tabLst/>
              <a:defRPr/>
            </a:pPr>
            <a:r>
              <a:rPr kumimoji="0" sz="1400" b="0" i="0" u="none" strike="noStrike" kern="1200" cap="none" spc="-15" normalizeH="0" baseline="0" noProof="0">
                <a:ln>
                  <a:noFill/>
                </a:ln>
                <a:solidFill>
                  <a:srgbClr val="051821"/>
                </a:solidFill>
                <a:effectLst/>
                <a:uLnTx/>
                <a:uFillTx/>
                <a:ea typeface="+mn-ea"/>
                <a:cs typeface="Verdana"/>
              </a:rPr>
              <a:t>ECREATE</a:t>
            </a:r>
            <a:r>
              <a:rPr kumimoji="0" sz="1400" b="0" i="0" u="none" strike="noStrike" kern="1200" cap="none" spc="-82" normalizeH="0" baseline="0" noProof="0">
                <a:ln>
                  <a:noFill/>
                </a:ln>
                <a:solidFill>
                  <a:srgbClr val="051821"/>
                </a:solidFill>
                <a:effectLst/>
                <a:uLnTx/>
                <a:uFillTx/>
                <a:ea typeface="+mn-ea"/>
                <a:cs typeface="Verdana"/>
              </a:rPr>
              <a:t> </a:t>
            </a:r>
            <a:r>
              <a:rPr kumimoji="0" sz="1400" b="0" i="0" u="none" strike="noStrike" kern="1200" cap="none" spc="-5" normalizeH="0" baseline="0" noProof="0">
                <a:ln>
                  <a:noFill/>
                </a:ln>
                <a:solidFill>
                  <a:srgbClr val="051821"/>
                </a:solidFill>
                <a:effectLst/>
                <a:uLnTx/>
                <a:uFillTx/>
                <a:ea typeface="+mn-ea"/>
                <a:cs typeface="Verdana"/>
              </a:rPr>
              <a:t>(Range)</a:t>
            </a:r>
            <a:endParaRPr kumimoji="0" sz="1400" b="0" i="0" u="none" strike="noStrike" kern="1200" cap="none" spc="0" normalizeH="0" baseline="0" noProof="0">
              <a:ln>
                <a:noFill/>
              </a:ln>
              <a:solidFill>
                <a:srgbClr val="FFFFFF"/>
              </a:solidFill>
              <a:effectLst/>
              <a:uLnTx/>
              <a:uFillTx/>
              <a:ea typeface="+mn-ea"/>
              <a:cs typeface="Verdana"/>
            </a:endParaRPr>
          </a:p>
        </p:txBody>
      </p:sp>
      <p:sp>
        <p:nvSpPr>
          <p:cNvPr id="17" name="Rectangle 16">
            <a:extLst>
              <a:ext uri="{FF2B5EF4-FFF2-40B4-BE49-F238E27FC236}">
                <a16:creationId xmlns:a16="http://schemas.microsoft.com/office/drawing/2014/main" id="{E3104755-5365-4869-9226-C8D97D33B82B}"/>
              </a:ext>
            </a:extLst>
          </p:cNvPr>
          <p:cNvSpPr/>
          <p:nvPr/>
        </p:nvSpPr>
        <p:spPr>
          <a:xfrm>
            <a:off x="8037533" y="4626313"/>
            <a:ext cx="1517980" cy="259045"/>
          </a:xfrm>
          <a:prstGeom prst="rect">
            <a:avLst/>
          </a:prstGeom>
        </p:spPr>
        <p:txBody>
          <a:bodyPr wrap="none">
            <a:spAutoFit/>
          </a:bodyPr>
          <a:lstStyle/>
          <a:p>
            <a:pPr marL="13970" marR="0" lvl="0" indent="0" algn="l" defTabSz="932742" rtl="0" eaLnBrk="1" fontAlgn="auto" latinLnBrk="0" hangingPunct="1">
              <a:lnSpc>
                <a:spcPts val="1315"/>
              </a:lnSpc>
              <a:spcBef>
                <a:spcPts val="0"/>
              </a:spcBef>
              <a:spcAft>
                <a:spcPts val="0"/>
              </a:spcAft>
              <a:buClrTx/>
              <a:buSzTx/>
              <a:buFontTx/>
              <a:buNone/>
              <a:tabLst/>
              <a:defRPr/>
            </a:pPr>
            <a:r>
              <a:rPr lang="fr-FR" sz="1200" spc="-5">
                <a:solidFill>
                  <a:schemeClr val="bg1"/>
                </a:solidFill>
                <a:cs typeface="Verdana"/>
              </a:rPr>
              <a:t>Enclave</a:t>
            </a:r>
            <a:r>
              <a:rPr kumimoji="0" lang="fr-FR" sz="1200" b="0" i="0" u="none" strike="noStrike" kern="1200" cap="none" spc="-5" normalizeH="0" baseline="0" noProof="0">
                <a:ln>
                  <a:noFill/>
                </a:ln>
                <a:solidFill>
                  <a:srgbClr val="505050">
                    <a:lumMod val="50000"/>
                  </a:srgbClr>
                </a:solidFill>
                <a:effectLst/>
                <a:uLnTx/>
                <a:uFillTx/>
                <a:ea typeface="+mn-ea"/>
                <a:cs typeface="Verdana"/>
              </a:rPr>
              <a:t> </a:t>
            </a:r>
            <a:r>
              <a:rPr lang="fr-FR" sz="1200" spc="-5">
                <a:solidFill>
                  <a:schemeClr val="bg1"/>
                </a:solidFill>
                <a:cs typeface="Verdana"/>
              </a:rPr>
              <a:t>Page</a:t>
            </a:r>
            <a:r>
              <a:rPr kumimoji="0" lang="fr-FR" sz="1200" b="0" i="0" u="none" strike="noStrike" kern="1200" cap="none" spc="-20" normalizeH="0" baseline="0" noProof="0">
                <a:ln>
                  <a:noFill/>
                </a:ln>
                <a:solidFill>
                  <a:srgbClr val="505050">
                    <a:lumMod val="50000"/>
                  </a:srgbClr>
                </a:solidFill>
                <a:effectLst/>
                <a:uLnTx/>
                <a:uFillTx/>
                <a:ea typeface="+mn-ea"/>
                <a:cs typeface="Verdana"/>
              </a:rPr>
              <a:t> </a:t>
            </a:r>
            <a:r>
              <a:rPr lang="fr-FR" sz="1200" spc="-5">
                <a:solidFill>
                  <a:schemeClr val="bg1"/>
                </a:solidFill>
                <a:cs typeface="Verdana"/>
              </a:rPr>
              <a:t>Cache</a:t>
            </a:r>
          </a:p>
        </p:txBody>
      </p:sp>
      <p:sp>
        <p:nvSpPr>
          <p:cNvPr id="19" name="object 8">
            <a:extLst>
              <a:ext uri="{FF2B5EF4-FFF2-40B4-BE49-F238E27FC236}">
                <a16:creationId xmlns:a16="http://schemas.microsoft.com/office/drawing/2014/main" id="{F8266B02-2F35-4AAE-A285-C5E638FC95CB}"/>
              </a:ext>
            </a:extLst>
          </p:cNvPr>
          <p:cNvSpPr/>
          <p:nvPr/>
        </p:nvSpPr>
        <p:spPr>
          <a:xfrm>
            <a:off x="9902815" y="5213250"/>
            <a:ext cx="1554339" cy="108804"/>
          </a:xfrm>
          <a:custGeom>
            <a:avLst/>
            <a:gdLst/>
            <a:ahLst/>
            <a:cxnLst/>
            <a:rect l="l" t="t" r="r" b="b"/>
            <a:pathLst>
              <a:path w="1524000" h="106679">
                <a:moveTo>
                  <a:pt x="0" y="106679"/>
                </a:moveTo>
                <a:lnTo>
                  <a:pt x="1524000" y="106679"/>
                </a:lnTo>
                <a:lnTo>
                  <a:pt x="1524000" y="0"/>
                </a:lnTo>
                <a:lnTo>
                  <a:pt x="0" y="0"/>
                </a:lnTo>
                <a:lnTo>
                  <a:pt x="0" y="106679"/>
                </a:lnTo>
                <a:close/>
              </a:path>
            </a:pathLst>
          </a:custGeom>
          <a:solidFill>
            <a:srgbClr val="AA00AF"/>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21" name="object 9">
            <a:extLst>
              <a:ext uri="{FF2B5EF4-FFF2-40B4-BE49-F238E27FC236}">
                <a16:creationId xmlns:a16="http://schemas.microsoft.com/office/drawing/2014/main" id="{6619C459-F6E1-4EF6-A463-DE6C3DE950E7}"/>
              </a:ext>
            </a:extLst>
          </p:cNvPr>
          <p:cNvSpPr/>
          <p:nvPr/>
        </p:nvSpPr>
        <p:spPr>
          <a:xfrm>
            <a:off x="9902815" y="5632923"/>
            <a:ext cx="1554339" cy="77717"/>
          </a:xfrm>
          <a:custGeom>
            <a:avLst/>
            <a:gdLst/>
            <a:ahLst/>
            <a:cxnLst/>
            <a:rect l="l" t="t" r="r" b="b"/>
            <a:pathLst>
              <a:path w="1524000" h="76200">
                <a:moveTo>
                  <a:pt x="0" y="76200"/>
                </a:moveTo>
                <a:lnTo>
                  <a:pt x="1524000" y="76200"/>
                </a:lnTo>
                <a:lnTo>
                  <a:pt x="1524000" y="0"/>
                </a:lnTo>
                <a:lnTo>
                  <a:pt x="0" y="0"/>
                </a:lnTo>
                <a:lnTo>
                  <a:pt x="0" y="76200"/>
                </a:lnTo>
                <a:close/>
              </a:path>
            </a:pathLst>
          </a:custGeom>
          <a:solidFill>
            <a:srgbClr val="AA00AF"/>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25" name="object 10">
            <a:extLst>
              <a:ext uri="{FF2B5EF4-FFF2-40B4-BE49-F238E27FC236}">
                <a16:creationId xmlns:a16="http://schemas.microsoft.com/office/drawing/2014/main" id="{6550FF0B-84E5-4003-B78D-0628D058DA72}"/>
              </a:ext>
            </a:extLst>
          </p:cNvPr>
          <p:cNvSpPr/>
          <p:nvPr/>
        </p:nvSpPr>
        <p:spPr>
          <a:xfrm>
            <a:off x="9902815" y="6021508"/>
            <a:ext cx="1554339" cy="550495"/>
          </a:xfrm>
          <a:custGeom>
            <a:avLst/>
            <a:gdLst/>
            <a:ahLst/>
            <a:cxnLst/>
            <a:rect l="l" t="t" r="r" b="b"/>
            <a:pathLst>
              <a:path w="1524000" h="539750">
                <a:moveTo>
                  <a:pt x="0" y="539495"/>
                </a:moveTo>
                <a:lnTo>
                  <a:pt x="1524000" y="539495"/>
                </a:lnTo>
                <a:lnTo>
                  <a:pt x="1524000" y="0"/>
                </a:lnTo>
                <a:lnTo>
                  <a:pt x="0" y="0"/>
                </a:lnTo>
                <a:lnTo>
                  <a:pt x="0" y="539495"/>
                </a:lnTo>
                <a:close/>
              </a:path>
            </a:pathLst>
          </a:custGeom>
          <a:solidFill>
            <a:srgbClr val="AA00AF"/>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27" name="object 11">
            <a:extLst>
              <a:ext uri="{FF2B5EF4-FFF2-40B4-BE49-F238E27FC236}">
                <a16:creationId xmlns:a16="http://schemas.microsoft.com/office/drawing/2014/main" id="{7615B053-BBF1-483D-A822-2B08D7417B2C}"/>
              </a:ext>
            </a:extLst>
          </p:cNvPr>
          <p:cNvSpPr/>
          <p:nvPr/>
        </p:nvSpPr>
        <p:spPr>
          <a:xfrm>
            <a:off x="9902815" y="6882610"/>
            <a:ext cx="1554339" cy="67355"/>
          </a:xfrm>
          <a:custGeom>
            <a:avLst/>
            <a:gdLst/>
            <a:ahLst/>
            <a:cxnLst/>
            <a:rect l="l" t="t" r="r" b="b"/>
            <a:pathLst>
              <a:path w="1524000" h="66039">
                <a:moveTo>
                  <a:pt x="0" y="65532"/>
                </a:moveTo>
                <a:lnTo>
                  <a:pt x="1524000" y="65532"/>
                </a:lnTo>
                <a:lnTo>
                  <a:pt x="1524000" y="0"/>
                </a:lnTo>
                <a:lnTo>
                  <a:pt x="0" y="0"/>
                </a:lnTo>
                <a:lnTo>
                  <a:pt x="0" y="65532"/>
                </a:lnTo>
                <a:close/>
              </a:path>
            </a:pathLst>
          </a:custGeom>
          <a:solidFill>
            <a:srgbClr val="AA00AF"/>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29" name="object 12">
            <a:extLst>
              <a:ext uri="{FF2B5EF4-FFF2-40B4-BE49-F238E27FC236}">
                <a16:creationId xmlns:a16="http://schemas.microsoft.com/office/drawing/2014/main" id="{03C16B8D-CF58-466D-9072-AF3FDF692EA0}"/>
              </a:ext>
            </a:extLst>
          </p:cNvPr>
          <p:cNvSpPr/>
          <p:nvPr/>
        </p:nvSpPr>
        <p:spPr>
          <a:xfrm>
            <a:off x="9902815" y="4700320"/>
            <a:ext cx="1554339" cy="2249258"/>
          </a:xfrm>
          <a:custGeom>
            <a:avLst/>
            <a:gdLst/>
            <a:ahLst/>
            <a:cxnLst/>
            <a:rect l="l" t="t" r="r" b="b"/>
            <a:pathLst>
              <a:path w="1524000" h="2205354">
                <a:moveTo>
                  <a:pt x="0" y="2205228"/>
                </a:moveTo>
                <a:lnTo>
                  <a:pt x="1524000" y="2205228"/>
                </a:lnTo>
                <a:lnTo>
                  <a:pt x="1524000" y="0"/>
                </a:lnTo>
                <a:lnTo>
                  <a:pt x="0" y="0"/>
                </a:lnTo>
                <a:lnTo>
                  <a:pt x="0" y="2205228"/>
                </a:lnTo>
                <a:close/>
              </a:path>
            </a:pathLst>
          </a:custGeom>
          <a:ln w="28956">
            <a:solidFill>
              <a:srgbClr val="051821"/>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31" name="object 13">
            <a:extLst>
              <a:ext uri="{FF2B5EF4-FFF2-40B4-BE49-F238E27FC236}">
                <a16:creationId xmlns:a16="http://schemas.microsoft.com/office/drawing/2014/main" id="{CDF1F130-6CF3-411D-8B0E-ECB03311FAD8}"/>
              </a:ext>
            </a:extLst>
          </p:cNvPr>
          <p:cNvSpPr txBox="1"/>
          <p:nvPr/>
        </p:nvSpPr>
        <p:spPr>
          <a:xfrm>
            <a:off x="9917583" y="4715085"/>
            <a:ext cx="1525195" cy="156952"/>
          </a:xfrm>
          <a:prstGeom prst="rect">
            <a:avLst/>
          </a:prstGeom>
          <a:solidFill>
            <a:srgbClr val="AA00AF"/>
          </a:solidFill>
        </p:spPr>
        <p:txBody>
          <a:bodyPr vert="horz" wrap="square" lIns="0" tIns="0" rIns="0" bIns="0" rtlCol="0">
            <a:spAutoFit/>
          </a:bodyPr>
          <a:lstStyle/>
          <a:p>
            <a:pPr marL="0" marR="0" lvl="0" indent="0" algn="l" defTabSz="932742" rtl="0" eaLnBrk="1" fontAlgn="auto" latinLnBrk="0" hangingPunct="1">
              <a:lnSpc>
                <a:spcPts val="1229"/>
              </a:lnSpc>
              <a:spcBef>
                <a:spcPts val="0"/>
              </a:spcBef>
              <a:spcAft>
                <a:spcPts val="0"/>
              </a:spcAft>
              <a:buClrTx/>
              <a:buSzTx/>
              <a:buFontTx/>
              <a:buNone/>
              <a:tabLst/>
              <a:defRPr/>
            </a:pPr>
            <a:r>
              <a:rPr kumimoji="0" sz="1122" b="0" i="0" u="none" strike="noStrike" kern="1200" cap="none" spc="-5" normalizeH="0" baseline="0" noProof="0">
                <a:ln>
                  <a:noFill/>
                </a:ln>
                <a:solidFill>
                  <a:srgbClr val="FFFFFF"/>
                </a:solidFill>
                <a:effectLst/>
                <a:uLnTx/>
                <a:uFillTx/>
                <a:ea typeface="+mn-ea"/>
                <a:cs typeface="Verdana"/>
              </a:rPr>
              <a:t>EPCM</a:t>
            </a:r>
            <a:endParaRPr kumimoji="0" sz="1122" b="0" i="0" u="none" strike="noStrike" kern="1200" cap="none" spc="0" normalizeH="0" baseline="0" noProof="0">
              <a:ln>
                <a:noFill/>
              </a:ln>
              <a:solidFill>
                <a:srgbClr val="FFFFFF"/>
              </a:solidFill>
              <a:effectLst/>
              <a:uLnTx/>
              <a:uFillTx/>
              <a:ea typeface="+mn-ea"/>
              <a:cs typeface="Verdana"/>
            </a:endParaRPr>
          </a:p>
        </p:txBody>
      </p:sp>
      <p:sp>
        <p:nvSpPr>
          <p:cNvPr id="33" name="object 14">
            <a:extLst>
              <a:ext uri="{FF2B5EF4-FFF2-40B4-BE49-F238E27FC236}">
                <a16:creationId xmlns:a16="http://schemas.microsoft.com/office/drawing/2014/main" id="{4D09A91E-8D7F-4B12-A5FE-B060A4E0EBB5}"/>
              </a:ext>
            </a:extLst>
          </p:cNvPr>
          <p:cNvSpPr/>
          <p:nvPr/>
        </p:nvSpPr>
        <p:spPr>
          <a:xfrm>
            <a:off x="9902815" y="5322055"/>
            <a:ext cx="1554339" cy="310868"/>
          </a:xfrm>
          <a:custGeom>
            <a:avLst/>
            <a:gdLst/>
            <a:ahLst/>
            <a:cxnLst/>
            <a:rect l="l" t="t" r="r" b="b"/>
            <a:pathLst>
              <a:path w="1524000" h="304800">
                <a:moveTo>
                  <a:pt x="0" y="304799"/>
                </a:moveTo>
                <a:lnTo>
                  <a:pt x="1524000" y="304799"/>
                </a:lnTo>
                <a:lnTo>
                  <a:pt x="1524000" y="0"/>
                </a:lnTo>
                <a:lnTo>
                  <a:pt x="0" y="0"/>
                </a:lnTo>
                <a:lnTo>
                  <a:pt x="0" y="304799"/>
                </a:lnTo>
                <a:close/>
              </a:path>
            </a:pathLst>
          </a:custGeom>
          <a:solidFill>
            <a:srgbClr val="0070C5"/>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35" name="object 15">
            <a:extLst>
              <a:ext uri="{FF2B5EF4-FFF2-40B4-BE49-F238E27FC236}">
                <a16:creationId xmlns:a16="http://schemas.microsoft.com/office/drawing/2014/main" id="{2E179AFB-868D-4AE9-A842-864B857C5740}"/>
              </a:ext>
            </a:extLst>
          </p:cNvPr>
          <p:cNvSpPr/>
          <p:nvPr/>
        </p:nvSpPr>
        <p:spPr>
          <a:xfrm>
            <a:off x="9902815" y="5322055"/>
            <a:ext cx="1554339" cy="310868"/>
          </a:xfrm>
          <a:custGeom>
            <a:avLst/>
            <a:gdLst/>
            <a:ahLst/>
            <a:cxnLst/>
            <a:rect l="l" t="t" r="r" b="b"/>
            <a:pathLst>
              <a:path w="1524000" h="304800">
                <a:moveTo>
                  <a:pt x="0" y="304799"/>
                </a:moveTo>
                <a:lnTo>
                  <a:pt x="1524000" y="304799"/>
                </a:lnTo>
                <a:lnTo>
                  <a:pt x="1524000" y="0"/>
                </a:lnTo>
                <a:lnTo>
                  <a:pt x="0" y="0"/>
                </a:lnTo>
                <a:lnTo>
                  <a:pt x="0" y="304799"/>
                </a:lnTo>
                <a:close/>
              </a:path>
            </a:pathLst>
          </a:custGeom>
          <a:ln w="25908">
            <a:solidFill>
              <a:srgbClr val="005190"/>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37" name="object 16">
            <a:extLst>
              <a:ext uri="{FF2B5EF4-FFF2-40B4-BE49-F238E27FC236}">
                <a16:creationId xmlns:a16="http://schemas.microsoft.com/office/drawing/2014/main" id="{E7BB7F15-FEE8-483F-B1A6-772E1A584C9F}"/>
              </a:ext>
            </a:extLst>
          </p:cNvPr>
          <p:cNvSpPr txBox="1"/>
          <p:nvPr/>
        </p:nvSpPr>
        <p:spPr>
          <a:xfrm>
            <a:off x="9917583" y="5355215"/>
            <a:ext cx="1525195" cy="233473"/>
          </a:xfrm>
          <a:prstGeom prst="rect">
            <a:avLst/>
          </a:prstGeom>
        </p:spPr>
        <p:txBody>
          <a:bodyPr vert="horz" wrap="square" lIns="0" tIns="13600" rIns="0" bIns="0" rtlCol="0">
            <a:spAutoFit/>
          </a:bodyPr>
          <a:lstStyle/>
          <a:p>
            <a:pPr marL="0" marR="0" lvl="0" indent="0" algn="ctr" defTabSz="932742" rtl="0" eaLnBrk="1" fontAlgn="auto" latinLnBrk="0" hangingPunct="1">
              <a:lnSpc>
                <a:spcPct val="100000"/>
              </a:lnSpc>
              <a:spcBef>
                <a:spcPts val="107"/>
              </a:spcBef>
              <a:spcAft>
                <a:spcPts val="0"/>
              </a:spcAft>
              <a:buClrTx/>
              <a:buSzTx/>
              <a:buFontTx/>
              <a:buNone/>
              <a:tabLst/>
              <a:defRPr/>
            </a:pPr>
            <a:r>
              <a:rPr kumimoji="0" sz="1428" b="0" i="0" u="none" strike="noStrike" kern="1200" cap="none" spc="-10" normalizeH="0" baseline="0" noProof="0">
                <a:ln>
                  <a:noFill/>
                </a:ln>
                <a:solidFill>
                  <a:srgbClr val="FFFFFF"/>
                </a:solidFill>
                <a:effectLst/>
                <a:uLnTx/>
                <a:uFillTx/>
                <a:ea typeface="+mn-ea"/>
                <a:cs typeface="Verdana"/>
              </a:rPr>
              <a:t>Invalid</a:t>
            </a:r>
            <a:endParaRPr kumimoji="0" sz="1428" b="0" i="0" u="none" strike="noStrike" kern="1200" cap="none" spc="0" normalizeH="0" baseline="0" noProof="0">
              <a:ln>
                <a:noFill/>
              </a:ln>
              <a:solidFill>
                <a:srgbClr val="FFFFFF"/>
              </a:solidFill>
              <a:effectLst/>
              <a:uLnTx/>
              <a:uFillTx/>
              <a:ea typeface="+mn-ea"/>
              <a:cs typeface="Verdana"/>
            </a:endParaRPr>
          </a:p>
        </p:txBody>
      </p:sp>
      <p:sp>
        <p:nvSpPr>
          <p:cNvPr id="39" name="object 17">
            <a:extLst>
              <a:ext uri="{FF2B5EF4-FFF2-40B4-BE49-F238E27FC236}">
                <a16:creationId xmlns:a16="http://schemas.microsoft.com/office/drawing/2014/main" id="{742D1C33-1A74-41F8-B8BA-0D79BF8AB6FC}"/>
              </a:ext>
            </a:extLst>
          </p:cNvPr>
          <p:cNvSpPr/>
          <p:nvPr/>
        </p:nvSpPr>
        <p:spPr>
          <a:xfrm>
            <a:off x="9912142" y="4902383"/>
            <a:ext cx="1554339" cy="310868"/>
          </a:xfrm>
          <a:custGeom>
            <a:avLst/>
            <a:gdLst/>
            <a:ahLst/>
            <a:cxnLst/>
            <a:rect l="l" t="t" r="r" b="b"/>
            <a:pathLst>
              <a:path w="1524000" h="304800">
                <a:moveTo>
                  <a:pt x="0" y="304799"/>
                </a:moveTo>
                <a:lnTo>
                  <a:pt x="1524000" y="304799"/>
                </a:lnTo>
                <a:lnTo>
                  <a:pt x="1524000" y="0"/>
                </a:lnTo>
                <a:lnTo>
                  <a:pt x="0" y="0"/>
                </a:lnTo>
                <a:lnTo>
                  <a:pt x="0" y="304799"/>
                </a:lnTo>
                <a:close/>
              </a:path>
            </a:pathLst>
          </a:custGeom>
          <a:ln w="25908">
            <a:solidFill>
              <a:srgbClr val="005190"/>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41" name="object 18">
            <a:extLst>
              <a:ext uri="{FF2B5EF4-FFF2-40B4-BE49-F238E27FC236}">
                <a16:creationId xmlns:a16="http://schemas.microsoft.com/office/drawing/2014/main" id="{118AF09A-E8B5-4C5C-AA53-06011734AF29}"/>
              </a:ext>
            </a:extLst>
          </p:cNvPr>
          <p:cNvSpPr txBox="1"/>
          <p:nvPr/>
        </p:nvSpPr>
        <p:spPr>
          <a:xfrm>
            <a:off x="9921468" y="4915596"/>
            <a:ext cx="1517423" cy="256159"/>
          </a:xfrm>
          <a:prstGeom prst="rect">
            <a:avLst/>
          </a:prstGeom>
          <a:solidFill>
            <a:srgbClr val="0070C5"/>
          </a:solidFill>
        </p:spPr>
        <p:txBody>
          <a:bodyPr vert="horz" wrap="square" lIns="0" tIns="31734" rIns="0" bIns="0" rtlCol="0">
            <a:spAutoFit/>
          </a:bodyPr>
          <a:lstStyle/>
          <a:p>
            <a:pPr marL="0" marR="0" lvl="0" indent="0" algn="ctr" defTabSz="932742" rtl="0" eaLnBrk="1" fontAlgn="auto" latinLnBrk="0" hangingPunct="1">
              <a:lnSpc>
                <a:spcPct val="100000"/>
              </a:lnSpc>
              <a:spcBef>
                <a:spcPts val="250"/>
              </a:spcBef>
              <a:spcAft>
                <a:spcPts val="0"/>
              </a:spcAft>
              <a:buClrTx/>
              <a:buSzTx/>
              <a:buFontTx/>
              <a:buNone/>
              <a:tabLst/>
              <a:defRPr/>
            </a:pPr>
            <a:r>
              <a:rPr kumimoji="0" sz="1428" b="0" i="0" u="none" strike="noStrike" kern="1200" cap="none" spc="-10" normalizeH="0" baseline="0" noProof="0">
                <a:ln>
                  <a:noFill/>
                </a:ln>
                <a:solidFill>
                  <a:srgbClr val="FFFFFF"/>
                </a:solidFill>
                <a:effectLst/>
                <a:uLnTx/>
                <a:uFillTx/>
                <a:ea typeface="+mn-ea"/>
                <a:cs typeface="Verdana"/>
              </a:rPr>
              <a:t>Invalid</a:t>
            </a:r>
            <a:endParaRPr kumimoji="0" sz="1428" b="0" i="0" u="none" strike="noStrike" kern="1200" cap="none" spc="0" normalizeH="0" baseline="0" noProof="0">
              <a:ln>
                <a:noFill/>
              </a:ln>
              <a:solidFill>
                <a:srgbClr val="FFFFFF"/>
              </a:solidFill>
              <a:effectLst/>
              <a:uLnTx/>
              <a:uFillTx/>
              <a:ea typeface="+mn-ea"/>
              <a:cs typeface="Verdana"/>
            </a:endParaRPr>
          </a:p>
        </p:txBody>
      </p:sp>
      <p:sp>
        <p:nvSpPr>
          <p:cNvPr id="43" name="object 19">
            <a:extLst>
              <a:ext uri="{FF2B5EF4-FFF2-40B4-BE49-F238E27FC236}">
                <a16:creationId xmlns:a16="http://schemas.microsoft.com/office/drawing/2014/main" id="{0D7F73E3-6C83-44B6-A2F9-FB72E648801B}"/>
              </a:ext>
            </a:extLst>
          </p:cNvPr>
          <p:cNvSpPr/>
          <p:nvPr/>
        </p:nvSpPr>
        <p:spPr>
          <a:xfrm>
            <a:off x="9902815" y="5710640"/>
            <a:ext cx="1554339" cy="310868"/>
          </a:xfrm>
          <a:custGeom>
            <a:avLst/>
            <a:gdLst/>
            <a:ahLst/>
            <a:cxnLst/>
            <a:rect l="l" t="t" r="r" b="b"/>
            <a:pathLst>
              <a:path w="1524000" h="304800">
                <a:moveTo>
                  <a:pt x="0" y="304799"/>
                </a:moveTo>
                <a:lnTo>
                  <a:pt x="1524000" y="304799"/>
                </a:lnTo>
                <a:lnTo>
                  <a:pt x="1524000" y="0"/>
                </a:lnTo>
                <a:lnTo>
                  <a:pt x="0" y="0"/>
                </a:lnTo>
                <a:lnTo>
                  <a:pt x="0" y="304799"/>
                </a:lnTo>
                <a:close/>
              </a:path>
            </a:pathLst>
          </a:custGeom>
          <a:ln w="25908">
            <a:solidFill>
              <a:srgbClr val="005190"/>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45" name="object 20">
            <a:extLst>
              <a:ext uri="{FF2B5EF4-FFF2-40B4-BE49-F238E27FC236}">
                <a16:creationId xmlns:a16="http://schemas.microsoft.com/office/drawing/2014/main" id="{FF2825A0-D1C8-4DC3-BF9A-6D808E9F318A}"/>
              </a:ext>
            </a:extLst>
          </p:cNvPr>
          <p:cNvSpPr txBox="1"/>
          <p:nvPr/>
        </p:nvSpPr>
        <p:spPr>
          <a:xfrm>
            <a:off x="9917583" y="5723852"/>
            <a:ext cx="1548898" cy="253092"/>
          </a:xfrm>
          <a:prstGeom prst="rect">
            <a:avLst/>
          </a:prstGeom>
          <a:solidFill>
            <a:srgbClr val="0070C5"/>
          </a:solidFill>
        </p:spPr>
        <p:txBody>
          <a:bodyPr vert="horz" wrap="square" lIns="0" tIns="33029" rIns="0" bIns="0" rtlCol="0">
            <a:spAutoFit/>
          </a:bodyPr>
          <a:lstStyle/>
          <a:p>
            <a:pPr marL="0" marR="0" lvl="0" indent="0" algn="ctr" defTabSz="932742" rtl="0" eaLnBrk="1" fontAlgn="auto" latinLnBrk="0" hangingPunct="1">
              <a:lnSpc>
                <a:spcPct val="100000"/>
              </a:lnSpc>
              <a:spcBef>
                <a:spcPts val="259"/>
              </a:spcBef>
              <a:spcAft>
                <a:spcPts val="0"/>
              </a:spcAft>
              <a:buClrTx/>
              <a:buSzTx/>
              <a:buFontTx/>
              <a:buNone/>
              <a:tabLst/>
              <a:defRPr/>
            </a:pPr>
            <a:r>
              <a:rPr kumimoji="0" lang="en-US" sz="1428" b="0" i="0" u="none" strike="noStrike" kern="1200" cap="none" spc="-10" normalizeH="0" baseline="0" noProof="0">
                <a:ln>
                  <a:noFill/>
                </a:ln>
                <a:solidFill>
                  <a:srgbClr val="FFFFFF"/>
                </a:solidFill>
                <a:effectLst/>
                <a:uLnTx/>
                <a:uFillTx/>
                <a:ea typeface="+mn-ea"/>
                <a:cs typeface="Verdana"/>
              </a:rPr>
              <a:t>Valid, ID, LA</a:t>
            </a:r>
            <a:endParaRPr kumimoji="0" sz="1428" b="0" i="0" u="none" strike="noStrike" kern="1200" cap="none" spc="0" normalizeH="0" baseline="0" noProof="0">
              <a:ln>
                <a:noFill/>
              </a:ln>
              <a:solidFill>
                <a:srgbClr val="FFFFFF"/>
              </a:solidFill>
              <a:effectLst/>
              <a:uLnTx/>
              <a:uFillTx/>
              <a:ea typeface="+mn-ea"/>
              <a:cs typeface="Verdana"/>
            </a:endParaRPr>
          </a:p>
        </p:txBody>
      </p:sp>
      <p:sp>
        <p:nvSpPr>
          <p:cNvPr id="47" name="object 22">
            <a:extLst>
              <a:ext uri="{FF2B5EF4-FFF2-40B4-BE49-F238E27FC236}">
                <a16:creationId xmlns:a16="http://schemas.microsoft.com/office/drawing/2014/main" id="{E52A08ED-6757-41ED-924A-D06274801556}"/>
              </a:ext>
            </a:extLst>
          </p:cNvPr>
          <p:cNvSpPr/>
          <p:nvPr/>
        </p:nvSpPr>
        <p:spPr>
          <a:xfrm>
            <a:off x="9902815" y="6571743"/>
            <a:ext cx="1554339" cy="310868"/>
          </a:xfrm>
          <a:custGeom>
            <a:avLst/>
            <a:gdLst/>
            <a:ahLst/>
            <a:cxnLst/>
            <a:rect l="l" t="t" r="r" b="b"/>
            <a:pathLst>
              <a:path w="1524000" h="304800">
                <a:moveTo>
                  <a:pt x="0" y="304799"/>
                </a:moveTo>
                <a:lnTo>
                  <a:pt x="1524000" y="304799"/>
                </a:lnTo>
                <a:lnTo>
                  <a:pt x="1524000" y="0"/>
                </a:lnTo>
                <a:lnTo>
                  <a:pt x="0" y="0"/>
                </a:lnTo>
                <a:lnTo>
                  <a:pt x="0" y="304799"/>
                </a:lnTo>
                <a:close/>
              </a:path>
            </a:pathLst>
          </a:custGeom>
          <a:solidFill>
            <a:srgbClr val="0070C5"/>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49" name="object 23">
            <a:extLst>
              <a:ext uri="{FF2B5EF4-FFF2-40B4-BE49-F238E27FC236}">
                <a16:creationId xmlns:a16="http://schemas.microsoft.com/office/drawing/2014/main" id="{E5BD328E-A0AD-4918-909B-037480384F9B}"/>
              </a:ext>
            </a:extLst>
          </p:cNvPr>
          <p:cNvSpPr/>
          <p:nvPr/>
        </p:nvSpPr>
        <p:spPr>
          <a:xfrm>
            <a:off x="9902815" y="6571743"/>
            <a:ext cx="1554339" cy="310868"/>
          </a:xfrm>
          <a:custGeom>
            <a:avLst/>
            <a:gdLst/>
            <a:ahLst/>
            <a:cxnLst/>
            <a:rect l="l" t="t" r="r" b="b"/>
            <a:pathLst>
              <a:path w="1524000" h="304800">
                <a:moveTo>
                  <a:pt x="0" y="304799"/>
                </a:moveTo>
                <a:lnTo>
                  <a:pt x="1524000" y="304799"/>
                </a:lnTo>
                <a:lnTo>
                  <a:pt x="1524000" y="0"/>
                </a:lnTo>
                <a:lnTo>
                  <a:pt x="0" y="0"/>
                </a:lnTo>
                <a:lnTo>
                  <a:pt x="0" y="304799"/>
                </a:lnTo>
                <a:close/>
              </a:path>
            </a:pathLst>
          </a:custGeom>
          <a:ln w="25908">
            <a:solidFill>
              <a:srgbClr val="005190"/>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51" name="object 24">
            <a:extLst>
              <a:ext uri="{FF2B5EF4-FFF2-40B4-BE49-F238E27FC236}">
                <a16:creationId xmlns:a16="http://schemas.microsoft.com/office/drawing/2014/main" id="{B522D13D-5222-4E6B-AAD0-407E87A8E909}"/>
              </a:ext>
            </a:extLst>
          </p:cNvPr>
          <p:cNvSpPr txBox="1"/>
          <p:nvPr/>
        </p:nvSpPr>
        <p:spPr>
          <a:xfrm>
            <a:off x="10167312" y="6604333"/>
            <a:ext cx="1023273" cy="232820"/>
          </a:xfrm>
          <a:prstGeom prst="rect">
            <a:avLst/>
          </a:prstGeom>
        </p:spPr>
        <p:txBody>
          <a:bodyPr vert="horz" wrap="square" lIns="0" tIns="12953" rIns="0" bIns="0" rtlCol="0">
            <a:spAutoFit/>
          </a:bodyPr>
          <a:lstStyle/>
          <a:p>
            <a:pPr marL="12953" marR="0" lvl="0" indent="0" algn="l" defTabSz="932742" rtl="0" eaLnBrk="1" fontAlgn="auto" latinLnBrk="0" hangingPunct="1">
              <a:lnSpc>
                <a:spcPct val="100000"/>
              </a:lnSpc>
              <a:spcBef>
                <a:spcPts val="102"/>
              </a:spcBef>
              <a:spcAft>
                <a:spcPts val="0"/>
              </a:spcAft>
              <a:buClrTx/>
              <a:buSzTx/>
              <a:buFontTx/>
              <a:buNone/>
              <a:tabLst/>
              <a:defRPr/>
            </a:pPr>
            <a:r>
              <a:rPr kumimoji="0" sz="1428" b="0" i="0" u="none" strike="noStrike" kern="1200" cap="none" spc="-10" normalizeH="0" baseline="0" noProof="0">
                <a:ln>
                  <a:noFill/>
                </a:ln>
                <a:solidFill>
                  <a:srgbClr val="FFFFFF"/>
                </a:solidFill>
                <a:effectLst/>
                <a:uLnTx/>
                <a:uFillTx/>
                <a:ea typeface="+mn-ea"/>
                <a:cs typeface="Verdana"/>
              </a:rPr>
              <a:t>Valid,SECS</a:t>
            </a:r>
            <a:endParaRPr kumimoji="0" sz="1428" b="0" i="0" u="none" strike="noStrike" kern="1200" cap="none" spc="0" normalizeH="0" baseline="0" noProof="0">
              <a:ln>
                <a:noFill/>
              </a:ln>
              <a:solidFill>
                <a:srgbClr val="FFFFFF"/>
              </a:solidFill>
              <a:effectLst/>
              <a:uLnTx/>
              <a:uFillTx/>
              <a:ea typeface="+mn-ea"/>
              <a:cs typeface="Verdana"/>
            </a:endParaRPr>
          </a:p>
        </p:txBody>
      </p:sp>
      <p:sp>
        <p:nvSpPr>
          <p:cNvPr id="53" name="object 25">
            <a:extLst>
              <a:ext uri="{FF2B5EF4-FFF2-40B4-BE49-F238E27FC236}">
                <a16:creationId xmlns:a16="http://schemas.microsoft.com/office/drawing/2014/main" id="{4757B622-2B70-401C-BBD6-998FBD119C47}"/>
              </a:ext>
            </a:extLst>
          </p:cNvPr>
          <p:cNvSpPr txBox="1"/>
          <p:nvPr/>
        </p:nvSpPr>
        <p:spPr>
          <a:xfrm>
            <a:off x="9874838" y="3497262"/>
            <a:ext cx="1554339" cy="270546"/>
          </a:xfrm>
          <a:prstGeom prst="rect">
            <a:avLst/>
          </a:prstGeom>
          <a:solidFill>
            <a:srgbClr val="0070C5"/>
          </a:solidFill>
          <a:ln w="25907">
            <a:solidFill>
              <a:srgbClr val="005190"/>
            </a:solidFill>
          </a:ln>
        </p:spPr>
        <p:txBody>
          <a:bodyPr vert="horz" wrap="square" lIns="0" tIns="45983" rIns="0" bIns="0" rtlCol="0">
            <a:spAutoFit/>
          </a:bodyPr>
          <a:lstStyle/>
          <a:p>
            <a:pPr marL="216311" marR="0" lvl="0" indent="0" algn="l" defTabSz="932742" rtl="0" eaLnBrk="1" fontAlgn="auto" latinLnBrk="0" hangingPunct="1">
              <a:lnSpc>
                <a:spcPct val="100000"/>
              </a:lnSpc>
              <a:spcBef>
                <a:spcPts val="362"/>
              </a:spcBef>
              <a:spcAft>
                <a:spcPts val="0"/>
              </a:spcAft>
              <a:buClrTx/>
              <a:buSzTx/>
              <a:buFontTx/>
              <a:buNone/>
              <a:tabLst/>
              <a:defRPr/>
            </a:pPr>
            <a:r>
              <a:rPr kumimoji="0" sz="1400" b="0" i="0" u="none" strike="noStrike" kern="1200" cap="none" spc="-5" normalizeH="0" baseline="0" noProof="0">
                <a:ln>
                  <a:noFill/>
                </a:ln>
                <a:solidFill>
                  <a:srgbClr val="FFFFFF"/>
                </a:solidFill>
                <a:effectLst/>
                <a:uLnTx/>
                <a:uFillTx/>
                <a:cs typeface="Segoe UI" panose="020B0502040204020203" pitchFamily="34" charset="0"/>
              </a:rPr>
              <a:t>MRENCLAVE</a:t>
            </a:r>
            <a:endParaRPr kumimoji="0" sz="1428" b="0" i="0" u="none" strike="noStrike" kern="1200" cap="none" spc="0" normalizeH="0" baseline="0" noProof="0">
              <a:ln>
                <a:noFill/>
              </a:ln>
              <a:solidFill>
                <a:srgbClr val="FFFFFF"/>
              </a:solidFill>
              <a:effectLst/>
              <a:uLnTx/>
              <a:uFillTx/>
              <a:cs typeface="Segoe UI" panose="020B0502040204020203" pitchFamily="34" charset="0"/>
            </a:endParaRPr>
          </a:p>
        </p:txBody>
      </p:sp>
      <p:sp>
        <p:nvSpPr>
          <p:cNvPr id="55" name="Rectangle 54">
            <a:extLst>
              <a:ext uri="{FF2B5EF4-FFF2-40B4-BE49-F238E27FC236}">
                <a16:creationId xmlns:a16="http://schemas.microsoft.com/office/drawing/2014/main" id="{95F35526-8DE3-449D-B678-8B3320F1A63A}"/>
              </a:ext>
            </a:extLst>
          </p:cNvPr>
          <p:cNvSpPr/>
          <p:nvPr/>
        </p:nvSpPr>
        <p:spPr bwMode="auto">
          <a:xfrm>
            <a:off x="8076354" y="6571743"/>
            <a:ext cx="1517980" cy="377807"/>
          </a:xfrm>
          <a:prstGeom prst="rect">
            <a:avLst/>
          </a:prstGeom>
          <a:solidFill>
            <a:srgbClr val="00B050"/>
          </a:solid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fr-FR" sz="2400" b="0" i="0" u="none" strike="noStrike" kern="120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7" name="Rectangle 56">
            <a:extLst>
              <a:ext uri="{FF2B5EF4-FFF2-40B4-BE49-F238E27FC236}">
                <a16:creationId xmlns:a16="http://schemas.microsoft.com/office/drawing/2014/main" id="{E1165B76-EB10-47D5-953F-AC11D4EF4B0B}"/>
              </a:ext>
            </a:extLst>
          </p:cNvPr>
          <p:cNvSpPr/>
          <p:nvPr/>
        </p:nvSpPr>
        <p:spPr>
          <a:xfrm>
            <a:off x="8533602" y="6649272"/>
            <a:ext cx="645049" cy="263855"/>
          </a:xfrm>
          <a:prstGeom prst="rect">
            <a:avLst/>
          </a:prstGeom>
        </p:spPr>
        <p:txBody>
          <a:bodyPr wrap="none">
            <a:spAutoFit/>
          </a:bodyPr>
          <a:lstStyle/>
          <a:p>
            <a:pPr marL="13970" marR="0" lvl="0" indent="0" algn="ctr" defTabSz="932742" rtl="0" eaLnBrk="1" fontAlgn="auto" latinLnBrk="0" hangingPunct="1">
              <a:lnSpc>
                <a:spcPts val="1315"/>
              </a:lnSpc>
              <a:spcBef>
                <a:spcPts val="0"/>
              </a:spcBef>
              <a:spcAft>
                <a:spcPts val="0"/>
              </a:spcAft>
              <a:buClrTx/>
              <a:buSzTx/>
              <a:buFontTx/>
              <a:buNone/>
              <a:tabLst/>
              <a:defRPr/>
            </a:pPr>
            <a:r>
              <a:rPr kumimoji="0" lang="fr-FR" sz="1600" b="0" i="0" u="none" strike="noStrike" kern="1200" cap="none" spc="-5" normalizeH="0" baseline="0" noProof="0">
                <a:ln>
                  <a:noFill/>
                </a:ln>
                <a:solidFill>
                  <a:srgbClr val="505050">
                    <a:lumMod val="50000"/>
                  </a:srgbClr>
                </a:solidFill>
                <a:effectLst/>
                <a:uLnTx/>
                <a:uFillTx/>
                <a:ea typeface="+mn-ea"/>
                <a:cs typeface="Verdana"/>
              </a:rPr>
              <a:t>SECS</a:t>
            </a:r>
            <a:endParaRPr kumimoji="0" lang="fr-FR" sz="1600" b="0" i="0" u="none" strike="noStrike" kern="1200" cap="none" spc="0" normalizeH="0" baseline="0" noProof="0">
              <a:ln>
                <a:noFill/>
              </a:ln>
              <a:solidFill>
                <a:srgbClr val="505050">
                  <a:lumMod val="50000"/>
                </a:srgbClr>
              </a:solidFill>
              <a:effectLst/>
              <a:uLnTx/>
              <a:uFillTx/>
              <a:ea typeface="+mn-ea"/>
              <a:cs typeface="Verdana"/>
            </a:endParaRPr>
          </a:p>
        </p:txBody>
      </p:sp>
      <p:sp>
        <p:nvSpPr>
          <p:cNvPr id="59" name="Rectangle 58">
            <a:extLst>
              <a:ext uri="{FF2B5EF4-FFF2-40B4-BE49-F238E27FC236}">
                <a16:creationId xmlns:a16="http://schemas.microsoft.com/office/drawing/2014/main" id="{0A96633E-161C-407E-9296-84854D8D70FA}"/>
              </a:ext>
            </a:extLst>
          </p:cNvPr>
          <p:cNvSpPr/>
          <p:nvPr/>
        </p:nvSpPr>
        <p:spPr bwMode="auto">
          <a:xfrm>
            <a:off x="8076354" y="2161309"/>
            <a:ext cx="1517980" cy="430567"/>
          </a:xfrm>
          <a:prstGeom prst="rect">
            <a:avLst/>
          </a:prstGeom>
          <a:solidFill>
            <a:srgbClr val="FFC000"/>
          </a:solid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fr-FR" sz="2400" b="0" i="0" u="none" strike="noStrike" kern="120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63" name="Rectangle 62">
            <a:extLst>
              <a:ext uri="{FF2B5EF4-FFF2-40B4-BE49-F238E27FC236}">
                <a16:creationId xmlns:a16="http://schemas.microsoft.com/office/drawing/2014/main" id="{8DD76C0D-1205-437D-827C-76E05C978641}"/>
              </a:ext>
            </a:extLst>
          </p:cNvPr>
          <p:cNvSpPr/>
          <p:nvPr/>
        </p:nvSpPr>
        <p:spPr bwMode="auto">
          <a:xfrm>
            <a:off x="8074400" y="5267983"/>
            <a:ext cx="1517980" cy="430567"/>
          </a:xfrm>
          <a:prstGeom prst="rect">
            <a:avLst/>
          </a:prstGeom>
          <a:solidFill>
            <a:srgbClr val="FFC000"/>
          </a:solid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fr-FR" sz="2400" b="0" i="0" u="none" strike="noStrike" kern="120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67" name="Rectangle 66">
            <a:extLst>
              <a:ext uri="{FF2B5EF4-FFF2-40B4-BE49-F238E27FC236}">
                <a16:creationId xmlns:a16="http://schemas.microsoft.com/office/drawing/2014/main" id="{A48E8CC7-09CF-42C8-B4DC-5458089B3896}"/>
              </a:ext>
            </a:extLst>
          </p:cNvPr>
          <p:cNvSpPr/>
          <p:nvPr/>
        </p:nvSpPr>
        <p:spPr bwMode="auto">
          <a:xfrm>
            <a:off x="2269347" y="2633541"/>
            <a:ext cx="1525648" cy="437648"/>
          </a:xfrm>
          <a:prstGeom prst="rect">
            <a:avLst/>
          </a:prstGeom>
          <a:solidFill>
            <a:srgbClr val="FFC000"/>
          </a:solid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fr-FR" sz="2400" b="0" i="0" u="none" strike="noStrike" kern="120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69" name="Rectangle 68">
            <a:extLst>
              <a:ext uri="{FF2B5EF4-FFF2-40B4-BE49-F238E27FC236}">
                <a16:creationId xmlns:a16="http://schemas.microsoft.com/office/drawing/2014/main" id="{0A669F5B-C504-4581-B10F-F9E0CF558134}"/>
              </a:ext>
            </a:extLst>
          </p:cNvPr>
          <p:cNvSpPr/>
          <p:nvPr/>
        </p:nvSpPr>
        <p:spPr>
          <a:xfrm>
            <a:off x="2249724" y="2658843"/>
            <a:ext cx="1418267" cy="259045"/>
          </a:xfrm>
          <a:prstGeom prst="rect">
            <a:avLst/>
          </a:prstGeom>
        </p:spPr>
        <p:txBody>
          <a:bodyPr wrap="square">
            <a:spAutoFit/>
          </a:bodyPr>
          <a:lstStyle/>
          <a:p>
            <a:pPr marL="13970" marR="0" lvl="0" indent="0" algn="ctr" defTabSz="932742" rtl="0" eaLnBrk="1" fontAlgn="auto" latinLnBrk="0" hangingPunct="1">
              <a:lnSpc>
                <a:spcPts val="1315"/>
              </a:lnSpc>
              <a:spcBef>
                <a:spcPts val="0"/>
              </a:spcBef>
              <a:spcAft>
                <a:spcPts val="0"/>
              </a:spcAft>
              <a:buClrTx/>
              <a:buSzTx/>
              <a:buFontTx/>
              <a:buNone/>
              <a:tabLst/>
              <a:defRPr/>
            </a:pPr>
            <a:r>
              <a:rPr kumimoji="0" lang="fr-FR" sz="1400" b="0" i="0" u="none" strike="noStrike" kern="1200" cap="none" spc="-5" normalizeH="0" baseline="0" noProof="0">
                <a:ln>
                  <a:noFill/>
                </a:ln>
                <a:solidFill>
                  <a:srgbClr val="505050">
                    <a:lumMod val="50000"/>
                  </a:srgbClr>
                </a:solidFill>
                <a:effectLst/>
                <a:uLnTx/>
                <a:uFillTx/>
                <a:ea typeface="+mn-ea"/>
                <a:cs typeface="Verdana"/>
              </a:rPr>
              <a:t>Code/Data</a:t>
            </a:r>
          </a:p>
        </p:txBody>
      </p:sp>
      <p:cxnSp>
        <p:nvCxnSpPr>
          <p:cNvPr id="71" name="Connector: Elbow 70">
            <a:extLst>
              <a:ext uri="{FF2B5EF4-FFF2-40B4-BE49-F238E27FC236}">
                <a16:creationId xmlns:a16="http://schemas.microsoft.com/office/drawing/2014/main" id="{3556B918-E261-4AB8-A878-5DA6B00AEA9D}"/>
              </a:ext>
            </a:extLst>
          </p:cNvPr>
          <p:cNvCxnSpPr>
            <a:cxnSpLocks/>
          </p:cNvCxnSpPr>
          <p:nvPr/>
        </p:nvCxnSpPr>
        <p:spPr>
          <a:xfrm flipH="1">
            <a:off x="9542759" y="2399490"/>
            <a:ext cx="1954" cy="3106674"/>
          </a:xfrm>
          <a:prstGeom prst="bentConnector3">
            <a:avLst>
              <a:gd name="adj1" fmla="val -11699079"/>
            </a:avLst>
          </a:prstGeom>
          <a:ln w="19050">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73" name="Straight Arrow Connector 72">
            <a:extLst>
              <a:ext uri="{FF2B5EF4-FFF2-40B4-BE49-F238E27FC236}">
                <a16:creationId xmlns:a16="http://schemas.microsoft.com/office/drawing/2014/main" id="{F586D49E-C3B8-4230-B1DA-18A934C2EB06}"/>
              </a:ext>
            </a:extLst>
          </p:cNvPr>
          <p:cNvCxnSpPr>
            <a:cxnSpLocks/>
            <a:stCxn id="67" idx="3"/>
            <a:endCxn id="63" idx="1"/>
          </p:cNvCxnSpPr>
          <p:nvPr/>
        </p:nvCxnSpPr>
        <p:spPr>
          <a:xfrm>
            <a:off x="3794995" y="2852365"/>
            <a:ext cx="4279405" cy="2630902"/>
          </a:xfrm>
          <a:prstGeom prst="straightConnector1">
            <a:avLst/>
          </a:prstGeom>
          <a:ln w="19050">
            <a:headEnd type="none"/>
            <a:tailEnd type="triangle"/>
          </a:ln>
        </p:spPr>
        <p:style>
          <a:lnRef idx="1">
            <a:schemeClr val="dk1"/>
          </a:lnRef>
          <a:fillRef idx="0">
            <a:schemeClr val="dk1"/>
          </a:fillRef>
          <a:effectRef idx="0">
            <a:schemeClr val="dk1"/>
          </a:effectRef>
          <a:fontRef idx="minor">
            <a:schemeClr val="tx1"/>
          </a:fontRef>
        </p:style>
      </p:cxnSp>
      <p:sp>
        <p:nvSpPr>
          <p:cNvPr id="75" name="object 3">
            <a:extLst>
              <a:ext uri="{FF2B5EF4-FFF2-40B4-BE49-F238E27FC236}">
                <a16:creationId xmlns:a16="http://schemas.microsoft.com/office/drawing/2014/main" id="{D7E436FC-38B1-4157-815F-7F14B70B6255}"/>
              </a:ext>
            </a:extLst>
          </p:cNvPr>
          <p:cNvSpPr txBox="1"/>
          <p:nvPr/>
        </p:nvSpPr>
        <p:spPr>
          <a:xfrm>
            <a:off x="3937467" y="4913796"/>
            <a:ext cx="1645656" cy="232820"/>
          </a:xfrm>
          <a:prstGeom prst="rect">
            <a:avLst/>
          </a:prstGeom>
        </p:spPr>
        <p:txBody>
          <a:bodyPr vert="horz" wrap="square" lIns="0" tIns="12953" rIns="0" bIns="0" rtlCol="0">
            <a:spAutoFit/>
          </a:bodyPr>
          <a:lstStyle/>
          <a:p>
            <a:pPr marL="12953" marR="0" lvl="0" indent="0" algn="l" defTabSz="932742" rtl="0" eaLnBrk="1" fontAlgn="auto" latinLnBrk="0" hangingPunct="1">
              <a:lnSpc>
                <a:spcPct val="100000"/>
              </a:lnSpc>
              <a:spcBef>
                <a:spcPts val="102"/>
              </a:spcBef>
              <a:spcAft>
                <a:spcPts val="0"/>
              </a:spcAft>
              <a:buClrTx/>
              <a:buSzTx/>
              <a:buFontTx/>
              <a:buNone/>
              <a:tabLst/>
              <a:defRPr/>
            </a:pPr>
            <a:r>
              <a:rPr kumimoji="0" sz="1400" b="0" i="0" u="none" strike="noStrike" kern="1200" cap="none" spc="-15" normalizeH="0" baseline="0" noProof="0">
                <a:ln>
                  <a:noFill/>
                </a:ln>
                <a:solidFill>
                  <a:srgbClr val="051821"/>
                </a:solidFill>
                <a:effectLst/>
                <a:uLnTx/>
                <a:uFillTx/>
                <a:ea typeface="+mn-ea"/>
                <a:cs typeface="Verdana"/>
              </a:rPr>
              <a:t>E</a:t>
            </a:r>
            <a:r>
              <a:rPr kumimoji="0" lang="en-US" sz="1400" b="0" i="0" u="none" strike="noStrike" kern="1200" cap="none" spc="-15" normalizeH="0" baseline="0" noProof="0">
                <a:ln>
                  <a:noFill/>
                </a:ln>
                <a:solidFill>
                  <a:srgbClr val="051821"/>
                </a:solidFill>
                <a:effectLst/>
                <a:uLnTx/>
                <a:uFillTx/>
                <a:ea typeface="+mn-ea"/>
                <a:cs typeface="Verdana"/>
              </a:rPr>
              <a:t>ADD</a:t>
            </a:r>
            <a:r>
              <a:rPr kumimoji="0" sz="1400" b="0" i="0" u="none" strike="noStrike" kern="1200" cap="none" spc="-82" normalizeH="0" baseline="0" noProof="0">
                <a:ln>
                  <a:noFill/>
                </a:ln>
                <a:solidFill>
                  <a:srgbClr val="051821"/>
                </a:solidFill>
                <a:effectLst/>
                <a:uLnTx/>
                <a:uFillTx/>
                <a:ea typeface="+mn-ea"/>
                <a:cs typeface="Verdana"/>
              </a:rPr>
              <a:t> </a:t>
            </a:r>
            <a:r>
              <a:rPr kumimoji="0" sz="1400" b="0" i="0" u="none" strike="noStrike" kern="1200" cap="none" spc="-5" normalizeH="0" baseline="0" noProof="0">
                <a:ln>
                  <a:noFill/>
                </a:ln>
                <a:solidFill>
                  <a:srgbClr val="051821"/>
                </a:solidFill>
                <a:effectLst/>
                <a:uLnTx/>
                <a:uFillTx/>
                <a:ea typeface="+mn-ea"/>
                <a:cs typeface="Verdana"/>
              </a:rPr>
              <a:t>(</a:t>
            </a:r>
            <a:r>
              <a:rPr kumimoji="0" lang="en-US" sz="1400" b="0" i="0" u="none" strike="noStrike" kern="1200" cap="none" spc="-5" normalizeH="0" baseline="0" noProof="0">
                <a:ln>
                  <a:noFill/>
                </a:ln>
                <a:solidFill>
                  <a:srgbClr val="051821"/>
                </a:solidFill>
                <a:effectLst/>
                <a:uLnTx/>
                <a:uFillTx/>
                <a:ea typeface="+mn-ea"/>
                <a:cs typeface="Verdana"/>
              </a:rPr>
              <a:t>Copy Page</a:t>
            </a:r>
            <a:r>
              <a:rPr kumimoji="0" sz="1400" b="0" i="0" u="none" strike="noStrike" kern="1200" cap="none" spc="-5" normalizeH="0" baseline="0" noProof="0">
                <a:ln>
                  <a:noFill/>
                </a:ln>
                <a:solidFill>
                  <a:srgbClr val="051821"/>
                </a:solidFill>
                <a:effectLst/>
                <a:uLnTx/>
                <a:uFillTx/>
                <a:ea typeface="+mn-ea"/>
                <a:cs typeface="Verdana"/>
              </a:rPr>
              <a:t>)</a:t>
            </a:r>
            <a:endParaRPr kumimoji="0" sz="1400" b="0" i="0" u="none" strike="noStrike" kern="1200" cap="none" spc="0" normalizeH="0" baseline="0" noProof="0">
              <a:ln>
                <a:noFill/>
              </a:ln>
              <a:solidFill>
                <a:srgbClr val="FFFFFF"/>
              </a:solidFill>
              <a:effectLst/>
              <a:uLnTx/>
              <a:uFillTx/>
              <a:ea typeface="+mn-ea"/>
              <a:cs typeface="Verdana"/>
            </a:endParaRPr>
          </a:p>
        </p:txBody>
      </p:sp>
      <p:sp>
        <p:nvSpPr>
          <p:cNvPr id="77" name="object 3">
            <a:extLst>
              <a:ext uri="{FF2B5EF4-FFF2-40B4-BE49-F238E27FC236}">
                <a16:creationId xmlns:a16="http://schemas.microsoft.com/office/drawing/2014/main" id="{B0388F6D-D7C4-46C3-B105-A1E26A8A551C}"/>
              </a:ext>
            </a:extLst>
          </p:cNvPr>
          <p:cNvSpPr txBox="1"/>
          <p:nvPr/>
        </p:nvSpPr>
        <p:spPr>
          <a:xfrm>
            <a:off x="5392826" y="3471104"/>
            <a:ext cx="1645656" cy="232820"/>
          </a:xfrm>
          <a:prstGeom prst="rect">
            <a:avLst/>
          </a:prstGeom>
        </p:spPr>
        <p:txBody>
          <a:bodyPr vert="horz" wrap="square" lIns="0" tIns="12953" rIns="0" bIns="0" rtlCol="0">
            <a:spAutoFit/>
          </a:bodyPr>
          <a:lstStyle/>
          <a:p>
            <a:pPr marL="12953" marR="0" lvl="0" indent="0" algn="l" defTabSz="932742" rtl="0" eaLnBrk="1" fontAlgn="auto" latinLnBrk="0" hangingPunct="1">
              <a:lnSpc>
                <a:spcPct val="100000"/>
              </a:lnSpc>
              <a:spcBef>
                <a:spcPts val="102"/>
              </a:spcBef>
              <a:spcAft>
                <a:spcPts val="0"/>
              </a:spcAft>
              <a:buClrTx/>
              <a:buSzTx/>
              <a:buFontTx/>
              <a:buNone/>
              <a:tabLst/>
              <a:defRPr/>
            </a:pPr>
            <a:r>
              <a:rPr kumimoji="0" lang="en-US" sz="1400" b="0" i="0" u="none" strike="noStrike" kern="1200" cap="none" spc="-15" normalizeH="0" baseline="0" noProof="0">
                <a:ln>
                  <a:noFill/>
                </a:ln>
                <a:solidFill>
                  <a:srgbClr val="051821"/>
                </a:solidFill>
                <a:effectLst/>
                <a:uLnTx/>
                <a:uFillTx/>
                <a:ea typeface="+mn-ea"/>
                <a:cs typeface="Verdana"/>
              </a:rPr>
              <a:t>Update PTE</a:t>
            </a:r>
            <a:endParaRPr kumimoji="0" sz="1400" b="0" i="0" u="none" strike="noStrike" kern="1200" cap="none" spc="0" normalizeH="0" baseline="0" noProof="0">
              <a:ln>
                <a:noFill/>
              </a:ln>
              <a:solidFill>
                <a:srgbClr val="FFFFFF"/>
              </a:solidFill>
              <a:effectLst/>
              <a:uLnTx/>
              <a:uFillTx/>
              <a:ea typeface="+mn-ea"/>
              <a:cs typeface="Verdana"/>
            </a:endParaRPr>
          </a:p>
        </p:txBody>
      </p:sp>
      <p:sp>
        <p:nvSpPr>
          <p:cNvPr id="82" name="Rectangle 81">
            <a:extLst>
              <a:ext uri="{FF2B5EF4-FFF2-40B4-BE49-F238E27FC236}">
                <a16:creationId xmlns:a16="http://schemas.microsoft.com/office/drawing/2014/main" id="{8331DC46-F2BD-448B-BEA9-0D0CE77C9D11}"/>
              </a:ext>
            </a:extLst>
          </p:cNvPr>
          <p:cNvSpPr/>
          <p:nvPr/>
        </p:nvSpPr>
        <p:spPr>
          <a:xfrm>
            <a:off x="8102255" y="3760565"/>
            <a:ext cx="1476110" cy="259045"/>
          </a:xfrm>
          <a:prstGeom prst="rect">
            <a:avLst/>
          </a:prstGeom>
        </p:spPr>
        <p:txBody>
          <a:bodyPr wrap="none">
            <a:spAutoFit/>
          </a:bodyPr>
          <a:lstStyle/>
          <a:p>
            <a:pPr marL="13970" marR="0" lvl="0" indent="0" algn="ctr" defTabSz="932742" rtl="0" eaLnBrk="1" fontAlgn="auto" latinLnBrk="0" hangingPunct="1">
              <a:lnSpc>
                <a:spcPts val="1315"/>
              </a:lnSpc>
              <a:spcBef>
                <a:spcPts val="0"/>
              </a:spcBef>
              <a:spcAft>
                <a:spcPts val="0"/>
              </a:spcAft>
              <a:buClrTx/>
              <a:buSzTx/>
              <a:buFontTx/>
              <a:buNone/>
              <a:tabLst/>
              <a:defRPr/>
            </a:pPr>
            <a:r>
              <a:rPr kumimoji="0" lang="fr-FR" sz="1400" b="0" i="0" u="none" strike="noStrike" kern="1200" cap="none" spc="-5" normalizeH="0" baseline="0" noProof="0">
                <a:ln>
                  <a:noFill/>
                </a:ln>
                <a:solidFill>
                  <a:schemeClr val="bg1"/>
                </a:solidFill>
                <a:effectLst/>
                <a:uLnTx/>
                <a:uFillTx/>
                <a:ea typeface="+mn-ea"/>
                <a:cs typeface="Verdana"/>
              </a:rPr>
              <a:t>System Memory</a:t>
            </a:r>
            <a:endParaRPr kumimoji="0" lang="fr-FR" sz="1400" b="0" i="0" u="none" strike="noStrike" kern="1200" cap="none" spc="0" normalizeH="0" baseline="0" noProof="0">
              <a:ln>
                <a:noFill/>
              </a:ln>
              <a:solidFill>
                <a:schemeClr val="bg1"/>
              </a:solidFill>
              <a:effectLst/>
              <a:uLnTx/>
              <a:uFillTx/>
              <a:ea typeface="+mn-ea"/>
              <a:cs typeface="Verdana"/>
            </a:endParaRPr>
          </a:p>
        </p:txBody>
      </p:sp>
      <p:sp>
        <p:nvSpPr>
          <p:cNvPr id="86" name="Rectangle 85">
            <a:extLst>
              <a:ext uri="{FF2B5EF4-FFF2-40B4-BE49-F238E27FC236}">
                <a16:creationId xmlns:a16="http://schemas.microsoft.com/office/drawing/2014/main" id="{29B2D187-7E56-4339-83C0-73EBBC510826}"/>
              </a:ext>
            </a:extLst>
          </p:cNvPr>
          <p:cNvSpPr/>
          <p:nvPr/>
        </p:nvSpPr>
        <p:spPr>
          <a:xfrm>
            <a:off x="8102254" y="2186611"/>
            <a:ext cx="1492079" cy="425758"/>
          </a:xfrm>
          <a:prstGeom prst="rect">
            <a:avLst/>
          </a:prstGeom>
        </p:spPr>
        <p:txBody>
          <a:bodyPr wrap="square">
            <a:spAutoFit/>
          </a:bodyPr>
          <a:lstStyle/>
          <a:p>
            <a:pPr marL="13970" marR="0" lvl="0" indent="0" algn="ctr" defTabSz="932742" rtl="0" eaLnBrk="1" fontAlgn="auto" latinLnBrk="0" hangingPunct="1">
              <a:lnSpc>
                <a:spcPts val="1315"/>
              </a:lnSpc>
              <a:spcBef>
                <a:spcPts val="0"/>
              </a:spcBef>
              <a:spcAft>
                <a:spcPts val="0"/>
              </a:spcAft>
              <a:buClrTx/>
              <a:buSzTx/>
              <a:buFontTx/>
              <a:buNone/>
              <a:tabLst/>
              <a:defRPr/>
            </a:pPr>
            <a:r>
              <a:rPr kumimoji="0" lang="en-US" sz="1400" b="0" i="0" u="none" strike="noStrike" kern="1200" cap="none" spc="-5" normalizeH="0" baseline="0" noProof="0">
                <a:ln>
                  <a:noFill/>
                </a:ln>
                <a:solidFill>
                  <a:srgbClr val="505050">
                    <a:lumMod val="50000"/>
                  </a:srgbClr>
                </a:solidFill>
                <a:effectLst/>
                <a:uLnTx/>
                <a:uFillTx/>
                <a:ea typeface="+mn-ea"/>
                <a:cs typeface="Verdana"/>
              </a:rPr>
              <a:t>Plaintext Code/Data</a:t>
            </a:r>
            <a:endParaRPr kumimoji="0" lang="fr-FR" sz="1400" b="0" i="0" u="none" strike="noStrike" kern="1200" cap="none" spc="0" normalizeH="0" baseline="0" noProof="0">
              <a:ln>
                <a:noFill/>
              </a:ln>
              <a:solidFill>
                <a:srgbClr val="505050">
                  <a:lumMod val="50000"/>
                </a:srgbClr>
              </a:solidFill>
              <a:effectLst/>
              <a:uLnTx/>
              <a:uFillTx/>
              <a:ea typeface="+mn-ea"/>
              <a:cs typeface="Verdana"/>
            </a:endParaRPr>
          </a:p>
        </p:txBody>
      </p:sp>
      <p:sp>
        <p:nvSpPr>
          <p:cNvPr id="88" name="Rectangle 87">
            <a:extLst>
              <a:ext uri="{FF2B5EF4-FFF2-40B4-BE49-F238E27FC236}">
                <a16:creationId xmlns:a16="http://schemas.microsoft.com/office/drawing/2014/main" id="{4004642B-CAFD-48D4-A161-D8C75A5670B0}"/>
              </a:ext>
            </a:extLst>
          </p:cNvPr>
          <p:cNvSpPr/>
          <p:nvPr/>
        </p:nvSpPr>
        <p:spPr>
          <a:xfrm>
            <a:off x="8060024" y="5281226"/>
            <a:ext cx="1492079" cy="425758"/>
          </a:xfrm>
          <a:prstGeom prst="rect">
            <a:avLst/>
          </a:prstGeom>
        </p:spPr>
        <p:txBody>
          <a:bodyPr wrap="square">
            <a:spAutoFit/>
          </a:bodyPr>
          <a:lstStyle/>
          <a:p>
            <a:pPr marL="13970" marR="0" lvl="0" indent="0" algn="ctr" defTabSz="932742" rtl="0" eaLnBrk="1" fontAlgn="auto" latinLnBrk="0" hangingPunct="1">
              <a:lnSpc>
                <a:spcPts val="1315"/>
              </a:lnSpc>
              <a:spcBef>
                <a:spcPts val="0"/>
              </a:spcBef>
              <a:spcAft>
                <a:spcPts val="0"/>
              </a:spcAft>
              <a:buClrTx/>
              <a:buSzTx/>
              <a:buFontTx/>
              <a:buNone/>
              <a:tabLst/>
              <a:defRPr/>
            </a:pPr>
            <a:r>
              <a:rPr kumimoji="0" lang="en-US" sz="1400" b="0" i="0" u="none" strike="noStrike" kern="1200" cap="none" spc="-5" normalizeH="0" baseline="0" noProof="0">
                <a:ln>
                  <a:noFill/>
                </a:ln>
                <a:solidFill>
                  <a:srgbClr val="505050">
                    <a:lumMod val="50000"/>
                  </a:srgbClr>
                </a:solidFill>
                <a:effectLst/>
                <a:uLnTx/>
                <a:uFillTx/>
                <a:ea typeface="+mn-ea"/>
                <a:cs typeface="Verdana"/>
              </a:rPr>
              <a:t>Plaintext Code/Data</a:t>
            </a:r>
            <a:endParaRPr kumimoji="0" lang="fr-FR" sz="1400" b="0" i="0" u="none" strike="noStrike" kern="1200" cap="none" spc="0" normalizeH="0" baseline="0" noProof="0">
              <a:ln>
                <a:noFill/>
              </a:ln>
              <a:solidFill>
                <a:srgbClr val="505050">
                  <a:lumMod val="50000"/>
                </a:srgbClr>
              </a:solidFill>
              <a:effectLst/>
              <a:uLnTx/>
              <a:uFillTx/>
              <a:ea typeface="+mn-ea"/>
              <a:cs typeface="Verdana"/>
            </a:endParaRPr>
          </a:p>
        </p:txBody>
      </p:sp>
    </p:spTree>
    <p:extLst>
      <p:ext uri="{BB962C8B-B14F-4D97-AF65-F5344CB8AC3E}">
        <p14:creationId xmlns:p14="http://schemas.microsoft.com/office/powerpoint/2010/main" val="2157124976"/>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72274" y="144462"/>
            <a:ext cx="11889564" cy="860424"/>
          </a:xfrm>
        </p:spPr>
        <p:txBody>
          <a:bodyPr/>
          <a:lstStyle/>
          <a:p>
            <a:r>
              <a:rPr lang="en-US"/>
              <a:t>Lifecycle of an enclave</a:t>
            </a:r>
          </a:p>
        </p:txBody>
      </p:sp>
      <p:sp>
        <p:nvSpPr>
          <p:cNvPr id="3" name="object 2">
            <a:extLst>
              <a:ext uri="{FF2B5EF4-FFF2-40B4-BE49-F238E27FC236}">
                <a16:creationId xmlns:a16="http://schemas.microsoft.com/office/drawing/2014/main" id="{9485C496-E04D-488C-BF61-04767D6DA668}"/>
              </a:ext>
            </a:extLst>
          </p:cNvPr>
          <p:cNvSpPr/>
          <p:nvPr/>
        </p:nvSpPr>
        <p:spPr>
          <a:xfrm>
            <a:off x="2260909" y="1547836"/>
            <a:ext cx="1527048" cy="5412105"/>
          </a:xfrm>
          <a:custGeom>
            <a:avLst/>
            <a:gdLst/>
            <a:ahLst/>
            <a:cxnLst/>
            <a:rect l="l" t="t" r="r" b="b"/>
            <a:pathLst>
              <a:path w="1295400" h="5412105">
                <a:moveTo>
                  <a:pt x="0" y="5411724"/>
                </a:moveTo>
                <a:lnTo>
                  <a:pt x="1295400" y="5411724"/>
                </a:lnTo>
                <a:lnTo>
                  <a:pt x="1295400" y="0"/>
                </a:lnTo>
                <a:lnTo>
                  <a:pt x="0" y="0"/>
                </a:lnTo>
                <a:lnTo>
                  <a:pt x="0" y="5411724"/>
                </a:lnTo>
                <a:close/>
              </a:path>
            </a:pathLst>
          </a:custGeom>
          <a:solidFill>
            <a:srgbClr val="008000"/>
          </a:solidFill>
          <a:ln w="28575">
            <a:solidFill>
              <a:schemeClr val="bg1">
                <a:lumMod val="50000"/>
              </a:schemeClr>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FFFFFF"/>
              </a:solidFill>
              <a:effectLst/>
              <a:uLnTx/>
              <a:uFillTx/>
              <a:latin typeface="Segoe UI"/>
              <a:ea typeface="+mn-ea"/>
              <a:cs typeface="+mn-cs"/>
            </a:endParaRPr>
          </a:p>
        </p:txBody>
      </p:sp>
      <p:sp>
        <p:nvSpPr>
          <p:cNvPr id="4" name="object 4">
            <a:extLst>
              <a:ext uri="{FF2B5EF4-FFF2-40B4-BE49-F238E27FC236}">
                <a16:creationId xmlns:a16="http://schemas.microsoft.com/office/drawing/2014/main" id="{7DCB428B-530B-4381-A671-2C7CD265F1F0}"/>
              </a:ext>
            </a:extLst>
          </p:cNvPr>
          <p:cNvSpPr/>
          <p:nvPr/>
        </p:nvSpPr>
        <p:spPr>
          <a:xfrm>
            <a:off x="8076354" y="1539350"/>
            <a:ext cx="1524000" cy="5410200"/>
          </a:xfrm>
          <a:custGeom>
            <a:avLst/>
            <a:gdLst/>
            <a:ahLst/>
            <a:cxnLst/>
            <a:rect l="l" t="t" r="r" b="b"/>
            <a:pathLst>
              <a:path w="1524000" h="5410200">
                <a:moveTo>
                  <a:pt x="0" y="5410200"/>
                </a:moveTo>
                <a:lnTo>
                  <a:pt x="1524000" y="5410200"/>
                </a:lnTo>
                <a:lnTo>
                  <a:pt x="1524000" y="0"/>
                </a:lnTo>
                <a:lnTo>
                  <a:pt x="0" y="0"/>
                </a:lnTo>
                <a:lnTo>
                  <a:pt x="0" y="5410200"/>
                </a:lnTo>
                <a:close/>
              </a:path>
            </a:pathLst>
          </a:custGeom>
          <a:solidFill>
            <a:srgbClr val="555E61"/>
          </a:solidFill>
          <a:ln w="28575">
            <a:solidFill>
              <a:schemeClr val="bg1">
                <a:lumMod val="50000"/>
              </a:schemeClr>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FFFFFF"/>
              </a:solidFill>
              <a:effectLst/>
              <a:uLnTx/>
              <a:uFillTx/>
              <a:latin typeface="Segoe UI"/>
              <a:ea typeface="+mn-ea"/>
              <a:cs typeface="+mn-cs"/>
            </a:endParaRPr>
          </a:p>
        </p:txBody>
      </p:sp>
      <p:sp>
        <p:nvSpPr>
          <p:cNvPr id="5" name="TextBox 4">
            <a:extLst>
              <a:ext uri="{FF2B5EF4-FFF2-40B4-BE49-F238E27FC236}">
                <a16:creationId xmlns:a16="http://schemas.microsoft.com/office/drawing/2014/main" id="{E47D8150-7B83-4B66-B9BE-B13EB2FC572F}"/>
              </a:ext>
            </a:extLst>
          </p:cNvPr>
          <p:cNvSpPr txBox="1"/>
          <p:nvPr/>
        </p:nvSpPr>
        <p:spPr>
          <a:xfrm>
            <a:off x="1923133" y="889144"/>
            <a:ext cx="2054088" cy="517065"/>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a:ln>
                  <a:noFill/>
                </a:ln>
                <a:solidFill>
                  <a:srgbClr val="505050">
                    <a:lumMod val="50000"/>
                  </a:srgbClr>
                </a:solidFill>
                <a:effectLst/>
                <a:uLnTx/>
                <a:uFillTx/>
                <a:latin typeface="Segoe UI"/>
                <a:ea typeface="+mn-ea"/>
                <a:cs typeface="+mn-cs"/>
              </a:rPr>
              <a:t>Virtual Addr Space</a:t>
            </a:r>
          </a:p>
        </p:txBody>
      </p:sp>
      <p:sp>
        <p:nvSpPr>
          <p:cNvPr id="6" name="TextBox 5">
            <a:extLst>
              <a:ext uri="{FF2B5EF4-FFF2-40B4-BE49-F238E27FC236}">
                <a16:creationId xmlns:a16="http://schemas.microsoft.com/office/drawing/2014/main" id="{C6338F15-6942-429D-B4C1-E0DFFFF20DD2}"/>
              </a:ext>
            </a:extLst>
          </p:cNvPr>
          <p:cNvSpPr txBox="1"/>
          <p:nvPr/>
        </p:nvSpPr>
        <p:spPr>
          <a:xfrm>
            <a:off x="7750946" y="889144"/>
            <a:ext cx="2174827" cy="517065"/>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a:ln>
                  <a:noFill/>
                </a:ln>
                <a:solidFill>
                  <a:srgbClr val="505050">
                    <a:lumMod val="50000"/>
                  </a:srgbClr>
                </a:solidFill>
                <a:effectLst/>
                <a:uLnTx/>
                <a:uFillTx/>
                <a:latin typeface="Segoe UI"/>
                <a:ea typeface="+mn-ea"/>
                <a:cs typeface="+mn-cs"/>
              </a:rPr>
              <a:t>Physical </a:t>
            </a:r>
            <a:r>
              <a:rPr kumimoji="0" lang="en-US" sz="1600" b="0" i="0" u="none" strike="noStrike" kern="1200" cap="none" spc="0" normalizeH="0" baseline="0" err="1">
                <a:ln>
                  <a:noFill/>
                </a:ln>
                <a:solidFill>
                  <a:srgbClr val="505050">
                    <a:lumMod val="50000"/>
                  </a:srgbClr>
                </a:solidFill>
                <a:effectLst/>
                <a:uLnTx/>
                <a:uFillTx/>
                <a:latin typeface="Segoe UI"/>
                <a:ea typeface="+mn-ea"/>
                <a:cs typeface="+mn-cs"/>
              </a:rPr>
              <a:t>Addr</a:t>
            </a:r>
            <a:r>
              <a:rPr kumimoji="0" lang="en-US" sz="1600" b="0" i="0" u="none" strike="noStrike" kern="1200" cap="none" spc="0" normalizeH="0" baseline="0">
                <a:ln>
                  <a:noFill/>
                </a:ln>
                <a:solidFill>
                  <a:srgbClr val="505050">
                    <a:lumMod val="50000"/>
                  </a:srgbClr>
                </a:solidFill>
                <a:effectLst/>
                <a:uLnTx/>
                <a:uFillTx/>
                <a:latin typeface="Segoe UI"/>
                <a:ea typeface="+mn-ea"/>
                <a:cs typeface="+mn-cs"/>
              </a:rPr>
              <a:t> Space</a:t>
            </a:r>
          </a:p>
        </p:txBody>
      </p:sp>
      <p:sp>
        <p:nvSpPr>
          <p:cNvPr id="7" name="Rectangle 6">
            <a:extLst>
              <a:ext uri="{FF2B5EF4-FFF2-40B4-BE49-F238E27FC236}">
                <a16:creationId xmlns:a16="http://schemas.microsoft.com/office/drawing/2014/main" id="{33576E5F-3DE0-4D30-9BBC-EBEA1B62F94D}"/>
              </a:ext>
            </a:extLst>
          </p:cNvPr>
          <p:cNvSpPr/>
          <p:nvPr/>
        </p:nvSpPr>
        <p:spPr>
          <a:xfrm>
            <a:off x="-444429" y="6421197"/>
            <a:ext cx="2821591" cy="461665"/>
          </a:xfrm>
          <a:prstGeom prst="rect">
            <a:avLst/>
          </a:prstGeom>
        </p:spPr>
        <p:txBody>
          <a:bodyPr wrap="square">
            <a:spAutoFit/>
          </a:bodyPr>
          <a:lstStyle/>
          <a:p>
            <a:pPr lvl="1">
              <a:lnSpc>
                <a:spcPct val="100000"/>
              </a:lnSpc>
              <a:spcBef>
                <a:spcPts val="1200"/>
              </a:spcBef>
            </a:pPr>
            <a:r>
              <a:rPr lang="fr-FR" sz="1200"/>
              <a:t>Intel Source (</a:t>
            </a:r>
            <a:r>
              <a:rPr lang="en-US" sz="1200">
                <a:hlinkClick r:id="rId3"/>
              </a:rPr>
              <a:t>Intel Software Guard Extensions</a:t>
            </a:r>
            <a:r>
              <a:rPr lang="en-US" sz="1200"/>
              <a:t>) </a:t>
            </a:r>
          </a:p>
        </p:txBody>
      </p:sp>
      <p:sp>
        <p:nvSpPr>
          <p:cNvPr id="9" name="Rectangle 8">
            <a:extLst>
              <a:ext uri="{FF2B5EF4-FFF2-40B4-BE49-F238E27FC236}">
                <a16:creationId xmlns:a16="http://schemas.microsoft.com/office/drawing/2014/main" id="{7BDC477B-244A-45DE-929E-BDF8D7EE979D}"/>
              </a:ext>
            </a:extLst>
          </p:cNvPr>
          <p:cNvSpPr/>
          <p:nvPr/>
        </p:nvSpPr>
        <p:spPr bwMode="auto">
          <a:xfrm>
            <a:off x="2267414" y="2018195"/>
            <a:ext cx="1523472" cy="2648914"/>
          </a:xfrm>
          <a:prstGeom prst="rect">
            <a:avLst/>
          </a:prstGeom>
          <a:solidFill>
            <a:srgbClr val="FF0000"/>
          </a:solid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fr-FR" sz="2400" b="0" i="0" u="none" strike="noStrike" kern="120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1" name="Rectangle 10">
            <a:extLst>
              <a:ext uri="{FF2B5EF4-FFF2-40B4-BE49-F238E27FC236}">
                <a16:creationId xmlns:a16="http://schemas.microsoft.com/office/drawing/2014/main" id="{E0CF6FB2-7532-4197-A14C-EC5725E3CF7B}"/>
              </a:ext>
            </a:extLst>
          </p:cNvPr>
          <p:cNvSpPr/>
          <p:nvPr/>
        </p:nvSpPr>
        <p:spPr bwMode="auto">
          <a:xfrm>
            <a:off x="8076355" y="1891145"/>
            <a:ext cx="1524000" cy="2182091"/>
          </a:xfrm>
          <a:prstGeom prst="rect">
            <a:avLst/>
          </a:prstGeom>
          <a:solidFill>
            <a:schemeClr val="accent1"/>
          </a:solid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fr-FR" sz="2400" b="0" i="0" u="none" strike="noStrike" kern="120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3" name="Rectangle 12">
            <a:extLst>
              <a:ext uri="{FF2B5EF4-FFF2-40B4-BE49-F238E27FC236}">
                <a16:creationId xmlns:a16="http://schemas.microsoft.com/office/drawing/2014/main" id="{C9F3E60F-199A-4D9D-BAB1-6A16B5628C60}"/>
              </a:ext>
            </a:extLst>
          </p:cNvPr>
          <p:cNvSpPr/>
          <p:nvPr/>
        </p:nvSpPr>
        <p:spPr bwMode="auto">
          <a:xfrm>
            <a:off x="8076354" y="4592286"/>
            <a:ext cx="1524000" cy="2357264"/>
          </a:xfrm>
          <a:prstGeom prst="rect">
            <a:avLst/>
          </a:prstGeom>
          <a:solidFill>
            <a:srgbClr val="FF39E7"/>
          </a:solid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fr-FR" sz="2400" b="0" i="0" u="none" strike="noStrike" kern="120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5" name="object 3">
            <a:extLst>
              <a:ext uri="{FF2B5EF4-FFF2-40B4-BE49-F238E27FC236}">
                <a16:creationId xmlns:a16="http://schemas.microsoft.com/office/drawing/2014/main" id="{304EBB0E-CE85-4CAF-9003-A0D7A74B7F97}"/>
              </a:ext>
            </a:extLst>
          </p:cNvPr>
          <p:cNvSpPr txBox="1"/>
          <p:nvPr/>
        </p:nvSpPr>
        <p:spPr>
          <a:xfrm>
            <a:off x="3930541" y="4709441"/>
            <a:ext cx="1645656" cy="232820"/>
          </a:xfrm>
          <a:prstGeom prst="rect">
            <a:avLst/>
          </a:prstGeom>
        </p:spPr>
        <p:txBody>
          <a:bodyPr vert="horz" wrap="square" lIns="0" tIns="12953" rIns="0" bIns="0" rtlCol="0">
            <a:spAutoFit/>
          </a:bodyPr>
          <a:lstStyle/>
          <a:p>
            <a:pPr marL="12953" marR="0" lvl="0" indent="0" algn="l" defTabSz="932742" rtl="0" eaLnBrk="1" fontAlgn="auto" latinLnBrk="0" hangingPunct="1">
              <a:lnSpc>
                <a:spcPct val="100000"/>
              </a:lnSpc>
              <a:spcBef>
                <a:spcPts val="102"/>
              </a:spcBef>
              <a:spcAft>
                <a:spcPts val="0"/>
              </a:spcAft>
              <a:buClrTx/>
              <a:buSzTx/>
              <a:buFontTx/>
              <a:buNone/>
              <a:tabLst/>
              <a:defRPr/>
            </a:pPr>
            <a:r>
              <a:rPr kumimoji="0" sz="1400" b="0" i="0" u="none" strike="noStrike" kern="1200" cap="none" spc="-15" normalizeH="0" baseline="0" noProof="0">
                <a:ln>
                  <a:noFill/>
                </a:ln>
                <a:solidFill>
                  <a:srgbClr val="051821"/>
                </a:solidFill>
                <a:effectLst/>
                <a:uLnTx/>
                <a:uFillTx/>
                <a:ea typeface="+mn-ea"/>
                <a:cs typeface="Verdana"/>
              </a:rPr>
              <a:t>ECREATE</a:t>
            </a:r>
            <a:r>
              <a:rPr kumimoji="0" sz="1400" b="0" i="0" u="none" strike="noStrike" kern="1200" cap="none" spc="-82" normalizeH="0" baseline="0" noProof="0">
                <a:ln>
                  <a:noFill/>
                </a:ln>
                <a:solidFill>
                  <a:srgbClr val="051821"/>
                </a:solidFill>
                <a:effectLst/>
                <a:uLnTx/>
                <a:uFillTx/>
                <a:ea typeface="+mn-ea"/>
                <a:cs typeface="Verdana"/>
              </a:rPr>
              <a:t> </a:t>
            </a:r>
            <a:r>
              <a:rPr kumimoji="0" sz="1400" b="0" i="0" u="none" strike="noStrike" kern="1200" cap="none" spc="-5" normalizeH="0" baseline="0" noProof="0">
                <a:ln>
                  <a:noFill/>
                </a:ln>
                <a:solidFill>
                  <a:srgbClr val="051821"/>
                </a:solidFill>
                <a:effectLst/>
                <a:uLnTx/>
                <a:uFillTx/>
                <a:ea typeface="+mn-ea"/>
                <a:cs typeface="Verdana"/>
              </a:rPr>
              <a:t>(Range)</a:t>
            </a:r>
            <a:endParaRPr kumimoji="0" sz="1400" b="0" i="0" u="none" strike="noStrike" kern="1200" cap="none" spc="0" normalizeH="0" baseline="0" noProof="0">
              <a:ln>
                <a:noFill/>
              </a:ln>
              <a:solidFill>
                <a:srgbClr val="FFFFFF"/>
              </a:solidFill>
              <a:effectLst/>
              <a:uLnTx/>
              <a:uFillTx/>
              <a:ea typeface="+mn-ea"/>
              <a:cs typeface="Verdana"/>
            </a:endParaRPr>
          </a:p>
        </p:txBody>
      </p:sp>
      <p:sp>
        <p:nvSpPr>
          <p:cNvPr id="17" name="Rectangle 16">
            <a:extLst>
              <a:ext uri="{FF2B5EF4-FFF2-40B4-BE49-F238E27FC236}">
                <a16:creationId xmlns:a16="http://schemas.microsoft.com/office/drawing/2014/main" id="{B4C8A178-CB93-470D-AC7B-A19A210E4FE1}"/>
              </a:ext>
            </a:extLst>
          </p:cNvPr>
          <p:cNvSpPr/>
          <p:nvPr/>
        </p:nvSpPr>
        <p:spPr>
          <a:xfrm>
            <a:off x="8037533" y="4626313"/>
            <a:ext cx="1517980" cy="259045"/>
          </a:xfrm>
          <a:prstGeom prst="rect">
            <a:avLst/>
          </a:prstGeom>
        </p:spPr>
        <p:txBody>
          <a:bodyPr wrap="none">
            <a:spAutoFit/>
          </a:bodyPr>
          <a:lstStyle/>
          <a:p>
            <a:pPr marL="13970" marR="0" lvl="0" indent="0" algn="ctr" fontAlgn="auto">
              <a:lnSpc>
                <a:spcPts val="1315"/>
              </a:lnSpc>
              <a:spcBef>
                <a:spcPts val="0"/>
              </a:spcBef>
              <a:spcAft>
                <a:spcPts val="0"/>
              </a:spcAft>
              <a:buClrTx/>
              <a:buSzTx/>
              <a:buFontTx/>
              <a:buNone/>
              <a:tabLst/>
              <a:defRPr/>
            </a:pPr>
            <a:r>
              <a:rPr lang="fr-FR" sz="1200" spc="-5">
                <a:solidFill>
                  <a:schemeClr val="bg1"/>
                </a:solidFill>
                <a:cs typeface="Verdana"/>
              </a:rPr>
              <a:t>Enclave Page Cache</a:t>
            </a:r>
          </a:p>
        </p:txBody>
      </p:sp>
      <p:sp>
        <p:nvSpPr>
          <p:cNvPr id="19" name="object 8">
            <a:extLst>
              <a:ext uri="{FF2B5EF4-FFF2-40B4-BE49-F238E27FC236}">
                <a16:creationId xmlns:a16="http://schemas.microsoft.com/office/drawing/2014/main" id="{8A579346-A90D-4A09-9C3F-B7D92819D730}"/>
              </a:ext>
            </a:extLst>
          </p:cNvPr>
          <p:cNvSpPr/>
          <p:nvPr/>
        </p:nvSpPr>
        <p:spPr>
          <a:xfrm>
            <a:off x="9902815" y="5213250"/>
            <a:ext cx="1554339" cy="108804"/>
          </a:xfrm>
          <a:custGeom>
            <a:avLst/>
            <a:gdLst/>
            <a:ahLst/>
            <a:cxnLst/>
            <a:rect l="l" t="t" r="r" b="b"/>
            <a:pathLst>
              <a:path w="1524000" h="106679">
                <a:moveTo>
                  <a:pt x="0" y="106679"/>
                </a:moveTo>
                <a:lnTo>
                  <a:pt x="1524000" y="106679"/>
                </a:lnTo>
                <a:lnTo>
                  <a:pt x="1524000" y="0"/>
                </a:lnTo>
                <a:lnTo>
                  <a:pt x="0" y="0"/>
                </a:lnTo>
                <a:lnTo>
                  <a:pt x="0" y="106679"/>
                </a:lnTo>
                <a:close/>
              </a:path>
            </a:pathLst>
          </a:custGeom>
          <a:solidFill>
            <a:srgbClr val="AA00AF"/>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21" name="object 9">
            <a:extLst>
              <a:ext uri="{FF2B5EF4-FFF2-40B4-BE49-F238E27FC236}">
                <a16:creationId xmlns:a16="http://schemas.microsoft.com/office/drawing/2014/main" id="{B394DE6D-3180-4A38-BCC6-ABF4067F6885}"/>
              </a:ext>
            </a:extLst>
          </p:cNvPr>
          <p:cNvSpPr/>
          <p:nvPr/>
        </p:nvSpPr>
        <p:spPr>
          <a:xfrm>
            <a:off x="9902815" y="5632923"/>
            <a:ext cx="1554339" cy="77717"/>
          </a:xfrm>
          <a:custGeom>
            <a:avLst/>
            <a:gdLst/>
            <a:ahLst/>
            <a:cxnLst/>
            <a:rect l="l" t="t" r="r" b="b"/>
            <a:pathLst>
              <a:path w="1524000" h="76200">
                <a:moveTo>
                  <a:pt x="0" y="76200"/>
                </a:moveTo>
                <a:lnTo>
                  <a:pt x="1524000" y="76200"/>
                </a:lnTo>
                <a:lnTo>
                  <a:pt x="1524000" y="0"/>
                </a:lnTo>
                <a:lnTo>
                  <a:pt x="0" y="0"/>
                </a:lnTo>
                <a:lnTo>
                  <a:pt x="0" y="76200"/>
                </a:lnTo>
                <a:close/>
              </a:path>
            </a:pathLst>
          </a:custGeom>
          <a:solidFill>
            <a:srgbClr val="AA00AF"/>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25" name="object 10">
            <a:extLst>
              <a:ext uri="{FF2B5EF4-FFF2-40B4-BE49-F238E27FC236}">
                <a16:creationId xmlns:a16="http://schemas.microsoft.com/office/drawing/2014/main" id="{DE71BEC1-7189-4F61-AC40-731D3B347E56}"/>
              </a:ext>
            </a:extLst>
          </p:cNvPr>
          <p:cNvSpPr/>
          <p:nvPr/>
        </p:nvSpPr>
        <p:spPr>
          <a:xfrm>
            <a:off x="9902815" y="6021508"/>
            <a:ext cx="1554339" cy="550495"/>
          </a:xfrm>
          <a:custGeom>
            <a:avLst/>
            <a:gdLst/>
            <a:ahLst/>
            <a:cxnLst/>
            <a:rect l="l" t="t" r="r" b="b"/>
            <a:pathLst>
              <a:path w="1524000" h="539750">
                <a:moveTo>
                  <a:pt x="0" y="539495"/>
                </a:moveTo>
                <a:lnTo>
                  <a:pt x="1524000" y="539495"/>
                </a:lnTo>
                <a:lnTo>
                  <a:pt x="1524000" y="0"/>
                </a:lnTo>
                <a:lnTo>
                  <a:pt x="0" y="0"/>
                </a:lnTo>
                <a:lnTo>
                  <a:pt x="0" y="539495"/>
                </a:lnTo>
                <a:close/>
              </a:path>
            </a:pathLst>
          </a:custGeom>
          <a:solidFill>
            <a:srgbClr val="AA00AF"/>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27" name="object 11">
            <a:extLst>
              <a:ext uri="{FF2B5EF4-FFF2-40B4-BE49-F238E27FC236}">
                <a16:creationId xmlns:a16="http://schemas.microsoft.com/office/drawing/2014/main" id="{7001D1BB-47D7-49EA-979C-CD193DD9544C}"/>
              </a:ext>
            </a:extLst>
          </p:cNvPr>
          <p:cNvSpPr/>
          <p:nvPr/>
        </p:nvSpPr>
        <p:spPr>
          <a:xfrm>
            <a:off x="9902815" y="6882610"/>
            <a:ext cx="1554339" cy="67355"/>
          </a:xfrm>
          <a:custGeom>
            <a:avLst/>
            <a:gdLst/>
            <a:ahLst/>
            <a:cxnLst/>
            <a:rect l="l" t="t" r="r" b="b"/>
            <a:pathLst>
              <a:path w="1524000" h="66039">
                <a:moveTo>
                  <a:pt x="0" y="65532"/>
                </a:moveTo>
                <a:lnTo>
                  <a:pt x="1524000" y="65532"/>
                </a:lnTo>
                <a:lnTo>
                  <a:pt x="1524000" y="0"/>
                </a:lnTo>
                <a:lnTo>
                  <a:pt x="0" y="0"/>
                </a:lnTo>
                <a:lnTo>
                  <a:pt x="0" y="65532"/>
                </a:lnTo>
                <a:close/>
              </a:path>
            </a:pathLst>
          </a:custGeom>
          <a:solidFill>
            <a:srgbClr val="AA00AF"/>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29" name="object 12">
            <a:extLst>
              <a:ext uri="{FF2B5EF4-FFF2-40B4-BE49-F238E27FC236}">
                <a16:creationId xmlns:a16="http://schemas.microsoft.com/office/drawing/2014/main" id="{D5B24EA4-1473-449E-BCAA-6CB28D9F8D48}"/>
              </a:ext>
            </a:extLst>
          </p:cNvPr>
          <p:cNvSpPr/>
          <p:nvPr/>
        </p:nvSpPr>
        <p:spPr>
          <a:xfrm>
            <a:off x="9902815" y="4700320"/>
            <a:ext cx="1554339" cy="2249258"/>
          </a:xfrm>
          <a:custGeom>
            <a:avLst/>
            <a:gdLst/>
            <a:ahLst/>
            <a:cxnLst/>
            <a:rect l="l" t="t" r="r" b="b"/>
            <a:pathLst>
              <a:path w="1524000" h="2205354">
                <a:moveTo>
                  <a:pt x="0" y="2205228"/>
                </a:moveTo>
                <a:lnTo>
                  <a:pt x="1524000" y="2205228"/>
                </a:lnTo>
                <a:lnTo>
                  <a:pt x="1524000" y="0"/>
                </a:lnTo>
                <a:lnTo>
                  <a:pt x="0" y="0"/>
                </a:lnTo>
                <a:lnTo>
                  <a:pt x="0" y="2205228"/>
                </a:lnTo>
                <a:close/>
              </a:path>
            </a:pathLst>
          </a:custGeom>
          <a:ln w="28956">
            <a:solidFill>
              <a:srgbClr val="051821"/>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31" name="object 13">
            <a:extLst>
              <a:ext uri="{FF2B5EF4-FFF2-40B4-BE49-F238E27FC236}">
                <a16:creationId xmlns:a16="http://schemas.microsoft.com/office/drawing/2014/main" id="{F92B9296-F070-4329-9F61-212F41C6FD6C}"/>
              </a:ext>
            </a:extLst>
          </p:cNvPr>
          <p:cNvSpPr txBox="1"/>
          <p:nvPr/>
        </p:nvSpPr>
        <p:spPr>
          <a:xfrm>
            <a:off x="9917583" y="4715085"/>
            <a:ext cx="1525195" cy="156952"/>
          </a:xfrm>
          <a:prstGeom prst="rect">
            <a:avLst/>
          </a:prstGeom>
          <a:solidFill>
            <a:srgbClr val="AA00AF"/>
          </a:solidFill>
        </p:spPr>
        <p:txBody>
          <a:bodyPr vert="horz" wrap="square" lIns="0" tIns="0" rIns="0" bIns="0" rtlCol="0">
            <a:spAutoFit/>
          </a:bodyPr>
          <a:lstStyle/>
          <a:p>
            <a:pPr marL="0" marR="0" lvl="0" indent="0" algn="l" defTabSz="932742" rtl="0" eaLnBrk="1" fontAlgn="auto" latinLnBrk="0" hangingPunct="1">
              <a:lnSpc>
                <a:spcPts val="1229"/>
              </a:lnSpc>
              <a:spcBef>
                <a:spcPts val="0"/>
              </a:spcBef>
              <a:spcAft>
                <a:spcPts val="0"/>
              </a:spcAft>
              <a:buClrTx/>
              <a:buSzTx/>
              <a:buFontTx/>
              <a:buNone/>
              <a:tabLst/>
              <a:defRPr/>
            </a:pPr>
            <a:r>
              <a:rPr kumimoji="0" sz="1122" b="0" i="0" u="none" strike="noStrike" kern="1200" cap="none" spc="-5" normalizeH="0" baseline="0" noProof="0">
                <a:ln>
                  <a:noFill/>
                </a:ln>
                <a:solidFill>
                  <a:srgbClr val="FFFFFF"/>
                </a:solidFill>
                <a:effectLst/>
                <a:uLnTx/>
                <a:uFillTx/>
                <a:ea typeface="+mn-ea"/>
                <a:cs typeface="Verdana"/>
              </a:rPr>
              <a:t>EPCM</a:t>
            </a:r>
            <a:endParaRPr kumimoji="0" sz="1122" b="0" i="0" u="none" strike="noStrike" kern="1200" cap="none" spc="0" normalizeH="0" baseline="0" noProof="0">
              <a:ln>
                <a:noFill/>
              </a:ln>
              <a:solidFill>
                <a:srgbClr val="FFFFFF"/>
              </a:solidFill>
              <a:effectLst/>
              <a:uLnTx/>
              <a:uFillTx/>
              <a:ea typeface="+mn-ea"/>
              <a:cs typeface="Verdana"/>
            </a:endParaRPr>
          </a:p>
        </p:txBody>
      </p:sp>
      <p:sp>
        <p:nvSpPr>
          <p:cNvPr id="33" name="object 14">
            <a:extLst>
              <a:ext uri="{FF2B5EF4-FFF2-40B4-BE49-F238E27FC236}">
                <a16:creationId xmlns:a16="http://schemas.microsoft.com/office/drawing/2014/main" id="{7599B7C2-F13E-4AEA-9C84-1CA2857974B3}"/>
              </a:ext>
            </a:extLst>
          </p:cNvPr>
          <p:cNvSpPr/>
          <p:nvPr/>
        </p:nvSpPr>
        <p:spPr>
          <a:xfrm>
            <a:off x="9902815" y="5322055"/>
            <a:ext cx="1554339" cy="310868"/>
          </a:xfrm>
          <a:custGeom>
            <a:avLst/>
            <a:gdLst/>
            <a:ahLst/>
            <a:cxnLst/>
            <a:rect l="l" t="t" r="r" b="b"/>
            <a:pathLst>
              <a:path w="1524000" h="304800">
                <a:moveTo>
                  <a:pt x="0" y="304799"/>
                </a:moveTo>
                <a:lnTo>
                  <a:pt x="1524000" y="304799"/>
                </a:lnTo>
                <a:lnTo>
                  <a:pt x="1524000" y="0"/>
                </a:lnTo>
                <a:lnTo>
                  <a:pt x="0" y="0"/>
                </a:lnTo>
                <a:lnTo>
                  <a:pt x="0" y="304799"/>
                </a:lnTo>
                <a:close/>
              </a:path>
            </a:pathLst>
          </a:custGeom>
          <a:solidFill>
            <a:srgbClr val="0070C5"/>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35" name="object 15">
            <a:extLst>
              <a:ext uri="{FF2B5EF4-FFF2-40B4-BE49-F238E27FC236}">
                <a16:creationId xmlns:a16="http://schemas.microsoft.com/office/drawing/2014/main" id="{B8106116-10D7-4325-9C46-20D24F0926C1}"/>
              </a:ext>
            </a:extLst>
          </p:cNvPr>
          <p:cNvSpPr/>
          <p:nvPr/>
        </p:nvSpPr>
        <p:spPr>
          <a:xfrm>
            <a:off x="9902815" y="5322055"/>
            <a:ext cx="1554339" cy="310868"/>
          </a:xfrm>
          <a:custGeom>
            <a:avLst/>
            <a:gdLst/>
            <a:ahLst/>
            <a:cxnLst/>
            <a:rect l="l" t="t" r="r" b="b"/>
            <a:pathLst>
              <a:path w="1524000" h="304800">
                <a:moveTo>
                  <a:pt x="0" y="304799"/>
                </a:moveTo>
                <a:lnTo>
                  <a:pt x="1524000" y="304799"/>
                </a:lnTo>
                <a:lnTo>
                  <a:pt x="1524000" y="0"/>
                </a:lnTo>
                <a:lnTo>
                  <a:pt x="0" y="0"/>
                </a:lnTo>
                <a:lnTo>
                  <a:pt x="0" y="304799"/>
                </a:lnTo>
                <a:close/>
              </a:path>
            </a:pathLst>
          </a:custGeom>
          <a:ln w="25908">
            <a:solidFill>
              <a:srgbClr val="005190"/>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37" name="object 16">
            <a:extLst>
              <a:ext uri="{FF2B5EF4-FFF2-40B4-BE49-F238E27FC236}">
                <a16:creationId xmlns:a16="http://schemas.microsoft.com/office/drawing/2014/main" id="{3678337B-5FA7-46E6-925C-C62AB0FB5C74}"/>
              </a:ext>
            </a:extLst>
          </p:cNvPr>
          <p:cNvSpPr txBox="1"/>
          <p:nvPr/>
        </p:nvSpPr>
        <p:spPr>
          <a:xfrm>
            <a:off x="9917583" y="5355215"/>
            <a:ext cx="1525195" cy="233473"/>
          </a:xfrm>
          <a:prstGeom prst="rect">
            <a:avLst/>
          </a:prstGeom>
        </p:spPr>
        <p:txBody>
          <a:bodyPr vert="horz" wrap="square" lIns="0" tIns="13600" rIns="0" bIns="0" rtlCol="0">
            <a:spAutoFit/>
          </a:bodyPr>
          <a:lstStyle/>
          <a:p>
            <a:pPr marL="0" marR="0" lvl="0" indent="0" algn="ctr" defTabSz="932742" rtl="0" eaLnBrk="1" fontAlgn="auto" latinLnBrk="0" hangingPunct="1">
              <a:lnSpc>
                <a:spcPct val="100000"/>
              </a:lnSpc>
              <a:spcBef>
                <a:spcPts val="259"/>
              </a:spcBef>
              <a:spcAft>
                <a:spcPts val="0"/>
              </a:spcAft>
              <a:buClrTx/>
              <a:buSzTx/>
              <a:buFontTx/>
              <a:buNone/>
              <a:tabLst/>
              <a:defRPr/>
            </a:pPr>
            <a:r>
              <a:rPr kumimoji="0" lang="en-US" sz="1428" b="0" i="0" u="none" strike="noStrike" kern="1200" cap="none" spc="-10" normalizeH="0" baseline="0" noProof="0">
                <a:ln>
                  <a:noFill/>
                </a:ln>
                <a:solidFill>
                  <a:srgbClr val="FFFFFF"/>
                </a:solidFill>
                <a:effectLst/>
                <a:uLnTx/>
                <a:uFillTx/>
                <a:ea typeface="+mn-ea"/>
                <a:cs typeface="Verdana"/>
              </a:rPr>
              <a:t>Valid, ID, LA</a:t>
            </a:r>
            <a:endParaRPr kumimoji="0" lang="en-US" sz="1428" b="0" i="0" u="none" strike="noStrike" kern="1200" cap="none" spc="0" normalizeH="0" baseline="0" noProof="0">
              <a:ln>
                <a:noFill/>
              </a:ln>
              <a:solidFill>
                <a:srgbClr val="FFFFFF"/>
              </a:solidFill>
              <a:effectLst/>
              <a:uLnTx/>
              <a:uFillTx/>
              <a:ea typeface="+mn-ea"/>
              <a:cs typeface="Verdana"/>
            </a:endParaRPr>
          </a:p>
        </p:txBody>
      </p:sp>
      <p:sp>
        <p:nvSpPr>
          <p:cNvPr id="39" name="object 17">
            <a:extLst>
              <a:ext uri="{FF2B5EF4-FFF2-40B4-BE49-F238E27FC236}">
                <a16:creationId xmlns:a16="http://schemas.microsoft.com/office/drawing/2014/main" id="{8870C76C-91E8-42FD-9921-1EA062E87A26}"/>
              </a:ext>
            </a:extLst>
          </p:cNvPr>
          <p:cNvSpPr/>
          <p:nvPr/>
        </p:nvSpPr>
        <p:spPr>
          <a:xfrm>
            <a:off x="9912142" y="4902383"/>
            <a:ext cx="1554339" cy="310868"/>
          </a:xfrm>
          <a:custGeom>
            <a:avLst/>
            <a:gdLst/>
            <a:ahLst/>
            <a:cxnLst/>
            <a:rect l="l" t="t" r="r" b="b"/>
            <a:pathLst>
              <a:path w="1524000" h="304800">
                <a:moveTo>
                  <a:pt x="0" y="304799"/>
                </a:moveTo>
                <a:lnTo>
                  <a:pt x="1524000" y="304799"/>
                </a:lnTo>
                <a:lnTo>
                  <a:pt x="1524000" y="0"/>
                </a:lnTo>
                <a:lnTo>
                  <a:pt x="0" y="0"/>
                </a:lnTo>
                <a:lnTo>
                  <a:pt x="0" y="304799"/>
                </a:lnTo>
                <a:close/>
              </a:path>
            </a:pathLst>
          </a:custGeom>
          <a:ln w="25908">
            <a:solidFill>
              <a:srgbClr val="005190"/>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41" name="object 18">
            <a:extLst>
              <a:ext uri="{FF2B5EF4-FFF2-40B4-BE49-F238E27FC236}">
                <a16:creationId xmlns:a16="http://schemas.microsoft.com/office/drawing/2014/main" id="{1B5F16F4-80A6-4BB7-8F1F-3A76F674F097}"/>
              </a:ext>
            </a:extLst>
          </p:cNvPr>
          <p:cNvSpPr txBox="1"/>
          <p:nvPr/>
        </p:nvSpPr>
        <p:spPr>
          <a:xfrm>
            <a:off x="9921468" y="4915596"/>
            <a:ext cx="1517423" cy="256159"/>
          </a:xfrm>
          <a:prstGeom prst="rect">
            <a:avLst/>
          </a:prstGeom>
          <a:solidFill>
            <a:srgbClr val="0070C5"/>
          </a:solidFill>
        </p:spPr>
        <p:txBody>
          <a:bodyPr vert="horz" wrap="square" lIns="0" tIns="31734" rIns="0" bIns="0" rtlCol="0">
            <a:spAutoFit/>
          </a:bodyPr>
          <a:lstStyle/>
          <a:p>
            <a:pPr marL="0" marR="0" lvl="0" indent="0" algn="ctr" defTabSz="932742" rtl="0" eaLnBrk="1" fontAlgn="auto" latinLnBrk="0" hangingPunct="1">
              <a:lnSpc>
                <a:spcPct val="100000"/>
              </a:lnSpc>
              <a:spcBef>
                <a:spcPts val="250"/>
              </a:spcBef>
              <a:spcAft>
                <a:spcPts val="0"/>
              </a:spcAft>
              <a:buClrTx/>
              <a:buSzTx/>
              <a:buFontTx/>
              <a:buNone/>
              <a:tabLst/>
              <a:defRPr/>
            </a:pPr>
            <a:r>
              <a:rPr kumimoji="0" sz="1428" b="0" i="0" u="none" strike="noStrike" kern="1200" cap="none" spc="-10" normalizeH="0" baseline="0" noProof="0">
                <a:ln>
                  <a:noFill/>
                </a:ln>
                <a:solidFill>
                  <a:srgbClr val="FFFFFF"/>
                </a:solidFill>
                <a:effectLst/>
                <a:uLnTx/>
                <a:uFillTx/>
                <a:ea typeface="+mn-ea"/>
                <a:cs typeface="Verdana"/>
              </a:rPr>
              <a:t>Invalid</a:t>
            </a:r>
            <a:endParaRPr kumimoji="0" sz="1428" b="0" i="0" u="none" strike="noStrike" kern="1200" cap="none" spc="0" normalizeH="0" baseline="0" noProof="0">
              <a:ln>
                <a:noFill/>
              </a:ln>
              <a:solidFill>
                <a:srgbClr val="FFFFFF"/>
              </a:solidFill>
              <a:effectLst/>
              <a:uLnTx/>
              <a:uFillTx/>
              <a:ea typeface="+mn-ea"/>
              <a:cs typeface="Verdana"/>
            </a:endParaRPr>
          </a:p>
        </p:txBody>
      </p:sp>
      <p:sp>
        <p:nvSpPr>
          <p:cNvPr id="43" name="object 19">
            <a:extLst>
              <a:ext uri="{FF2B5EF4-FFF2-40B4-BE49-F238E27FC236}">
                <a16:creationId xmlns:a16="http://schemas.microsoft.com/office/drawing/2014/main" id="{195519CE-6489-45C9-BAEC-AB2B96C0867F}"/>
              </a:ext>
            </a:extLst>
          </p:cNvPr>
          <p:cNvSpPr/>
          <p:nvPr/>
        </p:nvSpPr>
        <p:spPr>
          <a:xfrm>
            <a:off x="9902815" y="5710640"/>
            <a:ext cx="1554339" cy="310868"/>
          </a:xfrm>
          <a:custGeom>
            <a:avLst/>
            <a:gdLst/>
            <a:ahLst/>
            <a:cxnLst/>
            <a:rect l="l" t="t" r="r" b="b"/>
            <a:pathLst>
              <a:path w="1524000" h="304800">
                <a:moveTo>
                  <a:pt x="0" y="304799"/>
                </a:moveTo>
                <a:lnTo>
                  <a:pt x="1524000" y="304799"/>
                </a:lnTo>
                <a:lnTo>
                  <a:pt x="1524000" y="0"/>
                </a:lnTo>
                <a:lnTo>
                  <a:pt x="0" y="0"/>
                </a:lnTo>
                <a:lnTo>
                  <a:pt x="0" y="304799"/>
                </a:lnTo>
                <a:close/>
              </a:path>
            </a:pathLst>
          </a:custGeom>
          <a:ln w="25908">
            <a:solidFill>
              <a:srgbClr val="005190"/>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45" name="object 20">
            <a:extLst>
              <a:ext uri="{FF2B5EF4-FFF2-40B4-BE49-F238E27FC236}">
                <a16:creationId xmlns:a16="http://schemas.microsoft.com/office/drawing/2014/main" id="{42CEBC6B-F86A-46CB-B69E-4693C628DAE3}"/>
              </a:ext>
            </a:extLst>
          </p:cNvPr>
          <p:cNvSpPr txBox="1"/>
          <p:nvPr/>
        </p:nvSpPr>
        <p:spPr>
          <a:xfrm>
            <a:off x="9917583" y="5723852"/>
            <a:ext cx="1548898" cy="253092"/>
          </a:xfrm>
          <a:prstGeom prst="rect">
            <a:avLst/>
          </a:prstGeom>
          <a:solidFill>
            <a:srgbClr val="0070C5"/>
          </a:solidFill>
        </p:spPr>
        <p:txBody>
          <a:bodyPr vert="horz" wrap="square" lIns="0" tIns="33029" rIns="0" bIns="0" rtlCol="0">
            <a:spAutoFit/>
          </a:bodyPr>
          <a:lstStyle/>
          <a:p>
            <a:pPr marL="0" marR="0" lvl="0" indent="0" algn="ctr" defTabSz="932742" rtl="0" eaLnBrk="1" fontAlgn="auto" latinLnBrk="0" hangingPunct="1">
              <a:lnSpc>
                <a:spcPct val="100000"/>
              </a:lnSpc>
              <a:spcBef>
                <a:spcPts val="259"/>
              </a:spcBef>
              <a:spcAft>
                <a:spcPts val="0"/>
              </a:spcAft>
              <a:buClrTx/>
              <a:buSzTx/>
              <a:buFontTx/>
              <a:buNone/>
              <a:tabLst/>
              <a:defRPr/>
            </a:pPr>
            <a:r>
              <a:rPr kumimoji="0" lang="en-US" sz="1428" b="0" i="0" u="none" strike="noStrike" kern="1200" cap="none" spc="-10" normalizeH="0" baseline="0" noProof="0">
                <a:ln>
                  <a:noFill/>
                </a:ln>
                <a:solidFill>
                  <a:srgbClr val="FFFFFF"/>
                </a:solidFill>
                <a:effectLst/>
                <a:uLnTx/>
                <a:uFillTx/>
                <a:ea typeface="+mn-ea"/>
                <a:cs typeface="Verdana"/>
              </a:rPr>
              <a:t>Valid, ID, LA</a:t>
            </a:r>
            <a:endParaRPr kumimoji="0" sz="1428" b="0" i="0" u="none" strike="noStrike" kern="1200" cap="none" spc="0" normalizeH="0" baseline="0" noProof="0">
              <a:ln>
                <a:noFill/>
              </a:ln>
              <a:solidFill>
                <a:srgbClr val="FFFFFF"/>
              </a:solidFill>
              <a:effectLst/>
              <a:uLnTx/>
              <a:uFillTx/>
              <a:ea typeface="+mn-ea"/>
              <a:cs typeface="Verdana"/>
            </a:endParaRPr>
          </a:p>
        </p:txBody>
      </p:sp>
      <p:sp>
        <p:nvSpPr>
          <p:cNvPr id="47" name="object 22">
            <a:extLst>
              <a:ext uri="{FF2B5EF4-FFF2-40B4-BE49-F238E27FC236}">
                <a16:creationId xmlns:a16="http://schemas.microsoft.com/office/drawing/2014/main" id="{D03F6815-4649-490C-9DE1-A39FE27EF200}"/>
              </a:ext>
            </a:extLst>
          </p:cNvPr>
          <p:cNvSpPr/>
          <p:nvPr/>
        </p:nvSpPr>
        <p:spPr>
          <a:xfrm>
            <a:off x="9902815" y="6571743"/>
            <a:ext cx="1554339" cy="310868"/>
          </a:xfrm>
          <a:custGeom>
            <a:avLst/>
            <a:gdLst/>
            <a:ahLst/>
            <a:cxnLst/>
            <a:rect l="l" t="t" r="r" b="b"/>
            <a:pathLst>
              <a:path w="1524000" h="304800">
                <a:moveTo>
                  <a:pt x="0" y="304799"/>
                </a:moveTo>
                <a:lnTo>
                  <a:pt x="1524000" y="304799"/>
                </a:lnTo>
                <a:lnTo>
                  <a:pt x="1524000" y="0"/>
                </a:lnTo>
                <a:lnTo>
                  <a:pt x="0" y="0"/>
                </a:lnTo>
                <a:lnTo>
                  <a:pt x="0" y="304799"/>
                </a:lnTo>
                <a:close/>
              </a:path>
            </a:pathLst>
          </a:custGeom>
          <a:solidFill>
            <a:srgbClr val="0070C5"/>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49" name="object 23">
            <a:extLst>
              <a:ext uri="{FF2B5EF4-FFF2-40B4-BE49-F238E27FC236}">
                <a16:creationId xmlns:a16="http://schemas.microsoft.com/office/drawing/2014/main" id="{099C2D46-1496-4E3C-8BAA-7C7F1537CF9B}"/>
              </a:ext>
            </a:extLst>
          </p:cNvPr>
          <p:cNvSpPr/>
          <p:nvPr/>
        </p:nvSpPr>
        <p:spPr>
          <a:xfrm>
            <a:off x="9902815" y="6571743"/>
            <a:ext cx="1554339" cy="310868"/>
          </a:xfrm>
          <a:custGeom>
            <a:avLst/>
            <a:gdLst/>
            <a:ahLst/>
            <a:cxnLst/>
            <a:rect l="l" t="t" r="r" b="b"/>
            <a:pathLst>
              <a:path w="1524000" h="304800">
                <a:moveTo>
                  <a:pt x="0" y="304799"/>
                </a:moveTo>
                <a:lnTo>
                  <a:pt x="1524000" y="304799"/>
                </a:lnTo>
                <a:lnTo>
                  <a:pt x="1524000" y="0"/>
                </a:lnTo>
                <a:lnTo>
                  <a:pt x="0" y="0"/>
                </a:lnTo>
                <a:lnTo>
                  <a:pt x="0" y="304799"/>
                </a:lnTo>
                <a:close/>
              </a:path>
            </a:pathLst>
          </a:custGeom>
          <a:ln w="25908">
            <a:solidFill>
              <a:srgbClr val="005190"/>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51" name="object 24">
            <a:extLst>
              <a:ext uri="{FF2B5EF4-FFF2-40B4-BE49-F238E27FC236}">
                <a16:creationId xmlns:a16="http://schemas.microsoft.com/office/drawing/2014/main" id="{1CC151D9-843D-4756-A73E-82CE0D56AF43}"/>
              </a:ext>
            </a:extLst>
          </p:cNvPr>
          <p:cNvSpPr txBox="1"/>
          <p:nvPr/>
        </p:nvSpPr>
        <p:spPr>
          <a:xfrm>
            <a:off x="10167312" y="6604333"/>
            <a:ext cx="1023273" cy="232820"/>
          </a:xfrm>
          <a:prstGeom prst="rect">
            <a:avLst/>
          </a:prstGeom>
        </p:spPr>
        <p:txBody>
          <a:bodyPr vert="horz" wrap="square" lIns="0" tIns="12953" rIns="0" bIns="0" rtlCol="0">
            <a:spAutoFit/>
          </a:bodyPr>
          <a:lstStyle/>
          <a:p>
            <a:pPr marL="12953" marR="0" lvl="0" indent="0" algn="l" defTabSz="932742" rtl="0" eaLnBrk="1" fontAlgn="auto" latinLnBrk="0" hangingPunct="1">
              <a:lnSpc>
                <a:spcPct val="100000"/>
              </a:lnSpc>
              <a:spcBef>
                <a:spcPts val="102"/>
              </a:spcBef>
              <a:spcAft>
                <a:spcPts val="0"/>
              </a:spcAft>
              <a:buClrTx/>
              <a:buSzTx/>
              <a:buFontTx/>
              <a:buNone/>
              <a:tabLst/>
              <a:defRPr/>
            </a:pPr>
            <a:r>
              <a:rPr kumimoji="0" sz="1428" b="0" i="0" u="none" strike="noStrike" kern="1200" cap="none" spc="-10" normalizeH="0" baseline="0" noProof="0">
                <a:ln>
                  <a:noFill/>
                </a:ln>
                <a:solidFill>
                  <a:srgbClr val="FFFFFF"/>
                </a:solidFill>
                <a:effectLst/>
                <a:uLnTx/>
                <a:uFillTx/>
                <a:ea typeface="+mn-ea"/>
                <a:cs typeface="Verdana"/>
              </a:rPr>
              <a:t>Valid,SECS</a:t>
            </a:r>
            <a:endParaRPr kumimoji="0" sz="1428" b="0" i="0" u="none" strike="noStrike" kern="1200" cap="none" spc="0" normalizeH="0" baseline="0" noProof="0">
              <a:ln>
                <a:noFill/>
              </a:ln>
              <a:solidFill>
                <a:srgbClr val="FFFFFF"/>
              </a:solidFill>
              <a:effectLst/>
              <a:uLnTx/>
              <a:uFillTx/>
              <a:ea typeface="+mn-ea"/>
              <a:cs typeface="Verdana"/>
            </a:endParaRPr>
          </a:p>
        </p:txBody>
      </p:sp>
      <p:sp>
        <p:nvSpPr>
          <p:cNvPr id="53" name="object 25">
            <a:extLst>
              <a:ext uri="{FF2B5EF4-FFF2-40B4-BE49-F238E27FC236}">
                <a16:creationId xmlns:a16="http://schemas.microsoft.com/office/drawing/2014/main" id="{055175AE-AAB6-423C-AD4B-13CEDB9173FE}"/>
              </a:ext>
            </a:extLst>
          </p:cNvPr>
          <p:cNvSpPr txBox="1"/>
          <p:nvPr/>
        </p:nvSpPr>
        <p:spPr>
          <a:xfrm>
            <a:off x="9874838" y="3497262"/>
            <a:ext cx="1554339" cy="270546"/>
          </a:xfrm>
          <a:prstGeom prst="rect">
            <a:avLst/>
          </a:prstGeom>
          <a:solidFill>
            <a:srgbClr val="0070C5"/>
          </a:solidFill>
          <a:ln w="25907">
            <a:solidFill>
              <a:srgbClr val="005190"/>
            </a:solidFill>
          </a:ln>
        </p:spPr>
        <p:txBody>
          <a:bodyPr vert="horz" wrap="square" lIns="0" tIns="45983" rIns="0" bIns="0" rtlCol="0">
            <a:spAutoFit/>
          </a:bodyPr>
          <a:lstStyle/>
          <a:p>
            <a:pPr marL="216311" marR="0" lvl="0" indent="0" algn="l" defTabSz="932742" rtl="0" eaLnBrk="1" fontAlgn="auto" latinLnBrk="0" hangingPunct="1">
              <a:lnSpc>
                <a:spcPct val="100000"/>
              </a:lnSpc>
              <a:spcBef>
                <a:spcPts val="362"/>
              </a:spcBef>
              <a:spcAft>
                <a:spcPts val="0"/>
              </a:spcAft>
              <a:buClrTx/>
              <a:buSzTx/>
              <a:buFontTx/>
              <a:buNone/>
              <a:tabLst/>
              <a:defRPr/>
            </a:pPr>
            <a:r>
              <a:rPr kumimoji="0" sz="1428" b="0" i="0" u="none" strike="noStrike" kern="1200" cap="none" spc="-5" normalizeH="0" baseline="0" noProof="0">
                <a:ln>
                  <a:noFill/>
                </a:ln>
                <a:solidFill>
                  <a:srgbClr val="FFFFFF"/>
                </a:solidFill>
                <a:effectLst/>
                <a:uLnTx/>
                <a:uFillTx/>
                <a:ea typeface="+mn-ea"/>
                <a:cs typeface="Verdana"/>
              </a:rPr>
              <a:t>MRENCLAVE</a:t>
            </a:r>
            <a:endParaRPr kumimoji="0" sz="1428" b="0" i="0" u="none" strike="noStrike" kern="1200" cap="none" spc="0" normalizeH="0" baseline="0" noProof="0">
              <a:ln>
                <a:noFill/>
              </a:ln>
              <a:solidFill>
                <a:srgbClr val="FFFFFF"/>
              </a:solidFill>
              <a:effectLst/>
              <a:uLnTx/>
              <a:uFillTx/>
              <a:ea typeface="+mn-ea"/>
              <a:cs typeface="Verdana"/>
            </a:endParaRPr>
          </a:p>
        </p:txBody>
      </p:sp>
      <p:sp>
        <p:nvSpPr>
          <p:cNvPr id="55" name="Rectangle 54">
            <a:extLst>
              <a:ext uri="{FF2B5EF4-FFF2-40B4-BE49-F238E27FC236}">
                <a16:creationId xmlns:a16="http://schemas.microsoft.com/office/drawing/2014/main" id="{1C2965F9-B278-4223-8305-F2D0E2D49296}"/>
              </a:ext>
            </a:extLst>
          </p:cNvPr>
          <p:cNvSpPr/>
          <p:nvPr/>
        </p:nvSpPr>
        <p:spPr bwMode="auto">
          <a:xfrm>
            <a:off x="8076354" y="6571743"/>
            <a:ext cx="1517980" cy="377807"/>
          </a:xfrm>
          <a:prstGeom prst="rect">
            <a:avLst/>
          </a:prstGeom>
          <a:solidFill>
            <a:srgbClr val="00B050"/>
          </a:solid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fr-FR" sz="2400" b="0" i="0" u="none" strike="noStrike" kern="120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7" name="Rectangle 56">
            <a:extLst>
              <a:ext uri="{FF2B5EF4-FFF2-40B4-BE49-F238E27FC236}">
                <a16:creationId xmlns:a16="http://schemas.microsoft.com/office/drawing/2014/main" id="{D25A9CA2-7B47-4D1B-8FF2-D955292E67C0}"/>
              </a:ext>
            </a:extLst>
          </p:cNvPr>
          <p:cNvSpPr/>
          <p:nvPr/>
        </p:nvSpPr>
        <p:spPr>
          <a:xfrm>
            <a:off x="8533602" y="6649272"/>
            <a:ext cx="645049" cy="263855"/>
          </a:xfrm>
          <a:prstGeom prst="rect">
            <a:avLst/>
          </a:prstGeom>
        </p:spPr>
        <p:txBody>
          <a:bodyPr wrap="none">
            <a:spAutoFit/>
          </a:bodyPr>
          <a:lstStyle/>
          <a:p>
            <a:pPr marL="13970" marR="0" lvl="0" indent="0" algn="ctr" defTabSz="932742" rtl="0" eaLnBrk="1" fontAlgn="auto" latinLnBrk="0" hangingPunct="1">
              <a:lnSpc>
                <a:spcPts val="1315"/>
              </a:lnSpc>
              <a:spcBef>
                <a:spcPts val="0"/>
              </a:spcBef>
              <a:spcAft>
                <a:spcPts val="0"/>
              </a:spcAft>
              <a:buClrTx/>
              <a:buSzTx/>
              <a:buFontTx/>
              <a:buNone/>
              <a:tabLst/>
              <a:defRPr/>
            </a:pPr>
            <a:r>
              <a:rPr kumimoji="0" lang="fr-FR" sz="1600" b="0" i="0" u="none" strike="noStrike" kern="1200" cap="none" spc="-5" normalizeH="0" baseline="0" noProof="0">
                <a:ln>
                  <a:noFill/>
                </a:ln>
                <a:solidFill>
                  <a:srgbClr val="505050">
                    <a:lumMod val="50000"/>
                  </a:srgbClr>
                </a:solidFill>
                <a:effectLst/>
                <a:uLnTx/>
                <a:uFillTx/>
                <a:ea typeface="+mn-ea"/>
                <a:cs typeface="Verdana"/>
              </a:rPr>
              <a:t>SECS</a:t>
            </a:r>
            <a:endParaRPr kumimoji="0" lang="fr-FR" sz="1600" b="0" i="0" u="none" strike="noStrike" kern="1200" cap="none" spc="0" normalizeH="0" baseline="0" noProof="0">
              <a:ln>
                <a:noFill/>
              </a:ln>
              <a:solidFill>
                <a:srgbClr val="505050">
                  <a:lumMod val="50000"/>
                </a:srgbClr>
              </a:solidFill>
              <a:effectLst/>
              <a:uLnTx/>
              <a:uFillTx/>
              <a:ea typeface="+mn-ea"/>
              <a:cs typeface="Verdana"/>
            </a:endParaRPr>
          </a:p>
        </p:txBody>
      </p:sp>
      <p:sp>
        <p:nvSpPr>
          <p:cNvPr id="59" name="Rectangle 58">
            <a:extLst>
              <a:ext uri="{FF2B5EF4-FFF2-40B4-BE49-F238E27FC236}">
                <a16:creationId xmlns:a16="http://schemas.microsoft.com/office/drawing/2014/main" id="{3B280101-6EA2-488C-B27D-BEAAA78307D6}"/>
              </a:ext>
            </a:extLst>
          </p:cNvPr>
          <p:cNvSpPr/>
          <p:nvPr/>
        </p:nvSpPr>
        <p:spPr bwMode="auto">
          <a:xfrm>
            <a:off x="8076354" y="2161309"/>
            <a:ext cx="1517980" cy="430567"/>
          </a:xfrm>
          <a:prstGeom prst="rect">
            <a:avLst/>
          </a:prstGeom>
          <a:solidFill>
            <a:srgbClr val="FFC000"/>
          </a:solid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fr-FR" sz="2400" b="0" i="0" u="none" strike="noStrike" kern="120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63" name="Rectangle 62">
            <a:extLst>
              <a:ext uri="{FF2B5EF4-FFF2-40B4-BE49-F238E27FC236}">
                <a16:creationId xmlns:a16="http://schemas.microsoft.com/office/drawing/2014/main" id="{BEED7AEA-8B86-488A-A672-C0B3E2A51DD0}"/>
              </a:ext>
            </a:extLst>
          </p:cNvPr>
          <p:cNvSpPr/>
          <p:nvPr/>
        </p:nvSpPr>
        <p:spPr bwMode="auto">
          <a:xfrm>
            <a:off x="8074400" y="5267983"/>
            <a:ext cx="1517980" cy="430567"/>
          </a:xfrm>
          <a:prstGeom prst="rect">
            <a:avLst/>
          </a:prstGeom>
          <a:solidFill>
            <a:srgbClr val="FFC000"/>
          </a:solid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fr-FR" sz="2400" b="0" i="0" u="none" strike="noStrike" kern="120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67" name="Rectangle 66">
            <a:extLst>
              <a:ext uri="{FF2B5EF4-FFF2-40B4-BE49-F238E27FC236}">
                <a16:creationId xmlns:a16="http://schemas.microsoft.com/office/drawing/2014/main" id="{ED3CD930-B4FF-436F-B890-1AFB66429012}"/>
              </a:ext>
            </a:extLst>
          </p:cNvPr>
          <p:cNvSpPr/>
          <p:nvPr/>
        </p:nvSpPr>
        <p:spPr bwMode="auto">
          <a:xfrm>
            <a:off x="2269347" y="2633541"/>
            <a:ext cx="1522075" cy="430764"/>
          </a:xfrm>
          <a:prstGeom prst="rect">
            <a:avLst/>
          </a:prstGeom>
          <a:solidFill>
            <a:srgbClr val="FFC000"/>
          </a:solid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fr-FR" sz="2400" b="0" i="0" u="none" strike="noStrike" kern="120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cxnSp>
        <p:nvCxnSpPr>
          <p:cNvPr id="71" name="Connector: Elbow 70">
            <a:extLst>
              <a:ext uri="{FF2B5EF4-FFF2-40B4-BE49-F238E27FC236}">
                <a16:creationId xmlns:a16="http://schemas.microsoft.com/office/drawing/2014/main" id="{4A4AB8FA-CE09-4137-BEF2-8C238C63DBA6}"/>
              </a:ext>
            </a:extLst>
          </p:cNvPr>
          <p:cNvCxnSpPr>
            <a:cxnSpLocks/>
          </p:cNvCxnSpPr>
          <p:nvPr/>
        </p:nvCxnSpPr>
        <p:spPr>
          <a:xfrm flipH="1">
            <a:off x="9542759" y="2399490"/>
            <a:ext cx="1954" cy="3106674"/>
          </a:xfrm>
          <a:prstGeom prst="bentConnector3">
            <a:avLst>
              <a:gd name="adj1" fmla="val -11699079"/>
            </a:avLst>
          </a:prstGeom>
          <a:ln w="19050">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73" name="Straight Arrow Connector 72">
            <a:extLst>
              <a:ext uri="{FF2B5EF4-FFF2-40B4-BE49-F238E27FC236}">
                <a16:creationId xmlns:a16="http://schemas.microsoft.com/office/drawing/2014/main" id="{C2CA757C-7834-4823-90AD-966F1A3BDE69}"/>
              </a:ext>
            </a:extLst>
          </p:cNvPr>
          <p:cNvCxnSpPr>
            <a:cxnSpLocks/>
            <a:stCxn id="67" idx="3"/>
            <a:endCxn id="63" idx="1"/>
          </p:cNvCxnSpPr>
          <p:nvPr/>
        </p:nvCxnSpPr>
        <p:spPr>
          <a:xfrm>
            <a:off x="3791422" y="2848923"/>
            <a:ext cx="4282978" cy="2634344"/>
          </a:xfrm>
          <a:prstGeom prst="straightConnector1">
            <a:avLst/>
          </a:prstGeom>
          <a:ln w="19050">
            <a:headEnd type="none"/>
            <a:tailEnd type="triangle"/>
          </a:ln>
        </p:spPr>
        <p:style>
          <a:lnRef idx="1">
            <a:schemeClr val="dk1"/>
          </a:lnRef>
          <a:fillRef idx="0">
            <a:schemeClr val="dk1"/>
          </a:fillRef>
          <a:effectRef idx="0">
            <a:schemeClr val="dk1"/>
          </a:effectRef>
          <a:fontRef idx="minor">
            <a:schemeClr val="tx1"/>
          </a:fontRef>
        </p:style>
      </p:cxnSp>
      <p:sp>
        <p:nvSpPr>
          <p:cNvPr id="75" name="object 3">
            <a:extLst>
              <a:ext uri="{FF2B5EF4-FFF2-40B4-BE49-F238E27FC236}">
                <a16:creationId xmlns:a16="http://schemas.microsoft.com/office/drawing/2014/main" id="{1B18CC3C-94C7-4449-BF77-43FE15917373}"/>
              </a:ext>
            </a:extLst>
          </p:cNvPr>
          <p:cNvSpPr txBox="1"/>
          <p:nvPr/>
        </p:nvSpPr>
        <p:spPr>
          <a:xfrm>
            <a:off x="3937467" y="4913796"/>
            <a:ext cx="1645656" cy="232820"/>
          </a:xfrm>
          <a:prstGeom prst="rect">
            <a:avLst/>
          </a:prstGeom>
        </p:spPr>
        <p:txBody>
          <a:bodyPr vert="horz" wrap="square" lIns="0" tIns="12953" rIns="0" bIns="0" rtlCol="0">
            <a:spAutoFit/>
          </a:bodyPr>
          <a:lstStyle/>
          <a:p>
            <a:pPr marL="12953" marR="0" lvl="0" indent="0" algn="l" defTabSz="932742" rtl="0" eaLnBrk="1" fontAlgn="auto" latinLnBrk="0" hangingPunct="1">
              <a:lnSpc>
                <a:spcPct val="100000"/>
              </a:lnSpc>
              <a:spcBef>
                <a:spcPts val="102"/>
              </a:spcBef>
              <a:spcAft>
                <a:spcPts val="0"/>
              </a:spcAft>
              <a:buClrTx/>
              <a:buSzTx/>
              <a:buFontTx/>
              <a:buNone/>
              <a:tabLst/>
              <a:defRPr/>
            </a:pPr>
            <a:r>
              <a:rPr kumimoji="0" sz="1400" b="0" i="0" u="none" strike="noStrike" kern="1200" cap="none" spc="-15" normalizeH="0" baseline="0" noProof="0">
                <a:ln>
                  <a:noFill/>
                </a:ln>
                <a:solidFill>
                  <a:srgbClr val="051821"/>
                </a:solidFill>
                <a:effectLst/>
                <a:uLnTx/>
                <a:uFillTx/>
                <a:ea typeface="+mn-ea"/>
                <a:cs typeface="Verdana"/>
              </a:rPr>
              <a:t>E</a:t>
            </a:r>
            <a:r>
              <a:rPr kumimoji="0" lang="en-US" sz="1400" b="0" i="0" u="none" strike="noStrike" kern="1200" cap="none" spc="-15" normalizeH="0" baseline="0" noProof="0">
                <a:ln>
                  <a:noFill/>
                </a:ln>
                <a:solidFill>
                  <a:srgbClr val="051821"/>
                </a:solidFill>
                <a:effectLst/>
                <a:uLnTx/>
                <a:uFillTx/>
                <a:ea typeface="+mn-ea"/>
                <a:cs typeface="Verdana"/>
              </a:rPr>
              <a:t>ADD</a:t>
            </a:r>
            <a:r>
              <a:rPr kumimoji="0" sz="1400" b="0" i="0" u="none" strike="noStrike" kern="1200" cap="none" spc="-82" normalizeH="0" baseline="0" noProof="0">
                <a:ln>
                  <a:noFill/>
                </a:ln>
                <a:solidFill>
                  <a:srgbClr val="051821"/>
                </a:solidFill>
                <a:effectLst/>
                <a:uLnTx/>
                <a:uFillTx/>
                <a:ea typeface="+mn-ea"/>
                <a:cs typeface="Verdana"/>
              </a:rPr>
              <a:t> </a:t>
            </a:r>
            <a:r>
              <a:rPr kumimoji="0" sz="1400" b="0" i="0" u="none" strike="noStrike" kern="1200" cap="none" spc="-5" normalizeH="0" baseline="0" noProof="0">
                <a:ln>
                  <a:noFill/>
                </a:ln>
                <a:solidFill>
                  <a:srgbClr val="051821"/>
                </a:solidFill>
                <a:effectLst/>
                <a:uLnTx/>
                <a:uFillTx/>
                <a:ea typeface="+mn-ea"/>
                <a:cs typeface="Verdana"/>
              </a:rPr>
              <a:t>(</a:t>
            </a:r>
            <a:r>
              <a:rPr kumimoji="0" lang="en-US" sz="1400" b="0" i="0" u="none" strike="noStrike" kern="1200" cap="none" spc="-5" normalizeH="0" baseline="0" noProof="0">
                <a:ln>
                  <a:noFill/>
                </a:ln>
                <a:solidFill>
                  <a:srgbClr val="051821"/>
                </a:solidFill>
                <a:effectLst/>
                <a:uLnTx/>
                <a:uFillTx/>
                <a:ea typeface="+mn-ea"/>
                <a:cs typeface="Verdana"/>
              </a:rPr>
              <a:t>Copy Page</a:t>
            </a:r>
            <a:r>
              <a:rPr kumimoji="0" sz="1400" b="0" i="0" u="none" strike="noStrike" kern="1200" cap="none" spc="-5" normalizeH="0" baseline="0" noProof="0">
                <a:ln>
                  <a:noFill/>
                </a:ln>
                <a:solidFill>
                  <a:srgbClr val="051821"/>
                </a:solidFill>
                <a:effectLst/>
                <a:uLnTx/>
                <a:uFillTx/>
                <a:ea typeface="+mn-ea"/>
                <a:cs typeface="Verdana"/>
              </a:rPr>
              <a:t>)</a:t>
            </a:r>
            <a:endParaRPr kumimoji="0" sz="1400" b="0" i="0" u="none" strike="noStrike" kern="1200" cap="none" spc="0" normalizeH="0" baseline="0" noProof="0">
              <a:ln>
                <a:noFill/>
              </a:ln>
              <a:solidFill>
                <a:srgbClr val="FFFFFF"/>
              </a:solidFill>
              <a:effectLst/>
              <a:uLnTx/>
              <a:uFillTx/>
              <a:ea typeface="+mn-ea"/>
              <a:cs typeface="Verdana"/>
            </a:endParaRPr>
          </a:p>
        </p:txBody>
      </p:sp>
      <p:sp>
        <p:nvSpPr>
          <p:cNvPr id="77" name="object 3">
            <a:extLst>
              <a:ext uri="{FF2B5EF4-FFF2-40B4-BE49-F238E27FC236}">
                <a16:creationId xmlns:a16="http://schemas.microsoft.com/office/drawing/2014/main" id="{E12D8D42-55B5-411E-90FD-5955D2C71A22}"/>
              </a:ext>
            </a:extLst>
          </p:cNvPr>
          <p:cNvSpPr txBox="1"/>
          <p:nvPr/>
        </p:nvSpPr>
        <p:spPr>
          <a:xfrm>
            <a:off x="5392826" y="3471104"/>
            <a:ext cx="1645656" cy="232820"/>
          </a:xfrm>
          <a:prstGeom prst="rect">
            <a:avLst/>
          </a:prstGeom>
        </p:spPr>
        <p:txBody>
          <a:bodyPr vert="horz" wrap="square" lIns="0" tIns="12953" rIns="0" bIns="0" rtlCol="0">
            <a:spAutoFit/>
          </a:bodyPr>
          <a:lstStyle/>
          <a:p>
            <a:pPr marL="12953" marR="0" lvl="0" indent="0" algn="l" defTabSz="932742" rtl="0" eaLnBrk="1" fontAlgn="auto" latinLnBrk="0" hangingPunct="1">
              <a:lnSpc>
                <a:spcPct val="100000"/>
              </a:lnSpc>
              <a:spcBef>
                <a:spcPts val="102"/>
              </a:spcBef>
              <a:spcAft>
                <a:spcPts val="0"/>
              </a:spcAft>
              <a:buClrTx/>
              <a:buSzTx/>
              <a:buFontTx/>
              <a:buNone/>
              <a:tabLst/>
              <a:defRPr/>
            </a:pPr>
            <a:r>
              <a:rPr kumimoji="0" lang="en-US" sz="1400" b="0" i="0" u="none" strike="noStrike" kern="1200" cap="none" spc="-15" normalizeH="0" baseline="0" noProof="0">
                <a:ln>
                  <a:noFill/>
                </a:ln>
                <a:solidFill>
                  <a:srgbClr val="051821"/>
                </a:solidFill>
                <a:effectLst/>
                <a:uLnTx/>
                <a:uFillTx/>
                <a:ea typeface="+mn-ea"/>
                <a:cs typeface="Verdana"/>
              </a:rPr>
              <a:t>Update PTE</a:t>
            </a:r>
            <a:endParaRPr kumimoji="0" sz="1400" b="0" i="0" u="none" strike="noStrike" kern="1200" cap="none" spc="0" normalizeH="0" baseline="0" noProof="0">
              <a:ln>
                <a:noFill/>
              </a:ln>
              <a:solidFill>
                <a:srgbClr val="FFFFFF"/>
              </a:solidFill>
              <a:effectLst/>
              <a:uLnTx/>
              <a:uFillTx/>
              <a:ea typeface="+mn-ea"/>
              <a:cs typeface="Verdana"/>
            </a:endParaRPr>
          </a:p>
        </p:txBody>
      </p:sp>
      <p:sp>
        <p:nvSpPr>
          <p:cNvPr id="79" name="Rectangle 78">
            <a:extLst>
              <a:ext uri="{FF2B5EF4-FFF2-40B4-BE49-F238E27FC236}">
                <a16:creationId xmlns:a16="http://schemas.microsoft.com/office/drawing/2014/main" id="{0164C4B2-D304-46D9-94E9-68994DE01FCD}"/>
              </a:ext>
            </a:extLst>
          </p:cNvPr>
          <p:cNvSpPr/>
          <p:nvPr/>
        </p:nvSpPr>
        <p:spPr bwMode="auto">
          <a:xfrm>
            <a:off x="8070935" y="5690549"/>
            <a:ext cx="1517980" cy="430567"/>
          </a:xfrm>
          <a:prstGeom prst="rect">
            <a:avLst/>
          </a:prstGeom>
          <a:solidFill>
            <a:srgbClr val="FFC000"/>
          </a:solid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fr-FR" sz="2400" b="0" i="0" u="none" strike="noStrike" kern="120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83" name="Rectangle 82">
            <a:extLst>
              <a:ext uri="{FF2B5EF4-FFF2-40B4-BE49-F238E27FC236}">
                <a16:creationId xmlns:a16="http://schemas.microsoft.com/office/drawing/2014/main" id="{463F3721-1D78-4301-8E6B-C29D4EAF6F59}"/>
              </a:ext>
            </a:extLst>
          </p:cNvPr>
          <p:cNvSpPr/>
          <p:nvPr/>
        </p:nvSpPr>
        <p:spPr bwMode="auto">
          <a:xfrm>
            <a:off x="2265882" y="3066498"/>
            <a:ext cx="1522075" cy="430764"/>
          </a:xfrm>
          <a:prstGeom prst="rect">
            <a:avLst/>
          </a:prstGeom>
          <a:solidFill>
            <a:srgbClr val="FFC000"/>
          </a:solid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fr-FR" sz="2400" b="0" i="0" u="none" strike="noStrike" kern="120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90" name="Rectangle 89">
            <a:extLst>
              <a:ext uri="{FF2B5EF4-FFF2-40B4-BE49-F238E27FC236}">
                <a16:creationId xmlns:a16="http://schemas.microsoft.com/office/drawing/2014/main" id="{C0E47C33-DF61-44C6-BFF4-50B84833E4EC}"/>
              </a:ext>
            </a:extLst>
          </p:cNvPr>
          <p:cNvSpPr/>
          <p:nvPr/>
        </p:nvSpPr>
        <p:spPr>
          <a:xfrm>
            <a:off x="8102255" y="3760565"/>
            <a:ext cx="1476110" cy="259045"/>
          </a:xfrm>
          <a:prstGeom prst="rect">
            <a:avLst/>
          </a:prstGeom>
        </p:spPr>
        <p:txBody>
          <a:bodyPr wrap="none">
            <a:spAutoFit/>
          </a:bodyPr>
          <a:lstStyle/>
          <a:p>
            <a:pPr marL="13970" marR="0" lvl="0" indent="0" algn="ctr" defTabSz="932742" rtl="0" eaLnBrk="1" fontAlgn="auto" latinLnBrk="0" hangingPunct="1">
              <a:lnSpc>
                <a:spcPts val="1315"/>
              </a:lnSpc>
              <a:spcBef>
                <a:spcPts val="0"/>
              </a:spcBef>
              <a:spcAft>
                <a:spcPts val="0"/>
              </a:spcAft>
              <a:buClrTx/>
              <a:buSzTx/>
              <a:buFontTx/>
              <a:buNone/>
              <a:tabLst/>
              <a:defRPr/>
            </a:pPr>
            <a:r>
              <a:rPr kumimoji="0" lang="fr-FR" sz="1400" b="0" i="0" u="none" strike="noStrike" kern="1200" cap="none" spc="-5" normalizeH="0" baseline="0" noProof="0">
                <a:ln>
                  <a:noFill/>
                </a:ln>
                <a:solidFill>
                  <a:schemeClr val="bg1"/>
                </a:solidFill>
                <a:effectLst/>
                <a:uLnTx/>
                <a:uFillTx/>
                <a:ea typeface="+mn-ea"/>
                <a:cs typeface="Verdana"/>
              </a:rPr>
              <a:t>System Memory</a:t>
            </a:r>
            <a:endParaRPr kumimoji="0" lang="fr-FR" sz="1400" b="0" i="0" u="none" strike="noStrike" kern="1200" cap="none" spc="0" normalizeH="0" baseline="0" noProof="0">
              <a:ln>
                <a:noFill/>
              </a:ln>
              <a:solidFill>
                <a:schemeClr val="bg1"/>
              </a:solidFill>
              <a:effectLst/>
              <a:uLnTx/>
              <a:uFillTx/>
              <a:ea typeface="+mn-ea"/>
              <a:cs typeface="Verdana"/>
            </a:endParaRPr>
          </a:p>
        </p:txBody>
      </p:sp>
      <p:sp>
        <p:nvSpPr>
          <p:cNvPr id="94" name="Rectangle 93">
            <a:extLst>
              <a:ext uri="{FF2B5EF4-FFF2-40B4-BE49-F238E27FC236}">
                <a16:creationId xmlns:a16="http://schemas.microsoft.com/office/drawing/2014/main" id="{FE10C894-0E0A-4E14-A7E7-C4745388329B}"/>
              </a:ext>
            </a:extLst>
          </p:cNvPr>
          <p:cNvSpPr/>
          <p:nvPr/>
        </p:nvSpPr>
        <p:spPr>
          <a:xfrm>
            <a:off x="8102254" y="2186611"/>
            <a:ext cx="1492079" cy="425758"/>
          </a:xfrm>
          <a:prstGeom prst="rect">
            <a:avLst/>
          </a:prstGeom>
        </p:spPr>
        <p:txBody>
          <a:bodyPr wrap="square">
            <a:spAutoFit/>
          </a:bodyPr>
          <a:lstStyle/>
          <a:p>
            <a:pPr marL="13970" marR="0" lvl="0" indent="0" algn="ctr" defTabSz="932742" rtl="0" eaLnBrk="1" fontAlgn="auto" latinLnBrk="0" hangingPunct="1">
              <a:lnSpc>
                <a:spcPts val="1315"/>
              </a:lnSpc>
              <a:spcBef>
                <a:spcPts val="0"/>
              </a:spcBef>
              <a:spcAft>
                <a:spcPts val="0"/>
              </a:spcAft>
              <a:buClrTx/>
              <a:buSzTx/>
              <a:buFontTx/>
              <a:buNone/>
              <a:tabLst/>
              <a:defRPr/>
            </a:pPr>
            <a:r>
              <a:rPr kumimoji="0" lang="en-US" sz="1400" b="0" i="0" u="none" strike="noStrike" kern="1200" cap="none" spc="-5" normalizeH="0" baseline="0" noProof="0">
                <a:ln>
                  <a:noFill/>
                </a:ln>
                <a:solidFill>
                  <a:srgbClr val="505050">
                    <a:lumMod val="50000"/>
                  </a:srgbClr>
                </a:solidFill>
                <a:effectLst/>
                <a:uLnTx/>
                <a:uFillTx/>
                <a:ea typeface="+mn-ea"/>
                <a:cs typeface="Verdana"/>
              </a:rPr>
              <a:t>Plaintext Code/Data</a:t>
            </a:r>
            <a:endParaRPr kumimoji="0" lang="fr-FR" sz="1400" b="0" i="0" u="none" strike="noStrike" kern="1200" cap="none" spc="0" normalizeH="0" baseline="0" noProof="0">
              <a:ln>
                <a:noFill/>
              </a:ln>
              <a:solidFill>
                <a:srgbClr val="505050">
                  <a:lumMod val="50000"/>
                </a:srgbClr>
              </a:solidFill>
              <a:effectLst/>
              <a:uLnTx/>
              <a:uFillTx/>
              <a:ea typeface="+mn-ea"/>
              <a:cs typeface="Verdana"/>
            </a:endParaRPr>
          </a:p>
        </p:txBody>
      </p:sp>
      <p:sp>
        <p:nvSpPr>
          <p:cNvPr id="96" name="Rectangle 95">
            <a:extLst>
              <a:ext uri="{FF2B5EF4-FFF2-40B4-BE49-F238E27FC236}">
                <a16:creationId xmlns:a16="http://schemas.microsoft.com/office/drawing/2014/main" id="{EF1C43C2-3A20-4B97-A83D-8CBF58DAB031}"/>
              </a:ext>
            </a:extLst>
          </p:cNvPr>
          <p:cNvSpPr/>
          <p:nvPr/>
        </p:nvSpPr>
        <p:spPr>
          <a:xfrm>
            <a:off x="8060024" y="5281226"/>
            <a:ext cx="1492079" cy="425758"/>
          </a:xfrm>
          <a:prstGeom prst="rect">
            <a:avLst/>
          </a:prstGeom>
        </p:spPr>
        <p:txBody>
          <a:bodyPr wrap="square">
            <a:spAutoFit/>
          </a:bodyPr>
          <a:lstStyle/>
          <a:p>
            <a:pPr marL="13970" marR="0" lvl="0" indent="0" algn="ctr" defTabSz="932742" rtl="0" eaLnBrk="1" fontAlgn="auto" latinLnBrk="0" hangingPunct="1">
              <a:lnSpc>
                <a:spcPts val="1315"/>
              </a:lnSpc>
              <a:spcBef>
                <a:spcPts val="0"/>
              </a:spcBef>
              <a:spcAft>
                <a:spcPts val="0"/>
              </a:spcAft>
              <a:buClrTx/>
              <a:buSzTx/>
              <a:buFontTx/>
              <a:buNone/>
              <a:tabLst/>
              <a:defRPr/>
            </a:pPr>
            <a:r>
              <a:rPr kumimoji="0" lang="en-US" sz="1400" b="0" i="0" u="none" strike="noStrike" kern="1200" cap="none" spc="-5" normalizeH="0" baseline="0" noProof="0">
                <a:ln>
                  <a:noFill/>
                </a:ln>
                <a:solidFill>
                  <a:srgbClr val="505050">
                    <a:lumMod val="50000"/>
                  </a:srgbClr>
                </a:solidFill>
                <a:effectLst/>
                <a:uLnTx/>
                <a:uFillTx/>
                <a:ea typeface="+mn-ea"/>
                <a:cs typeface="Verdana"/>
              </a:rPr>
              <a:t>Plaintext Code/Data</a:t>
            </a:r>
            <a:endParaRPr kumimoji="0" lang="fr-FR" sz="1400" b="0" i="0" u="none" strike="noStrike" kern="1200" cap="none" spc="0" normalizeH="0" baseline="0" noProof="0">
              <a:ln>
                <a:noFill/>
              </a:ln>
              <a:solidFill>
                <a:srgbClr val="505050">
                  <a:lumMod val="50000"/>
                </a:srgbClr>
              </a:solidFill>
              <a:effectLst/>
              <a:uLnTx/>
              <a:uFillTx/>
              <a:ea typeface="+mn-ea"/>
              <a:cs typeface="Verdana"/>
            </a:endParaRPr>
          </a:p>
        </p:txBody>
      </p:sp>
      <p:sp>
        <p:nvSpPr>
          <p:cNvPr id="98" name="Rectangle 97">
            <a:extLst>
              <a:ext uri="{FF2B5EF4-FFF2-40B4-BE49-F238E27FC236}">
                <a16:creationId xmlns:a16="http://schemas.microsoft.com/office/drawing/2014/main" id="{B32A99A3-6675-44EC-819A-41BB1E6309C0}"/>
              </a:ext>
            </a:extLst>
          </p:cNvPr>
          <p:cNvSpPr/>
          <p:nvPr/>
        </p:nvSpPr>
        <p:spPr>
          <a:xfrm>
            <a:off x="8069487" y="5715344"/>
            <a:ext cx="1492079" cy="425758"/>
          </a:xfrm>
          <a:prstGeom prst="rect">
            <a:avLst/>
          </a:prstGeom>
        </p:spPr>
        <p:txBody>
          <a:bodyPr wrap="square">
            <a:spAutoFit/>
          </a:bodyPr>
          <a:lstStyle/>
          <a:p>
            <a:pPr marL="13970" marR="0" lvl="0" indent="0" algn="ctr" defTabSz="932742" rtl="0" eaLnBrk="1" fontAlgn="auto" latinLnBrk="0" hangingPunct="1">
              <a:lnSpc>
                <a:spcPts val="1315"/>
              </a:lnSpc>
              <a:spcBef>
                <a:spcPts val="0"/>
              </a:spcBef>
              <a:spcAft>
                <a:spcPts val="0"/>
              </a:spcAft>
              <a:buClrTx/>
              <a:buSzTx/>
              <a:buFontTx/>
              <a:buNone/>
              <a:tabLst/>
              <a:defRPr/>
            </a:pPr>
            <a:r>
              <a:rPr kumimoji="0" lang="en-US" sz="1400" b="0" i="0" u="none" strike="noStrike" kern="1200" cap="none" spc="-5" normalizeH="0" baseline="0" noProof="0">
                <a:ln>
                  <a:noFill/>
                </a:ln>
                <a:solidFill>
                  <a:srgbClr val="505050">
                    <a:lumMod val="50000"/>
                  </a:srgbClr>
                </a:solidFill>
                <a:effectLst/>
                <a:uLnTx/>
                <a:uFillTx/>
                <a:ea typeface="+mn-ea"/>
                <a:cs typeface="Verdana"/>
              </a:rPr>
              <a:t>Plaintext Code/Data</a:t>
            </a:r>
            <a:endParaRPr kumimoji="0" lang="fr-FR" sz="1400" b="0" i="0" u="none" strike="noStrike" kern="1200" cap="none" spc="0" normalizeH="0" baseline="0" noProof="0">
              <a:ln>
                <a:noFill/>
              </a:ln>
              <a:solidFill>
                <a:srgbClr val="505050">
                  <a:lumMod val="50000"/>
                </a:srgbClr>
              </a:solidFill>
              <a:effectLst/>
              <a:uLnTx/>
              <a:uFillTx/>
              <a:ea typeface="+mn-ea"/>
              <a:cs typeface="Verdana"/>
            </a:endParaRPr>
          </a:p>
        </p:txBody>
      </p:sp>
      <p:sp>
        <p:nvSpPr>
          <p:cNvPr id="100" name="Rectangle 99">
            <a:extLst>
              <a:ext uri="{FF2B5EF4-FFF2-40B4-BE49-F238E27FC236}">
                <a16:creationId xmlns:a16="http://schemas.microsoft.com/office/drawing/2014/main" id="{55FAECBE-BF4D-4300-9963-436DA3A13805}"/>
              </a:ext>
            </a:extLst>
          </p:cNvPr>
          <p:cNvSpPr/>
          <p:nvPr/>
        </p:nvSpPr>
        <p:spPr>
          <a:xfrm>
            <a:off x="2269346" y="2683783"/>
            <a:ext cx="1518611" cy="259045"/>
          </a:xfrm>
          <a:prstGeom prst="rect">
            <a:avLst/>
          </a:prstGeom>
        </p:spPr>
        <p:txBody>
          <a:bodyPr wrap="square">
            <a:spAutoFit/>
          </a:bodyPr>
          <a:lstStyle/>
          <a:p>
            <a:pPr marL="13970" marR="0" lvl="0" indent="0" algn="ctr" defTabSz="932742" rtl="0" eaLnBrk="1" fontAlgn="auto" latinLnBrk="0" hangingPunct="1">
              <a:lnSpc>
                <a:spcPts val="1315"/>
              </a:lnSpc>
              <a:spcBef>
                <a:spcPts val="0"/>
              </a:spcBef>
              <a:spcAft>
                <a:spcPts val="0"/>
              </a:spcAft>
              <a:buClrTx/>
              <a:buSzTx/>
              <a:buFontTx/>
              <a:buNone/>
              <a:tabLst/>
              <a:defRPr/>
            </a:pPr>
            <a:r>
              <a:rPr kumimoji="0" lang="fr-FR" sz="1400" b="0" i="0" u="none" strike="noStrike" kern="1200" cap="none" spc="-5" normalizeH="0" baseline="0" noProof="0">
                <a:ln>
                  <a:noFill/>
                </a:ln>
                <a:solidFill>
                  <a:srgbClr val="505050">
                    <a:lumMod val="50000"/>
                  </a:srgbClr>
                </a:solidFill>
                <a:effectLst/>
                <a:uLnTx/>
                <a:uFillTx/>
                <a:ea typeface="+mn-ea"/>
                <a:cs typeface="Verdana"/>
              </a:rPr>
              <a:t>Code/Data</a:t>
            </a:r>
          </a:p>
        </p:txBody>
      </p:sp>
      <p:sp>
        <p:nvSpPr>
          <p:cNvPr id="102" name="Rectangle 101">
            <a:extLst>
              <a:ext uri="{FF2B5EF4-FFF2-40B4-BE49-F238E27FC236}">
                <a16:creationId xmlns:a16="http://schemas.microsoft.com/office/drawing/2014/main" id="{EE783AC5-47D3-4C6D-8C66-E846A3C0A39C}"/>
              </a:ext>
            </a:extLst>
          </p:cNvPr>
          <p:cNvSpPr/>
          <p:nvPr/>
        </p:nvSpPr>
        <p:spPr>
          <a:xfrm>
            <a:off x="2265881" y="3116740"/>
            <a:ext cx="1518611" cy="259045"/>
          </a:xfrm>
          <a:prstGeom prst="rect">
            <a:avLst/>
          </a:prstGeom>
        </p:spPr>
        <p:txBody>
          <a:bodyPr wrap="square">
            <a:spAutoFit/>
          </a:bodyPr>
          <a:lstStyle/>
          <a:p>
            <a:pPr marL="13970" marR="0" lvl="0" indent="0" algn="ctr" defTabSz="932742" rtl="0" eaLnBrk="1" fontAlgn="auto" latinLnBrk="0" hangingPunct="1">
              <a:lnSpc>
                <a:spcPts val="1315"/>
              </a:lnSpc>
              <a:spcBef>
                <a:spcPts val="0"/>
              </a:spcBef>
              <a:spcAft>
                <a:spcPts val="0"/>
              </a:spcAft>
              <a:buClrTx/>
              <a:buSzTx/>
              <a:buFontTx/>
              <a:buNone/>
              <a:tabLst/>
              <a:defRPr/>
            </a:pPr>
            <a:r>
              <a:rPr kumimoji="0" lang="fr-FR" sz="1400" b="0" i="0" u="none" strike="noStrike" kern="1200" cap="none" spc="-5" normalizeH="0" baseline="0" noProof="0">
                <a:ln>
                  <a:noFill/>
                </a:ln>
                <a:solidFill>
                  <a:srgbClr val="505050">
                    <a:lumMod val="50000"/>
                  </a:srgbClr>
                </a:solidFill>
                <a:effectLst/>
                <a:uLnTx/>
                <a:uFillTx/>
                <a:ea typeface="+mn-ea"/>
                <a:cs typeface="Verdana"/>
              </a:rPr>
              <a:t>Code/Data</a:t>
            </a:r>
          </a:p>
        </p:txBody>
      </p:sp>
    </p:spTree>
    <p:extLst>
      <p:ext uri="{BB962C8B-B14F-4D97-AF65-F5344CB8AC3E}">
        <p14:creationId xmlns:p14="http://schemas.microsoft.com/office/powerpoint/2010/main" val="548186366"/>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72274" y="144462"/>
            <a:ext cx="11889564" cy="860424"/>
          </a:xfrm>
        </p:spPr>
        <p:txBody>
          <a:bodyPr/>
          <a:lstStyle/>
          <a:p>
            <a:r>
              <a:rPr lang="en-US"/>
              <a:t>Lifecycle of an enclave</a:t>
            </a:r>
          </a:p>
        </p:txBody>
      </p:sp>
      <p:sp>
        <p:nvSpPr>
          <p:cNvPr id="3" name="object 2">
            <a:extLst>
              <a:ext uri="{FF2B5EF4-FFF2-40B4-BE49-F238E27FC236}">
                <a16:creationId xmlns:a16="http://schemas.microsoft.com/office/drawing/2014/main" id="{9485C496-E04D-488C-BF61-04767D6DA668}"/>
              </a:ext>
            </a:extLst>
          </p:cNvPr>
          <p:cNvSpPr/>
          <p:nvPr/>
        </p:nvSpPr>
        <p:spPr>
          <a:xfrm>
            <a:off x="2260909" y="1547836"/>
            <a:ext cx="1527048" cy="5412105"/>
          </a:xfrm>
          <a:custGeom>
            <a:avLst/>
            <a:gdLst/>
            <a:ahLst/>
            <a:cxnLst/>
            <a:rect l="l" t="t" r="r" b="b"/>
            <a:pathLst>
              <a:path w="1295400" h="5412105">
                <a:moveTo>
                  <a:pt x="0" y="5411724"/>
                </a:moveTo>
                <a:lnTo>
                  <a:pt x="1295400" y="5411724"/>
                </a:lnTo>
                <a:lnTo>
                  <a:pt x="1295400" y="0"/>
                </a:lnTo>
                <a:lnTo>
                  <a:pt x="0" y="0"/>
                </a:lnTo>
                <a:lnTo>
                  <a:pt x="0" y="5411724"/>
                </a:lnTo>
                <a:close/>
              </a:path>
            </a:pathLst>
          </a:custGeom>
          <a:solidFill>
            <a:srgbClr val="008000"/>
          </a:solidFill>
          <a:ln w="28575">
            <a:solidFill>
              <a:schemeClr val="bg1">
                <a:lumMod val="50000"/>
              </a:schemeClr>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FFFFFF"/>
              </a:solidFill>
              <a:effectLst/>
              <a:uLnTx/>
              <a:uFillTx/>
              <a:latin typeface="Segoe UI"/>
              <a:ea typeface="+mn-ea"/>
              <a:cs typeface="+mn-cs"/>
            </a:endParaRPr>
          </a:p>
        </p:txBody>
      </p:sp>
      <p:sp>
        <p:nvSpPr>
          <p:cNvPr id="4" name="object 4">
            <a:extLst>
              <a:ext uri="{FF2B5EF4-FFF2-40B4-BE49-F238E27FC236}">
                <a16:creationId xmlns:a16="http://schemas.microsoft.com/office/drawing/2014/main" id="{7DCB428B-530B-4381-A671-2C7CD265F1F0}"/>
              </a:ext>
            </a:extLst>
          </p:cNvPr>
          <p:cNvSpPr/>
          <p:nvPr/>
        </p:nvSpPr>
        <p:spPr>
          <a:xfrm>
            <a:off x="8076354" y="1539350"/>
            <a:ext cx="1524000" cy="5410200"/>
          </a:xfrm>
          <a:custGeom>
            <a:avLst/>
            <a:gdLst/>
            <a:ahLst/>
            <a:cxnLst/>
            <a:rect l="l" t="t" r="r" b="b"/>
            <a:pathLst>
              <a:path w="1524000" h="5410200">
                <a:moveTo>
                  <a:pt x="0" y="5410200"/>
                </a:moveTo>
                <a:lnTo>
                  <a:pt x="1524000" y="5410200"/>
                </a:lnTo>
                <a:lnTo>
                  <a:pt x="1524000" y="0"/>
                </a:lnTo>
                <a:lnTo>
                  <a:pt x="0" y="0"/>
                </a:lnTo>
                <a:lnTo>
                  <a:pt x="0" y="5410200"/>
                </a:lnTo>
                <a:close/>
              </a:path>
            </a:pathLst>
          </a:custGeom>
          <a:solidFill>
            <a:srgbClr val="555E61"/>
          </a:solidFill>
          <a:ln w="28575">
            <a:solidFill>
              <a:schemeClr val="bg1">
                <a:lumMod val="50000"/>
              </a:schemeClr>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FFFFFF"/>
              </a:solidFill>
              <a:effectLst/>
              <a:uLnTx/>
              <a:uFillTx/>
              <a:latin typeface="Segoe UI"/>
              <a:ea typeface="+mn-ea"/>
              <a:cs typeface="+mn-cs"/>
            </a:endParaRPr>
          </a:p>
        </p:txBody>
      </p:sp>
      <p:sp>
        <p:nvSpPr>
          <p:cNvPr id="5" name="TextBox 4">
            <a:extLst>
              <a:ext uri="{FF2B5EF4-FFF2-40B4-BE49-F238E27FC236}">
                <a16:creationId xmlns:a16="http://schemas.microsoft.com/office/drawing/2014/main" id="{E47D8150-7B83-4B66-B9BE-B13EB2FC572F}"/>
              </a:ext>
            </a:extLst>
          </p:cNvPr>
          <p:cNvSpPr txBox="1"/>
          <p:nvPr/>
        </p:nvSpPr>
        <p:spPr>
          <a:xfrm>
            <a:off x="1923133" y="889144"/>
            <a:ext cx="2054088" cy="517065"/>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a:ln>
                  <a:noFill/>
                </a:ln>
                <a:solidFill>
                  <a:srgbClr val="505050">
                    <a:lumMod val="50000"/>
                  </a:srgbClr>
                </a:solidFill>
                <a:effectLst/>
                <a:uLnTx/>
                <a:uFillTx/>
                <a:latin typeface="Segoe UI"/>
                <a:ea typeface="+mn-ea"/>
                <a:cs typeface="+mn-cs"/>
              </a:rPr>
              <a:t>Virtual Addr Space</a:t>
            </a:r>
          </a:p>
        </p:txBody>
      </p:sp>
      <p:sp>
        <p:nvSpPr>
          <p:cNvPr id="6" name="TextBox 5">
            <a:extLst>
              <a:ext uri="{FF2B5EF4-FFF2-40B4-BE49-F238E27FC236}">
                <a16:creationId xmlns:a16="http://schemas.microsoft.com/office/drawing/2014/main" id="{C6338F15-6942-429D-B4C1-E0DFFFF20DD2}"/>
              </a:ext>
            </a:extLst>
          </p:cNvPr>
          <p:cNvSpPr txBox="1"/>
          <p:nvPr/>
        </p:nvSpPr>
        <p:spPr>
          <a:xfrm>
            <a:off x="7750946" y="889144"/>
            <a:ext cx="2174827" cy="517065"/>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a:ln>
                  <a:noFill/>
                </a:ln>
                <a:solidFill>
                  <a:srgbClr val="505050">
                    <a:lumMod val="50000"/>
                  </a:srgbClr>
                </a:solidFill>
                <a:effectLst/>
                <a:uLnTx/>
                <a:uFillTx/>
                <a:latin typeface="Segoe UI"/>
                <a:ea typeface="+mn-ea"/>
                <a:cs typeface="+mn-cs"/>
              </a:rPr>
              <a:t>Physical </a:t>
            </a:r>
            <a:r>
              <a:rPr kumimoji="0" lang="en-US" sz="1600" b="0" i="0" u="none" strike="noStrike" kern="1200" cap="none" spc="0" normalizeH="0" baseline="0" err="1">
                <a:ln>
                  <a:noFill/>
                </a:ln>
                <a:solidFill>
                  <a:srgbClr val="505050">
                    <a:lumMod val="50000"/>
                  </a:srgbClr>
                </a:solidFill>
                <a:effectLst/>
                <a:uLnTx/>
                <a:uFillTx/>
                <a:latin typeface="Segoe UI"/>
                <a:ea typeface="+mn-ea"/>
                <a:cs typeface="+mn-cs"/>
              </a:rPr>
              <a:t>Addr</a:t>
            </a:r>
            <a:r>
              <a:rPr kumimoji="0" lang="en-US" sz="1600" b="0" i="0" u="none" strike="noStrike" kern="1200" cap="none" spc="0" normalizeH="0" baseline="0">
                <a:ln>
                  <a:noFill/>
                </a:ln>
                <a:solidFill>
                  <a:srgbClr val="505050">
                    <a:lumMod val="50000"/>
                  </a:srgbClr>
                </a:solidFill>
                <a:effectLst/>
                <a:uLnTx/>
                <a:uFillTx/>
                <a:latin typeface="Segoe UI"/>
                <a:ea typeface="+mn-ea"/>
                <a:cs typeface="+mn-cs"/>
              </a:rPr>
              <a:t> Space</a:t>
            </a:r>
          </a:p>
        </p:txBody>
      </p:sp>
      <p:sp>
        <p:nvSpPr>
          <p:cNvPr id="7" name="Rectangle 6">
            <a:extLst>
              <a:ext uri="{FF2B5EF4-FFF2-40B4-BE49-F238E27FC236}">
                <a16:creationId xmlns:a16="http://schemas.microsoft.com/office/drawing/2014/main" id="{631558AD-25BA-4C6A-B8E1-42ED28FB10B0}"/>
              </a:ext>
            </a:extLst>
          </p:cNvPr>
          <p:cNvSpPr/>
          <p:nvPr/>
        </p:nvSpPr>
        <p:spPr>
          <a:xfrm>
            <a:off x="-444429" y="6421197"/>
            <a:ext cx="2821591" cy="461665"/>
          </a:xfrm>
          <a:prstGeom prst="rect">
            <a:avLst/>
          </a:prstGeom>
        </p:spPr>
        <p:txBody>
          <a:bodyPr wrap="square">
            <a:spAutoFit/>
          </a:bodyPr>
          <a:lstStyle/>
          <a:p>
            <a:pPr lvl="1">
              <a:lnSpc>
                <a:spcPct val="100000"/>
              </a:lnSpc>
              <a:spcBef>
                <a:spcPts val="1200"/>
              </a:spcBef>
            </a:pPr>
            <a:r>
              <a:rPr lang="fr-FR" sz="1200"/>
              <a:t>Intel Source (</a:t>
            </a:r>
            <a:r>
              <a:rPr lang="en-US" sz="1200">
                <a:hlinkClick r:id="rId3"/>
              </a:rPr>
              <a:t>Intel Software Guard Extensions</a:t>
            </a:r>
            <a:r>
              <a:rPr lang="en-US" sz="1200"/>
              <a:t>) </a:t>
            </a:r>
          </a:p>
        </p:txBody>
      </p:sp>
      <p:sp>
        <p:nvSpPr>
          <p:cNvPr id="9" name="Rectangle 8">
            <a:extLst>
              <a:ext uri="{FF2B5EF4-FFF2-40B4-BE49-F238E27FC236}">
                <a16:creationId xmlns:a16="http://schemas.microsoft.com/office/drawing/2014/main" id="{B029E8CE-0462-45DC-BBC2-C94461A6F30C}"/>
              </a:ext>
            </a:extLst>
          </p:cNvPr>
          <p:cNvSpPr/>
          <p:nvPr/>
        </p:nvSpPr>
        <p:spPr bwMode="auto">
          <a:xfrm>
            <a:off x="2267414" y="2018195"/>
            <a:ext cx="1520543" cy="2691246"/>
          </a:xfrm>
          <a:prstGeom prst="rect">
            <a:avLst/>
          </a:prstGeom>
          <a:solidFill>
            <a:srgbClr val="FF0000"/>
          </a:solid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fr-FR" sz="2400" b="0" i="0" u="none" strike="noStrike" kern="120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1" name="Rectangle 10">
            <a:extLst>
              <a:ext uri="{FF2B5EF4-FFF2-40B4-BE49-F238E27FC236}">
                <a16:creationId xmlns:a16="http://schemas.microsoft.com/office/drawing/2014/main" id="{C5949933-9471-4958-9115-FABAAF630EF8}"/>
              </a:ext>
            </a:extLst>
          </p:cNvPr>
          <p:cNvSpPr/>
          <p:nvPr/>
        </p:nvSpPr>
        <p:spPr bwMode="auto">
          <a:xfrm>
            <a:off x="8076355" y="1891145"/>
            <a:ext cx="1524000" cy="2182091"/>
          </a:xfrm>
          <a:prstGeom prst="rect">
            <a:avLst/>
          </a:prstGeom>
          <a:solidFill>
            <a:schemeClr val="accent1"/>
          </a:solid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fr-FR" sz="2400" b="0" i="0" u="none" strike="noStrike" kern="120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3" name="Rectangle 12">
            <a:extLst>
              <a:ext uri="{FF2B5EF4-FFF2-40B4-BE49-F238E27FC236}">
                <a16:creationId xmlns:a16="http://schemas.microsoft.com/office/drawing/2014/main" id="{7172E9D7-CA5C-40E2-A713-739EF70D4587}"/>
              </a:ext>
            </a:extLst>
          </p:cNvPr>
          <p:cNvSpPr/>
          <p:nvPr/>
        </p:nvSpPr>
        <p:spPr bwMode="auto">
          <a:xfrm>
            <a:off x="8076354" y="4592286"/>
            <a:ext cx="1524000" cy="2357264"/>
          </a:xfrm>
          <a:prstGeom prst="rect">
            <a:avLst/>
          </a:prstGeom>
          <a:solidFill>
            <a:srgbClr val="FF39E7"/>
          </a:solid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fr-FR" sz="2400" b="0" i="0" u="none" strike="noStrike" kern="120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5" name="object 3">
            <a:extLst>
              <a:ext uri="{FF2B5EF4-FFF2-40B4-BE49-F238E27FC236}">
                <a16:creationId xmlns:a16="http://schemas.microsoft.com/office/drawing/2014/main" id="{E667A2EE-F1D0-4386-8EEE-86A548067D20}"/>
              </a:ext>
            </a:extLst>
          </p:cNvPr>
          <p:cNvSpPr txBox="1"/>
          <p:nvPr/>
        </p:nvSpPr>
        <p:spPr>
          <a:xfrm>
            <a:off x="3930541" y="4709441"/>
            <a:ext cx="1645656" cy="232820"/>
          </a:xfrm>
          <a:prstGeom prst="rect">
            <a:avLst/>
          </a:prstGeom>
        </p:spPr>
        <p:txBody>
          <a:bodyPr vert="horz" wrap="square" lIns="0" tIns="12953" rIns="0" bIns="0" rtlCol="0">
            <a:spAutoFit/>
          </a:bodyPr>
          <a:lstStyle/>
          <a:p>
            <a:pPr marL="12953" marR="0" lvl="0" indent="0" algn="l" defTabSz="932742" rtl="0" eaLnBrk="1" fontAlgn="auto" latinLnBrk="0" hangingPunct="1">
              <a:lnSpc>
                <a:spcPct val="100000"/>
              </a:lnSpc>
              <a:spcBef>
                <a:spcPts val="102"/>
              </a:spcBef>
              <a:spcAft>
                <a:spcPts val="0"/>
              </a:spcAft>
              <a:buClrTx/>
              <a:buSzTx/>
              <a:buFontTx/>
              <a:buNone/>
              <a:tabLst/>
              <a:defRPr/>
            </a:pPr>
            <a:r>
              <a:rPr kumimoji="0" sz="1400" b="0" i="0" u="none" strike="noStrike" kern="1200" cap="none" spc="-15" normalizeH="0" baseline="0" noProof="0">
                <a:ln>
                  <a:noFill/>
                </a:ln>
                <a:solidFill>
                  <a:srgbClr val="051821"/>
                </a:solidFill>
                <a:effectLst/>
                <a:uLnTx/>
                <a:uFillTx/>
                <a:ea typeface="+mn-ea"/>
                <a:cs typeface="Verdana"/>
              </a:rPr>
              <a:t>ECREATE</a:t>
            </a:r>
            <a:r>
              <a:rPr kumimoji="0" sz="1400" b="0" i="0" u="none" strike="noStrike" kern="1200" cap="none" spc="-82" normalizeH="0" baseline="0" noProof="0">
                <a:ln>
                  <a:noFill/>
                </a:ln>
                <a:solidFill>
                  <a:srgbClr val="051821"/>
                </a:solidFill>
                <a:effectLst/>
                <a:uLnTx/>
                <a:uFillTx/>
                <a:ea typeface="+mn-ea"/>
                <a:cs typeface="Verdana"/>
              </a:rPr>
              <a:t> </a:t>
            </a:r>
            <a:r>
              <a:rPr kumimoji="0" sz="1400" b="0" i="0" u="none" strike="noStrike" kern="1200" cap="none" spc="-5" normalizeH="0" baseline="0" noProof="0">
                <a:ln>
                  <a:noFill/>
                </a:ln>
                <a:solidFill>
                  <a:srgbClr val="051821"/>
                </a:solidFill>
                <a:effectLst/>
                <a:uLnTx/>
                <a:uFillTx/>
                <a:ea typeface="+mn-ea"/>
                <a:cs typeface="Verdana"/>
              </a:rPr>
              <a:t>(Range)</a:t>
            </a:r>
            <a:endParaRPr kumimoji="0" sz="1400" b="0" i="0" u="none" strike="noStrike" kern="1200" cap="none" spc="0" normalizeH="0" baseline="0" noProof="0">
              <a:ln>
                <a:noFill/>
              </a:ln>
              <a:solidFill>
                <a:srgbClr val="FFFFFF"/>
              </a:solidFill>
              <a:effectLst/>
              <a:uLnTx/>
              <a:uFillTx/>
              <a:ea typeface="+mn-ea"/>
              <a:cs typeface="Verdana"/>
            </a:endParaRPr>
          </a:p>
        </p:txBody>
      </p:sp>
      <p:sp>
        <p:nvSpPr>
          <p:cNvPr id="17" name="Rectangle 16">
            <a:extLst>
              <a:ext uri="{FF2B5EF4-FFF2-40B4-BE49-F238E27FC236}">
                <a16:creationId xmlns:a16="http://schemas.microsoft.com/office/drawing/2014/main" id="{74FA59D4-B724-4EE8-AFF0-E78A1363BB6F}"/>
              </a:ext>
            </a:extLst>
          </p:cNvPr>
          <p:cNvSpPr/>
          <p:nvPr/>
        </p:nvSpPr>
        <p:spPr>
          <a:xfrm>
            <a:off x="8037533" y="4626313"/>
            <a:ext cx="1517980" cy="259045"/>
          </a:xfrm>
          <a:prstGeom prst="rect">
            <a:avLst/>
          </a:prstGeom>
        </p:spPr>
        <p:txBody>
          <a:bodyPr wrap="none">
            <a:spAutoFit/>
          </a:bodyPr>
          <a:lstStyle/>
          <a:p>
            <a:pPr marL="13970" marR="0" lvl="0" indent="0" algn="ctr" fontAlgn="auto">
              <a:lnSpc>
                <a:spcPts val="1315"/>
              </a:lnSpc>
              <a:spcBef>
                <a:spcPts val="0"/>
              </a:spcBef>
              <a:spcAft>
                <a:spcPts val="0"/>
              </a:spcAft>
              <a:buClrTx/>
              <a:buSzTx/>
              <a:buFontTx/>
              <a:buNone/>
              <a:tabLst/>
              <a:defRPr/>
            </a:pPr>
            <a:r>
              <a:rPr lang="fr-FR" sz="1200" spc="-5">
                <a:solidFill>
                  <a:schemeClr val="bg1"/>
                </a:solidFill>
                <a:cs typeface="Verdana"/>
              </a:rPr>
              <a:t>Enclave Page Cache</a:t>
            </a:r>
          </a:p>
        </p:txBody>
      </p:sp>
      <p:sp>
        <p:nvSpPr>
          <p:cNvPr id="19" name="object 8">
            <a:extLst>
              <a:ext uri="{FF2B5EF4-FFF2-40B4-BE49-F238E27FC236}">
                <a16:creationId xmlns:a16="http://schemas.microsoft.com/office/drawing/2014/main" id="{AE0C5000-4113-40AA-BA7B-2169F9E41D35}"/>
              </a:ext>
            </a:extLst>
          </p:cNvPr>
          <p:cNvSpPr/>
          <p:nvPr/>
        </p:nvSpPr>
        <p:spPr>
          <a:xfrm>
            <a:off x="9902815" y="5213250"/>
            <a:ext cx="1554339" cy="108804"/>
          </a:xfrm>
          <a:custGeom>
            <a:avLst/>
            <a:gdLst/>
            <a:ahLst/>
            <a:cxnLst/>
            <a:rect l="l" t="t" r="r" b="b"/>
            <a:pathLst>
              <a:path w="1524000" h="106679">
                <a:moveTo>
                  <a:pt x="0" y="106679"/>
                </a:moveTo>
                <a:lnTo>
                  <a:pt x="1524000" y="106679"/>
                </a:lnTo>
                <a:lnTo>
                  <a:pt x="1524000" y="0"/>
                </a:lnTo>
                <a:lnTo>
                  <a:pt x="0" y="0"/>
                </a:lnTo>
                <a:lnTo>
                  <a:pt x="0" y="106679"/>
                </a:lnTo>
                <a:close/>
              </a:path>
            </a:pathLst>
          </a:custGeom>
          <a:solidFill>
            <a:srgbClr val="AA00AF"/>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21" name="object 9">
            <a:extLst>
              <a:ext uri="{FF2B5EF4-FFF2-40B4-BE49-F238E27FC236}">
                <a16:creationId xmlns:a16="http://schemas.microsoft.com/office/drawing/2014/main" id="{4FD2306C-C9EA-488C-B436-E61E224564A0}"/>
              </a:ext>
            </a:extLst>
          </p:cNvPr>
          <p:cNvSpPr/>
          <p:nvPr/>
        </p:nvSpPr>
        <p:spPr>
          <a:xfrm>
            <a:off x="9902815" y="5632923"/>
            <a:ext cx="1554339" cy="77717"/>
          </a:xfrm>
          <a:custGeom>
            <a:avLst/>
            <a:gdLst/>
            <a:ahLst/>
            <a:cxnLst/>
            <a:rect l="l" t="t" r="r" b="b"/>
            <a:pathLst>
              <a:path w="1524000" h="76200">
                <a:moveTo>
                  <a:pt x="0" y="76200"/>
                </a:moveTo>
                <a:lnTo>
                  <a:pt x="1524000" y="76200"/>
                </a:lnTo>
                <a:lnTo>
                  <a:pt x="1524000" y="0"/>
                </a:lnTo>
                <a:lnTo>
                  <a:pt x="0" y="0"/>
                </a:lnTo>
                <a:lnTo>
                  <a:pt x="0" y="76200"/>
                </a:lnTo>
                <a:close/>
              </a:path>
            </a:pathLst>
          </a:custGeom>
          <a:solidFill>
            <a:srgbClr val="AA00AF"/>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25" name="object 10">
            <a:extLst>
              <a:ext uri="{FF2B5EF4-FFF2-40B4-BE49-F238E27FC236}">
                <a16:creationId xmlns:a16="http://schemas.microsoft.com/office/drawing/2014/main" id="{B52CBBB0-D2E6-410C-AFDA-C956469E83CC}"/>
              </a:ext>
            </a:extLst>
          </p:cNvPr>
          <p:cNvSpPr/>
          <p:nvPr/>
        </p:nvSpPr>
        <p:spPr>
          <a:xfrm>
            <a:off x="9902815" y="6021508"/>
            <a:ext cx="1554339" cy="550495"/>
          </a:xfrm>
          <a:custGeom>
            <a:avLst/>
            <a:gdLst/>
            <a:ahLst/>
            <a:cxnLst/>
            <a:rect l="l" t="t" r="r" b="b"/>
            <a:pathLst>
              <a:path w="1524000" h="539750">
                <a:moveTo>
                  <a:pt x="0" y="539495"/>
                </a:moveTo>
                <a:lnTo>
                  <a:pt x="1524000" y="539495"/>
                </a:lnTo>
                <a:lnTo>
                  <a:pt x="1524000" y="0"/>
                </a:lnTo>
                <a:lnTo>
                  <a:pt x="0" y="0"/>
                </a:lnTo>
                <a:lnTo>
                  <a:pt x="0" y="539495"/>
                </a:lnTo>
                <a:close/>
              </a:path>
            </a:pathLst>
          </a:custGeom>
          <a:solidFill>
            <a:srgbClr val="AA00AF"/>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27" name="object 11">
            <a:extLst>
              <a:ext uri="{FF2B5EF4-FFF2-40B4-BE49-F238E27FC236}">
                <a16:creationId xmlns:a16="http://schemas.microsoft.com/office/drawing/2014/main" id="{BC5E584D-7763-40E9-8E4B-702F22FEE293}"/>
              </a:ext>
            </a:extLst>
          </p:cNvPr>
          <p:cNvSpPr/>
          <p:nvPr/>
        </p:nvSpPr>
        <p:spPr>
          <a:xfrm>
            <a:off x="9902815" y="6882610"/>
            <a:ext cx="1554339" cy="67355"/>
          </a:xfrm>
          <a:custGeom>
            <a:avLst/>
            <a:gdLst/>
            <a:ahLst/>
            <a:cxnLst/>
            <a:rect l="l" t="t" r="r" b="b"/>
            <a:pathLst>
              <a:path w="1524000" h="66039">
                <a:moveTo>
                  <a:pt x="0" y="65532"/>
                </a:moveTo>
                <a:lnTo>
                  <a:pt x="1524000" y="65532"/>
                </a:lnTo>
                <a:lnTo>
                  <a:pt x="1524000" y="0"/>
                </a:lnTo>
                <a:lnTo>
                  <a:pt x="0" y="0"/>
                </a:lnTo>
                <a:lnTo>
                  <a:pt x="0" y="65532"/>
                </a:lnTo>
                <a:close/>
              </a:path>
            </a:pathLst>
          </a:custGeom>
          <a:solidFill>
            <a:srgbClr val="AA00AF"/>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29" name="object 12">
            <a:extLst>
              <a:ext uri="{FF2B5EF4-FFF2-40B4-BE49-F238E27FC236}">
                <a16:creationId xmlns:a16="http://schemas.microsoft.com/office/drawing/2014/main" id="{9FD6B5F9-87B0-4A6B-857F-C52D07734FB3}"/>
              </a:ext>
            </a:extLst>
          </p:cNvPr>
          <p:cNvSpPr/>
          <p:nvPr/>
        </p:nvSpPr>
        <p:spPr>
          <a:xfrm>
            <a:off x="9902815" y="4700320"/>
            <a:ext cx="1554339" cy="2249258"/>
          </a:xfrm>
          <a:custGeom>
            <a:avLst/>
            <a:gdLst/>
            <a:ahLst/>
            <a:cxnLst/>
            <a:rect l="l" t="t" r="r" b="b"/>
            <a:pathLst>
              <a:path w="1524000" h="2205354">
                <a:moveTo>
                  <a:pt x="0" y="2205228"/>
                </a:moveTo>
                <a:lnTo>
                  <a:pt x="1524000" y="2205228"/>
                </a:lnTo>
                <a:lnTo>
                  <a:pt x="1524000" y="0"/>
                </a:lnTo>
                <a:lnTo>
                  <a:pt x="0" y="0"/>
                </a:lnTo>
                <a:lnTo>
                  <a:pt x="0" y="2205228"/>
                </a:lnTo>
                <a:close/>
              </a:path>
            </a:pathLst>
          </a:custGeom>
          <a:ln w="28956">
            <a:solidFill>
              <a:srgbClr val="051821"/>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31" name="object 13">
            <a:extLst>
              <a:ext uri="{FF2B5EF4-FFF2-40B4-BE49-F238E27FC236}">
                <a16:creationId xmlns:a16="http://schemas.microsoft.com/office/drawing/2014/main" id="{E95E0D44-0457-4D24-91FC-3704C3F7FE79}"/>
              </a:ext>
            </a:extLst>
          </p:cNvPr>
          <p:cNvSpPr txBox="1"/>
          <p:nvPr/>
        </p:nvSpPr>
        <p:spPr>
          <a:xfrm>
            <a:off x="9917583" y="4715085"/>
            <a:ext cx="1525195" cy="156952"/>
          </a:xfrm>
          <a:prstGeom prst="rect">
            <a:avLst/>
          </a:prstGeom>
          <a:solidFill>
            <a:srgbClr val="AA00AF"/>
          </a:solidFill>
        </p:spPr>
        <p:txBody>
          <a:bodyPr vert="horz" wrap="square" lIns="0" tIns="0" rIns="0" bIns="0" rtlCol="0">
            <a:spAutoFit/>
          </a:bodyPr>
          <a:lstStyle/>
          <a:p>
            <a:pPr marL="0" marR="0" lvl="0" indent="0" algn="l" defTabSz="932742" rtl="0" eaLnBrk="1" fontAlgn="auto" latinLnBrk="0" hangingPunct="1">
              <a:lnSpc>
                <a:spcPts val="1229"/>
              </a:lnSpc>
              <a:spcBef>
                <a:spcPts val="0"/>
              </a:spcBef>
              <a:spcAft>
                <a:spcPts val="0"/>
              </a:spcAft>
              <a:buClrTx/>
              <a:buSzTx/>
              <a:buFontTx/>
              <a:buNone/>
              <a:tabLst/>
              <a:defRPr/>
            </a:pPr>
            <a:r>
              <a:rPr kumimoji="0" sz="1122" b="0" i="0" u="none" strike="noStrike" kern="1200" cap="none" spc="-5" normalizeH="0" baseline="0" noProof="0">
                <a:ln>
                  <a:noFill/>
                </a:ln>
                <a:solidFill>
                  <a:srgbClr val="FFFFFF"/>
                </a:solidFill>
                <a:effectLst/>
                <a:uLnTx/>
                <a:uFillTx/>
                <a:ea typeface="+mn-ea"/>
                <a:cs typeface="Verdana"/>
              </a:rPr>
              <a:t>EPCM</a:t>
            </a:r>
            <a:endParaRPr kumimoji="0" sz="1122" b="0" i="0" u="none" strike="noStrike" kern="1200" cap="none" spc="0" normalizeH="0" baseline="0" noProof="0">
              <a:ln>
                <a:noFill/>
              </a:ln>
              <a:solidFill>
                <a:srgbClr val="FFFFFF"/>
              </a:solidFill>
              <a:effectLst/>
              <a:uLnTx/>
              <a:uFillTx/>
              <a:ea typeface="+mn-ea"/>
              <a:cs typeface="Verdana"/>
            </a:endParaRPr>
          </a:p>
        </p:txBody>
      </p:sp>
      <p:sp>
        <p:nvSpPr>
          <p:cNvPr id="33" name="object 14">
            <a:extLst>
              <a:ext uri="{FF2B5EF4-FFF2-40B4-BE49-F238E27FC236}">
                <a16:creationId xmlns:a16="http://schemas.microsoft.com/office/drawing/2014/main" id="{7AE0CCC2-E3F6-41FE-BEC8-14FC6B8A1410}"/>
              </a:ext>
            </a:extLst>
          </p:cNvPr>
          <p:cNvSpPr/>
          <p:nvPr/>
        </p:nvSpPr>
        <p:spPr>
          <a:xfrm>
            <a:off x="9902815" y="5322055"/>
            <a:ext cx="1554339" cy="310868"/>
          </a:xfrm>
          <a:custGeom>
            <a:avLst/>
            <a:gdLst/>
            <a:ahLst/>
            <a:cxnLst/>
            <a:rect l="l" t="t" r="r" b="b"/>
            <a:pathLst>
              <a:path w="1524000" h="304800">
                <a:moveTo>
                  <a:pt x="0" y="304799"/>
                </a:moveTo>
                <a:lnTo>
                  <a:pt x="1524000" y="304799"/>
                </a:lnTo>
                <a:lnTo>
                  <a:pt x="1524000" y="0"/>
                </a:lnTo>
                <a:lnTo>
                  <a:pt x="0" y="0"/>
                </a:lnTo>
                <a:lnTo>
                  <a:pt x="0" y="304799"/>
                </a:lnTo>
                <a:close/>
              </a:path>
            </a:pathLst>
          </a:custGeom>
          <a:solidFill>
            <a:srgbClr val="0070C5"/>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35" name="object 15">
            <a:extLst>
              <a:ext uri="{FF2B5EF4-FFF2-40B4-BE49-F238E27FC236}">
                <a16:creationId xmlns:a16="http://schemas.microsoft.com/office/drawing/2014/main" id="{E4137F7E-22A8-4D95-813C-6D8427C6886C}"/>
              </a:ext>
            </a:extLst>
          </p:cNvPr>
          <p:cNvSpPr/>
          <p:nvPr/>
        </p:nvSpPr>
        <p:spPr>
          <a:xfrm>
            <a:off x="9902815" y="5322055"/>
            <a:ext cx="1554339" cy="310868"/>
          </a:xfrm>
          <a:custGeom>
            <a:avLst/>
            <a:gdLst/>
            <a:ahLst/>
            <a:cxnLst/>
            <a:rect l="l" t="t" r="r" b="b"/>
            <a:pathLst>
              <a:path w="1524000" h="304800">
                <a:moveTo>
                  <a:pt x="0" y="304799"/>
                </a:moveTo>
                <a:lnTo>
                  <a:pt x="1524000" y="304799"/>
                </a:lnTo>
                <a:lnTo>
                  <a:pt x="1524000" y="0"/>
                </a:lnTo>
                <a:lnTo>
                  <a:pt x="0" y="0"/>
                </a:lnTo>
                <a:lnTo>
                  <a:pt x="0" y="304799"/>
                </a:lnTo>
                <a:close/>
              </a:path>
            </a:pathLst>
          </a:custGeom>
          <a:ln w="25908">
            <a:solidFill>
              <a:srgbClr val="005190"/>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37" name="object 16">
            <a:extLst>
              <a:ext uri="{FF2B5EF4-FFF2-40B4-BE49-F238E27FC236}">
                <a16:creationId xmlns:a16="http://schemas.microsoft.com/office/drawing/2014/main" id="{8EB3F74A-40A6-4DA0-971B-00200C005FA7}"/>
              </a:ext>
            </a:extLst>
          </p:cNvPr>
          <p:cNvSpPr txBox="1"/>
          <p:nvPr/>
        </p:nvSpPr>
        <p:spPr>
          <a:xfrm>
            <a:off x="9917583" y="5355215"/>
            <a:ext cx="1525195" cy="233473"/>
          </a:xfrm>
          <a:prstGeom prst="rect">
            <a:avLst/>
          </a:prstGeom>
        </p:spPr>
        <p:txBody>
          <a:bodyPr vert="horz" wrap="square" lIns="0" tIns="13600" rIns="0" bIns="0" rtlCol="0">
            <a:spAutoFit/>
          </a:bodyPr>
          <a:lstStyle/>
          <a:p>
            <a:pPr marL="0" marR="0" lvl="0" indent="0" algn="ctr" defTabSz="932742" rtl="0" eaLnBrk="1" fontAlgn="auto" latinLnBrk="0" hangingPunct="1">
              <a:lnSpc>
                <a:spcPct val="100000"/>
              </a:lnSpc>
              <a:spcBef>
                <a:spcPts val="259"/>
              </a:spcBef>
              <a:spcAft>
                <a:spcPts val="0"/>
              </a:spcAft>
              <a:buClrTx/>
              <a:buSzTx/>
              <a:buFontTx/>
              <a:buNone/>
              <a:tabLst/>
              <a:defRPr/>
            </a:pPr>
            <a:r>
              <a:rPr kumimoji="0" lang="en-US" sz="1428" b="0" i="0" u="none" strike="noStrike" kern="1200" cap="none" spc="-10" normalizeH="0" baseline="0" noProof="0">
                <a:ln>
                  <a:noFill/>
                </a:ln>
                <a:solidFill>
                  <a:srgbClr val="FFFFFF"/>
                </a:solidFill>
                <a:effectLst/>
                <a:uLnTx/>
                <a:uFillTx/>
                <a:ea typeface="+mn-ea"/>
                <a:cs typeface="Verdana"/>
              </a:rPr>
              <a:t>Valid, ID, LA</a:t>
            </a:r>
            <a:endParaRPr kumimoji="0" lang="en-US" sz="1428" b="0" i="0" u="none" strike="noStrike" kern="1200" cap="none" spc="0" normalizeH="0" baseline="0" noProof="0">
              <a:ln>
                <a:noFill/>
              </a:ln>
              <a:solidFill>
                <a:srgbClr val="FFFFFF"/>
              </a:solidFill>
              <a:effectLst/>
              <a:uLnTx/>
              <a:uFillTx/>
              <a:ea typeface="+mn-ea"/>
              <a:cs typeface="Verdana"/>
            </a:endParaRPr>
          </a:p>
        </p:txBody>
      </p:sp>
      <p:sp>
        <p:nvSpPr>
          <p:cNvPr id="39" name="object 17">
            <a:extLst>
              <a:ext uri="{FF2B5EF4-FFF2-40B4-BE49-F238E27FC236}">
                <a16:creationId xmlns:a16="http://schemas.microsoft.com/office/drawing/2014/main" id="{EECC34A5-C129-4247-A74D-4A25E20F43FE}"/>
              </a:ext>
            </a:extLst>
          </p:cNvPr>
          <p:cNvSpPr/>
          <p:nvPr/>
        </p:nvSpPr>
        <p:spPr>
          <a:xfrm>
            <a:off x="9912142" y="4902383"/>
            <a:ext cx="1554339" cy="310868"/>
          </a:xfrm>
          <a:custGeom>
            <a:avLst/>
            <a:gdLst/>
            <a:ahLst/>
            <a:cxnLst/>
            <a:rect l="l" t="t" r="r" b="b"/>
            <a:pathLst>
              <a:path w="1524000" h="304800">
                <a:moveTo>
                  <a:pt x="0" y="304799"/>
                </a:moveTo>
                <a:lnTo>
                  <a:pt x="1524000" y="304799"/>
                </a:lnTo>
                <a:lnTo>
                  <a:pt x="1524000" y="0"/>
                </a:lnTo>
                <a:lnTo>
                  <a:pt x="0" y="0"/>
                </a:lnTo>
                <a:lnTo>
                  <a:pt x="0" y="304799"/>
                </a:lnTo>
                <a:close/>
              </a:path>
            </a:pathLst>
          </a:custGeom>
          <a:ln w="25908">
            <a:solidFill>
              <a:srgbClr val="005190"/>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41" name="object 18">
            <a:extLst>
              <a:ext uri="{FF2B5EF4-FFF2-40B4-BE49-F238E27FC236}">
                <a16:creationId xmlns:a16="http://schemas.microsoft.com/office/drawing/2014/main" id="{DC4238CA-F9E0-4D56-8071-F2F6FAD555A6}"/>
              </a:ext>
            </a:extLst>
          </p:cNvPr>
          <p:cNvSpPr txBox="1"/>
          <p:nvPr/>
        </p:nvSpPr>
        <p:spPr>
          <a:xfrm>
            <a:off x="9921468" y="4915596"/>
            <a:ext cx="1517423" cy="256159"/>
          </a:xfrm>
          <a:prstGeom prst="rect">
            <a:avLst/>
          </a:prstGeom>
          <a:solidFill>
            <a:srgbClr val="0070C5"/>
          </a:solidFill>
        </p:spPr>
        <p:txBody>
          <a:bodyPr vert="horz" wrap="square" lIns="0" tIns="31734" rIns="0" bIns="0" rtlCol="0">
            <a:spAutoFit/>
          </a:bodyPr>
          <a:lstStyle/>
          <a:p>
            <a:pPr marL="0" marR="0" lvl="0" indent="0" algn="ctr" defTabSz="932742" rtl="0" eaLnBrk="1" fontAlgn="auto" latinLnBrk="0" hangingPunct="1">
              <a:lnSpc>
                <a:spcPct val="100000"/>
              </a:lnSpc>
              <a:spcBef>
                <a:spcPts val="250"/>
              </a:spcBef>
              <a:spcAft>
                <a:spcPts val="0"/>
              </a:spcAft>
              <a:buClrTx/>
              <a:buSzTx/>
              <a:buFontTx/>
              <a:buNone/>
              <a:tabLst/>
              <a:defRPr/>
            </a:pPr>
            <a:r>
              <a:rPr kumimoji="0" sz="1428" b="0" i="0" u="none" strike="noStrike" kern="1200" cap="none" spc="-10" normalizeH="0" baseline="0" noProof="0">
                <a:ln>
                  <a:noFill/>
                </a:ln>
                <a:solidFill>
                  <a:srgbClr val="FFFFFF"/>
                </a:solidFill>
                <a:effectLst/>
                <a:uLnTx/>
                <a:uFillTx/>
                <a:ea typeface="+mn-ea"/>
                <a:cs typeface="Verdana"/>
              </a:rPr>
              <a:t>Invalid</a:t>
            </a:r>
            <a:endParaRPr kumimoji="0" sz="1428" b="0" i="0" u="none" strike="noStrike" kern="1200" cap="none" spc="0" normalizeH="0" baseline="0" noProof="0">
              <a:ln>
                <a:noFill/>
              </a:ln>
              <a:solidFill>
                <a:srgbClr val="FFFFFF"/>
              </a:solidFill>
              <a:effectLst/>
              <a:uLnTx/>
              <a:uFillTx/>
              <a:ea typeface="+mn-ea"/>
              <a:cs typeface="Verdana"/>
            </a:endParaRPr>
          </a:p>
        </p:txBody>
      </p:sp>
      <p:sp>
        <p:nvSpPr>
          <p:cNvPr id="43" name="object 19">
            <a:extLst>
              <a:ext uri="{FF2B5EF4-FFF2-40B4-BE49-F238E27FC236}">
                <a16:creationId xmlns:a16="http://schemas.microsoft.com/office/drawing/2014/main" id="{FE95AB4C-BB2F-4976-A3D9-FA8D445E5980}"/>
              </a:ext>
            </a:extLst>
          </p:cNvPr>
          <p:cNvSpPr/>
          <p:nvPr/>
        </p:nvSpPr>
        <p:spPr>
          <a:xfrm>
            <a:off x="9902815" y="5710640"/>
            <a:ext cx="1554339" cy="310868"/>
          </a:xfrm>
          <a:custGeom>
            <a:avLst/>
            <a:gdLst/>
            <a:ahLst/>
            <a:cxnLst/>
            <a:rect l="l" t="t" r="r" b="b"/>
            <a:pathLst>
              <a:path w="1524000" h="304800">
                <a:moveTo>
                  <a:pt x="0" y="304799"/>
                </a:moveTo>
                <a:lnTo>
                  <a:pt x="1524000" y="304799"/>
                </a:lnTo>
                <a:lnTo>
                  <a:pt x="1524000" y="0"/>
                </a:lnTo>
                <a:lnTo>
                  <a:pt x="0" y="0"/>
                </a:lnTo>
                <a:lnTo>
                  <a:pt x="0" y="304799"/>
                </a:lnTo>
                <a:close/>
              </a:path>
            </a:pathLst>
          </a:custGeom>
          <a:ln w="25908">
            <a:solidFill>
              <a:srgbClr val="005190"/>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45" name="object 20">
            <a:extLst>
              <a:ext uri="{FF2B5EF4-FFF2-40B4-BE49-F238E27FC236}">
                <a16:creationId xmlns:a16="http://schemas.microsoft.com/office/drawing/2014/main" id="{8413BAAA-9CCA-4FD1-A5E7-7390230851AA}"/>
              </a:ext>
            </a:extLst>
          </p:cNvPr>
          <p:cNvSpPr txBox="1"/>
          <p:nvPr/>
        </p:nvSpPr>
        <p:spPr>
          <a:xfrm>
            <a:off x="9917583" y="5723852"/>
            <a:ext cx="1548898" cy="253092"/>
          </a:xfrm>
          <a:prstGeom prst="rect">
            <a:avLst/>
          </a:prstGeom>
          <a:solidFill>
            <a:srgbClr val="0070C5"/>
          </a:solidFill>
        </p:spPr>
        <p:txBody>
          <a:bodyPr vert="horz" wrap="square" lIns="0" tIns="33029" rIns="0" bIns="0" rtlCol="0">
            <a:spAutoFit/>
          </a:bodyPr>
          <a:lstStyle/>
          <a:p>
            <a:pPr marL="0" marR="0" lvl="0" indent="0" algn="ctr" defTabSz="932742" rtl="0" eaLnBrk="1" fontAlgn="auto" latinLnBrk="0" hangingPunct="1">
              <a:lnSpc>
                <a:spcPct val="100000"/>
              </a:lnSpc>
              <a:spcBef>
                <a:spcPts val="259"/>
              </a:spcBef>
              <a:spcAft>
                <a:spcPts val="0"/>
              </a:spcAft>
              <a:buClrTx/>
              <a:buSzTx/>
              <a:buFontTx/>
              <a:buNone/>
              <a:tabLst/>
              <a:defRPr/>
            </a:pPr>
            <a:r>
              <a:rPr kumimoji="0" lang="en-US" sz="1428" b="0" i="0" u="none" strike="noStrike" kern="1200" cap="none" spc="-10" normalizeH="0" baseline="0" noProof="0">
                <a:ln>
                  <a:noFill/>
                </a:ln>
                <a:solidFill>
                  <a:srgbClr val="FFFFFF"/>
                </a:solidFill>
                <a:effectLst/>
                <a:uLnTx/>
                <a:uFillTx/>
                <a:ea typeface="+mn-ea"/>
                <a:cs typeface="Verdana"/>
              </a:rPr>
              <a:t>Valid, ID, LA</a:t>
            </a:r>
            <a:endParaRPr kumimoji="0" sz="1428" b="0" i="0" u="none" strike="noStrike" kern="1200" cap="none" spc="0" normalizeH="0" baseline="0" noProof="0">
              <a:ln>
                <a:noFill/>
              </a:ln>
              <a:solidFill>
                <a:srgbClr val="FFFFFF"/>
              </a:solidFill>
              <a:effectLst/>
              <a:uLnTx/>
              <a:uFillTx/>
              <a:ea typeface="+mn-ea"/>
              <a:cs typeface="Verdana"/>
            </a:endParaRPr>
          </a:p>
        </p:txBody>
      </p:sp>
      <p:sp>
        <p:nvSpPr>
          <p:cNvPr id="47" name="object 22">
            <a:extLst>
              <a:ext uri="{FF2B5EF4-FFF2-40B4-BE49-F238E27FC236}">
                <a16:creationId xmlns:a16="http://schemas.microsoft.com/office/drawing/2014/main" id="{AB2C5A65-F303-49BA-B0BE-187EBB1C2CBC}"/>
              </a:ext>
            </a:extLst>
          </p:cNvPr>
          <p:cNvSpPr/>
          <p:nvPr/>
        </p:nvSpPr>
        <p:spPr>
          <a:xfrm>
            <a:off x="9902815" y="6571743"/>
            <a:ext cx="1554339" cy="310868"/>
          </a:xfrm>
          <a:custGeom>
            <a:avLst/>
            <a:gdLst/>
            <a:ahLst/>
            <a:cxnLst/>
            <a:rect l="l" t="t" r="r" b="b"/>
            <a:pathLst>
              <a:path w="1524000" h="304800">
                <a:moveTo>
                  <a:pt x="0" y="304799"/>
                </a:moveTo>
                <a:lnTo>
                  <a:pt x="1524000" y="304799"/>
                </a:lnTo>
                <a:lnTo>
                  <a:pt x="1524000" y="0"/>
                </a:lnTo>
                <a:lnTo>
                  <a:pt x="0" y="0"/>
                </a:lnTo>
                <a:lnTo>
                  <a:pt x="0" y="304799"/>
                </a:lnTo>
                <a:close/>
              </a:path>
            </a:pathLst>
          </a:custGeom>
          <a:solidFill>
            <a:srgbClr val="0070C5"/>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49" name="object 23">
            <a:extLst>
              <a:ext uri="{FF2B5EF4-FFF2-40B4-BE49-F238E27FC236}">
                <a16:creationId xmlns:a16="http://schemas.microsoft.com/office/drawing/2014/main" id="{06020761-F17B-4186-99E5-A329FB78CA88}"/>
              </a:ext>
            </a:extLst>
          </p:cNvPr>
          <p:cNvSpPr/>
          <p:nvPr/>
        </p:nvSpPr>
        <p:spPr>
          <a:xfrm>
            <a:off x="9902815" y="6571743"/>
            <a:ext cx="1554339" cy="310868"/>
          </a:xfrm>
          <a:custGeom>
            <a:avLst/>
            <a:gdLst/>
            <a:ahLst/>
            <a:cxnLst/>
            <a:rect l="l" t="t" r="r" b="b"/>
            <a:pathLst>
              <a:path w="1524000" h="304800">
                <a:moveTo>
                  <a:pt x="0" y="304799"/>
                </a:moveTo>
                <a:lnTo>
                  <a:pt x="1524000" y="304799"/>
                </a:lnTo>
                <a:lnTo>
                  <a:pt x="1524000" y="0"/>
                </a:lnTo>
                <a:lnTo>
                  <a:pt x="0" y="0"/>
                </a:lnTo>
                <a:lnTo>
                  <a:pt x="0" y="304799"/>
                </a:lnTo>
                <a:close/>
              </a:path>
            </a:pathLst>
          </a:custGeom>
          <a:ln w="25908">
            <a:solidFill>
              <a:srgbClr val="005190"/>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51" name="object 24">
            <a:extLst>
              <a:ext uri="{FF2B5EF4-FFF2-40B4-BE49-F238E27FC236}">
                <a16:creationId xmlns:a16="http://schemas.microsoft.com/office/drawing/2014/main" id="{D5705DF0-B335-45A0-A58A-A1455A63E0DA}"/>
              </a:ext>
            </a:extLst>
          </p:cNvPr>
          <p:cNvSpPr txBox="1"/>
          <p:nvPr/>
        </p:nvSpPr>
        <p:spPr>
          <a:xfrm>
            <a:off x="10167312" y="6604333"/>
            <a:ext cx="1023273" cy="232820"/>
          </a:xfrm>
          <a:prstGeom prst="rect">
            <a:avLst/>
          </a:prstGeom>
        </p:spPr>
        <p:txBody>
          <a:bodyPr vert="horz" wrap="square" lIns="0" tIns="12953" rIns="0" bIns="0" rtlCol="0">
            <a:spAutoFit/>
          </a:bodyPr>
          <a:lstStyle/>
          <a:p>
            <a:pPr marL="12953" marR="0" lvl="0" indent="0" algn="l" defTabSz="932742" rtl="0" eaLnBrk="1" fontAlgn="auto" latinLnBrk="0" hangingPunct="1">
              <a:lnSpc>
                <a:spcPct val="100000"/>
              </a:lnSpc>
              <a:spcBef>
                <a:spcPts val="102"/>
              </a:spcBef>
              <a:spcAft>
                <a:spcPts val="0"/>
              </a:spcAft>
              <a:buClrTx/>
              <a:buSzTx/>
              <a:buFontTx/>
              <a:buNone/>
              <a:tabLst/>
              <a:defRPr/>
            </a:pPr>
            <a:r>
              <a:rPr kumimoji="0" sz="1428" b="0" i="0" u="none" strike="noStrike" kern="1200" cap="none" spc="-10" normalizeH="0" baseline="0" noProof="0">
                <a:ln>
                  <a:noFill/>
                </a:ln>
                <a:solidFill>
                  <a:srgbClr val="FFFFFF"/>
                </a:solidFill>
                <a:effectLst/>
                <a:uLnTx/>
                <a:uFillTx/>
                <a:ea typeface="+mn-ea"/>
                <a:cs typeface="Verdana"/>
              </a:rPr>
              <a:t>Valid,SECS</a:t>
            </a:r>
            <a:endParaRPr kumimoji="0" sz="1428" b="0" i="0" u="none" strike="noStrike" kern="1200" cap="none" spc="0" normalizeH="0" baseline="0" noProof="0">
              <a:ln>
                <a:noFill/>
              </a:ln>
              <a:solidFill>
                <a:srgbClr val="FFFFFF"/>
              </a:solidFill>
              <a:effectLst/>
              <a:uLnTx/>
              <a:uFillTx/>
              <a:ea typeface="+mn-ea"/>
              <a:cs typeface="Verdana"/>
            </a:endParaRPr>
          </a:p>
        </p:txBody>
      </p:sp>
      <p:sp>
        <p:nvSpPr>
          <p:cNvPr id="53" name="object 25">
            <a:extLst>
              <a:ext uri="{FF2B5EF4-FFF2-40B4-BE49-F238E27FC236}">
                <a16:creationId xmlns:a16="http://schemas.microsoft.com/office/drawing/2014/main" id="{40E59D4B-3C3A-4568-82F7-6EF0198E8544}"/>
              </a:ext>
            </a:extLst>
          </p:cNvPr>
          <p:cNvSpPr txBox="1"/>
          <p:nvPr/>
        </p:nvSpPr>
        <p:spPr>
          <a:xfrm>
            <a:off x="9874838" y="3497262"/>
            <a:ext cx="1554339" cy="270546"/>
          </a:xfrm>
          <a:prstGeom prst="rect">
            <a:avLst/>
          </a:prstGeom>
          <a:solidFill>
            <a:srgbClr val="0070C5"/>
          </a:solidFill>
          <a:ln w="25907">
            <a:solidFill>
              <a:srgbClr val="005190"/>
            </a:solidFill>
          </a:ln>
        </p:spPr>
        <p:txBody>
          <a:bodyPr vert="horz" wrap="square" lIns="0" tIns="45983" rIns="0" bIns="0" rtlCol="0">
            <a:spAutoFit/>
          </a:bodyPr>
          <a:lstStyle/>
          <a:p>
            <a:pPr marL="216311" marR="0" lvl="0" indent="0" algn="l" defTabSz="932742" rtl="0" eaLnBrk="1" fontAlgn="auto" latinLnBrk="0" hangingPunct="1">
              <a:lnSpc>
                <a:spcPct val="100000"/>
              </a:lnSpc>
              <a:spcBef>
                <a:spcPts val="362"/>
              </a:spcBef>
              <a:spcAft>
                <a:spcPts val="0"/>
              </a:spcAft>
              <a:buClrTx/>
              <a:buSzTx/>
              <a:buFontTx/>
              <a:buNone/>
              <a:tabLst/>
              <a:defRPr/>
            </a:pPr>
            <a:r>
              <a:rPr kumimoji="0" sz="1428" b="0" i="0" u="none" strike="noStrike" kern="1200" cap="none" spc="-5" normalizeH="0" baseline="0" noProof="0">
                <a:ln>
                  <a:noFill/>
                </a:ln>
                <a:solidFill>
                  <a:srgbClr val="FFFFFF"/>
                </a:solidFill>
                <a:effectLst/>
                <a:uLnTx/>
                <a:uFillTx/>
                <a:ea typeface="+mn-ea"/>
                <a:cs typeface="Verdana"/>
              </a:rPr>
              <a:t>MRENCLAVE</a:t>
            </a:r>
            <a:endParaRPr kumimoji="0" sz="1428" b="0" i="0" u="none" strike="noStrike" kern="1200" cap="none" spc="0" normalizeH="0" baseline="0" noProof="0">
              <a:ln>
                <a:noFill/>
              </a:ln>
              <a:solidFill>
                <a:srgbClr val="FFFFFF"/>
              </a:solidFill>
              <a:effectLst/>
              <a:uLnTx/>
              <a:uFillTx/>
              <a:ea typeface="+mn-ea"/>
              <a:cs typeface="Verdana"/>
            </a:endParaRPr>
          </a:p>
        </p:txBody>
      </p:sp>
      <p:sp>
        <p:nvSpPr>
          <p:cNvPr id="55" name="Rectangle 54">
            <a:extLst>
              <a:ext uri="{FF2B5EF4-FFF2-40B4-BE49-F238E27FC236}">
                <a16:creationId xmlns:a16="http://schemas.microsoft.com/office/drawing/2014/main" id="{C02FF6C6-EC2C-452E-8ED8-29073C8D1E81}"/>
              </a:ext>
            </a:extLst>
          </p:cNvPr>
          <p:cNvSpPr/>
          <p:nvPr/>
        </p:nvSpPr>
        <p:spPr bwMode="auto">
          <a:xfrm>
            <a:off x="8076354" y="6571743"/>
            <a:ext cx="1517980" cy="377807"/>
          </a:xfrm>
          <a:prstGeom prst="rect">
            <a:avLst/>
          </a:prstGeom>
          <a:solidFill>
            <a:srgbClr val="00B050"/>
          </a:solid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fr-FR" sz="2400" b="0" i="0" u="none" strike="noStrike" kern="120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7" name="Rectangle 56">
            <a:extLst>
              <a:ext uri="{FF2B5EF4-FFF2-40B4-BE49-F238E27FC236}">
                <a16:creationId xmlns:a16="http://schemas.microsoft.com/office/drawing/2014/main" id="{3F829CB6-98ED-423F-B446-AE3E012E6396}"/>
              </a:ext>
            </a:extLst>
          </p:cNvPr>
          <p:cNvSpPr/>
          <p:nvPr/>
        </p:nvSpPr>
        <p:spPr>
          <a:xfrm>
            <a:off x="8533602" y="6649272"/>
            <a:ext cx="645049" cy="263855"/>
          </a:xfrm>
          <a:prstGeom prst="rect">
            <a:avLst/>
          </a:prstGeom>
        </p:spPr>
        <p:txBody>
          <a:bodyPr wrap="none">
            <a:spAutoFit/>
          </a:bodyPr>
          <a:lstStyle/>
          <a:p>
            <a:pPr marL="13970" marR="0" lvl="0" indent="0" algn="ctr" defTabSz="932742" rtl="0" eaLnBrk="1" fontAlgn="auto" latinLnBrk="0" hangingPunct="1">
              <a:lnSpc>
                <a:spcPts val="1315"/>
              </a:lnSpc>
              <a:spcBef>
                <a:spcPts val="0"/>
              </a:spcBef>
              <a:spcAft>
                <a:spcPts val="0"/>
              </a:spcAft>
              <a:buClrTx/>
              <a:buSzTx/>
              <a:buFontTx/>
              <a:buNone/>
              <a:tabLst/>
              <a:defRPr/>
            </a:pPr>
            <a:r>
              <a:rPr kumimoji="0" lang="fr-FR" sz="1600" b="0" i="0" u="none" strike="noStrike" kern="1200" cap="none" spc="-5" normalizeH="0" baseline="0" noProof="0">
                <a:ln>
                  <a:noFill/>
                </a:ln>
                <a:solidFill>
                  <a:srgbClr val="505050">
                    <a:lumMod val="50000"/>
                  </a:srgbClr>
                </a:solidFill>
                <a:effectLst/>
                <a:uLnTx/>
                <a:uFillTx/>
                <a:ea typeface="+mn-ea"/>
                <a:cs typeface="Verdana"/>
              </a:rPr>
              <a:t>SECS</a:t>
            </a:r>
            <a:endParaRPr kumimoji="0" lang="fr-FR" sz="1600" b="0" i="0" u="none" strike="noStrike" kern="1200" cap="none" spc="0" normalizeH="0" baseline="0" noProof="0">
              <a:ln>
                <a:noFill/>
              </a:ln>
              <a:solidFill>
                <a:srgbClr val="505050">
                  <a:lumMod val="50000"/>
                </a:srgbClr>
              </a:solidFill>
              <a:effectLst/>
              <a:uLnTx/>
              <a:uFillTx/>
              <a:ea typeface="+mn-ea"/>
              <a:cs typeface="Verdana"/>
            </a:endParaRPr>
          </a:p>
        </p:txBody>
      </p:sp>
      <p:sp>
        <p:nvSpPr>
          <p:cNvPr id="59" name="Rectangle 58">
            <a:extLst>
              <a:ext uri="{FF2B5EF4-FFF2-40B4-BE49-F238E27FC236}">
                <a16:creationId xmlns:a16="http://schemas.microsoft.com/office/drawing/2014/main" id="{3AAEC198-893A-44FF-B713-B91E63273DD0}"/>
              </a:ext>
            </a:extLst>
          </p:cNvPr>
          <p:cNvSpPr/>
          <p:nvPr/>
        </p:nvSpPr>
        <p:spPr bwMode="auto">
          <a:xfrm>
            <a:off x="8074400" y="5267983"/>
            <a:ext cx="1517980" cy="430567"/>
          </a:xfrm>
          <a:prstGeom prst="rect">
            <a:avLst/>
          </a:prstGeom>
          <a:solidFill>
            <a:srgbClr val="FFC000"/>
          </a:solid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fr-FR" sz="2400" b="0" i="0" u="none" strike="noStrike" kern="120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63" name="Rectangle 62">
            <a:extLst>
              <a:ext uri="{FF2B5EF4-FFF2-40B4-BE49-F238E27FC236}">
                <a16:creationId xmlns:a16="http://schemas.microsoft.com/office/drawing/2014/main" id="{58E3A12C-DFEC-46CD-928E-5FB0DB22ACA1}"/>
              </a:ext>
            </a:extLst>
          </p:cNvPr>
          <p:cNvSpPr/>
          <p:nvPr/>
        </p:nvSpPr>
        <p:spPr bwMode="auto">
          <a:xfrm>
            <a:off x="2269347" y="2633541"/>
            <a:ext cx="1520543" cy="437648"/>
          </a:xfrm>
          <a:prstGeom prst="rect">
            <a:avLst/>
          </a:prstGeom>
          <a:solidFill>
            <a:srgbClr val="FFC000"/>
          </a:solid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fr-FR" sz="2400" b="0" i="0" u="none" strike="noStrike" kern="120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67" name="object 3">
            <a:extLst>
              <a:ext uri="{FF2B5EF4-FFF2-40B4-BE49-F238E27FC236}">
                <a16:creationId xmlns:a16="http://schemas.microsoft.com/office/drawing/2014/main" id="{73AB34F3-A835-48D0-9D06-A182056D742B}"/>
              </a:ext>
            </a:extLst>
          </p:cNvPr>
          <p:cNvSpPr txBox="1"/>
          <p:nvPr/>
        </p:nvSpPr>
        <p:spPr>
          <a:xfrm>
            <a:off x="3937467" y="4913796"/>
            <a:ext cx="1645656" cy="232820"/>
          </a:xfrm>
          <a:prstGeom prst="rect">
            <a:avLst/>
          </a:prstGeom>
        </p:spPr>
        <p:txBody>
          <a:bodyPr vert="horz" wrap="square" lIns="0" tIns="12953" rIns="0" bIns="0" rtlCol="0">
            <a:spAutoFit/>
          </a:bodyPr>
          <a:lstStyle/>
          <a:p>
            <a:pPr marL="12953" marR="0" lvl="0" indent="0" algn="l" defTabSz="932742" rtl="0" eaLnBrk="1" fontAlgn="auto" latinLnBrk="0" hangingPunct="1">
              <a:lnSpc>
                <a:spcPct val="100000"/>
              </a:lnSpc>
              <a:spcBef>
                <a:spcPts val="102"/>
              </a:spcBef>
              <a:spcAft>
                <a:spcPts val="0"/>
              </a:spcAft>
              <a:buClrTx/>
              <a:buSzTx/>
              <a:buFontTx/>
              <a:buNone/>
              <a:tabLst/>
              <a:defRPr/>
            </a:pPr>
            <a:r>
              <a:rPr kumimoji="0" sz="1400" b="0" i="0" u="none" strike="noStrike" kern="1200" cap="none" spc="-15" normalizeH="0" baseline="0" noProof="0">
                <a:ln>
                  <a:noFill/>
                </a:ln>
                <a:solidFill>
                  <a:srgbClr val="051821"/>
                </a:solidFill>
                <a:effectLst/>
                <a:uLnTx/>
                <a:uFillTx/>
                <a:ea typeface="+mn-ea"/>
                <a:cs typeface="Verdana"/>
              </a:rPr>
              <a:t>E</a:t>
            </a:r>
            <a:r>
              <a:rPr kumimoji="0" lang="en-US" sz="1400" b="0" i="0" u="none" strike="noStrike" kern="1200" cap="none" spc="-15" normalizeH="0" baseline="0" noProof="0">
                <a:ln>
                  <a:noFill/>
                </a:ln>
                <a:solidFill>
                  <a:srgbClr val="051821"/>
                </a:solidFill>
                <a:effectLst/>
                <a:uLnTx/>
                <a:uFillTx/>
                <a:ea typeface="+mn-ea"/>
                <a:cs typeface="Verdana"/>
              </a:rPr>
              <a:t>ADD</a:t>
            </a:r>
            <a:r>
              <a:rPr kumimoji="0" sz="1400" b="0" i="0" u="none" strike="noStrike" kern="1200" cap="none" spc="-82" normalizeH="0" baseline="0" noProof="0">
                <a:ln>
                  <a:noFill/>
                </a:ln>
                <a:solidFill>
                  <a:srgbClr val="051821"/>
                </a:solidFill>
                <a:effectLst/>
                <a:uLnTx/>
                <a:uFillTx/>
                <a:ea typeface="+mn-ea"/>
                <a:cs typeface="Verdana"/>
              </a:rPr>
              <a:t> </a:t>
            </a:r>
            <a:r>
              <a:rPr kumimoji="0" sz="1400" b="0" i="0" u="none" strike="noStrike" kern="1200" cap="none" spc="-5" normalizeH="0" baseline="0" noProof="0">
                <a:ln>
                  <a:noFill/>
                </a:ln>
                <a:solidFill>
                  <a:srgbClr val="051821"/>
                </a:solidFill>
                <a:effectLst/>
                <a:uLnTx/>
                <a:uFillTx/>
                <a:ea typeface="+mn-ea"/>
                <a:cs typeface="Verdana"/>
              </a:rPr>
              <a:t>(</a:t>
            </a:r>
            <a:r>
              <a:rPr kumimoji="0" lang="en-US" sz="1400" b="0" i="0" u="none" strike="noStrike" kern="1200" cap="none" spc="-5" normalizeH="0" baseline="0" noProof="0">
                <a:ln>
                  <a:noFill/>
                </a:ln>
                <a:solidFill>
                  <a:srgbClr val="051821"/>
                </a:solidFill>
                <a:effectLst/>
                <a:uLnTx/>
                <a:uFillTx/>
                <a:ea typeface="+mn-ea"/>
                <a:cs typeface="Verdana"/>
              </a:rPr>
              <a:t>Copy Page</a:t>
            </a:r>
            <a:r>
              <a:rPr kumimoji="0" sz="1400" b="0" i="0" u="none" strike="noStrike" kern="1200" cap="none" spc="-5" normalizeH="0" baseline="0" noProof="0">
                <a:ln>
                  <a:noFill/>
                </a:ln>
                <a:solidFill>
                  <a:srgbClr val="051821"/>
                </a:solidFill>
                <a:effectLst/>
                <a:uLnTx/>
                <a:uFillTx/>
                <a:ea typeface="+mn-ea"/>
                <a:cs typeface="Verdana"/>
              </a:rPr>
              <a:t>)</a:t>
            </a:r>
            <a:endParaRPr kumimoji="0" sz="1400" b="0" i="0" u="none" strike="noStrike" kern="1200" cap="none" spc="0" normalizeH="0" baseline="0" noProof="0">
              <a:ln>
                <a:noFill/>
              </a:ln>
              <a:solidFill>
                <a:srgbClr val="FFFFFF"/>
              </a:solidFill>
              <a:effectLst/>
              <a:uLnTx/>
              <a:uFillTx/>
              <a:ea typeface="+mn-ea"/>
              <a:cs typeface="Verdana"/>
            </a:endParaRPr>
          </a:p>
        </p:txBody>
      </p:sp>
      <p:sp>
        <p:nvSpPr>
          <p:cNvPr id="69" name="Rectangle 68">
            <a:extLst>
              <a:ext uri="{FF2B5EF4-FFF2-40B4-BE49-F238E27FC236}">
                <a16:creationId xmlns:a16="http://schemas.microsoft.com/office/drawing/2014/main" id="{38C505FF-8EEF-459F-92A9-642B5CEE80E8}"/>
              </a:ext>
            </a:extLst>
          </p:cNvPr>
          <p:cNvSpPr/>
          <p:nvPr/>
        </p:nvSpPr>
        <p:spPr bwMode="auto">
          <a:xfrm>
            <a:off x="8070935" y="5690549"/>
            <a:ext cx="1517980" cy="430567"/>
          </a:xfrm>
          <a:prstGeom prst="rect">
            <a:avLst/>
          </a:prstGeom>
          <a:solidFill>
            <a:srgbClr val="FFC000"/>
          </a:solid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fr-FR" sz="2400" b="0" i="0" u="none" strike="noStrike" kern="120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73" name="Rectangle 72">
            <a:extLst>
              <a:ext uri="{FF2B5EF4-FFF2-40B4-BE49-F238E27FC236}">
                <a16:creationId xmlns:a16="http://schemas.microsoft.com/office/drawing/2014/main" id="{028DF638-8997-4214-A8DF-3346D0078926}"/>
              </a:ext>
            </a:extLst>
          </p:cNvPr>
          <p:cNvSpPr/>
          <p:nvPr/>
        </p:nvSpPr>
        <p:spPr bwMode="auto">
          <a:xfrm>
            <a:off x="2265882" y="3066498"/>
            <a:ext cx="1520543" cy="437648"/>
          </a:xfrm>
          <a:prstGeom prst="rect">
            <a:avLst/>
          </a:prstGeom>
          <a:solidFill>
            <a:srgbClr val="FFC000"/>
          </a:solid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fr-FR" sz="2400" b="0" i="0" u="none" strike="noStrike" kern="120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77" name="object 3">
            <a:extLst>
              <a:ext uri="{FF2B5EF4-FFF2-40B4-BE49-F238E27FC236}">
                <a16:creationId xmlns:a16="http://schemas.microsoft.com/office/drawing/2014/main" id="{1E1658BC-1A1E-4039-8BE0-858588A3B0EF}"/>
              </a:ext>
            </a:extLst>
          </p:cNvPr>
          <p:cNvSpPr txBox="1"/>
          <p:nvPr/>
        </p:nvSpPr>
        <p:spPr>
          <a:xfrm>
            <a:off x="3923091" y="5151242"/>
            <a:ext cx="1645656" cy="232820"/>
          </a:xfrm>
          <a:prstGeom prst="rect">
            <a:avLst/>
          </a:prstGeom>
        </p:spPr>
        <p:txBody>
          <a:bodyPr vert="horz" wrap="square" lIns="0" tIns="12953" rIns="0" bIns="0" rtlCol="0">
            <a:spAutoFit/>
          </a:bodyPr>
          <a:lstStyle/>
          <a:p>
            <a:pPr marL="12953" marR="0" lvl="0" indent="0" algn="l" defTabSz="932742" rtl="0" eaLnBrk="1" fontAlgn="auto" latinLnBrk="0" hangingPunct="1">
              <a:lnSpc>
                <a:spcPct val="100000"/>
              </a:lnSpc>
              <a:spcBef>
                <a:spcPts val="102"/>
              </a:spcBef>
              <a:spcAft>
                <a:spcPts val="0"/>
              </a:spcAft>
              <a:buClrTx/>
              <a:buSzTx/>
              <a:buFontTx/>
              <a:buNone/>
              <a:tabLst/>
              <a:defRPr/>
            </a:pPr>
            <a:r>
              <a:rPr kumimoji="0" sz="1400" b="0" i="0" u="none" strike="noStrike" kern="1200" cap="none" spc="-15" normalizeH="0" baseline="0" noProof="0">
                <a:ln>
                  <a:noFill/>
                </a:ln>
                <a:solidFill>
                  <a:srgbClr val="051821"/>
                </a:solidFill>
                <a:effectLst/>
                <a:uLnTx/>
                <a:uFillTx/>
                <a:ea typeface="+mn-ea"/>
                <a:cs typeface="Verdana"/>
              </a:rPr>
              <a:t>E</a:t>
            </a:r>
            <a:r>
              <a:rPr kumimoji="0" lang="en-US" sz="1400" b="0" i="0" u="none" strike="noStrike" kern="1200" cap="none" spc="-15" normalizeH="0" baseline="0" noProof="0">
                <a:ln>
                  <a:noFill/>
                </a:ln>
                <a:solidFill>
                  <a:srgbClr val="051821"/>
                </a:solidFill>
                <a:effectLst/>
                <a:uLnTx/>
                <a:uFillTx/>
                <a:ea typeface="+mn-ea"/>
                <a:cs typeface="Verdana"/>
              </a:rPr>
              <a:t>EXTEND</a:t>
            </a:r>
            <a:endParaRPr kumimoji="0" sz="1400" b="0" i="0" u="none" strike="noStrike" kern="1200" cap="none" spc="0" normalizeH="0" baseline="0" noProof="0">
              <a:ln>
                <a:noFill/>
              </a:ln>
              <a:solidFill>
                <a:srgbClr val="FFFFFF"/>
              </a:solidFill>
              <a:effectLst/>
              <a:uLnTx/>
              <a:uFillTx/>
              <a:ea typeface="+mn-ea"/>
              <a:cs typeface="Verdana"/>
            </a:endParaRPr>
          </a:p>
        </p:txBody>
      </p:sp>
      <p:sp>
        <p:nvSpPr>
          <p:cNvPr id="81" name="Rectangle 80">
            <a:extLst>
              <a:ext uri="{FF2B5EF4-FFF2-40B4-BE49-F238E27FC236}">
                <a16:creationId xmlns:a16="http://schemas.microsoft.com/office/drawing/2014/main" id="{7E39814F-C274-4EF6-A75F-B2FE976C3368}"/>
              </a:ext>
            </a:extLst>
          </p:cNvPr>
          <p:cNvSpPr/>
          <p:nvPr/>
        </p:nvSpPr>
        <p:spPr>
          <a:xfrm>
            <a:off x="8102255" y="3760565"/>
            <a:ext cx="1476110" cy="259045"/>
          </a:xfrm>
          <a:prstGeom prst="rect">
            <a:avLst/>
          </a:prstGeom>
        </p:spPr>
        <p:txBody>
          <a:bodyPr wrap="none">
            <a:spAutoFit/>
          </a:bodyPr>
          <a:lstStyle/>
          <a:p>
            <a:pPr marL="13970" marR="0" lvl="0" indent="0" algn="ctr" defTabSz="932742" rtl="0" eaLnBrk="1" fontAlgn="auto" latinLnBrk="0" hangingPunct="1">
              <a:lnSpc>
                <a:spcPts val="1315"/>
              </a:lnSpc>
              <a:spcBef>
                <a:spcPts val="0"/>
              </a:spcBef>
              <a:spcAft>
                <a:spcPts val="0"/>
              </a:spcAft>
              <a:buClrTx/>
              <a:buSzTx/>
              <a:buFontTx/>
              <a:buNone/>
              <a:tabLst/>
              <a:defRPr/>
            </a:pPr>
            <a:r>
              <a:rPr kumimoji="0" lang="fr-FR" sz="1400" b="0" i="0" u="none" strike="noStrike" kern="1200" cap="none" spc="-5" normalizeH="0" baseline="0" noProof="0">
                <a:ln>
                  <a:noFill/>
                </a:ln>
                <a:solidFill>
                  <a:schemeClr val="bg1"/>
                </a:solidFill>
                <a:effectLst/>
                <a:uLnTx/>
                <a:uFillTx/>
                <a:ea typeface="+mn-ea"/>
                <a:cs typeface="Verdana"/>
              </a:rPr>
              <a:t>System Memory</a:t>
            </a:r>
            <a:endParaRPr kumimoji="0" lang="fr-FR" sz="1400" b="0" i="0" u="none" strike="noStrike" kern="1200" cap="none" spc="0" normalizeH="0" baseline="0" noProof="0">
              <a:ln>
                <a:noFill/>
              </a:ln>
              <a:solidFill>
                <a:schemeClr val="bg1"/>
              </a:solidFill>
              <a:effectLst/>
              <a:uLnTx/>
              <a:uFillTx/>
              <a:ea typeface="+mn-ea"/>
              <a:cs typeface="Verdana"/>
            </a:endParaRPr>
          </a:p>
        </p:txBody>
      </p:sp>
      <p:sp>
        <p:nvSpPr>
          <p:cNvPr id="83" name="Rectangle 82">
            <a:extLst>
              <a:ext uri="{FF2B5EF4-FFF2-40B4-BE49-F238E27FC236}">
                <a16:creationId xmlns:a16="http://schemas.microsoft.com/office/drawing/2014/main" id="{6931BF9F-C82F-4957-A8F2-734F5522B3E9}"/>
              </a:ext>
            </a:extLst>
          </p:cNvPr>
          <p:cNvSpPr/>
          <p:nvPr/>
        </p:nvSpPr>
        <p:spPr>
          <a:xfrm>
            <a:off x="8060024" y="5281226"/>
            <a:ext cx="1492079" cy="425758"/>
          </a:xfrm>
          <a:prstGeom prst="rect">
            <a:avLst/>
          </a:prstGeom>
        </p:spPr>
        <p:txBody>
          <a:bodyPr wrap="square">
            <a:spAutoFit/>
          </a:bodyPr>
          <a:lstStyle/>
          <a:p>
            <a:pPr marL="13970" marR="0" lvl="0" indent="0" algn="ctr" defTabSz="932742" rtl="0" eaLnBrk="1" fontAlgn="auto" latinLnBrk="0" hangingPunct="1">
              <a:lnSpc>
                <a:spcPts val="1315"/>
              </a:lnSpc>
              <a:spcBef>
                <a:spcPts val="0"/>
              </a:spcBef>
              <a:spcAft>
                <a:spcPts val="0"/>
              </a:spcAft>
              <a:buClrTx/>
              <a:buSzTx/>
              <a:buFontTx/>
              <a:buNone/>
              <a:tabLst/>
              <a:defRPr/>
            </a:pPr>
            <a:r>
              <a:rPr kumimoji="0" lang="en-US" sz="1400" b="0" i="0" u="none" strike="noStrike" kern="1200" cap="none" spc="-5" normalizeH="0" baseline="0" noProof="0">
                <a:ln>
                  <a:noFill/>
                </a:ln>
                <a:solidFill>
                  <a:srgbClr val="505050">
                    <a:lumMod val="50000"/>
                  </a:srgbClr>
                </a:solidFill>
                <a:effectLst/>
                <a:uLnTx/>
                <a:uFillTx/>
                <a:ea typeface="+mn-ea"/>
                <a:cs typeface="Verdana"/>
              </a:rPr>
              <a:t>Plaintext Code/Data</a:t>
            </a:r>
            <a:endParaRPr kumimoji="0" lang="fr-FR" sz="1400" b="0" i="0" u="none" strike="noStrike" kern="1200" cap="none" spc="0" normalizeH="0" baseline="0" noProof="0">
              <a:ln>
                <a:noFill/>
              </a:ln>
              <a:solidFill>
                <a:srgbClr val="505050">
                  <a:lumMod val="50000"/>
                </a:srgbClr>
              </a:solidFill>
              <a:effectLst/>
              <a:uLnTx/>
              <a:uFillTx/>
              <a:ea typeface="+mn-ea"/>
              <a:cs typeface="Verdana"/>
            </a:endParaRPr>
          </a:p>
        </p:txBody>
      </p:sp>
      <p:sp>
        <p:nvSpPr>
          <p:cNvPr id="85" name="Rectangle 84">
            <a:extLst>
              <a:ext uri="{FF2B5EF4-FFF2-40B4-BE49-F238E27FC236}">
                <a16:creationId xmlns:a16="http://schemas.microsoft.com/office/drawing/2014/main" id="{7E7AEF7D-90D2-4C9C-B9A6-3270CA4F9482}"/>
              </a:ext>
            </a:extLst>
          </p:cNvPr>
          <p:cNvSpPr/>
          <p:nvPr/>
        </p:nvSpPr>
        <p:spPr>
          <a:xfrm>
            <a:off x="8069487" y="5715344"/>
            <a:ext cx="1492079" cy="425758"/>
          </a:xfrm>
          <a:prstGeom prst="rect">
            <a:avLst/>
          </a:prstGeom>
        </p:spPr>
        <p:txBody>
          <a:bodyPr wrap="square">
            <a:spAutoFit/>
          </a:bodyPr>
          <a:lstStyle/>
          <a:p>
            <a:pPr marL="13970" marR="0" lvl="0" indent="0" algn="ctr" defTabSz="932742" rtl="0" eaLnBrk="1" fontAlgn="auto" latinLnBrk="0" hangingPunct="1">
              <a:lnSpc>
                <a:spcPts val="1315"/>
              </a:lnSpc>
              <a:spcBef>
                <a:spcPts val="0"/>
              </a:spcBef>
              <a:spcAft>
                <a:spcPts val="0"/>
              </a:spcAft>
              <a:buClrTx/>
              <a:buSzTx/>
              <a:buFontTx/>
              <a:buNone/>
              <a:tabLst/>
              <a:defRPr/>
            </a:pPr>
            <a:r>
              <a:rPr kumimoji="0" lang="en-US" sz="1400" b="0" i="0" u="none" strike="noStrike" kern="1200" cap="none" spc="-5" normalizeH="0" baseline="0" noProof="0">
                <a:ln>
                  <a:noFill/>
                </a:ln>
                <a:solidFill>
                  <a:srgbClr val="505050">
                    <a:lumMod val="50000"/>
                  </a:srgbClr>
                </a:solidFill>
                <a:effectLst/>
                <a:uLnTx/>
                <a:uFillTx/>
                <a:ea typeface="+mn-ea"/>
                <a:cs typeface="Verdana"/>
              </a:rPr>
              <a:t>Plaintext Code/Data</a:t>
            </a:r>
            <a:endParaRPr kumimoji="0" lang="fr-FR" sz="1400" b="0" i="0" u="none" strike="noStrike" kern="1200" cap="none" spc="0" normalizeH="0" baseline="0" noProof="0">
              <a:ln>
                <a:noFill/>
              </a:ln>
              <a:solidFill>
                <a:srgbClr val="505050">
                  <a:lumMod val="50000"/>
                </a:srgbClr>
              </a:solidFill>
              <a:effectLst/>
              <a:uLnTx/>
              <a:uFillTx/>
              <a:ea typeface="+mn-ea"/>
              <a:cs typeface="Verdana"/>
            </a:endParaRPr>
          </a:p>
        </p:txBody>
      </p:sp>
      <p:sp>
        <p:nvSpPr>
          <p:cNvPr id="87" name="Rectangle 86">
            <a:extLst>
              <a:ext uri="{FF2B5EF4-FFF2-40B4-BE49-F238E27FC236}">
                <a16:creationId xmlns:a16="http://schemas.microsoft.com/office/drawing/2014/main" id="{ABEB748B-50C1-4AB9-84FC-3ED0ABEBF92B}"/>
              </a:ext>
            </a:extLst>
          </p:cNvPr>
          <p:cNvSpPr/>
          <p:nvPr/>
        </p:nvSpPr>
        <p:spPr>
          <a:xfrm>
            <a:off x="2269346" y="2683783"/>
            <a:ext cx="1518611" cy="259045"/>
          </a:xfrm>
          <a:prstGeom prst="rect">
            <a:avLst/>
          </a:prstGeom>
        </p:spPr>
        <p:txBody>
          <a:bodyPr wrap="square">
            <a:spAutoFit/>
          </a:bodyPr>
          <a:lstStyle/>
          <a:p>
            <a:pPr marL="13970" marR="0" lvl="0" indent="0" algn="ctr" defTabSz="932742" rtl="0" eaLnBrk="1" fontAlgn="auto" latinLnBrk="0" hangingPunct="1">
              <a:lnSpc>
                <a:spcPts val="1315"/>
              </a:lnSpc>
              <a:spcBef>
                <a:spcPts val="0"/>
              </a:spcBef>
              <a:spcAft>
                <a:spcPts val="0"/>
              </a:spcAft>
              <a:buClrTx/>
              <a:buSzTx/>
              <a:buFontTx/>
              <a:buNone/>
              <a:tabLst/>
              <a:defRPr/>
            </a:pPr>
            <a:r>
              <a:rPr kumimoji="0" lang="fr-FR" sz="1400" b="0" i="0" u="none" strike="noStrike" kern="1200" cap="none" spc="-5" normalizeH="0" baseline="0" noProof="0">
                <a:ln>
                  <a:noFill/>
                </a:ln>
                <a:solidFill>
                  <a:srgbClr val="505050">
                    <a:lumMod val="50000"/>
                  </a:srgbClr>
                </a:solidFill>
                <a:effectLst/>
                <a:uLnTx/>
                <a:uFillTx/>
                <a:ea typeface="+mn-ea"/>
                <a:cs typeface="Verdana"/>
              </a:rPr>
              <a:t>Code/Data</a:t>
            </a:r>
          </a:p>
        </p:txBody>
      </p:sp>
      <p:sp>
        <p:nvSpPr>
          <p:cNvPr id="89" name="Rectangle 88">
            <a:extLst>
              <a:ext uri="{FF2B5EF4-FFF2-40B4-BE49-F238E27FC236}">
                <a16:creationId xmlns:a16="http://schemas.microsoft.com/office/drawing/2014/main" id="{56E4A5FB-00AB-411A-B16D-2FD8142BC84B}"/>
              </a:ext>
            </a:extLst>
          </p:cNvPr>
          <p:cNvSpPr/>
          <p:nvPr/>
        </p:nvSpPr>
        <p:spPr>
          <a:xfrm>
            <a:off x="2265881" y="3116740"/>
            <a:ext cx="1518611" cy="259045"/>
          </a:xfrm>
          <a:prstGeom prst="rect">
            <a:avLst/>
          </a:prstGeom>
        </p:spPr>
        <p:txBody>
          <a:bodyPr wrap="square">
            <a:spAutoFit/>
          </a:bodyPr>
          <a:lstStyle/>
          <a:p>
            <a:pPr marL="13970" marR="0" lvl="0" indent="0" algn="ctr" defTabSz="932742" rtl="0" eaLnBrk="1" fontAlgn="auto" latinLnBrk="0" hangingPunct="1">
              <a:lnSpc>
                <a:spcPts val="1315"/>
              </a:lnSpc>
              <a:spcBef>
                <a:spcPts val="0"/>
              </a:spcBef>
              <a:spcAft>
                <a:spcPts val="0"/>
              </a:spcAft>
              <a:buClrTx/>
              <a:buSzTx/>
              <a:buFontTx/>
              <a:buNone/>
              <a:tabLst/>
              <a:defRPr/>
            </a:pPr>
            <a:r>
              <a:rPr kumimoji="0" lang="fr-FR" sz="1400" b="0" i="0" u="none" strike="noStrike" kern="1200" cap="none" spc="-5" normalizeH="0" baseline="0" noProof="0">
                <a:ln>
                  <a:noFill/>
                </a:ln>
                <a:solidFill>
                  <a:srgbClr val="505050">
                    <a:lumMod val="50000"/>
                  </a:srgbClr>
                </a:solidFill>
                <a:effectLst/>
                <a:uLnTx/>
                <a:uFillTx/>
                <a:ea typeface="+mn-ea"/>
                <a:cs typeface="Verdana"/>
              </a:rPr>
              <a:t>Code/Data</a:t>
            </a:r>
          </a:p>
        </p:txBody>
      </p:sp>
    </p:spTree>
    <p:extLst>
      <p:ext uri="{BB962C8B-B14F-4D97-AF65-F5344CB8AC3E}">
        <p14:creationId xmlns:p14="http://schemas.microsoft.com/office/powerpoint/2010/main" val="336801346"/>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72274" y="144462"/>
            <a:ext cx="11889564" cy="860424"/>
          </a:xfrm>
        </p:spPr>
        <p:txBody>
          <a:bodyPr/>
          <a:lstStyle/>
          <a:p>
            <a:r>
              <a:rPr lang="en-US"/>
              <a:t>Lifecycle of an enclave</a:t>
            </a:r>
          </a:p>
        </p:txBody>
      </p:sp>
      <p:sp>
        <p:nvSpPr>
          <p:cNvPr id="3" name="object 2">
            <a:extLst>
              <a:ext uri="{FF2B5EF4-FFF2-40B4-BE49-F238E27FC236}">
                <a16:creationId xmlns:a16="http://schemas.microsoft.com/office/drawing/2014/main" id="{9485C496-E04D-488C-BF61-04767D6DA668}"/>
              </a:ext>
            </a:extLst>
          </p:cNvPr>
          <p:cNvSpPr/>
          <p:nvPr/>
        </p:nvSpPr>
        <p:spPr>
          <a:xfrm>
            <a:off x="2260909" y="1547836"/>
            <a:ext cx="1527048" cy="5412105"/>
          </a:xfrm>
          <a:custGeom>
            <a:avLst/>
            <a:gdLst/>
            <a:ahLst/>
            <a:cxnLst/>
            <a:rect l="l" t="t" r="r" b="b"/>
            <a:pathLst>
              <a:path w="1295400" h="5412105">
                <a:moveTo>
                  <a:pt x="0" y="5411724"/>
                </a:moveTo>
                <a:lnTo>
                  <a:pt x="1295400" y="5411724"/>
                </a:lnTo>
                <a:lnTo>
                  <a:pt x="1295400" y="0"/>
                </a:lnTo>
                <a:lnTo>
                  <a:pt x="0" y="0"/>
                </a:lnTo>
                <a:lnTo>
                  <a:pt x="0" y="5411724"/>
                </a:lnTo>
                <a:close/>
              </a:path>
            </a:pathLst>
          </a:custGeom>
          <a:solidFill>
            <a:srgbClr val="008000"/>
          </a:solidFill>
          <a:ln w="28575">
            <a:solidFill>
              <a:schemeClr val="bg1">
                <a:lumMod val="50000"/>
              </a:schemeClr>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FFFFFF"/>
              </a:solidFill>
              <a:effectLst/>
              <a:uLnTx/>
              <a:uFillTx/>
              <a:latin typeface="Segoe UI"/>
              <a:ea typeface="+mn-ea"/>
              <a:cs typeface="+mn-cs"/>
            </a:endParaRPr>
          </a:p>
        </p:txBody>
      </p:sp>
      <p:sp>
        <p:nvSpPr>
          <p:cNvPr id="4" name="object 4">
            <a:extLst>
              <a:ext uri="{FF2B5EF4-FFF2-40B4-BE49-F238E27FC236}">
                <a16:creationId xmlns:a16="http://schemas.microsoft.com/office/drawing/2014/main" id="{7DCB428B-530B-4381-A671-2C7CD265F1F0}"/>
              </a:ext>
            </a:extLst>
          </p:cNvPr>
          <p:cNvSpPr/>
          <p:nvPr/>
        </p:nvSpPr>
        <p:spPr>
          <a:xfrm>
            <a:off x="8076354" y="1539350"/>
            <a:ext cx="1524000" cy="5410200"/>
          </a:xfrm>
          <a:custGeom>
            <a:avLst/>
            <a:gdLst/>
            <a:ahLst/>
            <a:cxnLst/>
            <a:rect l="l" t="t" r="r" b="b"/>
            <a:pathLst>
              <a:path w="1524000" h="5410200">
                <a:moveTo>
                  <a:pt x="0" y="5410200"/>
                </a:moveTo>
                <a:lnTo>
                  <a:pt x="1524000" y="5410200"/>
                </a:lnTo>
                <a:lnTo>
                  <a:pt x="1524000" y="0"/>
                </a:lnTo>
                <a:lnTo>
                  <a:pt x="0" y="0"/>
                </a:lnTo>
                <a:lnTo>
                  <a:pt x="0" y="5410200"/>
                </a:lnTo>
                <a:close/>
              </a:path>
            </a:pathLst>
          </a:custGeom>
          <a:solidFill>
            <a:srgbClr val="555E61"/>
          </a:solidFill>
          <a:ln w="28575">
            <a:solidFill>
              <a:schemeClr val="bg1">
                <a:lumMod val="50000"/>
              </a:schemeClr>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FFFFFF"/>
              </a:solidFill>
              <a:effectLst/>
              <a:uLnTx/>
              <a:uFillTx/>
              <a:latin typeface="Segoe UI"/>
              <a:ea typeface="+mn-ea"/>
              <a:cs typeface="+mn-cs"/>
            </a:endParaRPr>
          </a:p>
        </p:txBody>
      </p:sp>
      <p:sp>
        <p:nvSpPr>
          <p:cNvPr id="5" name="TextBox 4">
            <a:extLst>
              <a:ext uri="{FF2B5EF4-FFF2-40B4-BE49-F238E27FC236}">
                <a16:creationId xmlns:a16="http://schemas.microsoft.com/office/drawing/2014/main" id="{E47D8150-7B83-4B66-B9BE-B13EB2FC572F}"/>
              </a:ext>
            </a:extLst>
          </p:cNvPr>
          <p:cNvSpPr txBox="1"/>
          <p:nvPr/>
        </p:nvSpPr>
        <p:spPr>
          <a:xfrm>
            <a:off x="1923133" y="889144"/>
            <a:ext cx="2054088" cy="517065"/>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a:ln>
                  <a:noFill/>
                </a:ln>
                <a:solidFill>
                  <a:srgbClr val="505050">
                    <a:lumMod val="50000"/>
                  </a:srgbClr>
                </a:solidFill>
                <a:effectLst/>
                <a:uLnTx/>
                <a:uFillTx/>
                <a:latin typeface="Segoe UI"/>
                <a:ea typeface="+mn-ea"/>
                <a:cs typeface="+mn-cs"/>
              </a:rPr>
              <a:t>Virtual Addr Space</a:t>
            </a:r>
          </a:p>
        </p:txBody>
      </p:sp>
      <p:sp>
        <p:nvSpPr>
          <p:cNvPr id="6" name="TextBox 5">
            <a:extLst>
              <a:ext uri="{FF2B5EF4-FFF2-40B4-BE49-F238E27FC236}">
                <a16:creationId xmlns:a16="http://schemas.microsoft.com/office/drawing/2014/main" id="{C6338F15-6942-429D-B4C1-E0DFFFF20DD2}"/>
              </a:ext>
            </a:extLst>
          </p:cNvPr>
          <p:cNvSpPr txBox="1"/>
          <p:nvPr/>
        </p:nvSpPr>
        <p:spPr>
          <a:xfrm>
            <a:off x="7750946" y="889144"/>
            <a:ext cx="2174827" cy="517065"/>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a:ln>
                  <a:noFill/>
                </a:ln>
                <a:solidFill>
                  <a:srgbClr val="505050">
                    <a:lumMod val="50000"/>
                  </a:srgbClr>
                </a:solidFill>
                <a:effectLst/>
                <a:uLnTx/>
                <a:uFillTx/>
                <a:latin typeface="Segoe UI"/>
                <a:ea typeface="+mn-ea"/>
                <a:cs typeface="+mn-cs"/>
              </a:rPr>
              <a:t>Physical </a:t>
            </a:r>
            <a:r>
              <a:rPr kumimoji="0" lang="en-US" sz="1600" b="0" i="0" u="none" strike="noStrike" kern="1200" cap="none" spc="0" normalizeH="0" baseline="0" err="1">
                <a:ln>
                  <a:noFill/>
                </a:ln>
                <a:solidFill>
                  <a:srgbClr val="505050">
                    <a:lumMod val="50000"/>
                  </a:srgbClr>
                </a:solidFill>
                <a:effectLst/>
                <a:uLnTx/>
                <a:uFillTx/>
                <a:latin typeface="Segoe UI"/>
                <a:ea typeface="+mn-ea"/>
                <a:cs typeface="+mn-cs"/>
              </a:rPr>
              <a:t>Addr</a:t>
            </a:r>
            <a:r>
              <a:rPr kumimoji="0" lang="en-US" sz="1600" b="0" i="0" u="none" strike="noStrike" kern="1200" cap="none" spc="0" normalizeH="0" baseline="0">
                <a:ln>
                  <a:noFill/>
                </a:ln>
                <a:solidFill>
                  <a:srgbClr val="505050">
                    <a:lumMod val="50000"/>
                  </a:srgbClr>
                </a:solidFill>
                <a:effectLst/>
                <a:uLnTx/>
                <a:uFillTx/>
                <a:latin typeface="Segoe UI"/>
                <a:ea typeface="+mn-ea"/>
                <a:cs typeface="+mn-cs"/>
              </a:rPr>
              <a:t> Space</a:t>
            </a:r>
          </a:p>
        </p:txBody>
      </p:sp>
      <p:sp>
        <p:nvSpPr>
          <p:cNvPr id="7" name="Rectangle 6">
            <a:extLst>
              <a:ext uri="{FF2B5EF4-FFF2-40B4-BE49-F238E27FC236}">
                <a16:creationId xmlns:a16="http://schemas.microsoft.com/office/drawing/2014/main" id="{880CBA1F-008B-412B-8CEC-769906DB2761}"/>
              </a:ext>
            </a:extLst>
          </p:cNvPr>
          <p:cNvSpPr/>
          <p:nvPr/>
        </p:nvSpPr>
        <p:spPr>
          <a:xfrm>
            <a:off x="-444429" y="6421197"/>
            <a:ext cx="2821591" cy="461665"/>
          </a:xfrm>
          <a:prstGeom prst="rect">
            <a:avLst/>
          </a:prstGeom>
        </p:spPr>
        <p:txBody>
          <a:bodyPr wrap="square">
            <a:spAutoFit/>
          </a:bodyPr>
          <a:lstStyle/>
          <a:p>
            <a:pPr lvl="1">
              <a:lnSpc>
                <a:spcPct val="100000"/>
              </a:lnSpc>
              <a:spcBef>
                <a:spcPts val="1200"/>
              </a:spcBef>
            </a:pPr>
            <a:r>
              <a:rPr lang="fr-FR" sz="1200"/>
              <a:t>Intel Source (</a:t>
            </a:r>
            <a:r>
              <a:rPr lang="en-US" sz="1200">
                <a:hlinkClick r:id="rId3"/>
              </a:rPr>
              <a:t>Intel Software Guard Extensions</a:t>
            </a:r>
            <a:r>
              <a:rPr lang="en-US" sz="1200"/>
              <a:t>) </a:t>
            </a:r>
          </a:p>
        </p:txBody>
      </p:sp>
      <p:sp>
        <p:nvSpPr>
          <p:cNvPr id="9" name="Rectangle 8">
            <a:extLst>
              <a:ext uri="{FF2B5EF4-FFF2-40B4-BE49-F238E27FC236}">
                <a16:creationId xmlns:a16="http://schemas.microsoft.com/office/drawing/2014/main" id="{794A4D0B-1726-42D7-B510-680B5CF2A7AB}"/>
              </a:ext>
            </a:extLst>
          </p:cNvPr>
          <p:cNvSpPr/>
          <p:nvPr/>
        </p:nvSpPr>
        <p:spPr bwMode="auto">
          <a:xfrm>
            <a:off x="2267414" y="2018195"/>
            <a:ext cx="1517980" cy="2691246"/>
          </a:xfrm>
          <a:prstGeom prst="rect">
            <a:avLst/>
          </a:prstGeom>
          <a:solidFill>
            <a:srgbClr val="FF0000"/>
          </a:solid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fr-FR"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Rectangle 10">
            <a:extLst>
              <a:ext uri="{FF2B5EF4-FFF2-40B4-BE49-F238E27FC236}">
                <a16:creationId xmlns:a16="http://schemas.microsoft.com/office/drawing/2014/main" id="{541B58A6-0368-4C24-8C2D-8613C3737F21}"/>
              </a:ext>
            </a:extLst>
          </p:cNvPr>
          <p:cNvSpPr/>
          <p:nvPr/>
        </p:nvSpPr>
        <p:spPr bwMode="auto">
          <a:xfrm>
            <a:off x="8076355" y="1891145"/>
            <a:ext cx="1524000" cy="2182091"/>
          </a:xfrm>
          <a:prstGeom prst="rect">
            <a:avLst/>
          </a:prstGeom>
          <a:solidFill>
            <a:schemeClr val="accent1"/>
          </a:solid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fr-FR"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Rectangle 12">
            <a:extLst>
              <a:ext uri="{FF2B5EF4-FFF2-40B4-BE49-F238E27FC236}">
                <a16:creationId xmlns:a16="http://schemas.microsoft.com/office/drawing/2014/main" id="{8FDBE9F4-341C-4D6C-B9FA-CEECB8D5802A}"/>
              </a:ext>
            </a:extLst>
          </p:cNvPr>
          <p:cNvSpPr/>
          <p:nvPr/>
        </p:nvSpPr>
        <p:spPr bwMode="auto">
          <a:xfrm>
            <a:off x="8076354" y="4592286"/>
            <a:ext cx="1524000" cy="2357264"/>
          </a:xfrm>
          <a:prstGeom prst="rect">
            <a:avLst/>
          </a:prstGeom>
          <a:solidFill>
            <a:srgbClr val="FF39E7"/>
          </a:solid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fr-FR" sz="2400" b="0" i="0" u="none" strike="noStrike" kern="120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5" name="object 3">
            <a:extLst>
              <a:ext uri="{FF2B5EF4-FFF2-40B4-BE49-F238E27FC236}">
                <a16:creationId xmlns:a16="http://schemas.microsoft.com/office/drawing/2014/main" id="{F2F8F167-D1FC-453A-8387-05333F900CA7}"/>
              </a:ext>
            </a:extLst>
          </p:cNvPr>
          <p:cNvSpPr txBox="1"/>
          <p:nvPr/>
        </p:nvSpPr>
        <p:spPr>
          <a:xfrm>
            <a:off x="3930541" y="4709441"/>
            <a:ext cx="1645656" cy="232820"/>
          </a:xfrm>
          <a:prstGeom prst="rect">
            <a:avLst/>
          </a:prstGeom>
        </p:spPr>
        <p:txBody>
          <a:bodyPr vert="horz" wrap="square" lIns="0" tIns="12953" rIns="0" bIns="0" rtlCol="0">
            <a:spAutoFit/>
          </a:bodyPr>
          <a:lstStyle/>
          <a:p>
            <a:pPr marL="12953" marR="0" lvl="0" indent="0" algn="l" defTabSz="932742" rtl="0" eaLnBrk="1" fontAlgn="auto" latinLnBrk="0" hangingPunct="1">
              <a:lnSpc>
                <a:spcPct val="100000"/>
              </a:lnSpc>
              <a:spcBef>
                <a:spcPts val="102"/>
              </a:spcBef>
              <a:spcAft>
                <a:spcPts val="0"/>
              </a:spcAft>
              <a:buClrTx/>
              <a:buSzTx/>
              <a:buFontTx/>
              <a:buNone/>
              <a:tabLst/>
              <a:defRPr/>
            </a:pPr>
            <a:r>
              <a:rPr kumimoji="0" sz="1400" b="0" i="0" u="none" strike="noStrike" kern="1200" cap="none" spc="-15" normalizeH="0" baseline="0" noProof="0">
                <a:ln>
                  <a:noFill/>
                </a:ln>
                <a:solidFill>
                  <a:srgbClr val="051821"/>
                </a:solidFill>
                <a:effectLst/>
                <a:uLnTx/>
                <a:uFillTx/>
                <a:latin typeface="Segoe UI"/>
                <a:ea typeface="+mn-ea"/>
                <a:cs typeface="Verdana"/>
              </a:rPr>
              <a:t>ECREATE</a:t>
            </a:r>
            <a:r>
              <a:rPr kumimoji="0" sz="1400" b="0" i="0" u="none" strike="noStrike" kern="1200" cap="none" spc="-82" normalizeH="0" baseline="0" noProof="0">
                <a:ln>
                  <a:noFill/>
                </a:ln>
                <a:solidFill>
                  <a:srgbClr val="051821"/>
                </a:solidFill>
                <a:effectLst/>
                <a:uLnTx/>
                <a:uFillTx/>
                <a:latin typeface="Segoe UI"/>
                <a:ea typeface="+mn-ea"/>
                <a:cs typeface="Verdana"/>
              </a:rPr>
              <a:t> </a:t>
            </a:r>
            <a:r>
              <a:rPr kumimoji="0" sz="1400" b="0" i="0" u="none" strike="noStrike" kern="1200" cap="none" spc="-5" normalizeH="0" baseline="0" noProof="0">
                <a:ln>
                  <a:noFill/>
                </a:ln>
                <a:solidFill>
                  <a:srgbClr val="051821"/>
                </a:solidFill>
                <a:effectLst/>
                <a:uLnTx/>
                <a:uFillTx/>
                <a:latin typeface="Segoe UI"/>
                <a:ea typeface="+mn-ea"/>
                <a:cs typeface="Verdana"/>
              </a:rPr>
              <a:t>(Range)</a:t>
            </a:r>
            <a:endParaRPr kumimoji="0" sz="1400" b="0" i="0" u="none" strike="noStrike" kern="1200" cap="none" spc="0" normalizeH="0" baseline="0" noProof="0">
              <a:ln>
                <a:noFill/>
              </a:ln>
              <a:solidFill>
                <a:srgbClr val="FFFFFF"/>
              </a:solidFill>
              <a:effectLst/>
              <a:uLnTx/>
              <a:uFillTx/>
              <a:latin typeface="Segoe UI"/>
              <a:ea typeface="+mn-ea"/>
              <a:cs typeface="Verdana"/>
            </a:endParaRPr>
          </a:p>
        </p:txBody>
      </p:sp>
      <p:sp>
        <p:nvSpPr>
          <p:cNvPr id="17" name="Rectangle 16">
            <a:extLst>
              <a:ext uri="{FF2B5EF4-FFF2-40B4-BE49-F238E27FC236}">
                <a16:creationId xmlns:a16="http://schemas.microsoft.com/office/drawing/2014/main" id="{8E64C0EE-4AC4-48DB-9DEA-0102EA251EB4}"/>
              </a:ext>
            </a:extLst>
          </p:cNvPr>
          <p:cNvSpPr/>
          <p:nvPr/>
        </p:nvSpPr>
        <p:spPr>
          <a:xfrm>
            <a:off x="8037533" y="4626313"/>
            <a:ext cx="1517980" cy="259045"/>
          </a:xfrm>
          <a:prstGeom prst="rect">
            <a:avLst/>
          </a:prstGeom>
        </p:spPr>
        <p:txBody>
          <a:bodyPr wrap="none">
            <a:spAutoFit/>
          </a:bodyPr>
          <a:lstStyle/>
          <a:p>
            <a:pPr marL="13970" marR="0" lvl="0" indent="0" algn="ctr" fontAlgn="auto">
              <a:lnSpc>
                <a:spcPts val="1315"/>
              </a:lnSpc>
              <a:spcBef>
                <a:spcPts val="0"/>
              </a:spcBef>
              <a:spcAft>
                <a:spcPts val="0"/>
              </a:spcAft>
              <a:buClrTx/>
              <a:buSzTx/>
              <a:buFontTx/>
              <a:buNone/>
              <a:tabLst/>
              <a:defRPr/>
            </a:pPr>
            <a:r>
              <a:rPr lang="fr-FR" sz="1200" spc="-5">
                <a:solidFill>
                  <a:schemeClr val="bg1"/>
                </a:solidFill>
                <a:cs typeface="Verdana"/>
              </a:rPr>
              <a:t>Enclave Page Cache</a:t>
            </a:r>
          </a:p>
        </p:txBody>
      </p:sp>
      <p:sp>
        <p:nvSpPr>
          <p:cNvPr id="21" name="object 8">
            <a:extLst>
              <a:ext uri="{FF2B5EF4-FFF2-40B4-BE49-F238E27FC236}">
                <a16:creationId xmlns:a16="http://schemas.microsoft.com/office/drawing/2014/main" id="{311170BC-16C5-4A1E-8199-3A7A39B8BB13}"/>
              </a:ext>
            </a:extLst>
          </p:cNvPr>
          <p:cNvSpPr/>
          <p:nvPr/>
        </p:nvSpPr>
        <p:spPr>
          <a:xfrm>
            <a:off x="9902815" y="5213250"/>
            <a:ext cx="1554339" cy="108804"/>
          </a:xfrm>
          <a:custGeom>
            <a:avLst/>
            <a:gdLst/>
            <a:ahLst/>
            <a:cxnLst/>
            <a:rect l="l" t="t" r="r" b="b"/>
            <a:pathLst>
              <a:path w="1524000" h="106679">
                <a:moveTo>
                  <a:pt x="0" y="106679"/>
                </a:moveTo>
                <a:lnTo>
                  <a:pt x="1524000" y="106679"/>
                </a:lnTo>
                <a:lnTo>
                  <a:pt x="1524000" y="0"/>
                </a:lnTo>
                <a:lnTo>
                  <a:pt x="0" y="0"/>
                </a:lnTo>
                <a:lnTo>
                  <a:pt x="0" y="106679"/>
                </a:lnTo>
                <a:close/>
              </a:path>
            </a:pathLst>
          </a:custGeom>
          <a:solidFill>
            <a:srgbClr val="AA00AF"/>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25" name="object 9">
            <a:extLst>
              <a:ext uri="{FF2B5EF4-FFF2-40B4-BE49-F238E27FC236}">
                <a16:creationId xmlns:a16="http://schemas.microsoft.com/office/drawing/2014/main" id="{62EAFD33-9B96-4007-B784-7F60A83CFD9D}"/>
              </a:ext>
            </a:extLst>
          </p:cNvPr>
          <p:cNvSpPr/>
          <p:nvPr/>
        </p:nvSpPr>
        <p:spPr>
          <a:xfrm>
            <a:off x="9902815" y="5632923"/>
            <a:ext cx="1554339" cy="77717"/>
          </a:xfrm>
          <a:custGeom>
            <a:avLst/>
            <a:gdLst/>
            <a:ahLst/>
            <a:cxnLst/>
            <a:rect l="l" t="t" r="r" b="b"/>
            <a:pathLst>
              <a:path w="1524000" h="76200">
                <a:moveTo>
                  <a:pt x="0" y="76200"/>
                </a:moveTo>
                <a:lnTo>
                  <a:pt x="1524000" y="76200"/>
                </a:lnTo>
                <a:lnTo>
                  <a:pt x="1524000" y="0"/>
                </a:lnTo>
                <a:lnTo>
                  <a:pt x="0" y="0"/>
                </a:lnTo>
                <a:lnTo>
                  <a:pt x="0" y="76200"/>
                </a:lnTo>
                <a:close/>
              </a:path>
            </a:pathLst>
          </a:custGeom>
          <a:solidFill>
            <a:srgbClr val="AA00AF"/>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27" name="object 10">
            <a:extLst>
              <a:ext uri="{FF2B5EF4-FFF2-40B4-BE49-F238E27FC236}">
                <a16:creationId xmlns:a16="http://schemas.microsoft.com/office/drawing/2014/main" id="{F60D3773-7ABD-4C8E-BC40-1A54623CB792}"/>
              </a:ext>
            </a:extLst>
          </p:cNvPr>
          <p:cNvSpPr/>
          <p:nvPr/>
        </p:nvSpPr>
        <p:spPr>
          <a:xfrm>
            <a:off x="9902815" y="6021508"/>
            <a:ext cx="1554339" cy="550495"/>
          </a:xfrm>
          <a:custGeom>
            <a:avLst/>
            <a:gdLst/>
            <a:ahLst/>
            <a:cxnLst/>
            <a:rect l="l" t="t" r="r" b="b"/>
            <a:pathLst>
              <a:path w="1524000" h="539750">
                <a:moveTo>
                  <a:pt x="0" y="539495"/>
                </a:moveTo>
                <a:lnTo>
                  <a:pt x="1524000" y="539495"/>
                </a:lnTo>
                <a:lnTo>
                  <a:pt x="1524000" y="0"/>
                </a:lnTo>
                <a:lnTo>
                  <a:pt x="0" y="0"/>
                </a:lnTo>
                <a:lnTo>
                  <a:pt x="0" y="539495"/>
                </a:lnTo>
                <a:close/>
              </a:path>
            </a:pathLst>
          </a:custGeom>
          <a:solidFill>
            <a:srgbClr val="AA00AF"/>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29" name="object 11">
            <a:extLst>
              <a:ext uri="{FF2B5EF4-FFF2-40B4-BE49-F238E27FC236}">
                <a16:creationId xmlns:a16="http://schemas.microsoft.com/office/drawing/2014/main" id="{523D09F7-2042-46DB-86B7-EBBDFCD8BAB7}"/>
              </a:ext>
            </a:extLst>
          </p:cNvPr>
          <p:cNvSpPr/>
          <p:nvPr/>
        </p:nvSpPr>
        <p:spPr>
          <a:xfrm>
            <a:off x="9902815" y="6882610"/>
            <a:ext cx="1554339" cy="67355"/>
          </a:xfrm>
          <a:custGeom>
            <a:avLst/>
            <a:gdLst/>
            <a:ahLst/>
            <a:cxnLst/>
            <a:rect l="l" t="t" r="r" b="b"/>
            <a:pathLst>
              <a:path w="1524000" h="66039">
                <a:moveTo>
                  <a:pt x="0" y="65532"/>
                </a:moveTo>
                <a:lnTo>
                  <a:pt x="1524000" y="65532"/>
                </a:lnTo>
                <a:lnTo>
                  <a:pt x="1524000" y="0"/>
                </a:lnTo>
                <a:lnTo>
                  <a:pt x="0" y="0"/>
                </a:lnTo>
                <a:lnTo>
                  <a:pt x="0" y="65532"/>
                </a:lnTo>
                <a:close/>
              </a:path>
            </a:pathLst>
          </a:custGeom>
          <a:solidFill>
            <a:srgbClr val="AA00AF"/>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31" name="object 12">
            <a:extLst>
              <a:ext uri="{FF2B5EF4-FFF2-40B4-BE49-F238E27FC236}">
                <a16:creationId xmlns:a16="http://schemas.microsoft.com/office/drawing/2014/main" id="{ACB66637-EC1D-4766-A9A3-C9EC3A306E80}"/>
              </a:ext>
            </a:extLst>
          </p:cNvPr>
          <p:cNvSpPr/>
          <p:nvPr/>
        </p:nvSpPr>
        <p:spPr>
          <a:xfrm>
            <a:off x="9902815" y="4700320"/>
            <a:ext cx="1554339" cy="2249258"/>
          </a:xfrm>
          <a:custGeom>
            <a:avLst/>
            <a:gdLst/>
            <a:ahLst/>
            <a:cxnLst/>
            <a:rect l="l" t="t" r="r" b="b"/>
            <a:pathLst>
              <a:path w="1524000" h="2205354">
                <a:moveTo>
                  <a:pt x="0" y="2205228"/>
                </a:moveTo>
                <a:lnTo>
                  <a:pt x="1524000" y="2205228"/>
                </a:lnTo>
                <a:lnTo>
                  <a:pt x="1524000" y="0"/>
                </a:lnTo>
                <a:lnTo>
                  <a:pt x="0" y="0"/>
                </a:lnTo>
                <a:lnTo>
                  <a:pt x="0" y="2205228"/>
                </a:lnTo>
                <a:close/>
              </a:path>
            </a:pathLst>
          </a:custGeom>
          <a:ln w="28956">
            <a:solidFill>
              <a:srgbClr val="051821"/>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33" name="object 13">
            <a:extLst>
              <a:ext uri="{FF2B5EF4-FFF2-40B4-BE49-F238E27FC236}">
                <a16:creationId xmlns:a16="http://schemas.microsoft.com/office/drawing/2014/main" id="{AA3D424C-D438-48F5-807D-100FF83EB5D4}"/>
              </a:ext>
            </a:extLst>
          </p:cNvPr>
          <p:cNvSpPr txBox="1"/>
          <p:nvPr/>
        </p:nvSpPr>
        <p:spPr>
          <a:xfrm>
            <a:off x="9917583" y="4715085"/>
            <a:ext cx="1525195" cy="156952"/>
          </a:xfrm>
          <a:prstGeom prst="rect">
            <a:avLst/>
          </a:prstGeom>
          <a:solidFill>
            <a:srgbClr val="AA00AF"/>
          </a:solidFill>
        </p:spPr>
        <p:txBody>
          <a:bodyPr vert="horz" wrap="square" lIns="0" tIns="0" rIns="0" bIns="0" rtlCol="0">
            <a:spAutoFit/>
          </a:bodyPr>
          <a:lstStyle/>
          <a:p>
            <a:pPr marL="0" marR="0" lvl="0" indent="0" algn="l" defTabSz="932742" rtl="0" eaLnBrk="1" fontAlgn="auto" latinLnBrk="0" hangingPunct="1">
              <a:lnSpc>
                <a:spcPts val="1229"/>
              </a:lnSpc>
              <a:spcBef>
                <a:spcPts val="0"/>
              </a:spcBef>
              <a:spcAft>
                <a:spcPts val="0"/>
              </a:spcAft>
              <a:buClrTx/>
              <a:buSzTx/>
              <a:buFontTx/>
              <a:buNone/>
              <a:tabLst/>
              <a:defRPr/>
            </a:pPr>
            <a:r>
              <a:rPr kumimoji="0" sz="1122" b="0" i="0" u="none" strike="noStrike" kern="1200" cap="none" spc="-5" normalizeH="0" baseline="0" noProof="0">
                <a:ln>
                  <a:noFill/>
                </a:ln>
                <a:solidFill>
                  <a:srgbClr val="FFFFFF"/>
                </a:solidFill>
                <a:effectLst/>
                <a:uLnTx/>
                <a:uFillTx/>
                <a:ea typeface="+mn-ea"/>
                <a:cs typeface="Verdana"/>
              </a:rPr>
              <a:t>EPCM</a:t>
            </a:r>
            <a:endParaRPr kumimoji="0" sz="1122" b="0" i="0" u="none" strike="noStrike" kern="1200" cap="none" spc="0" normalizeH="0" baseline="0" noProof="0">
              <a:ln>
                <a:noFill/>
              </a:ln>
              <a:solidFill>
                <a:srgbClr val="FFFFFF"/>
              </a:solidFill>
              <a:effectLst/>
              <a:uLnTx/>
              <a:uFillTx/>
              <a:ea typeface="+mn-ea"/>
              <a:cs typeface="Verdana"/>
            </a:endParaRPr>
          </a:p>
        </p:txBody>
      </p:sp>
      <p:sp>
        <p:nvSpPr>
          <p:cNvPr id="35" name="object 14">
            <a:extLst>
              <a:ext uri="{FF2B5EF4-FFF2-40B4-BE49-F238E27FC236}">
                <a16:creationId xmlns:a16="http://schemas.microsoft.com/office/drawing/2014/main" id="{745977D2-4C3F-4BE1-B5D6-BEA0F54364E4}"/>
              </a:ext>
            </a:extLst>
          </p:cNvPr>
          <p:cNvSpPr/>
          <p:nvPr/>
        </p:nvSpPr>
        <p:spPr>
          <a:xfrm>
            <a:off x="9902815" y="5322055"/>
            <a:ext cx="1554339" cy="310868"/>
          </a:xfrm>
          <a:custGeom>
            <a:avLst/>
            <a:gdLst/>
            <a:ahLst/>
            <a:cxnLst/>
            <a:rect l="l" t="t" r="r" b="b"/>
            <a:pathLst>
              <a:path w="1524000" h="304800">
                <a:moveTo>
                  <a:pt x="0" y="304799"/>
                </a:moveTo>
                <a:lnTo>
                  <a:pt x="1524000" y="304799"/>
                </a:lnTo>
                <a:lnTo>
                  <a:pt x="1524000" y="0"/>
                </a:lnTo>
                <a:lnTo>
                  <a:pt x="0" y="0"/>
                </a:lnTo>
                <a:lnTo>
                  <a:pt x="0" y="304799"/>
                </a:lnTo>
                <a:close/>
              </a:path>
            </a:pathLst>
          </a:custGeom>
          <a:solidFill>
            <a:srgbClr val="0070C5"/>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37" name="object 15">
            <a:extLst>
              <a:ext uri="{FF2B5EF4-FFF2-40B4-BE49-F238E27FC236}">
                <a16:creationId xmlns:a16="http://schemas.microsoft.com/office/drawing/2014/main" id="{42AF93AB-DC80-44F2-9210-44E3BCFE51B3}"/>
              </a:ext>
            </a:extLst>
          </p:cNvPr>
          <p:cNvSpPr/>
          <p:nvPr/>
        </p:nvSpPr>
        <p:spPr>
          <a:xfrm>
            <a:off x="9902815" y="5322055"/>
            <a:ext cx="1554339" cy="310868"/>
          </a:xfrm>
          <a:custGeom>
            <a:avLst/>
            <a:gdLst/>
            <a:ahLst/>
            <a:cxnLst/>
            <a:rect l="l" t="t" r="r" b="b"/>
            <a:pathLst>
              <a:path w="1524000" h="304800">
                <a:moveTo>
                  <a:pt x="0" y="304799"/>
                </a:moveTo>
                <a:lnTo>
                  <a:pt x="1524000" y="304799"/>
                </a:lnTo>
                <a:lnTo>
                  <a:pt x="1524000" y="0"/>
                </a:lnTo>
                <a:lnTo>
                  <a:pt x="0" y="0"/>
                </a:lnTo>
                <a:lnTo>
                  <a:pt x="0" y="304799"/>
                </a:lnTo>
                <a:close/>
              </a:path>
            </a:pathLst>
          </a:custGeom>
          <a:ln w="25908">
            <a:solidFill>
              <a:srgbClr val="005190"/>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39" name="object 16">
            <a:extLst>
              <a:ext uri="{FF2B5EF4-FFF2-40B4-BE49-F238E27FC236}">
                <a16:creationId xmlns:a16="http://schemas.microsoft.com/office/drawing/2014/main" id="{367C4DCA-CF3F-4969-939D-57AE3FAF081A}"/>
              </a:ext>
            </a:extLst>
          </p:cNvPr>
          <p:cNvSpPr txBox="1"/>
          <p:nvPr/>
        </p:nvSpPr>
        <p:spPr>
          <a:xfrm>
            <a:off x="9917583" y="5355215"/>
            <a:ext cx="1525195" cy="233473"/>
          </a:xfrm>
          <a:prstGeom prst="rect">
            <a:avLst/>
          </a:prstGeom>
        </p:spPr>
        <p:txBody>
          <a:bodyPr vert="horz" wrap="square" lIns="0" tIns="13600" rIns="0" bIns="0" rtlCol="0">
            <a:spAutoFit/>
          </a:bodyPr>
          <a:lstStyle/>
          <a:p>
            <a:pPr marL="0" marR="0" lvl="0" indent="0" algn="ctr" defTabSz="932742" rtl="0" eaLnBrk="1" fontAlgn="auto" latinLnBrk="0" hangingPunct="1">
              <a:lnSpc>
                <a:spcPct val="100000"/>
              </a:lnSpc>
              <a:spcBef>
                <a:spcPts val="259"/>
              </a:spcBef>
              <a:spcAft>
                <a:spcPts val="0"/>
              </a:spcAft>
              <a:buClrTx/>
              <a:buSzTx/>
              <a:buFontTx/>
              <a:buNone/>
              <a:tabLst/>
              <a:defRPr/>
            </a:pPr>
            <a:r>
              <a:rPr kumimoji="0" lang="en-US" sz="1428" b="0" i="0" u="none" strike="noStrike" kern="1200" cap="none" spc="-10" normalizeH="0" baseline="0" noProof="0">
                <a:ln>
                  <a:noFill/>
                </a:ln>
                <a:solidFill>
                  <a:srgbClr val="FFFFFF"/>
                </a:solidFill>
                <a:effectLst/>
                <a:uLnTx/>
                <a:uFillTx/>
                <a:ea typeface="+mn-ea"/>
                <a:cs typeface="Verdana"/>
              </a:rPr>
              <a:t>Valid, ID, LA</a:t>
            </a:r>
            <a:endParaRPr kumimoji="0" lang="en-US" sz="1428" b="0" i="0" u="none" strike="noStrike" kern="1200" cap="none" spc="0" normalizeH="0" baseline="0" noProof="0">
              <a:ln>
                <a:noFill/>
              </a:ln>
              <a:solidFill>
                <a:srgbClr val="FFFFFF"/>
              </a:solidFill>
              <a:effectLst/>
              <a:uLnTx/>
              <a:uFillTx/>
              <a:ea typeface="+mn-ea"/>
              <a:cs typeface="Verdana"/>
            </a:endParaRPr>
          </a:p>
        </p:txBody>
      </p:sp>
      <p:sp>
        <p:nvSpPr>
          <p:cNvPr id="41" name="object 17">
            <a:extLst>
              <a:ext uri="{FF2B5EF4-FFF2-40B4-BE49-F238E27FC236}">
                <a16:creationId xmlns:a16="http://schemas.microsoft.com/office/drawing/2014/main" id="{CB9D1105-6EBB-4614-B568-CCE16BF14BD3}"/>
              </a:ext>
            </a:extLst>
          </p:cNvPr>
          <p:cNvSpPr/>
          <p:nvPr/>
        </p:nvSpPr>
        <p:spPr>
          <a:xfrm>
            <a:off x="9912142" y="4902383"/>
            <a:ext cx="1554339" cy="310868"/>
          </a:xfrm>
          <a:custGeom>
            <a:avLst/>
            <a:gdLst/>
            <a:ahLst/>
            <a:cxnLst/>
            <a:rect l="l" t="t" r="r" b="b"/>
            <a:pathLst>
              <a:path w="1524000" h="304800">
                <a:moveTo>
                  <a:pt x="0" y="304799"/>
                </a:moveTo>
                <a:lnTo>
                  <a:pt x="1524000" y="304799"/>
                </a:lnTo>
                <a:lnTo>
                  <a:pt x="1524000" y="0"/>
                </a:lnTo>
                <a:lnTo>
                  <a:pt x="0" y="0"/>
                </a:lnTo>
                <a:lnTo>
                  <a:pt x="0" y="304799"/>
                </a:lnTo>
                <a:close/>
              </a:path>
            </a:pathLst>
          </a:custGeom>
          <a:ln w="25908">
            <a:solidFill>
              <a:srgbClr val="005190"/>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43" name="object 18">
            <a:extLst>
              <a:ext uri="{FF2B5EF4-FFF2-40B4-BE49-F238E27FC236}">
                <a16:creationId xmlns:a16="http://schemas.microsoft.com/office/drawing/2014/main" id="{F3388142-28FB-4BC4-8AC3-A549EB4B0394}"/>
              </a:ext>
            </a:extLst>
          </p:cNvPr>
          <p:cNvSpPr txBox="1"/>
          <p:nvPr/>
        </p:nvSpPr>
        <p:spPr>
          <a:xfrm>
            <a:off x="9921468" y="4915596"/>
            <a:ext cx="1517423" cy="256159"/>
          </a:xfrm>
          <a:prstGeom prst="rect">
            <a:avLst/>
          </a:prstGeom>
          <a:solidFill>
            <a:srgbClr val="0070C5"/>
          </a:solidFill>
        </p:spPr>
        <p:txBody>
          <a:bodyPr vert="horz" wrap="square" lIns="0" tIns="31734" rIns="0" bIns="0" rtlCol="0">
            <a:spAutoFit/>
          </a:bodyPr>
          <a:lstStyle/>
          <a:p>
            <a:pPr marL="0" marR="0" lvl="0" indent="0" algn="ctr" defTabSz="932742" rtl="0" eaLnBrk="1" fontAlgn="auto" latinLnBrk="0" hangingPunct="1">
              <a:lnSpc>
                <a:spcPct val="100000"/>
              </a:lnSpc>
              <a:spcBef>
                <a:spcPts val="250"/>
              </a:spcBef>
              <a:spcAft>
                <a:spcPts val="0"/>
              </a:spcAft>
              <a:buClrTx/>
              <a:buSzTx/>
              <a:buFontTx/>
              <a:buNone/>
              <a:tabLst/>
              <a:defRPr/>
            </a:pPr>
            <a:r>
              <a:rPr kumimoji="0" sz="1428" b="0" i="0" u="none" strike="noStrike" kern="1200" cap="none" spc="-10" normalizeH="0" baseline="0" noProof="0">
                <a:ln>
                  <a:noFill/>
                </a:ln>
                <a:solidFill>
                  <a:srgbClr val="FFFFFF"/>
                </a:solidFill>
                <a:effectLst/>
                <a:uLnTx/>
                <a:uFillTx/>
                <a:ea typeface="+mn-ea"/>
                <a:cs typeface="Verdana"/>
              </a:rPr>
              <a:t>Invalid</a:t>
            </a:r>
            <a:endParaRPr kumimoji="0" sz="1428" b="0" i="0" u="none" strike="noStrike" kern="1200" cap="none" spc="0" normalizeH="0" baseline="0" noProof="0">
              <a:ln>
                <a:noFill/>
              </a:ln>
              <a:solidFill>
                <a:srgbClr val="FFFFFF"/>
              </a:solidFill>
              <a:effectLst/>
              <a:uLnTx/>
              <a:uFillTx/>
              <a:ea typeface="+mn-ea"/>
              <a:cs typeface="Verdana"/>
            </a:endParaRPr>
          </a:p>
        </p:txBody>
      </p:sp>
      <p:sp>
        <p:nvSpPr>
          <p:cNvPr id="45" name="object 19">
            <a:extLst>
              <a:ext uri="{FF2B5EF4-FFF2-40B4-BE49-F238E27FC236}">
                <a16:creationId xmlns:a16="http://schemas.microsoft.com/office/drawing/2014/main" id="{C2C0C578-697D-4E61-8C95-8A3B1C9ABDAA}"/>
              </a:ext>
            </a:extLst>
          </p:cNvPr>
          <p:cNvSpPr/>
          <p:nvPr/>
        </p:nvSpPr>
        <p:spPr>
          <a:xfrm>
            <a:off x="9902815" y="5710640"/>
            <a:ext cx="1554339" cy="310868"/>
          </a:xfrm>
          <a:custGeom>
            <a:avLst/>
            <a:gdLst/>
            <a:ahLst/>
            <a:cxnLst/>
            <a:rect l="l" t="t" r="r" b="b"/>
            <a:pathLst>
              <a:path w="1524000" h="304800">
                <a:moveTo>
                  <a:pt x="0" y="304799"/>
                </a:moveTo>
                <a:lnTo>
                  <a:pt x="1524000" y="304799"/>
                </a:lnTo>
                <a:lnTo>
                  <a:pt x="1524000" y="0"/>
                </a:lnTo>
                <a:lnTo>
                  <a:pt x="0" y="0"/>
                </a:lnTo>
                <a:lnTo>
                  <a:pt x="0" y="304799"/>
                </a:lnTo>
                <a:close/>
              </a:path>
            </a:pathLst>
          </a:custGeom>
          <a:ln w="25908">
            <a:solidFill>
              <a:srgbClr val="005190"/>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47" name="object 20">
            <a:extLst>
              <a:ext uri="{FF2B5EF4-FFF2-40B4-BE49-F238E27FC236}">
                <a16:creationId xmlns:a16="http://schemas.microsoft.com/office/drawing/2014/main" id="{6FFD7F26-8F2F-4BB2-9471-5E68D7C8E5E1}"/>
              </a:ext>
            </a:extLst>
          </p:cNvPr>
          <p:cNvSpPr txBox="1"/>
          <p:nvPr/>
        </p:nvSpPr>
        <p:spPr>
          <a:xfrm>
            <a:off x="9917583" y="5723852"/>
            <a:ext cx="1548898" cy="253092"/>
          </a:xfrm>
          <a:prstGeom prst="rect">
            <a:avLst/>
          </a:prstGeom>
          <a:solidFill>
            <a:srgbClr val="0070C5"/>
          </a:solidFill>
        </p:spPr>
        <p:txBody>
          <a:bodyPr vert="horz" wrap="square" lIns="0" tIns="33029" rIns="0" bIns="0" rtlCol="0">
            <a:spAutoFit/>
          </a:bodyPr>
          <a:lstStyle/>
          <a:p>
            <a:pPr marL="0" marR="0" lvl="0" indent="0" algn="ctr" defTabSz="932742" rtl="0" eaLnBrk="1" fontAlgn="auto" latinLnBrk="0" hangingPunct="1">
              <a:lnSpc>
                <a:spcPct val="100000"/>
              </a:lnSpc>
              <a:spcBef>
                <a:spcPts val="259"/>
              </a:spcBef>
              <a:spcAft>
                <a:spcPts val="0"/>
              </a:spcAft>
              <a:buClrTx/>
              <a:buSzTx/>
              <a:buFontTx/>
              <a:buNone/>
              <a:tabLst/>
              <a:defRPr/>
            </a:pPr>
            <a:r>
              <a:rPr kumimoji="0" lang="en-US" sz="1428" b="0" i="0" u="none" strike="noStrike" kern="1200" cap="none" spc="-10" normalizeH="0" baseline="0" noProof="0">
                <a:ln>
                  <a:noFill/>
                </a:ln>
                <a:solidFill>
                  <a:srgbClr val="FFFFFF"/>
                </a:solidFill>
                <a:effectLst/>
                <a:uLnTx/>
                <a:uFillTx/>
                <a:ea typeface="+mn-ea"/>
                <a:cs typeface="Verdana"/>
              </a:rPr>
              <a:t>Valid, ID, LA</a:t>
            </a:r>
            <a:endParaRPr kumimoji="0" sz="1428" b="0" i="0" u="none" strike="noStrike" kern="1200" cap="none" spc="0" normalizeH="0" baseline="0" noProof="0">
              <a:ln>
                <a:noFill/>
              </a:ln>
              <a:solidFill>
                <a:srgbClr val="FFFFFF"/>
              </a:solidFill>
              <a:effectLst/>
              <a:uLnTx/>
              <a:uFillTx/>
              <a:ea typeface="+mn-ea"/>
              <a:cs typeface="Verdana"/>
            </a:endParaRPr>
          </a:p>
        </p:txBody>
      </p:sp>
      <p:sp>
        <p:nvSpPr>
          <p:cNvPr id="49" name="object 22">
            <a:extLst>
              <a:ext uri="{FF2B5EF4-FFF2-40B4-BE49-F238E27FC236}">
                <a16:creationId xmlns:a16="http://schemas.microsoft.com/office/drawing/2014/main" id="{8049B2BE-D96F-4B0E-BB9E-CA1C9264CFD3}"/>
              </a:ext>
            </a:extLst>
          </p:cNvPr>
          <p:cNvSpPr/>
          <p:nvPr/>
        </p:nvSpPr>
        <p:spPr>
          <a:xfrm>
            <a:off x="9902815" y="6571743"/>
            <a:ext cx="1554339" cy="310868"/>
          </a:xfrm>
          <a:custGeom>
            <a:avLst/>
            <a:gdLst/>
            <a:ahLst/>
            <a:cxnLst/>
            <a:rect l="l" t="t" r="r" b="b"/>
            <a:pathLst>
              <a:path w="1524000" h="304800">
                <a:moveTo>
                  <a:pt x="0" y="304799"/>
                </a:moveTo>
                <a:lnTo>
                  <a:pt x="1524000" y="304799"/>
                </a:lnTo>
                <a:lnTo>
                  <a:pt x="1524000" y="0"/>
                </a:lnTo>
                <a:lnTo>
                  <a:pt x="0" y="0"/>
                </a:lnTo>
                <a:lnTo>
                  <a:pt x="0" y="304799"/>
                </a:lnTo>
                <a:close/>
              </a:path>
            </a:pathLst>
          </a:custGeom>
          <a:solidFill>
            <a:srgbClr val="0070C5"/>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51" name="object 23">
            <a:extLst>
              <a:ext uri="{FF2B5EF4-FFF2-40B4-BE49-F238E27FC236}">
                <a16:creationId xmlns:a16="http://schemas.microsoft.com/office/drawing/2014/main" id="{29DB1C66-9542-4A8F-889E-3DAB6818D3CF}"/>
              </a:ext>
            </a:extLst>
          </p:cNvPr>
          <p:cNvSpPr/>
          <p:nvPr/>
        </p:nvSpPr>
        <p:spPr>
          <a:xfrm>
            <a:off x="9902815" y="6571743"/>
            <a:ext cx="1554339" cy="310868"/>
          </a:xfrm>
          <a:custGeom>
            <a:avLst/>
            <a:gdLst/>
            <a:ahLst/>
            <a:cxnLst/>
            <a:rect l="l" t="t" r="r" b="b"/>
            <a:pathLst>
              <a:path w="1524000" h="304800">
                <a:moveTo>
                  <a:pt x="0" y="304799"/>
                </a:moveTo>
                <a:lnTo>
                  <a:pt x="1524000" y="304799"/>
                </a:lnTo>
                <a:lnTo>
                  <a:pt x="1524000" y="0"/>
                </a:lnTo>
                <a:lnTo>
                  <a:pt x="0" y="0"/>
                </a:lnTo>
                <a:lnTo>
                  <a:pt x="0" y="304799"/>
                </a:lnTo>
                <a:close/>
              </a:path>
            </a:pathLst>
          </a:custGeom>
          <a:ln w="25908">
            <a:solidFill>
              <a:srgbClr val="005190"/>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53" name="object 24">
            <a:extLst>
              <a:ext uri="{FF2B5EF4-FFF2-40B4-BE49-F238E27FC236}">
                <a16:creationId xmlns:a16="http://schemas.microsoft.com/office/drawing/2014/main" id="{B58B7CE8-7BF5-4DCA-A1D6-F549EEA5E647}"/>
              </a:ext>
            </a:extLst>
          </p:cNvPr>
          <p:cNvSpPr txBox="1"/>
          <p:nvPr/>
        </p:nvSpPr>
        <p:spPr>
          <a:xfrm>
            <a:off x="10167312" y="6604333"/>
            <a:ext cx="1023273" cy="232820"/>
          </a:xfrm>
          <a:prstGeom prst="rect">
            <a:avLst/>
          </a:prstGeom>
        </p:spPr>
        <p:txBody>
          <a:bodyPr vert="horz" wrap="square" lIns="0" tIns="12953" rIns="0" bIns="0" rtlCol="0">
            <a:spAutoFit/>
          </a:bodyPr>
          <a:lstStyle/>
          <a:p>
            <a:pPr marL="12953" marR="0" lvl="0" indent="0" algn="l" defTabSz="932742" rtl="0" eaLnBrk="1" fontAlgn="auto" latinLnBrk="0" hangingPunct="1">
              <a:lnSpc>
                <a:spcPct val="100000"/>
              </a:lnSpc>
              <a:spcBef>
                <a:spcPts val="102"/>
              </a:spcBef>
              <a:spcAft>
                <a:spcPts val="0"/>
              </a:spcAft>
              <a:buClrTx/>
              <a:buSzTx/>
              <a:buFontTx/>
              <a:buNone/>
              <a:tabLst/>
              <a:defRPr/>
            </a:pPr>
            <a:r>
              <a:rPr kumimoji="0" sz="1428" b="0" i="0" u="none" strike="noStrike" kern="1200" cap="none" spc="-10" normalizeH="0" baseline="0" noProof="0">
                <a:ln>
                  <a:noFill/>
                </a:ln>
                <a:solidFill>
                  <a:srgbClr val="FFFFFF"/>
                </a:solidFill>
                <a:effectLst/>
                <a:uLnTx/>
                <a:uFillTx/>
                <a:ea typeface="+mn-ea"/>
                <a:cs typeface="Verdana"/>
              </a:rPr>
              <a:t>Valid,SECS</a:t>
            </a:r>
            <a:endParaRPr kumimoji="0" sz="1428" b="0" i="0" u="none" strike="noStrike" kern="1200" cap="none" spc="0" normalizeH="0" baseline="0" noProof="0">
              <a:ln>
                <a:noFill/>
              </a:ln>
              <a:solidFill>
                <a:srgbClr val="FFFFFF"/>
              </a:solidFill>
              <a:effectLst/>
              <a:uLnTx/>
              <a:uFillTx/>
              <a:ea typeface="+mn-ea"/>
              <a:cs typeface="Verdana"/>
            </a:endParaRPr>
          </a:p>
        </p:txBody>
      </p:sp>
      <p:sp>
        <p:nvSpPr>
          <p:cNvPr id="55" name="object 25">
            <a:extLst>
              <a:ext uri="{FF2B5EF4-FFF2-40B4-BE49-F238E27FC236}">
                <a16:creationId xmlns:a16="http://schemas.microsoft.com/office/drawing/2014/main" id="{F36A99D9-CCB2-4C43-8F31-86457C9E80DE}"/>
              </a:ext>
            </a:extLst>
          </p:cNvPr>
          <p:cNvSpPr txBox="1"/>
          <p:nvPr/>
        </p:nvSpPr>
        <p:spPr>
          <a:xfrm>
            <a:off x="9874838" y="3497262"/>
            <a:ext cx="1554339" cy="270546"/>
          </a:xfrm>
          <a:prstGeom prst="rect">
            <a:avLst/>
          </a:prstGeom>
          <a:solidFill>
            <a:srgbClr val="0070C5"/>
          </a:solidFill>
          <a:ln w="25907">
            <a:solidFill>
              <a:srgbClr val="005190"/>
            </a:solidFill>
          </a:ln>
        </p:spPr>
        <p:txBody>
          <a:bodyPr vert="horz" wrap="square" lIns="0" tIns="45983" rIns="0" bIns="0" rtlCol="0">
            <a:spAutoFit/>
          </a:bodyPr>
          <a:lstStyle/>
          <a:p>
            <a:pPr marL="216311" marR="0" lvl="0" indent="0" algn="l" defTabSz="932742" rtl="0" eaLnBrk="1" fontAlgn="auto" latinLnBrk="0" hangingPunct="1">
              <a:lnSpc>
                <a:spcPct val="100000"/>
              </a:lnSpc>
              <a:spcBef>
                <a:spcPts val="362"/>
              </a:spcBef>
              <a:spcAft>
                <a:spcPts val="0"/>
              </a:spcAft>
              <a:buClrTx/>
              <a:buSzTx/>
              <a:buFontTx/>
              <a:buNone/>
              <a:tabLst/>
              <a:defRPr/>
            </a:pPr>
            <a:r>
              <a:rPr kumimoji="0" sz="1428" b="0" i="0" u="none" strike="noStrike" kern="1200" cap="none" spc="-5" normalizeH="0" baseline="0" noProof="0">
                <a:ln>
                  <a:noFill/>
                </a:ln>
                <a:solidFill>
                  <a:srgbClr val="FFFFFF"/>
                </a:solidFill>
                <a:effectLst/>
                <a:uLnTx/>
                <a:uFillTx/>
                <a:ea typeface="+mn-ea"/>
                <a:cs typeface="Verdana"/>
              </a:rPr>
              <a:t>MRENCLAVE</a:t>
            </a:r>
            <a:endParaRPr kumimoji="0" sz="1428" b="0" i="0" u="none" strike="noStrike" kern="1200" cap="none" spc="0" normalizeH="0" baseline="0" noProof="0">
              <a:ln>
                <a:noFill/>
              </a:ln>
              <a:solidFill>
                <a:srgbClr val="FFFFFF"/>
              </a:solidFill>
              <a:effectLst/>
              <a:uLnTx/>
              <a:uFillTx/>
              <a:ea typeface="+mn-ea"/>
              <a:cs typeface="Verdana"/>
            </a:endParaRPr>
          </a:p>
        </p:txBody>
      </p:sp>
      <p:sp>
        <p:nvSpPr>
          <p:cNvPr id="57" name="Rectangle 56">
            <a:extLst>
              <a:ext uri="{FF2B5EF4-FFF2-40B4-BE49-F238E27FC236}">
                <a16:creationId xmlns:a16="http://schemas.microsoft.com/office/drawing/2014/main" id="{E2EF4834-4E6F-4D39-B58E-A158A9904C7D}"/>
              </a:ext>
            </a:extLst>
          </p:cNvPr>
          <p:cNvSpPr/>
          <p:nvPr/>
        </p:nvSpPr>
        <p:spPr bwMode="auto">
          <a:xfrm>
            <a:off x="8076354" y="6571743"/>
            <a:ext cx="1517980" cy="377807"/>
          </a:xfrm>
          <a:prstGeom prst="rect">
            <a:avLst/>
          </a:prstGeom>
          <a:solidFill>
            <a:srgbClr val="00B050"/>
          </a:solid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fr-FR" sz="2400" b="0" i="0" u="none" strike="noStrike" kern="120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9" name="Rectangle 58">
            <a:extLst>
              <a:ext uri="{FF2B5EF4-FFF2-40B4-BE49-F238E27FC236}">
                <a16:creationId xmlns:a16="http://schemas.microsoft.com/office/drawing/2014/main" id="{DA69DD03-E5F0-4A0C-9EC3-EAB8A3E69AB5}"/>
              </a:ext>
            </a:extLst>
          </p:cNvPr>
          <p:cNvSpPr/>
          <p:nvPr/>
        </p:nvSpPr>
        <p:spPr>
          <a:xfrm>
            <a:off x="8533602" y="6649272"/>
            <a:ext cx="645049" cy="263855"/>
          </a:xfrm>
          <a:prstGeom prst="rect">
            <a:avLst/>
          </a:prstGeom>
        </p:spPr>
        <p:txBody>
          <a:bodyPr wrap="none">
            <a:spAutoFit/>
          </a:bodyPr>
          <a:lstStyle/>
          <a:p>
            <a:pPr marL="13970" marR="0" lvl="0" indent="0" algn="ctr" defTabSz="932742" rtl="0" eaLnBrk="1" fontAlgn="auto" latinLnBrk="0" hangingPunct="1">
              <a:lnSpc>
                <a:spcPts val="1315"/>
              </a:lnSpc>
              <a:spcBef>
                <a:spcPts val="0"/>
              </a:spcBef>
              <a:spcAft>
                <a:spcPts val="0"/>
              </a:spcAft>
              <a:buClrTx/>
              <a:buSzTx/>
              <a:buFontTx/>
              <a:buNone/>
              <a:tabLst/>
              <a:defRPr/>
            </a:pPr>
            <a:r>
              <a:rPr kumimoji="0" lang="fr-FR" sz="1600" b="0" i="0" u="none" strike="noStrike" kern="1200" cap="none" spc="-5" normalizeH="0" baseline="0" noProof="0">
                <a:ln>
                  <a:noFill/>
                </a:ln>
                <a:solidFill>
                  <a:srgbClr val="505050">
                    <a:lumMod val="50000"/>
                  </a:srgbClr>
                </a:solidFill>
                <a:effectLst/>
                <a:uLnTx/>
                <a:uFillTx/>
                <a:ea typeface="+mn-ea"/>
                <a:cs typeface="Verdana"/>
              </a:rPr>
              <a:t>SECS</a:t>
            </a:r>
            <a:endParaRPr kumimoji="0" lang="fr-FR" sz="1600" b="0" i="0" u="none" strike="noStrike" kern="1200" cap="none" spc="0" normalizeH="0" baseline="0" noProof="0">
              <a:ln>
                <a:noFill/>
              </a:ln>
              <a:solidFill>
                <a:srgbClr val="505050">
                  <a:lumMod val="50000"/>
                </a:srgbClr>
              </a:solidFill>
              <a:effectLst/>
              <a:uLnTx/>
              <a:uFillTx/>
              <a:ea typeface="+mn-ea"/>
              <a:cs typeface="Verdana"/>
            </a:endParaRPr>
          </a:p>
        </p:txBody>
      </p:sp>
      <p:sp>
        <p:nvSpPr>
          <p:cNvPr id="61" name="Rectangle 60">
            <a:extLst>
              <a:ext uri="{FF2B5EF4-FFF2-40B4-BE49-F238E27FC236}">
                <a16:creationId xmlns:a16="http://schemas.microsoft.com/office/drawing/2014/main" id="{E684665C-275B-4EC3-BD86-996464E2BF5D}"/>
              </a:ext>
            </a:extLst>
          </p:cNvPr>
          <p:cNvSpPr/>
          <p:nvPr/>
        </p:nvSpPr>
        <p:spPr bwMode="auto">
          <a:xfrm>
            <a:off x="8074400" y="5267983"/>
            <a:ext cx="1517980" cy="430567"/>
          </a:xfrm>
          <a:prstGeom prst="rect">
            <a:avLst/>
          </a:prstGeom>
          <a:solidFill>
            <a:srgbClr val="7CEE7C"/>
          </a:solid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fr-FR" sz="2400" b="0" i="0" u="none" strike="noStrike" kern="120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65" name="Rectangle 64">
            <a:extLst>
              <a:ext uri="{FF2B5EF4-FFF2-40B4-BE49-F238E27FC236}">
                <a16:creationId xmlns:a16="http://schemas.microsoft.com/office/drawing/2014/main" id="{EE04CF35-0E06-4CB2-8502-AD6BFEAA11E7}"/>
              </a:ext>
            </a:extLst>
          </p:cNvPr>
          <p:cNvSpPr/>
          <p:nvPr/>
        </p:nvSpPr>
        <p:spPr bwMode="auto">
          <a:xfrm>
            <a:off x="2269347" y="2633541"/>
            <a:ext cx="1513955" cy="437648"/>
          </a:xfrm>
          <a:prstGeom prst="rect">
            <a:avLst/>
          </a:prstGeom>
          <a:solidFill>
            <a:srgbClr val="7CEE7C"/>
          </a:solid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fr-FR"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9" name="object 3">
            <a:extLst>
              <a:ext uri="{FF2B5EF4-FFF2-40B4-BE49-F238E27FC236}">
                <a16:creationId xmlns:a16="http://schemas.microsoft.com/office/drawing/2014/main" id="{5E838DC1-2671-4C07-BBC4-8300F05590DE}"/>
              </a:ext>
            </a:extLst>
          </p:cNvPr>
          <p:cNvSpPr txBox="1"/>
          <p:nvPr/>
        </p:nvSpPr>
        <p:spPr>
          <a:xfrm>
            <a:off x="3937467" y="4913796"/>
            <a:ext cx="1645656" cy="232820"/>
          </a:xfrm>
          <a:prstGeom prst="rect">
            <a:avLst/>
          </a:prstGeom>
        </p:spPr>
        <p:txBody>
          <a:bodyPr vert="horz" wrap="square" lIns="0" tIns="12953" rIns="0" bIns="0" rtlCol="0">
            <a:spAutoFit/>
          </a:bodyPr>
          <a:lstStyle/>
          <a:p>
            <a:pPr marL="12953" marR="0" lvl="0" indent="0" algn="l" defTabSz="932742" rtl="0" eaLnBrk="1" fontAlgn="auto" latinLnBrk="0" hangingPunct="1">
              <a:lnSpc>
                <a:spcPct val="100000"/>
              </a:lnSpc>
              <a:spcBef>
                <a:spcPts val="102"/>
              </a:spcBef>
              <a:spcAft>
                <a:spcPts val="0"/>
              </a:spcAft>
              <a:buClrTx/>
              <a:buSzTx/>
              <a:buFontTx/>
              <a:buNone/>
              <a:tabLst/>
              <a:defRPr/>
            </a:pPr>
            <a:r>
              <a:rPr kumimoji="0" sz="1400" b="0" i="0" u="none" strike="noStrike" kern="1200" cap="none" spc="-15" normalizeH="0" baseline="0" noProof="0">
                <a:ln>
                  <a:noFill/>
                </a:ln>
                <a:solidFill>
                  <a:srgbClr val="051821"/>
                </a:solidFill>
                <a:effectLst/>
                <a:uLnTx/>
                <a:uFillTx/>
                <a:latin typeface="Segoe UI"/>
                <a:ea typeface="+mn-ea"/>
                <a:cs typeface="Verdana"/>
              </a:rPr>
              <a:t>E</a:t>
            </a:r>
            <a:r>
              <a:rPr kumimoji="0" lang="en-US" sz="1400" b="0" i="0" u="none" strike="noStrike" kern="1200" cap="none" spc="-15" normalizeH="0" baseline="0" noProof="0">
                <a:ln>
                  <a:noFill/>
                </a:ln>
                <a:solidFill>
                  <a:srgbClr val="051821"/>
                </a:solidFill>
                <a:effectLst/>
                <a:uLnTx/>
                <a:uFillTx/>
                <a:latin typeface="Segoe UI"/>
                <a:ea typeface="+mn-ea"/>
                <a:cs typeface="Verdana"/>
              </a:rPr>
              <a:t>ADD</a:t>
            </a:r>
            <a:r>
              <a:rPr kumimoji="0" sz="1400" b="0" i="0" u="none" strike="noStrike" kern="1200" cap="none" spc="-82" normalizeH="0" baseline="0" noProof="0">
                <a:ln>
                  <a:noFill/>
                </a:ln>
                <a:solidFill>
                  <a:srgbClr val="051821"/>
                </a:solidFill>
                <a:effectLst/>
                <a:uLnTx/>
                <a:uFillTx/>
                <a:latin typeface="Segoe UI"/>
                <a:ea typeface="+mn-ea"/>
                <a:cs typeface="Verdana"/>
              </a:rPr>
              <a:t> </a:t>
            </a:r>
            <a:r>
              <a:rPr kumimoji="0" sz="1400" b="0" i="0" u="none" strike="noStrike" kern="1200" cap="none" spc="-5" normalizeH="0" baseline="0" noProof="0">
                <a:ln>
                  <a:noFill/>
                </a:ln>
                <a:solidFill>
                  <a:srgbClr val="051821"/>
                </a:solidFill>
                <a:effectLst/>
                <a:uLnTx/>
                <a:uFillTx/>
                <a:latin typeface="Segoe UI"/>
                <a:ea typeface="+mn-ea"/>
                <a:cs typeface="Verdana"/>
              </a:rPr>
              <a:t>(</a:t>
            </a:r>
            <a:r>
              <a:rPr kumimoji="0" lang="en-US" sz="1400" b="0" i="0" u="none" strike="noStrike" kern="1200" cap="none" spc="-5" normalizeH="0" baseline="0" noProof="0">
                <a:ln>
                  <a:noFill/>
                </a:ln>
                <a:solidFill>
                  <a:srgbClr val="051821"/>
                </a:solidFill>
                <a:effectLst/>
                <a:uLnTx/>
                <a:uFillTx/>
                <a:latin typeface="Segoe UI"/>
                <a:ea typeface="+mn-ea"/>
                <a:cs typeface="Verdana"/>
              </a:rPr>
              <a:t>Copy Page</a:t>
            </a:r>
            <a:r>
              <a:rPr kumimoji="0" sz="1400" b="0" i="0" u="none" strike="noStrike" kern="1200" cap="none" spc="-5" normalizeH="0" baseline="0" noProof="0">
                <a:ln>
                  <a:noFill/>
                </a:ln>
                <a:solidFill>
                  <a:srgbClr val="051821"/>
                </a:solidFill>
                <a:effectLst/>
                <a:uLnTx/>
                <a:uFillTx/>
                <a:latin typeface="Segoe UI"/>
                <a:ea typeface="+mn-ea"/>
                <a:cs typeface="Verdana"/>
              </a:rPr>
              <a:t>)</a:t>
            </a:r>
            <a:endParaRPr kumimoji="0" sz="1400" b="0" i="0" u="none" strike="noStrike" kern="1200" cap="none" spc="0" normalizeH="0" baseline="0" noProof="0">
              <a:ln>
                <a:noFill/>
              </a:ln>
              <a:solidFill>
                <a:srgbClr val="FFFFFF"/>
              </a:solidFill>
              <a:effectLst/>
              <a:uLnTx/>
              <a:uFillTx/>
              <a:latin typeface="Segoe UI"/>
              <a:ea typeface="+mn-ea"/>
              <a:cs typeface="Verdana"/>
            </a:endParaRPr>
          </a:p>
        </p:txBody>
      </p:sp>
      <p:sp>
        <p:nvSpPr>
          <p:cNvPr id="71" name="Rectangle 70">
            <a:extLst>
              <a:ext uri="{FF2B5EF4-FFF2-40B4-BE49-F238E27FC236}">
                <a16:creationId xmlns:a16="http://schemas.microsoft.com/office/drawing/2014/main" id="{2F42DDE1-2524-43F6-9B87-3502C0CB0078}"/>
              </a:ext>
            </a:extLst>
          </p:cNvPr>
          <p:cNvSpPr/>
          <p:nvPr/>
        </p:nvSpPr>
        <p:spPr bwMode="auto">
          <a:xfrm>
            <a:off x="8070935" y="5690549"/>
            <a:ext cx="1517980" cy="430567"/>
          </a:xfrm>
          <a:prstGeom prst="rect">
            <a:avLst/>
          </a:prstGeom>
          <a:solidFill>
            <a:srgbClr val="FFC000"/>
          </a:solid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fr-FR" sz="2400" b="0" i="0" u="none" strike="noStrike" kern="120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75" name="Rectangle 74">
            <a:extLst>
              <a:ext uri="{FF2B5EF4-FFF2-40B4-BE49-F238E27FC236}">
                <a16:creationId xmlns:a16="http://schemas.microsoft.com/office/drawing/2014/main" id="{D5615D66-5D31-4853-A589-01BEB036CCC7}"/>
              </a:ext>
            </a:extLst>
          </p:cNvPr>
          <p:cNvSpPr/>
          <p:nvPr/>
        </p:nvSpPr>
        <p:spPr bwMode="auto">
          <a:xfrm>
            <a:off x="2265882" y="3066498"/>
            <a:ext cx="1513955" cy="437648"/>
          </a:xfrm>
          <a:prstGeom prst="rect">
            <a:avLst/>
          </a:prstGeom>
          <a:solidFill>
            <a:srgbClr val="7CEE7C"/>
          </a:solid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fr-FR"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9" name="object 3">
            <a:extLst>
              <a:ext uri="{FF2B5EF4-FFF2-40B4-BE49-F238E27FC236}">
                <a16:creationId xmlns:a16="http://schemas.microsoft.com/office/drawing/2014/main" id="{0839FA2E-9800-4D82-970D-3E6A849BADB7}"/>
              </a:ext>
            </a:extLst>
          </p:cNvPr>
          <p:cNvSpPr txBox="1"/>
          <p:nvPr/>
        </p:nvSpPr>
        <p:spPr>
          <a:xfrm>
            <a:off x="3923091" y="5151242"/>
            <a:ext cx="1645656" cy="232820"/>
          </a:xfrm>
          <a:prstGeom prst="rect">
            <a:avLst/>
          </a:prstGeom>
        </p:spPr>
        <p:txBody>
          <a:bodyPr vert="horz" wrap="square" lIns="0" tIns="12953" rIns="0" bIns="0" rtlCol="0">
            <a:spAutoFit/>
          </a:bodyPr>
          <a:lstStyle/>
          <a:p>
            <a:pPr marL="12953" marR="0" lvl="0" indent="0" algn="l" defTabSz="932742" rtl="0" eaLnBrk="1" fontAlgn="auto" latinLnBrk="0" hangingPunct="1">
              <a:lnSpc>
                <a:spcPct val="100000"/>
              </a:lnSpc>
              <a:spcBef>
                <a:spcPts val="102"/>
              </a:spcBef>
              <a:spcAft>
                <a:spcPts val="0"/>
              </a:spcAft>
              <a:buClrTx/>
              <a:buSzTx/>
              <a:buFontTx/>
              <a:buNone/>
              <a:tabLst/>
              <a:defRPr/>
            </a:pPr>
            <a:r>
              <a:rPr kumimoji="0" sz="1400" b="0" i="0" u="none" strike="noStrike" kern="1200" cap="none" spc="-15" normalizeH="0" baseline="0" noProof="0">
                <a:ln>
                  <a:noFill/>
                </a:ln>
                <a:solidFill>
                  <a:srgbClr val="051821"/>
                </a:solidFill>
                <a:effectLst/>
                <a:uLnTx/>
                <a:uFillTx/>
                <a:latin typeface="Segoe UI"/>
                <a:ea typeface="+mn-ea"/>
                <a:cs typeface="Verdana"/>
              </a:rPr>
              <a:t>E</a:t>
            </a:r>
            <a:r>
              <a:rPr kumimoji="0" lang="en-US" sz="1400" b="0" i="0" u="none" strike="noStrike" kern="1200" cap="none" spc="-15" normalizeH="0" baseline="0" noProof="0">
                <a:ln>
                  <a:noFill/>
                </a:ln>
                <a:solidFill>
                  <a:srgbClr val="051821"/>
                </a:solidFill>
                <a:effectLst/>
                <a:uLnTx/>
                <a:uFillTx/>
                <a:latin typeface="Segoe UI"/>
                <a:ea typeface="+mn-ea"/>
                <a:cs typeface="Verdana"/>
              </a:rPr>
              <a:t>EXTEND</a:t>
            </a:r>
            <a:endParaRPr kumimoji="0" sz="1400" b="0" i="0" u="none" strike="noStrike" kern="1200" cap="none" spc="0" normalizeH="0" baseline="0" noProof="0">
              <a:ln>
                <a:noFill/>
              </a:ln>
              <a:solidFill>
                <a:srgbClr val="FFFFFF"/>
              </a:solidFill>
              <a:effectLst/>
              <a:uLnTx/>
              <a:uFillTx/>
              <a:latin typeface="Segoe UI"/>
              <a:ea typeface="+mn-ea"/>
              <a:cs typeface="Verdana"/>
            </a:endParaRPr>
          </a:p>
        </p:txBody>
      </p:sp>
      <p:cxnSp>
        <p:nvCxnSpPr>
          <p:cNvPr id="81" name="Connector: Elbow 80">
            <a:extLst>
              <a:ext uri="{FF2B5EF4-FFF2-40B4-BE49-F238E27FC236}">
                <a16:creationId xmlns:a16="http://schemas.microsoft.com/office/drawing/2014/main" id="{542D8DE9-4905-4E52-ADA2-4D9DEA3D8C54}"/>
              </a:ext>
            </a:extLst>
          </p:cNvPr>
          <p:cNvCxnSpPr>
            <a:cxnSpLocks/>
            <a:endCxn id="55" idx="1"/>
          </p:cNvCxnSpPr>
          <p:nvPr/>
        </p:nvCxnSpPr>
        <p:spPr>
          <a:xfrm flipV="1">
            <a:off x="9542759" y="3632535"/>
            <a:ext cx="332079" cy="1873629"/>
          </a:xfrm>
          <a:prstGeom prst="bentConnector3">
            <a:avLst>
              <a:gd name="adj1" fmla="val 50000"/>
            </a:avLst>
          </a:prstGeom>
          <a:ln w="19050">
            <a:headEnd type="none"/>
            <a:tailEnd type="triangle"/>
          </a:ln>
        </p:spPr>
        <p:style>
          <a:lnRef idx="1">
            <a:schemeClr val="dk1"/>
          </a:lnRef>
          <a:fillRef idx="0">
            <a:schemeClr val="dk1"/>
          </a:fillRef>
          <a:effectRef idx="0">
            <a:schemeClr val="dk1"/>
          </a:effectRef>
          <a:fontRef idx="minor">
            <a:schemeClr val="tx1"/>
          </a:fontRef>
        </p:style>
      </p:cxnSp>
      <p:sp>
        <p:nvSpPr>
          <p:cNvPr id="83" name="Rectangle 82">
            <a:extLst>
              <a:ext uri="{FF2B5EF4-FFF2-40B4-BE49-F238E27FC236}">
                <a16:creationId xmlns:a16="http://schemas.microsoft.com/office/drawing/2014/main" id="{095F1082-4A24-4F1A-B91F-C8D5B032F5F4}"/>
              </a:ext>
            </a:extLst>
          </p:cNvPr>
          <p:cNvSpPr/>
          <p:nvPr/>
        </p:nvSpPr>
        <p:spPr>
          <a:xfrm>
            <a:off x="8102255" y="3760565"/>
            <a:ext cx="1476110" cy="259045"/>
          </a:xfrm>
          <a:prstGeom prst="rect">
            <a:avLst/>
          </a:prstGeom>
        </p:spPr>
        <p:txBody>
          <a:bodyPr wrap="none">
            <a:spAutoFit/>
          </a:bodyPr>
          <a:lstStyle/>
          <a:p>
            <a:pPr marL="13970" marR="0" lvl="0" indent="0" algn="ctr" defTabSz="932742" rtl="0" eaLnBrk="1" fontAlgn="auto" latinLnBrk="0" hangingPunct="1">
              <a:lnSpc>
                <a:spcPts val="1315"/>
              </a:lnSpc>
              <a:spcBef>
                <a:spcPts val="0"/>
              </a:spcBef>
              <a:spcAft>
                <a:spcPts val="0"/>
              </a:spcAft>
              <a:buClrTx/>
              <a:buSzTx/>
              <a:buFontTx/>
              <a:buNone/>
              <a:tabLst/>
              <a:defRPr/>
            </a:pPr>
            <a:r>
              <a:rPr kumimoji="0" lang="fr-FR" sz="1400" b="0" i="0" u="none" strike="noStrike" kern="1200" cap="none" spc="-5" normalizeH="0" baseline="0" noProof="0">
                <a:ln>
                  <a:noFill/>
                </a:ln>
                <a:solidFill>
                  <a:schemeClr val="bg1"/>
                </a:solidFill>
                <a:effectLst/>
                <a:uLnTx/>
                <a:uFillTx/>
                <a:ea typeface="+mn-ea"/>
                <a:cs typeface="Verdana"/>
              </a:rPr>
              <a:t>System Memory</a:t>
            </a:r>
            <a:endParaRPr kumimoji="0" lang="fr-FR" sz="1400" b="0" i="0" u="none" strike="noStrike" kern="1200" cap="none" spc="0" normalizeH="0" baseline="0" noProof="0">
              <a:ln>
                <a:noFill/>
              </a:ln>
              <a:solidFill>
                <a:schemeClr val="bg1"/>
              </a:solidFill>
              <a:effectLst/>
              <a:uLnTx/>
              <a:uFillTx/>
              <a:ea typeface="+mn-ea"/>
              <a:cs typeface="Verdana"/>
            </a:endParaRPr>
          </a:p>
        </p:txBody>
      </p:sp>
      <p:sp>
        <p:nvSpPr>
          <p:cNvPr id="85" name="Rectangle 84">
            <a:extLst>
              <a:ext uri="{FF2B5EF4-FFF2-40B4-BE49-F238E27FC236}">
                <a16:creationId xmlns:a16="http://schemas.microsoft.com/office/drawing/2014/main" id="{A628F403-5871-4E56-8B34-49C2371CB5FD}"/>
              </a:ext>
            </a:extLst>
          </p:cNvPr>
          <p:cNvSpPr/>
          <p:nvPr/>
        </p:nvSpPr>
        <p:spPr>
          <a:xfrm>
            <a:off x="8060024" y="5281226"/>
            <a:ext cx="1492079" cy="425758"/>
          </a:xfrm>
          <a:prstGeom prst="rect">
            <a:avLst/>
          </a:prstGeom>
        </p:spPr>
        <p:txBody>
          <a:bodyPr wrap="square">
            <a:spAutoFit/>
          </a:bodyPr>
          <a:lstStyle/>
          <a:p>
            <a:pPr marL="13970" marR="0" lvl="0" indent="0" algn="ctr" defTabSz="932742" rtl="0" eaLnBrk="1" fontAlgn="auto" latinLnBrk="0" hangingPunct="1">
              <a:lnSpc>
                <a:spcPts val="1315"/>
              </a:lnSpc>
              <a:spcBef>
                <a:spcPts val="0"/>
              </a:spcBef>
              <a:spcAft>
                <a:spcPts val="0"/>
              </a:spcAft>
              <a:buClrTx/>
              <a:buSzTx/>
              <a:buFontTx/>
              <a:buNone/>
              <a:tabLst/>
              <a:defRPr/>
            </a:pPr>
            <a:r>
              <a:rPr kumimoji="0" lang="en-US" sz="1400" b="0" i="0" u="none" strike="noStrike" kern="1200" cap="none" spc="-5" normalizeH="0" baseline="0" noProof="0">
                <a:ln>
                  <a:noFill/>
                </a:ln>
                <a:solidFill>
                  <a:srgbClr val="505050">
                    <a:lumMod val="50000"/>
                  </a:srgbClr>
                </a:solidFill>
                <a:effectLst/>
                <a:uLnTx/>
                <a:uFillTx/>
                <a:ea typeface="+mn-ea"/>
                <a:cs typeface="Verdana"/>
              </a:rPr>
              <a:t>Plaintext Code/Data</a:t>
            </a:r>
            <a:endParaRPr kumimoji="0" lang="fr-FR" sz="1400" b="0" i="0" u="none" strike="noStrike" kern="1200" cap="none" spc="0" normalizeH="0" baseline="0" noProof="0">
              <a:ln>
                <a:noFill/>
              </a:ln>
              <a:solidFill>
                <a:srgbClr val="505050">
                  <a:lumMod val="50000"/>
                </a:srgbClr>
              </a:solidFill>
              <a:effectLst/>
              <a:uLnTx/>
              <a:uFillTx/>
              <a:ea typeface="+mn-ea"/>
              <a:cs typeface="Verdana"/>
            </a:endParaRPr>
          </a:p>
        </p:txBody>
      </p:sp>
      <p:sp>
        <p:nvSpPr>
          <p:cNvPr id="87" name="Rectangle 86">
            <a:extLst>
              <a:ext uri="{FF2B5EF4-FFF2-40B4-BE49-F238E27FC236}">
                <a16:creationId xmlns:a16="http://schemas.microsoft.com/office/drawing/2014/main" id="{9B813CD9-8E45-49BA-9860-DC1A914111C0}"/>
              </a:ext>
            </a:extLst>
          </p:cNvPr>
          <p:cNvSpPr/>
          <p:nvPr/>
        </p:nvSpPr>
        <p:spPr>
          <a:xfrm>
            <a:off x="8069487" y="5715344"/>
            <a:ext cx="1492079" cy="425758"/>
          </a:xfrm>
          <a:prstGeom prst="rect">
            <a:avLst/>
          </a:prstGeom>
        </p:spPr>
        <p:txBody>
          <a:bodyPr wrap="square">
            <a:spAutoFit/>
          </a:bodyPr>
          <a:lstStyle/>
          <a:p>
            <a:pPr marL="13970" marR="0" lvl="0" indent="0" algn="ctr" defTabSz="932742" rtl="0" eaLnBrk="1" fontAlgn="auto" latinLnBrk="0" hangingPunct="1">
              <a:lnSpc>
                <a:spcPts val="1315"/>
              </a:lnSpc>
              <a:spcBef>
                <a:spcPts val="0"/>
              </a:spcBef>
              <a:spcAft>
                <a:spcPts val="0"/>
              </a:spcAft>
              <a:buClrTx/>
              <a:buSzTx/>
              <a:buFontTx/>
              <a:buNone/>
              <a:tabLst/>
              <a:defRPr/>
            </a:pPr>
            <a:r>
              <a:rPr kumimoji="0" lang="en-US" sz="1400" b="0" i="0" u="none" strike="noStrike" kern="1200" cap="none" spc="-5" normalizeH="0" baseline="0" noProof="0">
                <a:ln>
                  <a:noFill/>
                </a:ln>
                <a:solidFill>
                  <a:srgbClr val="505050">
                    <a:lumMod val="50000"/>
                  </a:srgbClr>
                </a:solidFill>
                <a:effectLst/>
                <a:uLnTx/>
                <a:uFillTx/>
                <a:ea typeface="+mn-ea"/>
                <a:cs typeface="Verdana"/>
              </a:rPr>
              <a:t>Plaintext Code/Data</a:t>
            </a:r>
            <a:endParaRPr kumimoji="0" lang="fr-FR" sz="1400" b="0" i="0" u="none" strike="noStrike" kern="1200" cap="none" spc="0" normalizeH="0" baseline="0" noProof="0">
              <a:ln>
                <a:noFill/>
              </a:ln>
              <a:solidFill>
                <a:srgbClr val="505050">
                  <a:lumMod val="50000"/>
                </a:srgbClr>
              </a:solidFill>
              <a:effectLst/>
              <a:uLnTx/>
              <a:uFillTx/>
              <a:ea typeface="+mn-ea"/>
              <a:cs typeface="Verdana"/>
            </a:endParaRPr>
          </a:p>
        </p:txBody>
      </p:sp>
      <p:sp>
        <p:nvSpPr>
          <p:cNvPr id="89" name="Rectangle 88">
            <a:extLst>
              <a:ext uri="{FF2B5EF4-FFF2-40B4-BE49-F238E27FC236}">
                <a16:creationId xmlns:a16="http://schemas.microsoft.com/office/drawing/2014/main" id="{06D07B60-F80A-40AE-AC8A-F1365E5891B4}"/>
              </a:ext>
            </a:extLst>
          </p:cNvPr>
          <p:cNvSpPr/>
          <p:nvPr/>
        </p:nvSpPr>
        <p:spPr>
          <a:xfrm>
            <a:off x="2269346" y="2683783"/>
            <a:ext cx="1518611" cy="259045"/>
          </a:xfrm>
          <a:prstGeom prst="rect">
            <a:avLst/>
          </a:prstGeom>
        </p:spPr>
        <p:txBody>
          <a:bodyPr wrap="square">
            <a:spAutoFit/>
          </a:bodyPr>
          <a:lstStyle/>
          <a:p>
            <a:pPr marL="13970" marR="0" lvl="0" indent="0" algn="ctr" defTabSz="932742" rtl="0" eaLnBrk="1" fontAlgn="auto" latinLnBrk="0" hangingPunct="1">
              <a:lnSpc>
                <a:spcPts val="1315"/>
              </a:lnSpc>
              <a:spcBef>
                <a:spcPts val="0"/>
              </a:spcBef>
              <a:spcAft>
                <a:spcPts val="0"/>
              </a:spcAft>
              <a:buClrTx/>
              <a:buSzTx/>
              <a:buFontTx/>
              <a:buNone/>
              <a:tabLst/>
              <a:defRPr/>
            </a:pPr>
            <a:r>
              <a:rPr kumimoji="0" lang="fr-FR" sz="1400" b="0" i="0" u="none" strike="noStrike" kern="1200" cap="none" spc="-5" normalizeH="0" baseline="0" noProof="0">
                <a:ln>
                  <a:noFill/>
                </a:ln>
                <a:solidFill>
                  <a:srgbClr val="505050">
                    <a:lumMod val="50000"/>
                  </a:srgbClr>
                </a:solidFill>
                <a:effectLst/>
                <a:uLnTx/>
                <a:uFillTx/>
                <a:ea typeface="+mn-ea"/>
                <a:cs typeface="Verdana"/>
              </a:rPr>
              <a:t>Code/Data</a:t>
            </a:r>
          </a:p>
        </p:txBody>
      </p:sp>
      <p:sp>
        <p:nvSpPr>
          <p:cNvPr id="91" name="Rectangle 90">
            <a:extLst>
              <a:ext uri="{FF2B5EF4-FFF2-40B4-BE49-F238E27FC236}">
                <a16:creationId xmlns:a16="http://schemas.microsoft.com/office/drawing/2014/main" id="{CA013347-4E43-4D1A-8A2F-761352735AAA}"/>
              </a:ext>
            </a:extLst>
          </p:cNvPr>
          <p:cNvSpPr/>
          <p:nvPr/>
        </p:nvSpPr>
        <p:spPr>
          <a:xfrm>
            <a:off x="2265881" y="3116740"/>
            <a:ext cx="1518611" cy="259045"/>
          </a:xfrm>
          <a:prstGeom prst="rect">
            <a:avLst/>
          </a:prstGeom>
        </p:spPr>
        <p:txBody>
          <a:bodyPr wrap="square">
            <a:spAutoFit/>
          </a:bodyPr>
          <a:lstStyle/>
          <a:p>
            <a:pPr marL="13970" marR="0" lvl="0" indent="0" algn="ctr" defTabSz="932742" rtl="0" eaLnBrk="1" fontAlgn="auto" latinLnBrk="0" hangingPunct="1">
              <a:lnSpc>
                <a:spcPts val="1315"/>
              </a:lnSpc>
              <a:spcBef>
                <a:spcPts val="0"/>
              </a:spcBef>
              <a:spcAft>
                <a:spcPts val="0"/>
              </a:spcAft>
              <a:buClrTx/>
              <a:buSzTx/>
              <a:buFontTx/>
              <a:buNone/>
              <a:tabLst/>
              <a:defRPr/>
            </a:pPr>
            <a:r>
              <a:rPr kumimoji="0" lang="fr-FR" sz="1400" b="0" i="0" u="none" strike="noStrike" kern="1200" cap="none" spc="-5" normalizeH="0" baseline="0" noProof="0">
                <a:ln>
                  <a:noFill/>
                </a:ln>
                <a:solidFill>
                  <a:srgbClr val="505050">
                    <a:lumMod val="50000"/>
                  </a:srgbClr>
                </a:solidFill>
                <a:effectLst/>
                <a:uLnTx/>
                <a:uFillTx/>
                <a:ea typeface="+mn-ea"/>
                <a:cs typeface="Verdana"/>
              </a:rPr>
              <a:t>Code/Data</a:t>
            </a:r>
          </a:p>
        </p:txBody>
      </p:sp>
    </p:spTree>
    <p:extLst>
      <p:ext uri="{BB962C8B-B14F-4D97-AF65-F5344CB8AC3E}">
        <p14:creationId xmlns:p14="http://schemas.microsoft.com/office/powerpoint/2010/main" val="4214396880"/>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72274" y="144462"/>
            <a:ext cx="11889564" cy="860424"/>
          </a:xfrm>
        </p:spPr>
        <p:txBody>
          <a:bodyPr/>
          <a:lstStyle/>
          <a:p>
            <a:r>
              <a:rPr lang="en-US"/>
              <a:t>Lifecycle of an enclave</a:t>
            </a:r>
          </a:p>
        </p:txBody>
      </p:sp>
      <p:sp>
        <p:nvSpPr>
          <p:cNvPr id="3" name="object 2">
            <a:extLst>
              <a:ext uri="{FF2B5EF4-FFF2-40B4-BE49-F238E27FC236}">
                <a16:creationId xmlns:a16="http://schemas.microsoft.com/office/drawing/2014/main" id="{9485C496-E04D-488C-BF61-04767D6DA668}"/>
              </a:ext>
            </a:extLst>
          </p:cNvPr>
          <p:cNvSpPr/>
          <p:nvPr/>
        </p:nvSpPr>
        <p:spPr>
          <a:xfrm>
            <a:off x="2260909" y="1547836"/>
            <a:ext cx="1527048" cy="5412105"/>
          </a:xfrm>
          <a:custGeom>
            <a:avLst/>
            <a:gdLst/>
            <a:ahLst/>
            <a:cxnLst/>
            <a:rect l="l" t="t" r="r" b="b"/>
            <a:pathLst>
              <a:path w="1295400" h="5412105">
                <a:moveTo>
                  <a:pt x="0" y="5411724"/>
                </a:moveTo>
                <a:lnTo>
                  <a:pt x="1295400" y="5411724"/>
                </a:lnTo>
                <a:lnTo>
                  <a:pt x="1295400" y="0"/>
                </a:lnTo>
                <a:lnTo>
                  <a:pt x="0" y="0"/>
                </a:lnTo>
                <a:lnTo>
                  <a:pt x="0" y="5411724"/>
                </a:lnTo>
                <a:close/>
              </a:path>
            </a:pathLst>
          </a:custGeom>
          <a:solidFill>
            <a:srgbClr val="008000"/>
          </a:solidFill>
          <a:ln w="28575">
            <a:solidFill>
              <a:schemeClr val="bg1">
                <a:lumMod val="50000"/>
              </a:schemeClr>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FFFFFF"/>
              </a:solidFill>
              <a:effectLst/>
              <a:uLnTx/>
              <a:uFillTx/>
              <a:latin typeface="Segoe UI"/>
              <a:ea typeface="+mn-ea"/>
              <a:cs typeface="+mn-cs"/>
            </a:endParaRPr>
          </a:p>
        </p:txBody>
      </p:sp>
      <p:sp>
        <p:nvSpPr>
          <p:cNvPr id="4" name="object 4">
            <a:extLst>
              <a:ext uri="{FF2B5EF4-FFF2-40B4-BE49-F238E27FC236}">
                <a16:creationId xmlns:a16="http://schemas.microsoft.com/office/drawing/2014/main" id="{7DCB428B-530B-4381-A671-2C7CD265F1F0}"/>
              </a:ext>
            </a:extLst>
          </p:cNvPr>
          <p:cNvSpPr/>
          <p:nvPr/>
        </p:nvSpPr>
        <p:spPr>
          <a:xfrm>
            <a:off x="8076354" y="1539350"/>
            <a:ext cx="1524000" cy="5410200"/>
          </a:xfrm>
          <a:custGeom>
            <a:avLst/>
            <a:gdLst/>
            <a:ahLst/>
            <a:cxnLst/>
            <a:rect l="l" t="t" r="r" b="b"/>
            <a:pathLst>
              <a:path w="1524000" h="5410200">
                <a:moveTo>
                  <a:pt x="0" y="5410200"/>
                </a:moveTo>
                <a:lnTo>
                  <a:pt x="1524000" y="5410200"/>
                </a:lnTo>
                <a:lnTo>
                  <a:pt x="1524000" y="0"/>
                </a:lnTo>
                <a:lnTo>
                  <a:pt x="0" y="0"/>
                </a:lnTo>
                <a:lnTo>
                  <a:pt x="0" y="5410200"/>
                </a:lnTo>
                <a:close/>
              </a:path>
            </a:pathLst>
          </a:custGeom>
          <a:solidFill>
            <a:srgbClr val="555E61"/>
          </a:solidFill>
          <a:ln w="28575">
            <a:solidFill>
              <a:schemeClr val="bg1">
                <a:lumMod val="50000"/>
              </a:schemeClr>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FFFFFF"/>
              </a:solidFill>
              <a:effectLst/>
              <a:uLnTx/>
              <a:uFillTx/>
              <a:latin typeface="Segoe UI"/>
              <a:ea typeface="+mn-ea"/>
              <a:cs typeface="+mn-cs"/>
            </a:endParaRPr>
          </a:p>
        </p:txBody>
      </p:sp>
      <p:sp>
        <p:nvSpPr>
          <p:cNvPr id="5" name="TextBox 4">
            <a:extLst>
              <a:ext uri="{FF2B5EF4-FFF2-40B4-BE49-F238E27FC236}">
                <a16:creationId xmlns:a16="http://schemas.microsoft.com/office/drawing/2014/main" id="{E47D8150-7B83-4B66-B9BE-B13EB2FC572F}"/>
              </a:ext>
            </a:extLst>
          </p:cNvPr>
          <p:cNvSpPr txBox="1"/>
          <p:nvPr/>
        </p:nvSpPr>
        <p:spPr>
          <a:xfrm>
            <a:off x="1923133" y="889144"/>
            <a:ext cx="2054088" cy="517065"/>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a:ln>
                  <a:noFill/>
                </a:ln>
                <a:solidFill>
                  <a:srgbClr val="505050">
                    <a:lumMod val="50000"/>
                  </a:srgbClr>
                </a:solidFill>
                <a:effectLst/>
                <a:uLnTx/>
                <a:uFillTx/>
                <a:latin typeface="Segoe UI"/>
                <a:ea typeface="+mn-ea"/>
                <a:cs typeface="+mn-cs"/>
              </a:rPr>
              <a:t>Virtual Addr Space</a:t>
            </a:r>
          </a:p>
        </p:txBody>
      </p:sp>
      <p:sp>
        <p:nvSpPr>
          <p:cNvPr id="6" name="TextBox 5">
            <a:extLst>
              <a:ext uri="{FF2B5EF4-FFF2-40B4-BE49-F238E27FC236}">
                <a16:creationId xmlns:a16="http://schemas.microsoft.com/office/drawing/2014/main" id="{C6338F15-6942-429D-B4C1-E0DFFFF20DD2}"/>
              </a:ext>
            </a:extLst>
          </p:cNvPr>
          <p:cNvSpPr txBox="1"/>
          <p:nvPr/>
        </p:nvSpPr>
        <p:spPr>
          <a:xfrm>
            <a:off x="7750946" y="889144"/>
            <a:ext cx="2174827" cy="517065"/>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a:ln>
                  <a:noFill/>
                </a:ln>
                <a:solidFill>
                  <a:srgbClr val="505050">
                    <a:lumMod val="50000"/>
                  </a:srgbClr>
                </a:solidFill>
                <a:effectLst/>
                <a:uLnTx/>
                <a:uFillTx/>
                <a:latin typeface="Segoe UI"/>
                <a:ea typeface="+mn-ea"/>
                <a:cs typeface="+mn-cs"/>
              </a:rPr>
              <a:t>Physical </a:t>
            </a:r>
            <a:r>
              <a:rPr kumimoji="0" lang="en-US" sz="1600" b="0" i="0" u="none" strike="noStrike" kern="1200" cap="none" spc="0" normalizeH="0" baseline="0" err="1">
                <a:ln>
                  <a:noFill/>
                </a:ln>
                <a:solidFill>
                  <a:srgbClr val="505050">
                    <a:lumMod val="50000"/>
                  </a:srgbClr>
                </a:solidFill>
                <a:effectLst/>
                <a:uLnTx/>
                <a:uFillTx/>
                <a:latin typeface="Segoe UI"/>
                <a:ea typeface="+mn-ea"/>
                <a:cs typeface="+mn-cs"/>
              </a:rPr>
              <a:t>Addr</a:t>
            </a:r>
            <a:r>
              <a:rPr kumimoji="0" lang="en-US" sz="1600" b="0" i="0" u="none" strike="noStrike" kern="1200" cap="none" spc="0" normalizeH="0" baseline="0">
                <a:ln>
                  <a:noFill/>
                </a:ln>
                <a:solidFill>
                  <a:srgbClr val="505050">
                    <a:lumMod val="50000"/>
                  </a:srgbClr>
                </a:solidFill>
                <a:effectLst/>
                <a:uLnTx/>
                <a:uFillTx/>
                <a:latin typeface="Segoe UI"/>
                <a:ea typeface="+mn-ea"/>
                <a:cs typeface="+mn-cs"/>
              </a:rPr>
              <a:t> Space</a:t>
            </a:r>
          </a:p>
        </p:txBody>
      </p:sp>
      <p:sp>
        <p:nvSpPr>
          <p:cNvPr id="7" name="Rectangle 6">
            <a:extLst>
              <a:ext uri="{FF2B5EF4-FFF2-40B4-BE49-F238E27FC236}">
                <a16:creationId xmlns:a16="http://schemas.microsoft.com/office/drawing/2014/main" id="{53BBCE30-4EA4-41BA-9337-203897F5B9C3}"/>
              </a:ext>
            </a:extLst>
          </p:cNvPr>
          <p:cNvSpPr/>
          <p:nvPr/>
        </p:nvSpPr>
        <p:spPr>
          <a:xfrm>
            <a:off x="-444429" y="6421197"/>
            <a:ext cx="2821591" cy="461665"/>
          </a:xfrm>
          <a:prstGeom prst="rect">
            <a:avLst/>
          </a:prstGeom>
        </p:spPr>
        <p:txBody>
          <a:bodyPr wrap="square">
            <a:spAutoFit/>
          </a:bodyPr>
          <a:lstStyle/>
          <a:p>
            <a:pPr lvl="1">
              <a:lnSpc>
                <a:spcPct val="100000"/>
              </a:lnSpc>
              <a:spcBef>
                <a:spcPts val="1200"/>
              </a:spcBef>
            </a:pPr>
            <a:r>
              <a:rPr lang="fr-FR" sz="1200"/>
              <a:t>Intel Source (</a:t>
            </a:r>
            <a:r>
              <a:rPr lang="en-US" sz="1200">
                <a:hlinkClick r:id="rId3"/>
              </a:rPr>
              <a:t>Intel Software Guard Extensions</a:t>
            </a:r>
            <a:r>
              <a:rPr lang="en-US" sz="1200"/>
              <a:t>) </a:t>
            </a:r>
          </a:p>
        </p:txBody>
      </p:sp>
      <p:sp>
        <p:nvSpPr>
          <p:cNvPr id="9" name="Rectangle 8">
            <a:extLst>
              <a:ext uri="{FF2B5EF4-FFF2-40B4-BE49-F238E27FC236}">
                <a16:creationId xmlns:a16="http://schemas.microsoft.com/office/drawing/2014/main" id="{9CCFBA7A-6025-4ABD-969A-B5BD2FDFC400}"/>
              </a:ext>
            </a:extLst>
          </p:cNvPr>
          <p:cNvSpPr/>
          <p:nvPr/>
        </p:nvSpPr>
        <p:spPr bwMode="auto">
          <a:xfrm>
            <a:off x="2267414" y="2018195"/>
            <a:ext cx="1523472" cy="2691246"/>
          </a:xfrm>
          <a:prstGeom prst="rect">
            <a:avLst/>
          </a:prstGeom>
          <a:solidFill>
            <a:srgbClr val="FF0000"/>
          </a:solid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fr-FR"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Rectangle 10">
            <a:extLst>
              <a:ext uri="{FF2B5EF4-FFF2-40B4-BE49-F238E27FC236}">
                <a16:creationId xmlns:a16="http://schemas.microsoft.com/office/drawing/2014/main" id="{CB241541-1BEF-4D7A-AEB6-E885CF4882ED}"/>
              </a:ext>
            </a:extLst>
          </p:cNvPr>
          <p:cNvSpPr/>
          <p:nvPr/>
        </p:nvSpPr>
        <p:spPr bwMode="auto">
          <a:xfrm>
            <a:off x="8076355" y="1891145"/>
            <a:ext cx="1524000" cy="2182091"/>
          </a:xfrm>
          <a:prstGeom prst="rect">
            <a:avLst/>
          </a:prstGeom>
          <a:solidFill>
            <a:schemeClr val="accent1"/>
          </a:solid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fr-FR"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Rectangle 12">
            <a:extLst>
              <a:ext uri="{FF2B5EF4-FFF2-40B4-BE49-F238E27FC236}">
                <a16:creationId xmlns:a16="http://schemas.microsoft.com/office/drawing/2014/main" id="{F1BDB5D0-16D4-4201-B575-33A51F9B937B}"/>
              </a:ext>
            </a:extLst>
          </p:cNvPr>
          <p:cNvSpPr/>
          <p:nvPr/>
        </p:nvSpPr>
        <p:spPr bwMode="auto">
          <a:xfrm>
            <a:off x="8076354" y="4592286"/>
            <a:ext cx="1524000" cy="2357264"/>
          </a:xfrm>
          <a:prstGeom prst="rect">
            <a:avLst/>
          </a:prstGeom>
          <a:solidFill>
            <a:srgbClr val="FF39E7"/>
          </a:solid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fr-FR" sz="2400" b="0" i="0" u="none" strike="noStrike" kern="120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5" name="object 3">
            <a:extLst>
              <a:ext uri="{FF2B5EF4-FFF2-40B4-BE49-F238E27FC236}">
                <a16:creationId xmlns:a16="http://schemas.microsoft.com/office/drawing/2014/main" id="{8A47248A-CCEA-440E-9A9D-B26D88954647}"/>
              </a:ext>
            </a:extLst>
          </p:cNvPr>
          <p:cNvSpPr txBox="1"/>
          <p:nvPr/>
        </p:nvSpPr>
        <p:spPr>
          <a:xfrm>
            <a:off x="3930541" y="4709441"/>
            <a:ext cx="1645656" cy="232820"/>
          </a:xfrm>
          <a:prstGeom prst="rect">
            <a:avLst/>
          </a:prstGeom>
        </p:spPr>
        <p:txBody>
          <a:bodyPr vert="horz" wrap="square" lIns="0" tIns="12953" rIns="0" bIns="0" rtlCol="0">
            <a:spAutoFit/>
          </a:bodyPr>
          <a:lstStyle/>
          <a:p>
            <a:pPr marL="12953" marR="0" lvl="0" indent="0" algn="l" defTabSz="932742" rtl="0" eaLnBrk="1" fontAlgn="auto" latinLnBrk="0" hangingPunct="1">
              <a:lnSpc>
                <a:spcPct val="100000"/>
              </a:lnSpc>
              <a:spcBef>
                <a:spcPts val="102"/>
              </a:spcBef>
              <a:spcAft>
                <a:spcPts val="0"/>
              </a:spcAft>
              <a:buClrTx/>
              <a:buSzTx/>
              <a:buFontTx/>
              <a:buNone/>
              <a:tabLst/>
              <a:defRPr/>
            </a:pPr>
            <a:r>
              <a:rPr kumimoji="0" sz="1400" b="0" i="0" u="none" strike="noStrike" kern="1200" cap="none" spc="-15" normalizeH="0" baseline="0" noProof="0">
                <a:ln>
                  <a:noFill/>
                </a:ln>
                <a:solidFill>
                  <a:srgbClr val="051821"/>
                </a:solidFill>
                <a:effectLst/>
                <a:uLnTx/>
                <a:uFillTx/>
                <a:latin typeface="Segoe UI"/>
                <a:ea typeface="+mn-ea"/>
                <a:cs typeface="Verdana"/>
              </a:rPr>
              <a:t>ECREATE</a:t>
            </a:r>
            <a:r>
              <a:rPr kumimoji="0" sz="1400" b="0" i="0" u="none" strike="noStrike" kern="1200" cap="none" spc="-82" normalizeH="0" baseline="0" noProof="0">
                <a:ln>
                  <a:noFill/>
                </a:ln>
                <a:solidFill>
                  <a:srgbClr val="051821"/>
                </a:solidFill>
                <a:effectLst/>
                <a:uLnTx/>
                <a:uFillTx/>
                <a:latin typeface="Segoe UI"/>
                <a:ea typeface="+mn-ea"/>
                <a:cs typeface="Verdana"/>
              </a:rPr>
              <a:t> </a:t>
            </a:r>
            <a:r>
              <a:rPr kumimoji="0" sz="1400" b="0" i="0" u="none" strike="noStrike" kern="1200" cap="none" spc="-5" normalizeH="0" baseline="0" noProof="0">
                <a:ln>
                  <a:noFill/>
                </a:ln>
                <a:solidFill>
                  <a:srgbClr val="051821"/>
                </a:solidFill>
                <a:effectLst/>
                <a:uLnTx/>
                <a:uFillTx/>
                <a:latin typeface="Segoe UI"/>
                <a:ea typeface="+mn-ea"/>
                <a:cs typeface="Verdana"/>
              </a:rPr>
              <a:t>(Range)</a:t>
            </a:r>
            <a:endParaRPr kumimoji="0" sz="1400" b="0" i="0" u="none" strike="noStrike" kern="1200" cap="none" spc="0" normalizeH="0" baseline="0" noProof="0">
              <a:ln>
                <a:noFill/>
              </a:ln>
              <a:solidFill>
                <a:srgbClr val="FFFFFF"/>
              </a:solidFill>
              <a:effectLst/>
              <a:uLnTx/>
              <a:uFillTx/>
              <a:latin typeface="Segoe UI"/>
              <a:ea typeface="+mn-ea"/>
              <a:cs typeface="Verdana"/>
            </a:endParaRPr>
          </a:p>
        </p:txBody>
      </p:sp>
      <p:sp>
        <p:nvSpPr>
          <p:cNvPr id="17" name="Rectangle 16">
            <a:extLst>
              <a:ext uri="{FF2B5EF4-FFF2-40B4-BE49-F238E27FC236}">
                <a16:creationId xmlns:a16="http://schemas.microsoft.com/office/drawing/2014/main" id="{9915F9FC-EF37-4104-9CDA-F622E8F6D8A1}"/>
              </a:ext>
            </a:extLst>
          </p:cNvPr>
          <p:cNvSpPr/>
          <p:nvPr/>
        </p:nvSpPr>
        <p:spPr>
          <a:xfrm>
            <a:off x="8037533" y="4626313"/>
            <a:ext cx="1517980" cy="259045"/>
          </a:xfrm>
          <a:prstGeom prst="rect">
            <a:avLst/>
          </a:prstGeom>
        </p:spPr>
        <p:txBody>
          <a:bodyPr wrap="none">
            <a:spAutoFit/>
          </a:bodyPr>
          <a:lstStyle/>
          <a:p>
            <a:pPr marL="13970" marR="0" lvl="0" indent="0" algn="ctr" fontAlgn="auto">
              <a:lnSpc>
                <a:spcPts val="1315"/>
              </a:lnSpc>
              <a:spcBef>
                <a:spcPts val="0"/>
              </a:spcBef>
              <a:spcAft>
                <a:spcPts val="0"/>
              </a:spcAft>
              <a:buClrTx/>
              <a:buSzTx/>
              <a:buFontTx/>
              <a:buNone/>
              <a:tabLst/>
              <a:defRPr/>
            </a:pPr>
            <a:r>
              <a:rPr lang="fr-FR" sz="1200" spc="-5">
                <a:solidFill>
                  <a:schemeClr val="bg1"/>
                </a:solidFill>
                <a:cs typeface="Verdana"/>
              </a:rPr>
              <a:t>Enclave Page Cache</a:t>
            </a:r>
          </a:p>
        </p:txBody>
      </p:sp>
      <p:sp>
        <p:nvSpPr>
          <p:cNvPr id="19" name="object 8">
            <a:extLst>
              <a:ext uri="{FF2B5EF4-FFF2-40B4-BE49-F238E27FC236}">
                <a16:creationId xmlns:a16="http://schemas.microsoft.com/office/drawing/2014/main" id="{FCB0EF44-EE30-4A3D-9BEF-4C8C362F90E7}"/>
              </a:ext>
            </a:extLst>
          </p:cNvPr>
          <p:cNvSpPr/>
          <p:nvPr/>
        </p:nvSpPr>
        <p:spPr>
          <a:xfrm>
            <a:off x="9902815" y="5213250"/>
            <a:ext cx="1554339" cy="108804"/>
          </a:xfrm>
          <a:custGeom>
            <a:avLst/>
            <a:gdLst/>
            <a:ahLst/>
            <a:cxnLst/>
            <a:rect l="l" t="t" r="r" b="b"/>
            <a:pathLst>
              <a:path w="1524000" h="106679">
                <a:moveTo>
                  <a:pt x="0" y="106679"/>
                </a:moveTo>
                <a:lnTo>
                  <a:pt x="1524000" y="106679"/>
                </a:lnTo>
                <a:lnTo>
                  <a:pt x="1524000" y="0"/>
                </a:lnTo>
                <a:lnTo>
                  <a:pt x="0" y="0"/>
                </a:lnTo>
                <a:lnTo>
                  <a:pt x="0" y="106679"/>
                </a:lnTo>
                <a:close/>
              </a:path>
            </a:pathLst>
          </a:custGeom>
          <a:solidFill>
            <a:srgbClr val="AA00AF"/>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21" name="object 9">
            <a:extLst>
              <a:ext uri="{FF2B5EF4-FFF2-40B4-BE49-F238E27FC236}">
                <a16:creationId xmlns:a16="http://schemas.microsoft.com/office/drawing/2014/main" id="{62DD4E4B-99A2-4B05-9834-06440F4F618A}"/>
              </a:ext>
            </a:extLst>
          </p:cNvPr>
          <p:cNvSpPr/>
          <p:nvPr/>
        </p:nvSpPr>
        <p:spPr>
          <a:xfrm>
            <a:off x="9902815" y="5632923"/>
            <a:ext cx="1554339" cy="77717"/>
          </a:xfrm>
          <a:custGeom>
            <a:avLst/>
            <a:gdLst/>
            <a:ahLst/>
            <a:cxnLst/>
            <a:rect l="l" t="t" r="r" b="b"/>
            <a:pathLst>
              <a:path w="1524000" h="76200">
                <a:moveTo>
                  <a:pt x="0" y="76200"/>
                </a:moveTo>
                <a:lnTo>
                  <a:pt x="1524000" y="76200"/>
                </a:lnTo>
                <a:lnTo>
                  <a:pt x="1524000" y="0"/>
                </a:lnTo>
                <a:lnTo>
                  <a:pt x="0" y="0"/>
                </a:lnTo>
                <a:lnTo>
                  <a:pt x="0" y="76200"/>
                </a:lnTo>
                <a:close/>
              </a:path>
            </a:pathLst>
          </a:custGeom>
          <a:solidFill>
            <a:srgbClr val="AA00AF"/>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25" name="object 10">
            <a:extLst>
              <a:ext uri="{FF2B5EF4-FFF2-40B4-BE49-F238E27FC236}">
                <a16:creationId xmlns:a16="http://schemas.microsoft.com/office/drawing/2014/main" id="{2B901A84-0442-4A3B-BD9B-FA6A9D9FC6A1}"/>
              </a:ext>
            </a:extLst>
          </p:cNvPr>
          <p:cNvSpPr/>
          <p:nvPr/>
        </p:nvSpPr>
        <p:spPr>
          <a:xfrm>
            <a:off x="9902815" y="6021508"/>
            <a:ext cx="1554339" cy="550495"/>
          </a:xfrm>
          <a:custGeom>
            <a:avLst/>
            <a:gdLst/>
            <a:ahLst/>
            <a:cxnLst/>
            <a:rect l="l" t="t" r="r" b="b"/>
            <a:pathLst>
              <a:path w="1524000" h="539750">
                <a:moveTo>
                  <a:pt x="0" y="539495"/>
                </a:moveTo>
                <a:lnTo>
                  <a:pt x="1524000" y="539495"/>
                </a:lnTo>
                <a:lnTo>
                  <a:pt x="1524000" y="0"/>
                </a:lnTo>
                <a:lnTo>
                  <a:pt x="0" y="0"/>
                </a:lnTo>
                <a:lnTo>
                  <a:pt x="0" y="539495"/>
                </a:lnTo>
                <a:close/>
              </a:path>
            </a:pathLst>
          </a:custGeom>
          <a:solidFill>
            <a:srgbClr val="AA00AF"/>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27" name="object 11">
            <a:extLst>
              <a:ext uri="{FF2B5EF4-FFF2-40B4-BE49-F238E27FC236}">
                <a16:creationId xmlns:a16="http://schemas.microsoft.com/office/drawing/2014/main" id="{2EA93D33-12BE-473E-9D61-8BFEC4A05A2E}"/>
              </a:ext>
            </a:extLst>
          </p:cNvPr>
          <p:cNvSpPr/>
          <p:nvPr/>
        </p:nvSpPr>
        <p:spPr>
          <a:xfrm>
            <a:off x="9902815" y="6882610"/>
            <a:ext cx="1554339" cy="67355"/>
          </a:xfrm>
          <a:custGeom>
            <a:avLst/>
            <a:gdLst/>
            <a:ahLst/>
            <a:cxnLst/>
            <a:rect l="l" t="t" r="r" b="b"/>
            <a:pathLst>
              <a:path w="1524000" h="66039">
                <a:moveTo>
                  <a:pt x="0" y="65532"/>
                </a:moveTo>
                <a:lnTo>
                  <a:pt x="1524000" y="65532"/>
                </a:lnTo>
                <a:lnTo>
                  <a:pt x="1524000" y="0"/>
                </a:lnTo>
                <a:lnTo>
                  <a:pt x="0" y="0"/>
                </a:lnTo>
                <a:lnTo>
                  <a:pt x="0" y="65532"/>
                </a:lnTo>
                <a:close/>
              </a:path>
            </a:pathLst>
          </a:custGeom>
          <a:solidFill>
            <a:srgbClr val="AA00AF"/>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29" name="object 12">
            <a:extLst>
              <a:ext uri="{FF2B5EF4-FFF2-40B4-BE49-F238E27FC236}">
                <a16:creationId xmlns:a16="http://schemas.microsoft.com/office/drawing/2014/main" id="{D58D6C21-ADA3-4D52-A0E5-6945160DE2F6}"/>
              </a:ext>
            </a:extLst>
          </p:cNvPr>
          <p:cNvSpPr/>
          <p:nvPr/>
        </p:nvSpPr>
        <p:spPr>
          <a:xfrm>
            <a:off x="9902815" y="4700320"/>
            <a:ext cx="1554339" cy="2249258"/>
          </a:xfrm>
          <a:custGeom>
            <a:avLst/>
            <a:gdLst/>
            <a:ahLst/>
            <a:cxnLst/>
            <a:rect l="l" t="t" r="r" b="b"/>
            <a:pathLst>
              <a:path w="1524000" h="2205354">
                <a:moveTo>
                  <a:pt x="0" y="2205228"/>
                </a:moveTo>
                <a:lnTo>
                  <a:pt x="1524000" y="2205228"/>
                </a:lnTo>
                <a:lnTo>
                  <a:pt x="1524000" y="0"/>
                </a:lnTo>
                <a:lnTo>
                  <a:pt x="0" y="0"/>
                </a:lnTo>
                <a:lnTo>
                  <a:pt x="0" y="2205228"/>
                </a:lnTo>
                <a:close/>
              </a:path>
            </a:pathLst>
          </a:custGeom>
          <a:ln w="28956">
            <a:solidFill>
              <a:srgbClr val="051821"/>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31" name="object 13">
            <a:extLst>
              <a:ext uri="{FF2B5EF4-FFF2-40B4-BE49-F238E27FC236}">
                <a16:creationId xmlns:a16="http://schemas.microsoft.com/office/drawing/2014/main" id="{6D42AA06-EAC8-4EAF-B694-51F10FAE27A4}"/>
              </a:ext>
            </a:extLst>
          </p:cNvPr>
          <p:cNvSpPr txBox="1"/>
          <p:nvPr/>
        </p:nvSpPr>
        <p:spPr>
          <a:xfrm>
            <a:off x="9917583" y="4715085"/>
            <a:ext cx="1525195" cy="156952"/>
          </a:xfrm>
          <a:prstGeom prst="rect">
            <a:avLst/>
          </a:prstGeom>
          <a:solidFill>
            <a:srgbClr val="AA00AF"/>
          </a:solidFill>
        </p:spPr>
        <p:txBody>
          <a:bodyPr vert="horz" wrap="square" lIns="0" tIns="0" rIns="0" bIns="0" rtlCol="0">
            <a:spAutoFit/>
          </a:bodyPr>
          <a:lstStyle/>
          <a:p>
            <a:pPr marL="0" marR="0" lvl="0" indent="0" algn="l" defTabSz="932742" rtl="0" eaLnBrk="1" fontAlgn="auto" latinLnBrk="0" hangingPunct="1">
              <a:lnSpc>
                <a:spcPts val="1229"/>
              </a:lnSpc>
              <a:spcBef>
                <a:spcPts val="0"/>
              </a:spcBef>
              <a:spcAft>
                <a:spcPts val="0"/>
              </a:spcAft>
              <a:buClrTx/>
              <a:buSzTx/>
              <a:buFontTx/>
              <a:buNone/>
              <a:tabLst/>
              <a:defRPr/>
            </a:pPr>
            <a:r>
              <a:rPr kumimoji="0" sz="1122" b="0" i="0" u="none" strike="noStrike" kern="1200" cap="none" spc="-5" normalizeH="0" baseline="0" noProof="0">
                <a:ln>
                  <a:noFill/>
                </a:ln>
                <a:solidFill>
                  <a:srgbClr val="FFFFFF"/>
                </a:solidFill>
                <a:effectLst/>
                <a:uLnTx/>
                <a:uFillTx/>
                <a:ea typeface="+mn-ea"/>
                <a:cs typeface="Verdana"/>
              </a:rPr>
              <a:t>EPCM</a:t>
            </a:r>
            <a:endParaRPr kumimoji="0" sz="1122" b="0" i="0" u="none" strike="noStrike" kern="1200" cap="none" spc="0" normalizeH="0" baseline="0" noProof="0">
              <a:ln>
                <a:noFill/>
              </a:ln>
              <a:solidFill>
                <a:srgbClr val="FFFFFF"/>
              </a:solidFill>
              <a:effectLst/>
              <a:uLnTx/>
              <a:uFillTx/>
              <a:ea typeface="+mn-ea"/>
              <a:cs typeface="Verdana"/>
            </a:endParaRPr>
          </a:p>
        </p:txBody>
      </p:sp>
      <p:sp>
        <p:nvSpPr>
          <p:cNvPr id="33" name="object 14">
            <a:extLst>
              <a:ext uri="{FF2B5EF4-FFF2-40B4-BE49-F238E27FC236}">
                <a16:creationId xmlns:a16="http://schemas.microsoft.com/office/drawing/2014/main" id="{C3D1F73B-2C57-43DC-BD7D-597176259E06}"/>
              </a:ext>
            </a:extLst>
          </p:cNvPr>
          <p:cNvSpPr/>
          <p:nvPr/>
        </p:nvSpPr>
        <p:spPr>
          <a:xfrm>
            <a:off x="9902815" y="5322055"/>
            <a:ext cx="1554339" cy="310868"/>
          </a:xfrm>
          <a:custGeom>
            <a:avLst/>
            <a:gdLst/>
            <a:ahLst/>
            <a:cxnLst/>
            <a:rect l="l" t="t" r="r" b="b"/>
            <a:pathLst>
              <a:path w="1524000" h="304800">
                <a:moveTo>
                  <a:pt x="0" y="304799"/>
                </a:moveTo>
                <a:lnTo>
                  <a:pt x="1524000" y="304799"/>
                </a:lnTo>
                <a:lnTo>
                  <a:pt x="1524000" y="0"/>
                </a:lnTo>
                <a:lnTo>
                  <a:pt x="0" y="0"/>
                </a:lnTo>
                <a:lnTo>
                  <a:pt x="0" y="304799"/>
                </a:lnTo>
                <a:close/>
              </a:path>
            </a:pathLst>
          </a:custGeom>
          <a:solidFill>
            <a:srgbClr val="0070C5"/>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35" name="object 15">
            <a:extLst>
              <a:ext uri="{FF2B5EF4-FFF2-40B4-BE49-F238E27FC236}">
                <a16:creationId xmlns:a16="http://schemas.microsoft.com/office/drawing/2014/main" id="{F732806C-8AE8-4A51-9C09-1BC217A5A698}"/>
              </a:ext>
            </a:extLst>
          </p:cNvPr>
          <p:cNvSpPr/>
          <p:nvPr/>
        </p:nvSpPr>
        <p:spPr>
          <a:xfrm>
            <a:off x="9902815" y="5322055"/>
            <a:ext cx="1554339" cy="310868"/>
          </a:xfrm>
          <a:custGeom>
            <a:avLst/>
            <a:gdLst/>
            <a:ahLst/>
            <a:cxnLst/>
            <a:rect l="l" t="t" r="r" b="b"/>
            <a:pathLst>
              <a:path w="1524000" h="304800">
                <a:moveTo>
                  <a:pt x="0" y="304799"/>
                </a:moveTo>
                <a:lnTo>
                  <a:pt x="1524000" y="304799"/>
                </a:lnTo>
                <a:lnTo>
                  <a:pt x="1524000" y="0"/>
                </a:lnTo>
                <a:lnTo>
                  <a:pt x="0" y="0"/>
                </a:lnTo>
                <a:lnTo>
                  <a:pt x="0" y="304799"/>
                </a:lnTo>
                <a:close/>
              </a:path>
            </a:pathLst>
          </a:custGeom>
          <a:ln w="25908">
            <a:solidFill>
              <a:srgbClr val="005190"/>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37" name="object 16">
            <a:extLst>
              <a:ext uri="{FF2B5EF4-FFF2-40B4-BE49-F238E27FC236}">
                <a16:creationId xmlns:a16="http://schemas.microsoft.com/office/drawing/2014/main" id="{FBD787BD-5BED-4BDF-A5D5-487D925069E4}"/>
              </a:ext>
            </a:extLst>
          </p:cNvPr>
          <p:cNvSpPr txBox="1"/>
          <p:nvPr/>
        </p:nvSpPr>
        <p:spPr>
          <a:xfrm>
            <a:off x="9917583" y="5355215"/>
            <a:ext cx="1525195" cy="233473"/>
          </a:xfrm>
          <a:prstGeom prst="rect">
            <a:avLst/>
          </a:prstGeom>
        </p:spPr>
        <p:txBody>
          <a:bodyPr vert="horz" wrap="square" lIns="0" tIns="13600" rIns="0" bIns="0" rtlCol="0">
            <a:spAutoFit/>
          </a:bodyPr>
          <a:lstStyle/>
          <a:p>
            <a:pPr marL="0" marR="0" lvl="0" indent="0" algn="ctr" defTabSz="932742" rtl="0" eaLnBrk="1" fontAlgn="auto" latinLnBrk="0" hangingPunct="1">
              <a:lnSpc>
                <a:spcPct val="100000"/>
              </a:lnSpc>
              <a:spcBef>
                <a:spcPts val="259"/>
              </a:spcBef>
              <a:spcAft>
                <a:spcPts val="0"/>
              </a:spcAft>
              <a:buClrTx/>
              <a:buSzTx/>
              <a:buFontTx/>
              <a:buNone/>
              <a:tabLst/>
              <a:defRPr/>
            </a:pPr>
            <a:r>
              <a:rPr kumimoji="0" lang="en-US" sz="1428" b="0" i="0" u="none" strike="noStrike" kern="1200" cap="none" spc="-10" normalizeH="0" baseline="0" noProof="0">
                <a:ln>
                  <a:noFill/>
                </a:ln>
                <a:solidFill>
                  <a:srgbClr val="FFFFFF"/>
                </a:solidFill>
                <a:effectLst/>
                <a:uLnTx/>
                <a:uFillTx/>
                <a:ea typeface="+mn-ea"/>
                <a:cs typeface="Verdana"/>
              </a:rPr>
              <a:t>Valid, ID, LA</a:t>
            </a:r>
            <a:endParaRPr kumimoji="0" lang="en-US" sz="1428" b="0" i="0" u="none" strike="noStrike" kern="1200" cap="none" spc="0" normalizeH="0" baseline="0" noProof="0">
              <a:ln>
                <a:noFill/>
              </a:ln>
              <a:solidFill>
                <a:srgbClr val="FFFFFF"/>
              </a:solidFill>
              <a:effectLst/>
              <a:uLnTx/>
              <a:uFillTx/>
              <a:ea typeface="+mn-ea"/>
              <a:cs typeface="Verdana"/>
            </a:endParaRPr>
          </a:p>
        </p:txBody>
      </p:sp>
      <p:sp>
        <p:nvSpPr>
          <p:cNvPr id="39" name="object 17">
            <a:extLst>
              <a:ext uri="{FF2B5EF4-FFF2-40B4-BE49-F238E27FC236}">
                <a16:creationId xmlns:a16="http://schemas.microsoft.com/office/drawing/2014/main" id="{BF084CA0-FEC7-4980-B444-2ED80CC101C8}"/>
              </a:ext>
            </a:extLst>
          </p:cNvPr>
          <p:cNvSpPr/>
          <p:nvPr/>
        </p:nvSpPr>
        <p:spPr>
          <a:xfrm>
            <a:off x="9912142" y="4902383"/>
            <a:ext cx="1554339" cy="310868"/>
          </a:xfrm>
          <a:custGeom>
            <a:avLst/>
            <a:gdLst/>
            <a:ahLst/>
            <a:cxnLst/>
            <a:rect l="l" t="t" r="r" b="b"/>
            <a:pathLst>
              <a:path w="1524000" h="304800">
                <a:moveTo>
                  <a:pt x="0" y="304799"/>
                </a:moveTo>
                <a:lnTo>
                  <a:pt x="1524000" y="304799"/>
                </a:lnTo>
                <a:lnTo>
                  <a:pt x="1524000" y="0"/>
                </a:lnTo>
                <a:lnTo>
                  <a:pt x="0" y="0"/>
                </a:lnTo>
                <a:lnTo>
                  <a:pt x="0" y="304799"/>
                </a:lnTo>
                <a:close/>
              </a:path>
            </a:pathLst>
          </a:custGeom>
          <a:ln w="25908">
            <a:solidFill>
              <a:srgbClr val="005190"/>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41" name="object 18">
            <a:extLst>
              <a:ext uri="{FF2B5EF4-FFF2-40B4-BE49-F238E27FC236}">
                <a16:creationId xmlns:a16="http://schemas.microsoft.com/office/drawing/2014/main" id="{8314FFF7-6039-4415-9D06-6911B613245D}"/>
              </a:ext>
            </a:extLst>
          </p:cNvPr>
          <p:cNvSpPr txBox="1"/>
          <p:nvPr/>
        </p:nvSpPr>
        <p:spPr>
          <a:xfrm>
            <a:off x="9921468" y="4915596"/>
            <a:ext cx="1517423" cy="256159"/>
          </a:xfrm>
          <a:prstGeom prst="rect">
            <a:avLst/>
          </a:prstGeom>
          <a:solidFill>
            <a:srgbClr val="0070C5"/>
          </a:solidFill>
        </p:spPr>
        <p:txBody>
          <a:bodyPr vert="horz" wrap="square" lIns="0" tIns="31734" rIns="0" bIns="0" rtlCol="0">
            <a:spAutoFit/>
          </a:bodyPr>
          <a:lstStyle/>
          <a:p>
            <a:pPr marL="0" marR="0" lvl="0" indent="0" algn="ctr" defTabSz="932742" rtl="0" eaLnBrk="1" fontAlgn="auto" latinLnBrk="0" hangingPunct="1">
              <a:lnSpc>
                <a:spcPct val="100000"/>
              </a:lnSpc>
              <a:spcBef>
                <a:spcPts val="250"/>
              </a:spcBef>
              <a:spcAft>
                <a:spcPts val="0"/>
              </a:spcAft>
              <a:buClrTx/>
              <a:buSzTx/>
              <a:buFontTx/>
              <a:buNone/>
              <a:tabLst/>
              <a:defRPr/>
            </a:pPr>
            <a:r>
              <a:rPr kumimoji="0" sz="1428" b="0" i="0" u="none" strike="noStrike" kern="1200" cap="none" spc="-10" normalizeH="0" baseline="0" noProof="0">
                <a:ln>
                  <a:noFill/>
                </a:ln>
                <a:solidFill>
                  <a:srgbClr val="FFFFFF"/>
                </a:solidFill>
                <a:effectLst/>
                <a:uLnTx/>
                <a:uFillTx/>
                <a:ea typeface="+mn-ea"/>
                <a:cs typeface="Verdana"/>
              </a:rPr>
              <a:t>Invalid</a:t>
            </a:r>
            <a:endParaRPr kumimoji="0" sz="1428" b="0" i="0" u="none" strike="noStrike" kern="1200" cap="none" spc="0" normalizeH="0" baseline="0" noProof="0">
              <a:ln>
                <a:noFill/>
              </a:ln>
              <a:solidFill>
                <a:srgbClr val="FFFFFF"/>
              </a:solidFill>
              <a:effectLst/>
              <a:uLnTx/>
              <a:uFillTx/>
              <a:ea typeface="+mn-ea"/>
              <a:cs typeface="Verdana"/>
            </a:endParaRPr>
          </a:p>
        </p:txBody>
      </p:sp>
      <p:sp>
        <p:nvSpPr>
          <p:cNvPr id="43" name="object 19">
            <a:extLst>
              <a:ext uri="{FF2B5EF4-FFF2-40B4-BE49-F238E27FC236}">
                <a16:creationId xmlns:a16="http://schemas.microsoft.com/office/drawing/2014/main" id="{04E25B43-E025-4B3D-AE24-D34AAB9111EA}"/>
              </a:ext>
            </a:extLst>
          </p:cNvPr>
          <p:cNvSpPr/>
          <p:nvPr/>
        </p:nvSpPr>
        <p:spPr>
          <a:xfrm>
            <a:off x="9902815" y="5710640"/>
            <a:ext cx="1554339" cy="310868"/>
          </a:xfrm>
          <a:custGeom>
            <a:avLst/>
            <a:gdLst/>
            <a:ahLst/>
            <a:cxnLst/>
            <a:rect l="l" t="t" r="r" b="b"/>
            <a:pathLst>
              <a:path w="1524000" h="304800">
                <a:moveTo>
                  <a:pt x="0" y="304799"/>
                </a:moveTo>
                <a:lnTo>
                  <a:pt x="1524000" y="304799"/>
                </a:lnTo>
                <a:lnTo>
                  <a:pt x="1524000" y="0"/>
                </a:lnTo>
                <a:lnTo>
                  <a:pt x="0" y="0"/>
                </a:lnTo>
                <a:lnTo>
                  <a:pt x="0" y="304799"/>
                </a:lnTo>
                <a:close/>
              </a:path>
            </a:pathLst>
          </a:custGeom>
          <a:ln w="25908">
            <a:solidFill>
              <a:srgbClr val="005190"/>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45" name="object 20">
            <a:extLst>
              <a:ext uri="{FF2B5EF4-FFF2-40B4-BE49-F238E27FC236}">
                <a16:creationId xmlns:a16="http://schemas.microsoft.com/office/drawing/2014/main" id="{20DA79F2-1EB1-46C0-B5CB-23E4E0CB32C8}"/>
              </a:ext>
            </a:extLst>
          </p:cNvPr>
          <p:cNvSpPr txBox="1"/>
          <p:nvPr/>
        </p:nvSpPr>
        <p:spPr>
          <a:xfrm>
            <a:off x="9917583" y="5723852"/>
            <a:ext cx="1548898" cy="253092"/>
          </a:xfrm>
          <a:prstGeom prst="rect">
            <a:avLst/>
          </a:prstGeom>
          <a:solidFill>
            <a:srgbClr val="0070C5"/>
          </a:solidFill>
        </p:spPr>
        <p:txBody>
          <a:bodyPr vert="horz" wrap="square" lIns="0" tIns="33029" rIns="0" bIns="0" rtlCol="0">
            <a:spAutoFit/>
          </a:bodyPr>
          <a:lstStyle/>
          <a:p>
            <a:pPr marL="0" marR="0" lvl="0" indent="0" algn="ctr" defTabSz="932742" rtl="0" eaLnBrk="1" fontAlgn="auto" latinLnBrk="0" hangingPunct="1">
              <a:lnSpc>
                <a:spcPct val="100000"/>
              </a:lnSpc>
              <a:spcBef>
                <a:spcPts val="259"/>
              </a:spcBef>
              <a:spcAft>
                <a:spcPts val="0"/>
              </a:spcAft>
              <a:buClrTx/>
              <a:buSzTx/>
              <a:buFontTx/>
              <a:buNone/>
              <a:tabLst/>
              <a:defRPr/>
            </a:pPr>
            <a:r>
              <a:rPr kumimoji="0" lang="en-US" sz="1428" b="0" i="0" u="none" strike="noStrike" kern="1200" cap="none" spc="-10" normalizeH="0" baseline="0" noProof="0">
                <a:ln>
                  <a:noFill/>
                </a:ln>
                <a:solidFill>
                  <a:srgbClr val="FFFFFF"/>
                </a:solidFill>
                <a:effectLst/>
                <a:uLnTx/>
                <a:uFillTx/>
                <a:ea typeface="+mn-ea"/>
                <a:cs typeface="Verdana"/>
              </a:rPr>
              <a:t>Valid, ID, LA</a:t>
            </a:r>
            <a:endParaRPr kumimoji="0" sz="1428" b="0" i="0" u="none" strike="noStrike" kern="1200" cap="none" spc="0" normalizeH="0" baseline="0" noProof="0">
              <a:ln>
                <a:noFill/>
              </a:ln>
              <a:solidFill>
                <a:srgbClr val="FFFFFF"/>
              </a:solidFill>
              <a:effectLst/>
              <a:uLnTx/>
              <a:uFillTx/>
              <a:ea typeface="+mn-ea"/>
              <a:cs typeface="Verdana"/>
            </a:endParaRPr>
          </a:p>
        </p:txBody>
      </p:sp>
      <p:sp>
        <p:nvSpPr>
          <p:cNvPr id="47" name="object 22">
            <a:extLst>
              <a:ext uri="{FF2B5EF4-FFF2-40B4-BE49-F238E27FC236}">
                <a16:creationId xmlns:a16="http://schemas.microsoft.com/office/drawing/2014/main" id="{55FDF451-C23C-4C97-BB99-5EB7B7669120}"/>
              </a:ext>
            </a:extLst>
          </p:cNvPr>
          <p:cNvSpPr/>
          <p:nvPr/>
        </p:nvSpPr>
        <p:spPr>
          <a:xfrm>
            <a:off x="9902815" y="6571743"/>
            <a:ext cx="1554339" cy="310868"/>
          </a:xfrm>
          <a:custGeom>
            <a:avLst/>
            <a:gdLst/>
            <a:ahLst/>
            <a:cxnLst/>
            <a:rect l="l" t="t" r="r" b="b"/>
            <a:pathLst>
              <a:path w="1524000" h="304800">
                <a:moveTo>
                  <a:pt x="0" y="304799"/>
                </a:moveTo>
                <a:lnTo>
                  <a:pt x="1524000" y="304799"/>
                </a:lnTo>
                <a:lnTo>
                  <a:pt x="1524000" y="0"/>
                </a:lnTo>
                <a:lnTo>
                  <a:pt x="0" y="0"/>
                </a:lnTo>
                <a:lnTo>
                  <a:pt x="0" y="304799"/>
                </a:lnTo>
                <a:close/>
              </a:path>
            </a:pathLst>
          </a:custGeom>
          <a:solidFill>
            <a:srgbClr val="0070C5"/>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49" name="object 23">
            <a:extLst>
              <a:ext uri="{FF2B5EF4-FFF2-40B4-BE49-F238E27FC236}">
                <a16:creationId xmlns:a16="http://schemas.microsoft.com/office/drawing/2014/main" id="{777001E6-3148-425F-97DC-1B179B0DB044}"/>
              </a:ext>
            </a:extLst>
          </p:cNvPr>
          <p:cNvSpPr/>
          <p:nvPr/>
        </p:nvSpPr>
        <p:spPr>
          <a:xfrm>
            <a:off x="9902815" y="6571743"/>
            <a:ext cx="1554339" cy="310868"/>
          </a:xfrm>
          <a:custGeom>
            <a:avLst/>
            <a:gdLst/>
            <a:ahLst/>
            <a:cxnLst/>
            <a:rect l="l" t="t" r="r" b="b"/>
            <a:pathLst>
              <a:path w="1524000" h="304800">
                <a:moveTo>
                  <a:pt x="0" y="304799"/>
                </a:moveTo>
                <a:lnTo>
                  <a:pt x="1524000" y="304799"/>
                </a:lnTo>
                <a:lnTo>
                  <a:pt x="1524000" y="0"/>
                </a:lnTo>
                <a:lnTo>
                  <a:pt x="0" y="0"/>
                </a:lnTo>
                <a:lnTo>
                  <a:pt x="0" y="304799"/>
                </a:lnTo>
                <a:close/>
              </a:path>
            </a:pathLst>
          </a:custGeom>
          <a:ln w="25908">
            <a:solidFill>
              <a:srgbClr val="005190"/>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51" name="object 24">
            <a:extLst>
              <a:ext uri="{FF2B5EF4-FFF2-40B4-BE49-F238E27FC236}">
                <a16:creationId xmlns:a16="http://schemas.microsoft.com/office/drawing/2014/main" id="{BEC6A787-6810-4885-A9AA-283FF04066DF}"/>
              </a:ext>
            </a:extLst>
          </p:cNvPr>
          <p:cNvSpPr txBox="1"/>
          <p:nvPr/>
        </p:nvSpPr>
        <p:spPr>
          <a:xfrm>
            <a:off x="10167312" y="6604333"/>
            <a:ext cx="1023273" cy="232820"/>
          </a:xfrm>
          <a:prstGeom prst="rect">
            <a:avLst/>
          </a:prstGeom>
        </p:spPr>
        <p:txBody>
          <a:bodyPr vert="horz" wrap="square" lIns="0" tIns="12953" rIns="0" bIns="0" rtlCol="0">
            <a:spAutoFit/>
          </a:bodyPr>
          <a:lstStyle/>
          <a:p>
            <a:pPr marL="12953" marR="0" lvl="0" indent="0" algn="l" defTabSz="932742" rtl="0" eaLnBrk="1" fontAlgn="auto" latinLnBrk="0" hangingPunct="1">
              <a:lnSpc>
                <a:spcPct val="100000"/>
              </a:lnSpc>
              <a:spcBef>
                <a:spcPts val="102"/>
              </a:spcBef>
              <a:spcAft>
                <a:spcPts val="0"/>
              </a:spcAft>
              <a:buClrTx/>
              <a:buSzTx/>
              <a:buFontTx/>
              <a:buNone/>
              <a:tabLst/>
              <a:defRPr/>
            </a:pPr>
            <a:r>
              <a:rPr kumimoji="0" sz="1428" b="0" i="0" u="none" strike="noStrike" kern="1200" cap="none" spc="-10" normalizeH="0" baseline="0" noProof="0">
                <a:ln>
                  <a:noFill/>
                </a:ln>
                <a:solidFill>
                  <a:srgbClr val="FFFFFF"/>
                </a:solidFill>
                <a:effectLst/>
                <a:uLnTx/>
                <a:uFillTx/>
                <a:ea typeface="+mn-ea"/>
                <a:cs typeface="Verdana"/>
              </a:rPr>
              <a:t>Valid,SECS</a:t>
            </a:r>
            <a:endParaRPr kumimoji="0" sz="1428" b="0" i="0" u="none" strike="noStrike" kern="1200" cap="none" spc="0" normalizeH="0" baseline="0" noProof="0">
              <a:ln>
                <a:noFill/>
              </a:ln>
              <a:solidFill>
                <a:srgbClr val="FFFFFF"/>
              </a:solidFill>
              <a:effectLst/>
              <a:uLnTx/>
              <a:uFillTx/>
              <a:ea typeface="+mn-ea"/>
              <a:cs typeface="Verdana"/>
            </a:endParaRPr>
          </a:p>
        </p:txBody>
      </p:sp>
      <p:sp>
        <p:nvSpPr>
          <p:cNvPr id="53" name="object 25">
            <a:extLst>
              <a:ext uri="{FF2B5EF4-FFF2-40B4-BE49-F238E27FC236}">
                <a16:creationId xmlns:a16="http://schemas.microsoft.com/office/drawing/2014/main" id="{78FF16AC-90E2-4867-AB9E-1B060572C8E9}"/>
              </a:ext>
            </a:extLst>
          </p:cNvPr>
          <p:cNvSpPr txBox="1"/>
          <p:nvPr/>
        </p:nvSpPr>
        <p:spPr>
          <a:xfrm>
            <a:off x="9874838" y="3497262"/>
            <a:ext cx="1554339" cy="270546"/>
          </a:xfrm>
          <a:prstGeom prst="rect">
            <a:avLst/>
          </a:prstGeom>
          <a:solidFill>
            <a:srgbClr val="00B050"/>
          </a:solidFill>
          <a:ln w="25907">
            <a:solidFill>
              <a:srgbClr val="005190"/>
            </a:solidFill>
          </a:ln>
        </p:spPr>
        <p:txBody>
          <a:bodyPr vert="horz" wrap="square" lIns="0" tIns="45983" rIns="0" bIns="0" rtlCol="0">
            <a:spAutoFit/>
          </a:bodyPr>
          <a:lstStyle/>
          <a:p>
            <a:pPr marL="216311" marR="0" lvl="0" indent="0" algn="l" defTabSz="932742" rtl="0" eaLnBrk="1" fontAlgn="auto" latinLnBrk="0" hangingPunct="1">
              <a:lnSpc>
                <a:spcPct val="100000"/>
              </a:lnSpc>
              <a:spcBef>
                <a:spcPts val="362"/>
              </a:spcBef>
              <a:spcAft>
                <a:spcPts val="0"/>
              </a:spcAft>
              <a:buClrTx/>
              <a:buSzTx/>
              <a:buFontTx/>
              <a:buNone/>
              <a:tabLst/>
              <a:defRPr/>
            </a:pPr>
            <a:r>
              <a:rPr kumimoji="0" sz="1428" b="0" i="0" u="none" strike="noStrike" kern="1200" cap="none" spc="-5" normalizeH="0" baseline="0" noProof="0">
                <a:ln>
                  <a:noFill/>
                </a:ln>
                <a:solidFill>
                  <a:srgbClr val="FFFFFF"/>
                </a:solidFill>
                <a:effectLst/>
                <a:uLnTx/>
                <a:uFillTx/>
                <a:ea typeface="+mn-ea"/>
                <a:cs typeface="Verdana"/>
              </a:rPr>
              <a:t>MRENCLAVE</a:t>
            </a:r>
            <a:endParaRPr kumimoji="0" sz="1428" b="0" i="0" u="none" strike="noStrike" kern="1200" cap="none" spc="0" normalizeH="0" baseline="0" noProof="0">
              <a:ln>
                <a:noFill/>
              </a:ln>
              <a:solidFill>
                <a:srgbClr val="FFFFFF"/>
              </a:solidFill>
              <a:effectLst/>
              <a:uLnTx/>
              <a:uFillTx/>
              <a:ea typeface="+mn-ea"/>
              <a:cs typeface="Verdana"/>
            </a:endParaRPr>
          </a:p>
        </p:txBody>
      </p:sp>
      <p:sp>
        <p:nvSpPr>
          <p:cNvPr id="55" name="Rectangle 54">
            <a:extLst>
              <a:ext uri="{FF2B5EF4-FFF2-40B4-BE49-F238E27FC236}">
                <a16:creationId xmlns:a16="http://schemas.microsoft.com/office/drawing/2014/main" id="{DD18B6A2-18EA-4C8E-8561-0D43095B6177}"/>
              </a:ext>
            </a:extLst>
          </p:cNvPr>
          <p:cNvSpPr/>
          <p:nvPr/>
        </p:nvSpPr>
        <p:spPr bwMode="auto">
          <a:xfrm>
            <a:off x="8076354" y="6571743"/>
            <a:ext cx="1517980" cy="377807"/>
          </a:xfrm>
          <a:prstGeom prst="rect">
            <a:avLst/>
          </a:prstGeom>
          <a:solidFill>
            <a:srgbClr val="00B050"/>
          </a:solid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fr-FR" sz="2400" b="0" i="0" u="none" strike="noStrike" kern="120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7" name="Rectangle 56">
            <a:extLst>
              <a:ext uri="{FF2B5EF4-FFF2-40B4-BE49-F238E27FC236}">
                <a16:creationId xmlns:a16="http://schemas.microsoft.com/office/drawing/2014/main" id="{AA0A9D69-A155-42A6-8CC3-4CA396D3C955}"/>
              </a:ext>
            </a:extLst>
          </p:cNvPr>
          <p:cNvSpPr/>
          <p:nvPr/>
        </p:nvSpPr>
        <p:spPr>
          <a:xfrm>
            <a:off x="8533602" y="6649272"/>
            <a:ext cx="645049" cy="263855"/>
          </a:xfrm>
          <a:prstGeom prst="rect">
            <a:avLst/>
          </a:prstGeom>
        </p:spPr>
        <p:txBody>
          <a:bodyPr wrap="none">
            <a:spAutoFit/>
          </a:bodyPr>
          <a:lstStyle/>
          <a:p>
            <a:pPr marL="13970" marR="0" lvl="0" indent="0" algn="ctr" defTabSz="932742" rtl="0" eaLnBrk="1" fontAlgn="auto" latinLnBrk="0" hangingPunct="1">
              <a:lnSpc>
                <a:spcPts val="1315"/>
              </a:lnSpc>
              <a:spcBef>
                <a:spcPts val="0"/>
              </a:spcBef>
              <a:spcAft>
                <a:spcPts val="0"/>
              </a:spcAft>
              <a:buClrTx/>
              <a:buSzTx/>
              <a:buFontTx/>
              <a:buNone/>
              <a:tabLst/>
              <a:defRPr/>
            </a:pPr>
            <a:r>
              <a:rPr kumimoji="0" lang="fr-FR" sz="1600" b="0" i="0" u="none" strike="noStrike" kern="1200" cap="none" spc="-5" normalizeH="0" baseline="0" noProof="0">
                <a:ln>
                  <a:noFill/>
                </a:ln>
                <a:solidFill>
                  <a:srgbClr val="505050">
                    <a:lumMod val="50000"/>
                  </a:srgbClr>
                </a:solidFill>
                <a:effectLst/>
                <a:uLnTx/>
                <a:uFillTx/>
                <a:ea typeface="+mn-ea"/>
                <a:cs typeface="Verdana"/>
              </a:rPr>
              <a:t>SECS</a:t>
            </a:r>
            <a:endParaRPr kumimoji="0" lang="fr-FR" sz="1600" b="0" i="0" u="none" strike="noStrike" kern="1200" cap="none" spc="0" normalizeH="0" baseline="0" noProof="0">
              <a:ln>
                <a:noFill/>
              </a:ln>
              <a:solidFill>
                <a:srgbClr val="505050">
                  <a:lumMod val="50000"/>
                </a:srgbClr>
              </a:solidFill>
              <a:effectLst/>
              <a:uLnTx/>
              <a:uFillTx/>
              <a:ea typeface="+mn-ea"/>
              <a:cs typeface="Verdana"/>
            </a:endParaRPr>
          </a:p>
        </p:txBody>
      </p:sp>
      <p:sp>
        <p:nvSpPr>
          <p:cNvPr id="59" name="Rectangle 58">
            <a:extLst>
              <a:ext uri="{FF2B5EF4-FFF2-40B4-BE49-F238E27FC236}">
                <a16:creationId xmlns:a16="http://schemas.microsoft.com/office/drawing/2014/main" id="{F4990BE6-FCB8-47D6-B513-7FFBF0BC5681}"/>
              </a:ext>
            </a:extLst>
          </p:cNvPr>
          <p:cNvSpPr/>
          <p:nvPr/>
        </p:nvSpPr>
        <p:spPr bwMode="auto">
          <a:xfrm>
            <a:off x="8074400" y="5267983"/>
            <a:ext cx="1517980" cy="430567"/>
          </a:xfrm>
          <a:prstGeom prst="rect">
            <a:avLst/>
          </a:prstGeom>
          <a:solidFill>
            <a:srgbClr val="7CEE7C"/>
          </a:solid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fr-FR" sz="2400" b="0" i="0" u="none" strike="noStrike" kern="120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63" name="Rectangle 62">
            <a:extLst>
              <a:ext uri="{FF2B5EF4-FFF2-40B4-BE49-F238E27FC236}">
                <a16:creationId xmlns:a16="http://schemas.microsoft.com/office/drawing/2014/main" id="{31A1A4A8-C7D5-40F6-B9BB-43E607CB7E44}"/>
              </a:ext>
            </a:extLst>
          </p:cNvPr>
          <p:cNvSpPr/>
          <p:nvPr/>
        </p:nvSpPr>
        <p:spPr bwMode="auto">
          <a:xfrm>
            <a:off x="2269347" y="2633541"/>
            <a:ext cx="1518610" cy="437648"/>
          </a:xfrm>
          <a:prstGeom prst="rect">
            <a:avLst/>
          </a:prstGeom>
          <a:solidFill>
            <a:srgbClr val="7CEE7C"/>
          </a:solid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fr-FR"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7" name="object 3">
            <a:extLst>
              <a:ext uri="{FF2B5EF4-FFF2-40B4-BE49-F238E27FC236}">
                <a16:creationId xmlns:a16="http://schemas.microsoft.com/office/drawing/2014/main" id="{23B2DED8-032E-44FA-915D-3C525A6D4F14}"/>
              </a:ext>
            </a:extLst>
          </p:cNvPr>
          <p:cNvSpPr txBox="1"/>
          <p:nvPr/>
        </p:nvSpPr>
        <p:spPr>
          <a:xfrm>
            <a:off x="3937467" y="4913796"/>
            <a:ext cx="1645656" cy="232820"/>
          </a:xfrm>
          <a:prstGeom prst="rect">
            <a:avLst/>
          </a:prstGeom>
        </p:spPr>
        <p:txBody>
          <a:bodyPr vert="horz" wrap="square" lIns="0" tIns="12953" rIns="0" bIns="0" rtlCol="0">
            <a:spAutoFit/>
          </a:bodyPr>
          <a:lstStyle/>
          <a:p>
            <a:pPr marL="12953" marR="0" lvl="0" indent="0" algn="l" defTabSz="932742" rtl="0" eaLnBrk="1" fontAlgn="auto" latinLnBrk="0" hangingPunct="1">
              <a:lnSpc>
                <a:spcPct val="100000"/>
              </a:lnSpc>
              <a:spcBef>
                <a:spcPts val="102"/>
              </a:spcBef>
              <a:spcAft>
                <a:spcPts val="0"/>
              </a:spcAft>
              <a:buClrTx/>
              <a:buSzTx/>
              <a:buFontTx/>
              <a:buNone/>
              <a:tabLst/>
              <a:defRPr/>
            </a:pPr>
            <a:r>
              <a:rPr kumimoji="0" sz="1400" b="0" i="0" u="none" strike="noStrike" kern="1200" cap="none" spc="-15" normalizeH="0" baseline="0" noProof="0">
                <a:ln>
                  <a:noFill/>
                </a:ln>
                <a:solidFill>
                  <a:srgbClr val="051821"/>
                </a:solidFill>
                <a:effectLst/>
                <a:uLnTx/>
                <a:uFillTx/>
                <a:latin typeface="Segoe UI"/>
                <a:ea typeface="+mn-ea"/>
                <a:cs typeface="Verdana"/>
              </a:rPr>
              <a:t>E</a:t>
            </a:r>
            <a:r>
              <a:rPr kumimoji="0" lang="en-US" sz="1400" b="0" i="0" u="none" strike="noStrike" kern="1200" cap="none" spc="-15" normalizeH="0" baseline="0" noProof="0">
                <a:ln>
                  <a:noFill/>
                </a:ln>
                <a:solidFill>
                  <a:srgbClr val="051821"/>
                </a:solidFill>
                <a:effectLst/>
                <a:uLnTx/>
                <a:uFillTx/>
                <a:latin typeface="Segoe UI"/>
                <a:ea typeface="+mn-ea"/>
                <a:cs typeface="Verdana"/>
              </a:rPr>
              <a:t>ADD</a:t>
            </a:r>
            <a:r>
              <a:rPr kumimoji="0" sz="1400" b="0" i="0" u="none" strike="noStrike" kern="1200" cap="none" spc="-82" normalizeH="0" baseline="0" noProof="0">
                <a:ln>
                  <a:noFill/>
                </a:ln>
                <a:solidFill>
                  <a:srgbClr val="051821"/>
                </a:solidFill>
                <a:effectLst/>
                <a:uLnTx/>
                <a:uFillTx/>
                <a:latin typeface="Segoe UI"/>
                <a:ea typeface="+mn-ea"/>
                <a:cs typeface="Verdana"/>
              </a:rPr>
              <a:t> </a:t>
            </a:r>
            <a:r>
              <a:rPr kumimoji="0" sz="1400" b="0" i="0" u="none" strike="noStrike" kern="1200" cap="none" spc="-5" normalizeH="0" baseline="0" noProof="0">
                <a:ln>
                  <a:noFill/>
                </a:ln>
                <a:solidFill>
                  <a:srgbClr val="051821"/>
                </a:solidFill>
                <a:effectLst/>
                <a:uLnTx/>
                <a:uFillTx/>
                <a:latin typeface="Segoe UI"/>
                <a:ea typeface="+mn-ea"/>
                <a:cs typeface="Verdana"/>
              </a:rPr>
              <a:t>(</a:t>
            </a:r>
            <a:r>
              <a:rPr kumimoji="0" lang="en-US" sz="1400" b="0" i="0" u="none" strike="noStrike" kern="1200" cap="none" spc="-5" normalizeH="0" baseline="0" noProof="0">
                <a:ln>
                  <a:noFill/>
                </a:ln>
                <a:solidFill>
                  <a:srgbClr val="051821"/>
                </a:solidFill>
                <a:effectLst/>
                <a:uLnTx/>
                <a:uFillTx/>
                <a:latin typeface="Segoe UI"/>
                <a:ea typeface="+mn-ea"/>
                <a:cs typeface="Verdana"/>
              </a:rPr>
              <a:t>Copy Page</a:t>
            </a:r>
            <a:r>
              <a:rPr kumimoji="0" sz="1400" b="0" i="0" u="none" strike="noStrike" kern="1200" cap="none" spc="-5" normalizeH="0" baseline="0" noProof="0">
                <a:ln>
                  <a:noFill/>
                </a:ln>
                <a:solidFill>
                  <a:srgbClr val="051821"/>
                </a:solidFill>
                <a:effectLst/>
                <a:uLnTx/>
                <a:uFillTx/>
                <a:latin typeface="Segoe UI"/>
                <a:ea typeface="+mn-ea"/>
                <a:cs typeface="Verdana"/>
              </a:rPr>
              <a:t>)</a:t>
            </a:r>
            <a:endParaRPr kumimoji="0" sz="1400" b="0" i="0" u="none" strike="noStrike" kern="1200" cap="none" spc="0" normalizeH="0" baseline="0" noProof="0">
              <a:ln>
                <a:noFill/>
              </a:ln>
              <a:solidFill>
                <a:srgbClr val="FFFFFF"/>
              </a:solidFill>
              <a:effectLst/>
              <a:uLnTx/>
              <a:uFillTx/>
              <a:latin typeface="Segoe UI"/>
              <a:ea typeface="+mn-ea"/>
              <a:cs typeface="Verdana"/>
            </a:endParaRPr>
          </a:p>
        </p:txBody>
      </p:sp>
      <p:sp>
        <p:nvSpPr>
          <p:cNvPr id="69" name="Rectangle 68">
            <a:extLst>
              <a:ext uri="{FF2B5EF4-FFF2-40B4-BE49-F238E27FC236}">
                <a16:creationId xmlns:a16="http://schemas.microsoft.com/office/drawing/2014/main" id="{EC416903-7492-4E87-AF1E-C6B0483F6AB0}"/>
              </a:ext>
            </a:extLst>
          </p:cNvPr>
          <p:cNvSpPr/>
          <p:nvPr/>
        </p:nvSpPr>
        <p:spPr bwMode="auto">
          <a:xfrm>
            <a:off x="8070935" y="5690549"/>
            <a:ext cx="1517980" cy="430567"/>
          </a:xfrm>
          <a:prstGeom prst="rect">
            <a:avLst/>
          </a:prstGeom>
          <a:solidFill>
            <a:srgbClr val="7CEE7C"/>
          </a:solid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fr-FR" sz="2400" b="0" i="0" u="none" strike="noStrike" kern="120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73" name="Rectangle 72">
            <a:extLst>
              <a:ext uri="{FF2B5EF4-FFF2-40B4-BE49-F238E27FC236}">
                <a16:creationId xmlns:a16="http://schemas.microsoft.com/office/drawing/2014/main" id="{95D9E83A-1E60-4B9E-A3CA-82BF4F35F109}"/>
              </a:ext>
            </a:extLst>
          </p:cNvPr>
          <p:cNvSpPr/>
          <p:nvPr/>
        </p:nvSpPr>
        <p:spPr bwMode="auto">
          <a:xfrm>
            <a:off x="2265882" y="3066498"/>
            <a:ext cx="1522075" cy="437648"/>
          </a:xfrm>
          <a:prstGeom prst="rect">
            <a:avLst/>
          </a:prstGeom>
          <a:solidFill>
            <a:srgbClr val="7CEE7C"/>
          </a:solid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fr-FR"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7" name="object 3">
            <a:extLst>
              <a:ext uri="{FF2B5EF4-FFF2-40B4-BE49-F238E27FC236}">
                <a16:creationId xmlns:a16="http://schemas.microsoft.com/office/drawing/2014/main" id="{936800A5-F0BB-4064-A38E-95CB151325EF}"/>
              </a:ext>
            </a:extLst>
          </p:cNvPr>
          <p:cNvSpPr txBox="1"/>
          <p:nvPr/>
        </p:nvSpPr>
        <p:spPr>
          <a:xfrm>
            <a:off x="3923091" y="5151242"/>
            <a:ext cx="1645656" cy="232820"/>
          </a:xfrm>
          <a:prstGeom prst="rect">
            <a:avLst/>
          </a:prstGeom>
        </p:spPr>
        <p:txBody>
          <a:bodyPr vert="horz" wrap="square" lIns="0" tIns="12953" rIns="0" bIns="0" rtlCol="0">
            <a:spAutoFit/>
          </a:bodyPr>
          <a:lstStyle/>
          <a:p>
            <a:pPr marL="12953" marR="0" lvl="0" indent="0" algn="l" defTabSz="932742" rtl="0" eaLnBrk="1" fontAlgn="auto" latinLnBrk="0" hangingPunct="1">
              <a:lnSpc>
                <a:spcPct val="100000"/>
              </a:lnSpc>
              <a:spcBef>
                <a:spcPts val="102"/>
              </a:spcBef>
              <a:spcAft>
                <a:spcPts val="0"/>
              </a:spcAft>
              <a:buClrTx/>
              <a:buSzTx/>
              <a:buFontTx/>
              <a:buNone/>
              <a:tabLst/>
              <a:defRPr/>
            </a:pPr>
            <a:r>
              <a:rPr kumimoji="0" sz="1400" b="0" i="0" u="none" strike="noStrike" kern="1200" cap="none" spc="-15" normalizeH="0" baseline="0" noProof="0">
                <a:ln>
                  <a:noFill/>
                </a:ln>
                <a:solidFill>
                  <a:srgbClr val="051821"/>
                </a:solidFill>
                <a:effectLst/>
                <a:uLnTx/>
                <a:uFillTx/>
                <a:latin typeface="Segoe UI"/>
                <a:ea typeface="+mn-ea"/>
                <a:cs typeface="Verdana"/>
              </a:rPr>
              <a:t>E</a:t>
            </a:r>
            <a:r>
              <a:rPr kumimoji="0" lang="en-US" sz="1400" b="0" i="0" u="none" strike="noStrike" kern="1200" cap="none" spc="-15" normalizeH="0" baseline="0" noProof="0">
                <a:ln>
                  <a:noFill/>
                </a:ln>
                <a:solidFill>
                  <a:srgbClr val="051821"/>
                </a:solidFill>
                <a:effectLst/>
                <a:uLnTx/>
                <a:uFillTx/>
                <a:latin typeface="Segoe UI"/>
                <a:ea typeface="+mn-ea"/>
                <a:cs typeface="Verdana"/>
              </a:rPr>
              <a:t>EXTEND</a:t>
            </a:r>
            <a:endParaRPr kumimoji="0" sz="1400" b="0" i="0" u="none" strike="noStrike" kern="1200" cap="none" spc="0" normalizeH="0" baseline="0" noProof="0">
              <a:ln>
                <a:noFill/>
              </a:ln>
              <a:solidFill>
                <a:srgbClr val="FFFFFF"/>
              </a:solidFill>
              <a:effectLst/>
              <a:uLnTx/>
              <a:uFillTx/>
              <a:latin typeface="Segoe UI"/>
              <a:ea typeface="+mn-ea"/>
              <a:cs typeface="Verdana"/>
            </a:endParaRPr>
          </a:p>
        </p:txBody>
      </p:sp>
      <p:sp>
        <p:nvSpPr>
          <p:cNvPr id="79" name="object 3">
            <a:extLst>
              <a:ext uri="{FF2B5EF4-FFF2-40B4-BE49-F238E27FC236}">
                <a16:creationId xmlns:a16="http://schemas.microsoft.com/office/drawing/2014/main" id="{372445E8-80E7-4D95-95B8-FF1F5B6D733D}"/>
              </a:ext>
            </a:extLst>
          </p:cNvPr>
          <p:cNvSpPr txBox="1"/>
          <p:nvPr/>
        </p:nvSpPr>
        <p:spPr>
          <a:xfrm>
            <a:off x="3913764" y="5384062"/>
            <a:ext cx="1645656" cy="232820"/>
          </a:xfrm>
          <a:prstGeom prst="rect">
            <a:avLst/>
          </a:prstGeom>
        </p:spPr>
        <p:txBody>
          <a:bodyPr vert="horz" wrap="square" lIns="0" tIns="12953" rIns="0" bIns="0" rtlCol="0">
            <a:spAutoFit/>
          </a:bodyPr>
          <a:lstStyle/>
          <a:p>
            <a:pPr marL="12953" marR="0" lvl="0" indent="0" algn="l" defTabSz="932742" rtl="0" eaLnBrk="1" fontAlgn="auto" latinLnBrk="0" hangingPunct="1">
              <a:lnSpc>
                <a:spcPct val="100000"/>
              </a:lnSpc>
              <a:spcBef>
                <a:spcPts val="102"/>
              </a:spcBef>
              <a:spcAft>
                <a:spcPts val="0"/>
              </a:spcAft>
              <a:buClrTx/>
              <a:buSzTx/>
              <a:buFontTx/>
              <a:buNone/>
              <a:tabLst/>
              <a:defRPr/>
            </a:pPr>
            <a:r>
              <a:rPr kumimoji="0" sz="1400" b="0" i="0" u="none" strike="noStrike" kern="1200" cap="none" spc="-15" normalizeH="0" baseline="0" noProof="0">
                <a:ln>
                  <a:noFill/>
                </a:ln>
                <a:solidFill>
                  <a:srgbClr val="051821"/>
                </a:solidFill>
                <a:effectLst/>
                <a:uLnTx/>
                <a:uFillTx/>
                <a:latin typeface="Segoe UI"/>
                <a:ea typeface="+mn-ea"/>
                <a:cs typeface="Verdana"/>
              </a:rPr>
              <a:t>E</a:t>
            </a:r>
            <a:r>
              <a:rPr kumimoji="0" lang="en-US" sz="1400" b="0" i="0" u="none" strike="noStrike" kern="1200" cap="none" spc="-15" normalizeH="0" baseline="0" noProof="0">
                <a:ln>
                  <a:noFill/>
                </a:ln>
                <a:solidFill>
                  <a:srgbClr val="051821"/>
                </a:solidFill>
                <a:effectLst/>
                <a:uLnTx/>
                <a:uFillTx/>
                <a:latin typeface="Segoe UI"/>
                <a:ea typeface="+mn-ea"/>
                <a:cs typeface="Verdana"/>
              </a:rPr>
              <a:t>INIT</a:t>
            </a:r>
            <a:endParaRPr kumimoji="0" sz="1400" b="0" i="0" u="none" strike="noStrike" kern="1200" cap="none" spc="0" normalizeH="0" baseline="0" noProof="0">
              <a:ln>
                <a:noFill/>
              </a:ln>
              <a:solidFill>
                <a:srgbClr val="FFFFFF"/>
              </a:solidFill>
              <a:effectLst/>
              <a:uLnTx/>
              <a:uFillTx/>
              <a:latin typeface="Segoe UI"/>
              <a:ea typeface="+mn-ea"/>
              <a:cs typeface="Verdana"/>
            </a:endParaRPr>
          </a:p>
        </p:txBody>
      </p:sp>
      <p:sp>
        <p:nvSpPr>
          <p:cNvPr id="83" name="Rectangle 82">
            <a:extLst>
              <a:ext uri="{FF2B5EF4-FFF2-40B4-BE49-F238E27FC236}">
                <a16:creationId xmlns:a16="http://schemas.microsoft.com/office/drawing/2014/main" id="{51E8BE60-A46F-4488-93EF-ED220934B338}"/>
              </a:ext>
            </a:extLst>
          </p:cNvPr>
          <p:cNvSpPr/>
          <p:nvPr/>
        </p:nvSpPr>
        <p:spPr>
          <a:xfrm>
            <a:off x="8102255" y="3760565"/>
            <a:ext cx="1476110" cy="259045"/>
          </a:xfrm>
          <a:prstGeom prst="rect">
            <a:avLst/>
          </a:prstGeom>
        </p:spPr>
        <p:txBody>
          <a:bodyPr wrap="none">
            <a:spAutoFit/>
          </a:bodyPr>
          <a:lstStyle/>
          <a:p>
            <a:pPr marL="13970" marR="0" lvl="0" indent="0" algn="ctr" defTabSz="932742" rtl="0" eaLnBrk="1" fontAlgn="auto" latinLnBrk="0" hangingPunct="1">
              <a:lnSpc>
                <a:spcPts val="1315"/>
              </a:lnSpc>
              <a:spcBef>
                <a:spcPts val="0"/>
              </a:spcBef>
              <a:spcAft>
                <a:spcPts val="0"/>
              </a:spcAft>
              <a:buClrTx/>
              <a:buSzTx/>
              <a:buFontTx/>
              <a:buNone/>
              <a:tabLst/>
              <a:defRPr/>
            </a:pPr>
            <a:r>
              <a:rPr kumimoji="0" lang="fr-FR" sz="1400" b="0" i="0" u="none" strike="noStrike" kern="1200" cap="none" spc="-5" normalizeH="0" baseline="0" noProof="0">
                <a:ln>
                  <a:noFill/>
                </a:ln>
                <a:solidFill>
                  <a:schemeClr val="bg1"/>
                </a:solidFill>
                <a:effectLst/>
                <a:uLnTx/>
                <a:uFillTx/>
                <a:ea typeface="+mn-ea"/>
                <a:cs typeface="Verdana"/>
              </a:rPr>
              <a:t>System Memory</a:t>
            </a:r>
            <a:endParaRPr kumimoji="0" lang="fr-FR" sz="1400" b="0" i="0" u="none" strike="noStrike" kern="1200" cap="none" spc="0" normalizeH="0" baseline="0" noProof="0">
              <a:ln>
                <a:noFill/>
              </a:ln>
              <a:solidFill>
                <a:schemeClr val="bg1"/>
              </a:solidFill>
              <a:effectLst/>
              <a:uLnTx/>
              <a:uFillTx/>
              <a:ea typeface="+mn-ea"/>
              <a:cs typeface="Verdana"/>
            </a:endParaRPr>
          </a:p>
        </p:txBody>
      </p:sp>
      <p:sp>
        <p:nvSpPr>
          <p:cNvPr id="85" name="Rectangle 84">
            <a:extLst>
              <a:ext uri="{FF2B5EF4-FFF2-40B4-BE49-F238E27FC236}">
                <a16:creationId xmlns:a16="http://schemas.microsoft.com/office/drawing/2014/main" id="{22685999-AA5E-4A51-95FD-9B257C32DBB3}"/>
              </a:ext>
            </a:extLst>
          </p:cNvPr>
          <p:cNvSpPr/>
          <p:nvPr/>
        </p:nvSpPr>
        <p:spPr>
          <a:xfrm>
            <a:off x="8060024" y="5281226"/>
            <a:ext cx="1492079" cy="425758"/>
          </a:xfrm>
          <a:prstGeom prst="rect">
            <a:avLst/>
          </a:prstGeom>
        </p:spPr>
        <p:txBody>
          <a:bodyPr wrap="square">
            <a:spAutoFit/>
          </a:bodyPr>
          <a:lstStyle/>
          <a:p>
            <a:pPr marL="13970" marR="0" lvl="0" indent="0" algn="ctr" defTabSz="932742" rtl="0" eaLnBrk="1" fontAlgn="auto" latinLnBrk="0" hangingPunct="1">
              <a:lnSpc>
                <a:spcPts val="1315"/>
              </a:lnSpc>
              <a:spcBef>
                <a:spcPts val="0"/>
              </a:spcBef>
              <a:spcAft>
                <a:spcPts val="0"/>
              </a:spcAft>
              <a:buClrTx/>
              <a:buSzTx/>
              <a:buFontTx/>
              <a:buNone/>
              <a:tabLst/>
              <a:defRPr/>
            </a:pPr>
            <a:r>
              <a:rPr kumimoji="0" lang="en-US" sz="1400" b="0" i="0" u="none" strike="noStrike" kern="1200" cap="none" spc="-5" normalizeH="0" baseline="0" noProof="0">
                <a:ln>
                  <a:noFill/>
                </a:ln>
                <a:solidFill>
                  <a:srgbClr val="505050">
                    <a:lumMod val="50000"/>
                  </a:srgbClr>
                </a:solidFill>
                <a:effectLst/>
                <a:uLnTx/>
                <a:uFillTx/>
                <a:ea typeface="+mn-ea"/>
                <a:cs typeface="Verdana"/>
              </a:rPr>
              <a:t>Plaintext Code/Data</a:t>
            </a:r>
            <a:endParaRPr kumimoji="0" lang="fr-FR" sz="1400" b="0" i="0" u="none" strike="noStrike" kern="1200" cap="none" spc="0" normalizeH="0" baseline="0" noProof="0">
              <a:ln>
                <a:noFill/>
              </a:ln>
              <a:solidFill>
                <a:srgbClr val="505050">
                  <a:lumMod val="50000"/>
                </a:srgbClr>
              </a:solidFill>
              <a:effectLst/>
              <a:uLnTx/>
              <a:uFillTx/>
              <a:ea typeface="+mn-ea"/>
              <a:cs typeface="Verdana"/>
            </a:endParaRPr>
          </a:p>
        </p:txBody>
      </p:sp>
      <p:sp>
        <p:nvSpPr>
          <p:cNvPr id="87" name="Rectangle 86">
            <a:extLst>
              <a:ext uri="{FF2B5EF4-FFF2-40B4-BE49-F238E27FC236}">
                <a16:creationId xmlns:a16="http://schemas.microsoft.com/office/drawing/2014/main" id="{43B689F8-0E38-4E19-BFB9-CE2B17A35658}"/>
              </a:ext>
            </a:extLst>
          </p:cNvPr>
          <p:cNvSpPr/>
          <p:nvPr/>
        </p:nvSpPr>
        <p:spPr>
          <a:xfrm>
            <a:off x="8069487" y="5715344"/>
            <a:ext cx="1492079" cy="425758"/>
          </a:xfrm>
          <a:prstGeom prst="rect">
            <a:avLst/>
          </a:prstGeom>
        </p:spPr>
        <p:txBody>
          <a:bodyPr wrap="square">
            <a:spAutoFit/>
          </a:bodyPr>
          <a:lstStyle/>
          <a:p>
            <a:pPr marL="13970" marR="0" lvl="0" indent="0" algn="ctr" defTabSz="932742" rtl="0" eaLnBrk="1" fontAlgn="auto" latinLnBrk="0" hangingPunct="1">
              <a:lnSpc>
                <a:spcPts val="1315"/>
              </a:lnSpc>
              <a:spcBef>
                <a:spcPts val="0"/>
              </a:spcBef>
              <a:spcAft>
                <a:spcPts val="0"/>
              </a:spcAft>
              <a:buClrTx/>
              <a:buSzTx/>
              <a:buFontTx/>
              <a:buNone/>
              <a:tabLst/>
              <a:defRPr/>
            </a:pPr>
            <a:r>
              <a:rPr kumimoji="0" lang="en-US" sz="1400" b="0" i="0" u="none" strike="noStrike" kern="1200" cap="none" spc="-5" normalizeH="0" baseline="0" noProof="0">
                <a:ln>
                  <a:noFill/>
                </a:ln>
                <a:solidFill>
                  <a:srgbClr val="505050">
                    <a:lumMod val="50000"/>
                  </a:srgbClr>
                </a:solidFill>
                <a:effectLst/>
                <a:uLnTx/>
                <a:uFillTx/>
                <a:ea typeface="+mn-ea"/>
                <a:cs typeface="Verdana"/>
              </a:rPr>
              <a:t>Plaintext Code/Data</a:t>
            </a:r>
            <a:endParaRPr kumimoji="0" lang="fr-FR" sz="1400" b="0" i="0" u="none" strike="noStrike" kern="1200" cap="none" spc="0" normalizeH="0" baseline="0" noProof="0">
              <a:ln>
                <a:noFill/>
              </a:ln>
              <a:solidFill>
                <a:srgbClr val="505050">
                  <a:lumMod val="50000"/>
                </a:srgbClr>
              </a:solidFill>
              <a:effectLst/>
              <a:uLnTx/>
              <a:uFillTx/>
              <a:ea typeface="+mn-ea"/>
              <a:cs typeface="Verdana"/>
            </a:endParaRPr>
          </a:p>
        </p:txBody>
      </p:sp>
      <p:sp>
        <p:nvSpPr>
          <p:cNvPr id="89" name="Rectangle 88">
            <a:extLst>
              <a:ext uri="{FF2B5EF4-FFF2-40B4-BE49-F238E27FC236}">
                <a16:creationId xmlns:a16="http://schemas.microsoft.com/office/drawing/2014/main" id="{87A6FC4F-7E13-4A96-A9B8-A4BD7624683F}"/>
              </a:ext>
            </a:extLst>
          </p:cNvPr>
          <p:cNvSpPr/>
          <p:nvPr/>
        </p:nvSpPr>
        <p:spPr>
          <a:xfrm>
            <a:off x="2269346" y="2683783"/>
            <a:ext cx="1518611" cy="259045"/>
          </a:xfrm>
          <a:prstGeom prst="rect">
            <a:avLst/>
          </a:prstGeom>
        </p:spPr>
        <p:txBody>
          <a:bodyPr wrap="square">
            <a:spAutoFit/>
          </a:bodyPr>
          <a:lstStyle/>
          <a:p>
            <a:pPr marL="13970" marR="0" lvl="0" indent="0" algn="ctr" defTabSz="932742" rtl="0" eaLnBrk="1" fontAlgn="auto" latinLnBrk="0" hangingPunct="1">
              <a:lnSpc>
                <a:spcPts val="1315"/>
              </a:lnSpc>
              <a:spcBef>
                <a:spcPts val="0"/>
              </a:spcBef>
              <a:spcAft>
                <a:spcPts val="0"/>
              </a:spcAft>
              <a:buClrTx/>
              <a:buSzTx/>
              <a:buFontTx/>
              <a:buNone/>
              <a:tabLst/>
              <a:defRPr/>
            </a:pPr>
            <a:r>
              <a:rPr kumimoji="0" lang="fr-FR" sz="1400" b="0" i="0" u="none" strike="noStrike" kern="1200" cap="none" spc="-5" normalizeH="0" baseline="0" noProof="0">
                <a:ln>
                  <a:noFill/>
                </a:ln>
                <a:solidFill>
                  <a:srgbClr val="505050">
                    <a:lumMod val="50000"/>
                  </a:srgbClr>
                </a:solidFill>
                <a:effectLst/>
                <a:uLnTx/>
                <a:uFillTx/>
                <a:ea typeface="+mn-ea"/>
                <a:cs typeface="Verdana"/>
              </a:rPr>
              <a:t>Code/Data</a:t>
            </a:r>
          </a:p>
        </p:txBody>
      </p:sp>
      <p:sp>
        <p:nvSpPr>
          <p:cNvPr id="91" name="Rectangle 90">
            <a:extLst>
              <a:ext uri="{FF2B5EF4-FFF2-40B4-BE49-F238E27FC236}">
                <a16:creationId xmlns:a16="http://schemas.microsoft.com/office/drawing/2014/main" id="{0B33A828-E4BC-44DD-91AB-72EB527E47ED}"/>
              </a:ext>
            </a:extLst>
          </p:cNvPr>
          <p:cNvSpPr/>
          <p:nvPr/>
        </p:nvSpPr>
        <p:spPr>
          <a:xfrm>
            <a:off x="2265881" y="3116740"/>
            <a:ext cx="1518611" cy="259045"/>
          </a:xfrm>
          <a:prstGeom prst="rect">
            <a:avLst/>
          </a:prstGeom>
        </p:spPr>
        <p:txBody>
          <a:bodyPr wrap="square">
            <a:spAutoFit/>
          </a:bodyPr>
          <a:lstStyle/>
          <a:p>
            <a:pPr marL="13970" marR="0" lvl="0" indent="0" algn="ctr" defTabSz="932742" rtl="0" eaLnBrk="1" fontAlgn="auto" latinLnBrk="0" hangingPunct="1">
              <a:lnSpc>
                <a:spcPts val="1315"/>
              </a:lnSpc>
              <a:spcBef>
                <a:spcPts val="0"/>
              </a:spcBef>
              <a:spcAft>
                <a:spcPts val="0"/>
              </a:spcAft>
              <a:buClrTx/>
              <a:buSzTx/>
              <a:buFontTx/>
              <a:buNone/>
              <a:tabLst/>
              <a:defRPr/>
            </a:pPr>
            <a:r>
              <a:rPr kumimoji="0" lang="fr-FR" sz="1400" b="0" i="0" u="none" strike="noStrike" kern="1200" cap="none" spc="-5" normalizeH="0" baseline="0" noProof="0">
                <a:ln>
                  <a:noFill/>
                </a:ln>
                <a:solidFill>
                  <a:srgbClr val="505050">
                    <a:lumMod val="50000"/>
                  </a:srgbClr>
                </a:solidFill>
                <a:effectLst/>
                <a:uLnTx/>
                <a:uFillTx/>
                <a:ea typeface="+mn-ea"/>
                <a:cs typeface="Verdana"/>
              </a:rPr>
              <a:t>Code/Data</a:t>
            </a:r>
          </a:p>
        </p:txBody>
      </p:sp>
    </p:spTree>
    <p:extLst>
      <p:ext uri="{BB962C8B-B14F-4D97-AF65-F5344CB8AC3E}">
        <p14:creationId xmlns:p14="http://schemas.microsoft.com/office/powerpoint/2010/main" val="1055200599"/>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72274" y="144462"/>
            <a:ext cx="11889564" cy="860424"/>
          </a:xfrm>
        </p:spPr>
        <p:txBody>
          <a:bodyPr/>
          <a:lstStyle/>
          <a:p>
            <a:r>
              <a:rPr lang="en-US"/>
              <a:t>Lifecycle of an enclave</a:t>
            </a:r>
          </a:p>
        </p:txBody>
      </p:sp>
      <p:sp>
        <p:nvSpPr>
          <p:cNvPr id="3" name="object 2">
            <a:extLst>
              <a:ext uri="{FF2B5EF4-FFF2-40B4-BE49-F238E27FC236}">
                <a16:creationId xmlns:a16="http://schemas.microsoft.com/office/drawing/2014/main" id="{9485C496-E04D-488C-BF61-04767D6DA668}"/>
              </a:ext>
            </a:extLst>
          </p:cNvPr>
          <p:cNvSpPr/>
          <p:nvPr/>
        </p:nvSpPr>
        <p:spPr>
          <a:xfrm>
            <a:off x="2260909" y="1547836"/>
            <a:ext cx="1527048" cy="5412105"/>
          </a:xfrm>
          <a:custGeom>
            <a:avLst/>
            <a:gdLst/>
            <a:ahLst/>
            <a:cxnLst/>
            <a:rect l="l" t="t" r="r" b="b"/>
            <a:pathLst>
              <a:path w="1295400" h="5412105">
                <a:moveTo>
                  <a:pt x="0" y="5411724"/>
                </a:moveTo>
                <a:lnTo>
                  <a:pt x="1295400" y="5411724"/>
                </a:lnTo>
                <a:lnTo>
                  <a:pt x="1295400" y="0"/>
                </a:lnTo>
                <a:lnTo>
                  <a:pt x="0" y="0"/>
                </a:lnTo>
                <a:lnTo>
                  <a:pt x="0" y="5411724"/>
                </a:lnTo>
                <a:close/>
              </a:path>
            </a:pathLst>
          </a:custGeom>
          <a:solidFill>
            <a:srgbClr val="008000"/>
          </a:solidFill>
          <a:ln w="28575">
            <a:solidFill>
              <a:schemeClr val="bg1">
                <a:lumMod val="50000"/>
              </a:schemeClr>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FFFFFF"/>
              </a:solidFill>
              <a:effectLst/>
              <a:uLnTx/>
              <a:uFillTx/>
              <a:latin typeface="Segoe UI"/>
              <a:ea typeface="+mn-ea"/>
              <a:cs typeface="+mn-cs"/>
            </a:endParaRPr>
          </a:p>
        </p:txBody>
      </p:sp>
      <p:sp>
        <p:nvSpPr>
          <p:cNvPr id="4" name="object 4">
            <a:extLst>
              <a:ext uri="{FF2B5EF4-FFF2-40B4-BE49-F238E27FC236}">
                <a16:creationId xmlns:a16="http://schemas.microsoft.com/office/drawing/2014/main" id="{7DCB428B-530B-4381-A671-2C7CD265F1F0}"/>
              </a:ext>
            </a:extLst>
          </p:cNvPr>
          <p:cNvSpPr/>
          <p:nvPr/>
        </p:nvSpPr>
        <p:spPr>
          <a:xfrm>
            <a:off x="8076354" y="1539350"/>
            <a:ext cx="1524000" cy="5410200"/>
          </a:xfrm>
          <a:custGeom>
            <a:avLst/>
            <a:gdLst/>
            <a:ahLst/>
            <a:cxnLst/>
            <a:rect l="l" t="t" r="r" b="b"/>
            <a:pathLst>
              <a:path w="1524000" h="5410200">
                <a:moveTo>
                  <a:pt x="0" y="5410200"/>
                </a:moveTo>
                <a:lnTo>
                  <a:pt x="1524000" y="5410200"/>
                </a:lnTo>
                <a:lnTo>
                  <a:pt x="1524000" y="0"/>
                </a:lnTo>
                <a:lnTo>
                  <a:pt x="0" y="0"/>
                </a:lnTo>
                <a:lnTo>
                  <a:pt x="0" y="5410200"/>
                </a:lnTo>
                <a:close/>
              </a:path>
            </a:pathLst>
          </a:custGeom>
          <a:solidFill>
            <a:srgbClr val="555E61"/>
          </a:solidFill>
          <a:ln w="28575">
            <a:solidFill>
              <a:schemeClr val="bg1">
                <a:lumMod val="50000"/>
              </a:schemeClr>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FFFFFF"/>
              </a:solidFill>
              <a:effectLst/>
              <a:uLnTx/>
              <a:uFillTx/>
              <a:latin typeface="Segoe UI"/>
              <a:ea typeface="+mn-ea"/>
              <a:cs typeface="+mn-cs"/>
            </a:endParaRPr>
          </a:p>
        </p:txBody>
      </p:sp>
      <p:sp>
        <p:nvSpPr>
          <p:cNvPr id="5" name="TextBox 4">
            <a:extLst>
              <a:ext uri="{FF2B5EF4-FFF2-40B4-BE49-F238E27FC236}">
                <a16:creationId xmlns:a16="http://schemas.microsoft.com/office/drawing/2014/main" id="{E47D8150-7B83-4B66-B9BE-B13EB2FC572F}"/>
              </a:ext>
            </a:extLst>
          </p:cNvPr>
          <p:cNvSpPr txBox="1"/>
          <p:nvPr/>
        </p:nvSpPr>
        <p:spPr>
          <a:xfrm>
            <a:off x="1923133" y="889144"/>
            <a:ext cx="2054088" cy="517065"/>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a:ln>
                  <a:noFill/>
                </a:ln>
                <a:solidFill>
                  <a:srgbClr val="505050">
                    <a:lumMod val="50000"/>
                  </a:srgbClr>
                </a:solidFill>
                <a:effectLst/>
                <a:uLnTx/>
                <a:uFillTx/>
                <a:latin typeface="Segoe UI"/>
                <a:ea typeface="+mn-ea"/>
                <a:cs typeface="+mn-cs"/>
              </a:rPr>
              <a:t>Virtual Addr Space</a:t>
            </a:r>
          </a:p>
        </p:txBody>
      </p:sp>
      <p:sp>
        <p:nvSpPr>
          <p:cNvPr id="6" name="TextBox 5">
            <a:extLst>
              <a:ext uri="{FF2B5EF4-FFF2-40B4-BE49-F238E27FC236}">
                <a16:creationId xmlns:a16="http://schemas.microsoft.com/office/drawing/2014/main" id="{C6338F15-6942-429D-B4C1-E0DFFFF20DD2}"/>
              </a:ext>
            </a:extLst>
          </p:cNvPr>
          <p:cNvSpPr txBox="1"/>
          <p:nvPr/>
        </p:nvSpPr>
        <p:spPr>
          <a:xfrm>
            <a:off x="7750946" y="889144"/>
            <a:ext cx="2174827" cy="517065"/>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a:ln>
                  <a:noFill/>
                </a:ln>
                <a:solidFill>
                  <a:srgbClr val="505050">
                    <a:lumMod val="50000"/>
                  </a:srgbClr>
                </a:solidFill>
                <a:effectLst/>
                <a:uLnTx/>
                <a:uFillTx/>
                <a:latin typeface="Segoe UI"/>
                <a:ea typeface="+mn-ea"/>
                <a:cs typeface="+mn-cs"/>
              </a:rPr>
              <a:t>Physical </a:t>
            </a:r>
            <a:r>
              <a:rPr kumimoji="0" lang="en-US" sz="1600" b="0" i="0" u="none" strike="noStrike" kern="1200" cap="none" spc="0" normalizeH="0" baseline="0" err="1">
                <a:ln>
                  <a:noFill/>
                </a:ln>
                <a:solidFill>
                  <a:srgbClr val="505050">
                    <a:lumMod val="50000"/>
                  </a:srgbClr>
                </a:solidFill>
                <a:effectLst/>
                <a:uLnTx/>
                <a:uFillTx/>
                <a:latin typeface="Segoe UI"/>
                <a:ea typeface="+mn-ea"/>
                <a:cs typeface="+mn-cs"/>
              </a:rPr>
              <a:t>Addr</a:t>
            </a:r>
            <a:r>
              <a:rPr kumimoji="0" lang="en-US" sz="1600" b="0" i="0" u="none" strike="noStrike" kern="1200" cap="none" spc="0" normalizeH="0" baseline="0">
                <a:ln>
                  <a:noFill/>
                </a:ln>
                <a:solidFill>
                  <a:srgbClr val="505050">
                    <a:lumMod val="50000"/>
                  </a:srgbClr>
                </a:solidFill>
                <a:effectLst/>
                <a:uLnTx/>
                <a:uFillTx/>
                <a:latin typeface="Segoe UI"/>
                <a:ea typeface="+mn-ea"/>
                <a:cs typeface="+mn-cs"/>
              </a:rPr>
              <a:t> Space</a:t>
            </a:r>
          </a:p>
        </p:txBody>
      </p:sp>
      <p:sp>
        <p:nvSpPr>
          <p:cNvPr id="7" name="Rectangle 6">
            <a:extLst>
              <a:ext uri="{FF2B5EF4-FFF2-40B4-BE49-F238E27FC236}">
                <a16:creationId xmlns:a16="http://schemas.microsoft.com/office/drawing/2014/main" id="{C8371D76-B0CC-4B0A-8FB3-703B40B89F2B}"/>
              </a:ext>
            </a:extLst>
          </p:cNvPr>
          <p:cNvSpPr/>
          <p:nvPr/>
        </p:nvSpPr>
        <p:spPr>
          <a:xfrm>
            <a:off x="-444429" y="6421197"/>
            <a:ext cx="2821591" cy="461665"/>
          </a:xfrm>
          <a:prstGeom prst="rect">
            <a:avLst/>
          </a:prstGeom>
        </p:spPr>
        <p:txBody>
          <a:bodyPr wrap="square">
            <a:spAutoFit/>
          </a:bodyPr>
          <a:lstStyle/>
          <a:p>
            <a:pPr lvl="1">
              <a:lnSpc>
                <a:spcPct val="100000"/>
              </a:lnSpc>
              <a:spcBef>
                <a:spcPts val="1200"/>
              </a:spcBef>
            </a:pPr>
            <a:r>
              <a:rPr lang="fr-FR" sz="1200"/>
              <a:t>Intel Source (</a:t>
            </a:r>
            <a:r>
              <a:rPr lang="en-US" sz="1200">
                <a:hlinkClick r:id="rId3"/>
              </a:rPr>
              <a:t>Intel Software Guard Extensions</a:t>
            </a:r>
            <a:r>
              <a:rPr lang="en-US" sz="1200"/>
              <a:t>) </a:t>
            </a:r>
          </a:p>
        </p:txBody>
      </p:sp>
      <p:sp>
        <p:nvSpPr>
          <p:cNvPr id="9" name="Rectangle 8">
            <a:extLst>
              <a:ext uri="{FF2B5EF4-FFF2-40B4-BE49-F238E27FC236}">
                <a16:creationId xmlns:a16="http://schemas.microsoft.com/office/drawing/2014/main" id="{00B0664D-0F8E-4FFF-A9C0-A149A4FAADD3}"/>
              </a:ext>
            </a:extLst>
          </p:cNvPr>
          <p:cNvSpPr/>
          <p:nvPr/>
        </p:nvSpPr>
        <p:spPr bwMode="auto">
          <a:xfrm>
            <a:off x="2267414" y="2018195"/>
            <a:ext cx="1517979" cy="2691246"/>
          </a:xfrm>
          <a:prstGeom prst="rect">
            <a:avLst/>
          </a:prstGeom>
          <a:solidFill>
            <a:srgbClr val="FF0000"/>
          </a:solid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fr-FR"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Rectangle 10">
            <a:extLst>
              <a:ext uri="{FF2B5EF4-FFF2-40B4-BE49-F238E27FC236}">
                <a16:creationId xmlns:a16="http://schemas.microsoft.com/office/drawing/2014/main" id="{91513840-2618-4F4E-AB20-D5510B9C5A14}"/>
              </a:ext>
            </a:extLst>
          </p:cNvPr>
          <p:cNvSpPr/>
          <p:nvPr/>
        </p:nvSpPr>
        <p:spPr bwMode="auto">
          <a:xfrm>
            <a:off x="8076355" y="1891145"/>
            <a:ext cx="1524000" cy="2182091"/>
          </a:xfrm>
          <a:prstGeom prst="rect">
            <a:avLst/>
          </a:prstGeom>
          <a:solidFill>
            <a:schemeClr val="accent1"/>
          </a:solid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fr-FR" sz="2400" b="0" i="0" u="none" strike="noStrike" kern="120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3" name="Rectangle 12">
            <a:extLst>
              <a:ext uri="{FF2B5EF4-FFF2-40B4-BE49-F238E27FC236}">
                <a16:creationId xmlns:a16="http://schemas.microsoft.com/office/drawing/2014/main" id="{373D4E11-C4C6-4FF5-9FDC-B7D2153A80FC}"/>
              </a:ext>
            </a:extLst>
          </p:cNvPr>
          <p:cNvSpPr/>
          <p:nvPr/>
        </p:nvSpPr>
        <p:spPr bwMode="auto">
          <a:xfrm>
            <a:off x="8076354" y="4592286"/>
            <a:ext cx="1524000" cy="2357264"/>
          </a:xfrm>
          <a:prstGeom prst="rect">
            <a:avLst/>
          </a:prstGeom>
          <a:solidFill>
            <a:srgbClr val="FF39E7"/>
          </a:solid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fr-FR" sz="2400" b="0" i="0" u="none" strike="noStrike" kern="120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5" name="object 3">
            <a:extLst>
              <a:ext uri="{FF2B5EF4-FFF2-40B4-BE49-F238E27FC236}">
                <a16:creationId xmlns:a16="http://schemas.microsoft.com/office/drawing/2014/main" id="{C6A7CAF0-A18F-4E5E-81BC-0A59B1A4553D}"/>
              </a:ext>
            </a:extLst>
          </p:cNvPr>
          <p:cNvSpPr txBox="1"/>
          <p:nvPr/>
        </p:nvSpPr>
        <p:spPr>
          <a:xfrm>
            <a:off x="3930541" y="4709441"/>
            <a:ext cx="1645656" cy="232820"/>
          </a:xfrm>
          <a:prstGeom prst="rect">
            <a:avLst/>
          </a:prstGeom>
        </p:spPr>
        <p:txBody>
          <a:bodyPr vert="horz" wrap="square" lIns="0" tIns="12953" rIns="0" bIns="0" rtlCol="0">
            <a:spAutoFit/>
          </a:bodyPr>
          <a:lstStyle/>
          <a:p>
            <a:pPr marL="12953" marR="0" lvl="0" indent="0" algn="l" defTabSz="932742" rtl="0" eaLnBrk="1" fontAlgn="auto" latinLnBrk="0" hangingPunct="1">
              <a:lnSpc>
                <a:spcPct val="100000"/>
              </a:lnSpc>
              <a:spcBef>
                <a:spcPts val="102"/>
              </a:spcBef>
              <a:spcAft>
                <a:spcPts val="0"/>
              </a:spcAft>
              <a:buClrTx/>
              <a:buSzTx/>
              <a:buFontTx/>
              <a:buNone/>
              <a:tabLst/>
              <a:defRPr/>
            </a:pPr>
            <a:r>
              <a:rPr kumimoji="0" sz="1400" b="0" i="0" u="none" strike="noStrike" kern="1200" cap="none" spc="-15" normalizeH="0" baseline="0" noProof="0">
                <a:ln>
                  <a:noFill/>
                </a:ln>
                <a:solidFill>
                  <a:srgbClr val="051821"/>
                </a:solidFill>
                <a:effectLst/>
                <a:uLnTx/>
                <a:uFillTx/>
                <a:latin typeface="Segoe UI"/>
                <a:ea typeface="+mn-ea"/>
                <a:cs typeface="Verdana"/>
              </a:rPr>
              <a:t>ECREATE</a:t>
            </a:r>
            <a:r>
              <a:rPr kumimoji="0" sz="1400" b="0" i="0" u="none" strike="noStrike" kern="1200" cap="none" spc="-82" normalizeH="0" baseline="0" noProof="0">
                <a:ln>
                  <a:noFill/>
                </a:ln>
                <a:solidFill>
                  <a:srgbClr val="051821"/>
                </a:solidFill>
                <a:effectLst/>
                <a:uLnTx/>
                <a:uFillTx/>
                <a:latin typeface="Segoe UI"/>
                <a:ea typeface="+mn-ea"/>
                <a:cs typeface="Verdana"/>
              </a:rPr>
              <a:t> </a:t>
            </a:r>
            <a:r>
              <a:rPr kumimoji="0" sz="1400" b="0" i="0" u="none" strike="noStrike" kern="1200" cap="none" spc="-5" normalizeH="0" baseline="0" noProof="0">
                <a:ln>
                  <a:noFill/>
                </a:ln>
                <a:solidFill>
                  <a:srgbClr val="051821"/>
                </a:solidFill>
                <a:effectLst/>
                <a:uLnTx/>
                <a:uFillTx/>
                <a:latin typeface="Segoe UI"/>
                <a:ea typeface="+mn-ea"/>
                <a:cs typeface="Verdana"/>
              </a:rPr>
              <a:t>(Range)</a:t>
            </a:r>
            <a:endParaRPr kumimoji="0" sz="1400" b="0" i="0" u="none" strike="noStrike" kern="1200" cap="none" spc="0" normalizeH="0" baseline="0" noProof="0">
              <a:ln>
                <a:noFill/>
              </a:ln>
              <a:solidFill>
                <a:srgbClr val="FFFFFF"/>
              </a:solidFill>
              <a:effectLst/>
              <a:uLnTx/>
              <a:uFillTx/>
              <a:latin typeface="Segoe UI"/>
              <a:ea typeface="+mn-ea"/>
              <a:cs typeface="Verdana"/>
            </a:endParaRPr>
          </a:p>
        </p:txBody>
      </p:sp>
      <p:sp>
        <p:nvSpPr>
          <p:cNvPr id="17" name="Rectangle 16">
            <a:extLst>
              <a:ext uri="{FF2B5EF4-FFF2-40B4-BE49-F238E27FC236}">
                <a16:creationId xmlns:a16="http://schemas.microsoft.com/office/drawing/2014/main" id="{9A4A4131-BC74-40C1-ACA9-E0E11FB797DA}"/>
              </a:ext>
            </a:extLst>
          </p:cNvPr>
          <p:cNvSpPr/>
          <p:nvPr/>
        </p:nvSpPr>
        <p:spPr>
          <a:xfrm>
            <a:off x="8037533" y="4626313"/>
            <a:ext cx="1517980" cy="259045"/>
          </a:xfrm>
          <a:prstGeom prst="rect">
            <a:avLst/>
          </a:prstGeom>
        </p:spPr>
        <p:txBody>
          <a:bodyPr wrap="none">
            <a:spAutoFit/>
          </a:bodyPr>
          <a:lstStyle/>
          <a:p>
            <a:pPr marL="13970" marR="0" lvl="0" indent="0" algn="ctr" fontAlgn="auto">
              <a:lnSpc>
                <a:spcPts val="1315"/>
              </a:lnSpc>
              <a:spcBef>
                <a:spcPts val="0"/>
              </a:spcBef>
              <a:spcAft>
                <a:spcPts val="0"/>
              </a:spcAft>
              <a:buClrTx/>
              <a:buSzTx/>
              <a:buFontTx/>
              <a:buNone/>
              <a:tabLst/>
              <a:defRPr/>
            </a:pPr>
            <a:r>
              <a:rPr lang="fr-FR" sz="1200" spc="-5">
                <a:solidFill>
                  <a:schemeClr val="bg1"/>
                </a:solidFill>
                <a:cs typeface="Verdana"/>
              </a:rPr>
              <a:t>Enclave Page Cache</a:t>
            </a:r>
          </a:p>
        </p:txBody>
      </p:sp>
      <p:sp>
        <p:nvSpPr>
          <p:cNvPr id="19" name="object 8">
            <a:extLst>
              <a:ext uri="{FF2B5EF4-FFF2-40B4-BE49-F238E27FC236}">
                <a16:creationId xmlns:a16="http://schemas.microsoft.com/office/drawing/2014/main" id="{D762B624-1432-438C-89ED-91A4E608C3DE}"/>
              </a:ext>
            </a:extLst>
          </p:cNvPr>
          <p:cNvSpPr/>
          <p:nvPr/>
        </p:nvSpPr>
        <p:spPr>
          <a:xfrm>
            <a:off x="9902815" y="5213250"/>
            <a:ext cx="1554339" cy="108804"/>
          </a:xfrm>
          <a:custGeom>
            <a:avLst/>
            <a:gdLst/>
            <a:ahLst/>
            <a:cxnLst/>
            <a:rect l="l" t="t" r="r" b="b"/>
            <a:pathLst>
              <a:path w="1524000" h="106679">
                <a:moveTo>
                  <a:pt x="0" y="106679"/>
                </a:moveTo>
                <a:lnTo>
                  <a:pt x="1524000" y="106679"/>
                </a:lnTo>
                <a:lnTo>
                  <a:pt x="1524000" y="0"/>
                </a:lnTo>
                <a:lnTo>
                  <a:pt x="0" y="0"/>
                </a:lnTo>
                <a:lnTo>
                  <a:pt x="0" y="106679"/>
                </a:lnTo>
                <a:close/>
              </a:path>
            </a:pathLst>
          </a:custGeom>
          <a:solidFill>
            <a:srgbClr val="AA00AF"/>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21" name="object 9">
            <a:extLst>
              <a:ext uri="{FF2B5EF4-FFF2-40B4-BE49-F238E27FC236}">
                <a16:creationId xmlns:a16="http://schemas.microsoft.com/office/drawing/2014/main" id="{4DC2FC43-D1D1-4B42-AC65-D6079E0DF7CC}"/>
              </a:ext>
            </a:extLst>
          </p:cNvPr>
          <p:cNvSpPr/>
          <p:nvPr/>
        </p:nvSpPr>
        <p:spPr>
          <a:xfrm>
            <a:off x="9902815" y="5632923"/>
            <a:ext cx="1554339" cy="77717"/>
          </a:xfrm>
          <a:custGeom>
            <a:avLst/>
            <a:gdLst/>
            <a:ahLst/>
            <a:cxnLst/>
            <a:rect l="l" t="t" r="r" b="b"/>
            <a:pathLst>
              <a:path w="1524000" h="76200">
                <a:moveTo>
                  <a:pt x="0" y="76200"/>
                </a:moveTo>
                <a:lnTo>
                  <a:pt x="1524000" y="76200"/>
                </a:lnTo>
                <a:lnTo>
                  <a:pt x="1524000" y="0"/>
                </a:lnTo>
                <a:lnTo>
                  <a:pt x="0" y="0"/>
                </a:lnTo>
                <a:lnTo>
                  <a:pt x="0" y="76200"/>
                </a:lnTo>
                <a:close/>
              </a:path>
            </a:pathLst>
          </a:custGeom>
          <a:solidFill>
            <a:srgbClr val="AA00AF"/>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25" name="object 10">
            <a:extLst>
              <a:ext uri="{FF2B5EF4-FFF2-40B4-BE49-F238E27FC236}">
                <a16:creationId xmlns:a16="http://schemas.microsoft.com/office/drawing/2014/main" id="{459DB6C2-3069-4348-B3F8-102916C02A47}"/>
              </a:ext>
            </a:extLst>
          </p:cNvPr>
          <p:cNvSpPr/>
          <p:nvPr/>
        </p:nvSpPr>
        <p:spPr>
          <a:xfrm>
            <a:off x="9902815" y="6021508"/>
            <a:ext cx="1554339" cy="550495"/>
          </a:xfrm>
          <a:custGeom>
            <a:avLst/>
            <a:gdLst/>
            <a:ahLst/>
            <a:cxnLst/>
            <a:rect l="l" t="t" r="r" b="b"/>
            <a:pathLst>
              <a:path w="1524000" h="539750">
                <a:moveTo>
                  <a:pt x="0" y="539495"/>
                </a:moveTo>
                <a:lnTo>
                  <a:pt x="1524000" y="539495"/>
                </a:lnTo>
                <a:lnTo>
                  <a:pt x="1524000" y="0"/>
                </a:lnTo>
                <a:lnTo>
                  <a:pt x="0" y="0"/>
                </a:lnTo>
                <a:lnTo>
                  <a:pt x="0" y="539495"/>
                </a:lnTo>
                <a:close/>
              </a:path>
            </a:pathLst>
          </a:custGeom>
          <a:solidFill>
            <a:srgbClr val="AA00AF"/>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27" name="object 11">
            <a:extLst>
              <a:ext uri="{FF2B5EF4-FFF2-40B4-BE49-F238E27FC236}">
                <a16:creationId xmlns:a16="http://schemas.microsoft.com/office/drawing/2014/main" id="{306599D5-F114-405A-BAA4-9F8180EA9A04}"/>
              </a:ext>
            </a:extLst>
          </p:cNvPr>
          <p:cNvSpPr/>
          <p:nvPr/>
        </p:nvSpPr>
        <p:spPr>
          <a:xfrm>
            <a:off x="9902815" y="6882610"/>
            <a:ext cx="1554339" cy="67355"/>
          </a:xfrm>
          <a:custGeom>
            <a:avLst/>
            <a:gdLst/>
            <a:ahLst/>
            <a:cxnLst/>
            <a:rect l="l" t="t" r="r" b="b"/>
            <a:pathLst>
              <a:path w="1524000" h="66039">
                <a:moveTo>
                  <a:pt x="0" y="65532"/>
                </a:moveTo>
                <a:lnTo>
                  <a:pt x="1524000" y="65532"/>
                </a:lnTo>
                <a:lnTo>
                  <a:pt x="1524000" y="0"/>
                </a:lnTo>
                <a:lnTo>
                  <a:pt x="0" y="0"/>
                </a:lnTo>
                <a:lnTo>
                  <a:pt x="0" y="65532"/>
                </a:lnTo>
                <a:close/>
              </a:path>
            </a:pathLst>
          </a:custGeom>
          <a:solidFill>
            <a:srgbClr val="AA00AF"/>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29" name="object 12">
            <a:extLst>
              <a:ext uri="{FF2B5EF4-FFF2-40B4-BE49-F238E27FC236}">
                <a16:creationId xmlns:a16="http://schemas.microsoft.com/office/drawing/2014/main" id="{2C1C432E-996F-47E3-BC07-A1326B06B419}"/>
              </a:ext>
            </a:extLst>
          </p:cNvPr>
          <p:cNvSpPr/>
          <p:nvPr/>
        </p:nvSpPr>
        <p:spPr>
          <a:xfrm>
            <a:off x="9902815" y="4700320"/>
            <a:ext cx="1554339" cy="2249258"/>
          </a:xfrm>
          <a:custGeom>
            <a:avLst/>
            <a:gdLst/>
            <a:ahLst/>
            <a:cxnLst/>
            <a:rect l="l" t="t" r="r" b="b"/>
            <a:pathLst>
              <a:path w="1524000" h="2205354">
                <a:moveTo>
                  <a:pt x="0" y="2205228"/>
                </a:moveTo>
                <a:lnTo>
                  <a:pt x="1524000" y="2205228"/>
                </a:lnTo>
                <a:lnTo>
                  <a:pt x="1524000" y="0"/>
                </a:lnTo>
                <a:lnTo>
                  <a:pt x="0" y="0"/>
                </a:lnTo>
                <a:lnTo>
                  <a:pt x="0" y="2205228"/>
                </a:lnTo>
                <a:close/>
              </a:path>
            </a:pathLst>
          </a:custGeom>
          <a:ln w="28956">
            <a:solidFill>
              <a:srgbClr val="051821"/>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31" name="object 13">
            <a:extLst>
              <a:ext uri="{FF2B5EF4-FFF2-40B4-BE49-F238E27FC236}">
                <a16:creationId xmlns:a16="http://schemas.microsoft.com/office/drawing/2014/main" id="{7A960DDB-C044-4681-991A-0E4BB7FEAB27}"/>
              </a:ext>
            </a:extLst>
          </p:cNvPr>
          <p:cNvSpPr txBox="1"/>
          <p:nvPr/>
        </p:nvSpPr>
        <p:spPr>
          <a:xfrm>
            <a:off x="9917583" y="4715085"/>
            <a:ext cx="1525195" cy="156952"/>
          </a:xfrm>
          <a:prstGeom prst="rect">
            <a:avLst/>
          </a:prstGeom>
          <a:solidFill>
            <a:srgbClr val="AA00AF"/>
          </a:solidFill>
        </p:spPr>
        <p:txBody>
          <a:bodyPr vert="horz" wrap="square" lIns="0" tIns="0" rIns="0" bIns="0" rtlCol="0">
            <a:spAutoFit/>
          </a:bodyPr>
          <a:lstStyle/>
          <a:p>
            <a:pPr marL="0" marR="0" lvl="0" indent="0" algn="l" defTabSz="932742" rtl="0" eaLnBrk="1" fontAlgn="auto" latinLnBrk="0" hangingPunct="1">
              <a:lnSpc>
                <a:spcPts val="1229"/>
              </a:lnSpc>
              <a:spcBef>
                <a:spcPts val="0"/>
              </a:spcBef>
              <a:spcAft>
                <a:spcPts val="0"/>
              </a:spcAft>
              <a:buClrTx/>
              <a:buSzTx/>
              <a:buFontTx/>
              <a:buNone/>
              <a:tabLst/>
              <a:defRPr/>
            </a:pPr>
            <a:r>
              <a:rPr kumimoji="0" sz="1122" b="0" i="0" u="none" strike="noStrike" kern="1200" cap="none" spc="-5" normalizeH="0" baseline="0" noProof="0">
                <a:ln>
                  <a:noFill/>
                </a:ln>
                <a:solidFill>
                  <a:srgbClr val="FFFFFF"/>
                </a:solidFill>
                <a:effectLst/>
                <a:uLnTx/>
                <a:uFillTx/>
                <a:ea typeface="+mn-ea"/>
                <a:cs typeface="Verdana"/>
              </a:rPr>
              <a:t>EPCM</a:t>
            </a:r>
            <a:endParaRPr kumimoji="0" sz="1122" b="0" i="0" u="none" strike="noStrike" kern="1200" cap="none" spc="0" normalizeH="0" baseline="0" noProof="0">
              <a:ln>
                <a:noFill/>
              </a:ln>
              <a:solidFill>
                <a:srgbClr val="FFFFFF"/>
              </a:solidFill>
              <a:effectLst/>
              <a:uLnTx/>
              <a:uFillTx/>
              <a:ea typeface="+mn-ea"/>
              <a:cs typeface="Verdana"/>
            </a:endParaRPr>
          </a:p>
        </p:txBody>
      </p:sp>
      <p:sp>
        <p:nvSpPr>
          <p:cNvPr id="33" name="object 14">
            <a:extLst>
              <a:ext uri="{FF2B5EF4-FFF2-40B4-BE49-F238E27FC236}">
                <a16:creationId xmlns:a16="http://schemas.microsoft.com/office/drawing/2014/main" id="{CA0D1A8F-F416-44BF-9A86-26FBEF516D7A}"/>
              </a:ext>
            </a:extLst>
          </p:cNvPr>
          <p:cNvSpPr/>
          <p:nvPr/>
        </p:nvSpPr>
        <p:spPr>
          <a:xfrm>
            <a:off x="9902815" y="5322055"/>
            <a:ext cx="1554339" cy="310868"/>
          </a:xfrm>
          <a:custGeom>
            <a:avLst/>
            <a:gdLst/>
            <a:ahLst/>
            <a:cxnLst/>
            <a:rect l="l" t="t" r="r" b="b"/>
            <a:pathLst>
              <a:path w="1524000" h="304800">
                <a:moveTo>
                  <a:pt x="0" y="304799"/>
                </a:moveTo>
                <a:lnTo>
                  <a:pt x="1524000" y="304799"/>
                </a:lnTo>
                <a:lnTo>
                  <a:pt x="1524000" y="0"/>
                </a:lnTo>
                <a:lnTo>
                  <a:pt x="0" y="0"/>
                </a:lnTo>
                <a:lnTo>
                  <a:pt x="0" y="304799"/>
                </a:lnTo>
                <a:close/>
              </a:path>
            </a:pathLst>
          </a:custGeom>
          <a:solidFill>
            <a:srgbClr val="0070C5"/>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35" name="object 15">
            <a:extLst>
              <a:ext uri="{FF2B5EF4-FFF2-40B4-BE49-F238E27FC236}">
                <a16:creationId xmlns:a16="http://schemas.microsoft.com/office/drawing/2014/main" id="{CBB1BCF6-81BE-4653-A13C-C6684B7242D9}"/>
              </a:ext>
            </a:extLst>
          </p:cNvPr>
          <p:cNvSpPr/>
          <p:nvPr/>
        </p:nvSpPr>
        <p:spPr>
          <a:xfrm>
            <a:off x="9902815" y="5322055"/>
            <a:ext cx="1554339" cy="310868"/>
          </a:xfrm>
          <a:custGeom>
            <a:avLst/>
            <a:gdLst/>
            <a:ahLst/>
            <a:cxnLst/>
            <a:rect l="l" t="t" r="r" b="b"/>
            <a:pathLst>
              <a:path w="1524000" h="304800">
                <a:moveTo>
                  <a:pt x="0" y="304799"/>
                </a:moveTo>
                <a:lnTo>
                  <a:pt x="1524000" y="304799"/>
                </a:lnTo>
                <a:lnTo>
                  <a:pt x="1524000" y="0"/>
                </a:lnTo>
                <a:lnTo>
                  <a:pt x="0" y="0"/>
                </a:lnTo>
                <a:lnTo>
                  <a:pt x="0" y="304799"/>
                </a:lnTo>
                <a:close/>
              </a:path>
            </a:pathLst>
          </a:custGeom>
          <a:ln w="25908">
            <a:solidFill>
              <a:srgbClr val="005190"/>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37" name="object 16">
            <a:extLst>
              <a:ext uri="{FF2B5EF4-FFF2-40B4-BE49-F238E27FC236}">
                <a16:creationId xmlns:a16="http://schemas.microsoft.com/office/drawing/2014/main" id="{02C0B3A1-0FA5-4F7E-A3A5-52B5C66CA7AA}"/>
              </a:ext>
            </a:extLst>
          </p:cNvPr>
          <p:cNvSpPr txBox="1"/>
          <p:nvPr/>
        </p:nvSpPr>
        <p:spPr>
          <a:xfrm>
            <a:off x="9917583" y="5355215"/>
            <a:ext cx="1525195" cy="233473"/>
          </a:xfrm>
          <a:prstGeom prst="rect">
            <a:avLst/>
          </a:prstGeom>
        </p:spPr>
        <p:txBody>
          <a:bodyPr vert="horz" wrap="square" lIns="0" tIns="13600" rIns="0" bIns="0" rtlCol="0">
            <a:spAutoFit/>
          </a:bodyPr>
          <a:lstStyle/>
          <a:p>
            <a:pPr marL="0" marR="0" lvl="0" indent="0" algn="ctr" defTabSz="932742" rtl="0" eaLnBrk="1" fontAlgn="auto" latinLnBrk="0" hangingPunct="1">
              <a:lnSpc>
                <a:spcPct val="100000"/>
              </a:lnSpc>
              <a:spcBef>
                <a:spcPts val="259"/>
              </a:spcBef>
              <a:spcAft>
                <a:spcPts val="0"/>
              </a:spcAft>
              <a:buClrTx/>
              <a:buSzTx/>
              <a:buFontTx/>
              <a:buNone/>
              <a:tabLst/>
              <a:defRPr/>
            </a:pPr>
            <a:r>
              <a:rPr kumimoji="0" lang="en-US" sz="1428" b="0" i="0" u="none" strike="noStrike" kern="1200" cap="none" spc="-10" normalizeH="0" baseline="0" noProof="0">
                <a:ln>
                  <a:noFill/>
                </a:ln>
                <a:solidFill>
                  <a:srgbClr val="FFFFFF"/>
                </a:solidFill>
                <a:effectLst/>
                <a:uLnTx/>
                <a:uFillTx/>
                <a:ea typeface="+mn-ea"/>
                <a:cs typeface="Verdana"/>
              </a:rPr>
              <a:t>Valid, ID, LA</a:t>
            </a:r>
            <a:endParaRPr kumimoji="0" lang="en-US" sz="1428" b="0" i="0" u="none" strike="noStrike" kern="1200" cap="none" spc="0" normalizeH="0" baseline="0" noProof="0">
              <a:ln>
                <a:noFill/>
              </a:ln>
              <a:solidFill>
                <a:srgbClr val="FFFFFF"/>
              </a:solidFill>
              <a:effectLst/>
              <a:uLnTx/>
              <a:uFillTx/>
              <a:ea typeface="+mn-ea"/>
              <a:cs typeface="Verdana"/>
            </a:endParaRPr>
          </a:p>
        </p:txBody>
      </p:sp>
      <p:sp>
        <p:nvSpPr>
          <p:cNvPr id="39" name="object 17">
            <a:extLst>
              <a:ext uri="{FF2B5EF4-FFF2-40B4-BE49-F238E27FC236}">
                <a16:creationId xmlns:a16="http://schemas.microsoft.com/office/drawing/2014/main" id="{9A9AE467-C6FE-411A-9FB9-E4DD7AFFDEAE}"/>
              </a:ext>
            </a:extLst>
          </p:cNvPr>
          <p:cNvSpPr/>
          <p:nvPr/>
        </p:nvSpPr>
        <p:spPr>
          <a:xfrm>
            <a:off x="9912142" y="4902383"/>
            <a:ext cx="1554339" cy="310868"/>
          </a:xfrm>
          <a:custGeom>
            <a:avLst/>
            <a:gdLst/>
            <a:ahLst/>
            <a:cxnLst/>
            <a:rect l="l" t="t" r="r" b="b"/>
            <a:pathLst>
              <a:path w="1524000" h="304800">
                <a:moveTo>
                  <a:pt x="0" y="304799"/>
                </a:moveTo>
                <a:lnTo>
                  <a:pt x="1524000" y="304799"/>
                </a:lnTo>
                <a:lnTo>
                  <a:pt x="1524000" y="0"/>
                </a:lnTo>
                <a:lnTo>
                  <a:pt x="0" y="0"/>
                </a:lnTo>
                <a:lnTo>
                  <a:pt x="0" y="304799"/>
                </a:lnTo>
                <a:close/>
              </a:path>
            </a:pathLst>
          </a:custGeom>
          <a:ln w="25908">
            <a:solidFill>
              <a:srgbClr val="005190"/>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41" name="object 18">
            <a:extLst>
              <a:ext uri="{FF2B5EF4-FFF2-40B4-BE49-F238E27FC236}">
                <a16:creationId xmlns:a16="http://schemas.microsoft.com/office/drawing/2014/main" id="{B1C08148-E29A-4908-841E-0EAF590337E7}"/>
              </a:ext>
            </a:extLst>
          </p:cNvPr>
          <p:cNvSpPr txBox="1"/>
          <p:nvPr/>
        </p:nvSpPr>
        <p:spPr>
          <a:xfrm>
            <a:off x="9921468" y="4915596"/>
            <a:ext cx="1517423" cy="256159"/>
          </a:xfrm>
          <a:prstGeom prst="rect">
            <a:avLst/>
          </a:prstGeom>
          <a:solidFill>
            <a:srgbClr val="0070C5"/>
          </a:solidFill>
        </p:spPr>
        <p:txBody>
          <a:bodyPr vert="horz" wrap="square" lIns="0" tIns="31734" rIns="0" bIns="0" rtlCol="0">
            <a:spAutoFit/>
          </a:bodyPr>
          <a:lstStyle/>
          <a:p>
            <a:pPr marL="0" marR="0" lvl="0" indent="0" algn="ctr" defTabSz="932742" rtl="0" eaLnBrk="1" fontAlgn="auto" latinLnBrk="0" hangingPunct="1">
              <a:lnSpc>
                <a:spcPct val="100000"/>
              </a:lnSpc>
              <a:spcBef>
                <a:spcPts val="250"/>
              </a:spcBef>
              <a:spcAft>
                <a:spcPts val="0"/>
              </a:spcAft>
              <a:buClrTx/>
              <a:buSzTx/>
              <a:buFontTx/>
              <a:buNone/>
              <a:tabLst/>
              <a:defRPr/>
            </a:pPr>
            <a:r>
              <a:rPr kumimoji="0" sz="1428" b="0" i="0" u="none" strike="noStrike" kern="1200" cap="none" spc="-10" normalizeH="0" baseline="0" noProof="0">
                <a:ln>
                  <a:noFill/>
                </a:ln>
                <a:solidFill>
                  <a:srgbClr val="FFFFFF"/>
                </a:solidFill>
                <a:effectLst/>
                <a:uLnTx/>
                <a:uFillTx/>
                <a:ea typeface="+mn-ea"/>
                <a:cs typeface="Verdana"/>
              </a:rPr>
              <a:t>Invalid</a:t>
            </a:r>
            <a:endParaRPr kumimoji="0" sz="1428" b="0" i="0" u="none" strike="noStrike" kern="1200" cap="none" spc="0" normalizeH="0" baseline="0" noProof="0">
              <a:ln>
                <a:noFill/>
              </a:ln>
              <a:solidFill>
                <a:srgbClr val="FFFFFF"/>
              </a:solidFill>
              <a:effectLst/>
              <a:uLnTx/>
              <a:uFillTx/>
              <a:ea typeface="+mn-ea"/>
              <a:cs typeface="Verdana"/>
            </a:endParaRPr>
          </a:p>
        </p:txBody>
      </p:sp>
      <p:sp>
        <p:nvSpPr>
          <p:cNvPr id="43" name="object 19">
            <a:extLst>
              <a:ext uri="{FF2B5EF4-FFF2-40B4-BE49-F238E27FC236}">
                <a16:creationId xmlns:a16="http://schemas.microsoft.com/office/drawing/2014/main" id="{B742ECBB-3708-4786-8FD1-C66BF0D3893F}"/>
              </a:ext>
            </a:extLst>
          </p:cNvPr>
          <p:cNvSpPr/>
          <p:nvPr/>
        </p:nvSpPr>
        <p:spPr>
          <a:xfrm>
            <a:off x="9902815" y="5710640"/>
            <a:ext cx="1554339" cy="310868"/>
          </a:xfrm>
          <a:custGeom>
            <a:avLst/>
            <a:gdLst/>
            <a:ahLst/>
            <a:cxnLst/>
            <a:rect l="l" t="t" r="r" b="b"/>
            <a:pathLst>
              <a:path w="1524000" h="304800">
                <a:moveTo>
                  <a:pt x="0" y="304799"/>
                </a:moveTo>
                <a:lnTo>
                  <a:pt x="1524000" y="304799"/>
                </a:lnTo>
                <a:lnTo>
                  <a:pt x="1524000" y="0"/>
                </a:lnTo>
                <a:lnTo>
                  <a:pt x="0" y="0"/>
                </a:lnTo>
                <a:lnTo>
                  <a:pt x="0" y="304799"/>
                </a:lnTo>
                <a:close/>
              </a:path>
            </a:pathLst>
          </a:custGeom>
          <a:ln w="25908">
            <a:solidFill>
              <a:srgbClr val="005190"/>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45" name="object 20">
            <a:extLst>
              <a:ext uri="{FF2B5EF4-FFF2-40B4-BE49-F238E27FC236}">
                <a16:creationId xmlns:a16="http://schemas.microsoft.com/office/drawing/2014/main" id="{B5AA3D70-8395-4372-9CEE-348EDED49489}"/>
              </a:ext>
            </a:extLst>
          </p:cNvPr>
          <p:cNvSpPr txBox="1"/>
          <p:nvPr/>
        </p:nvSpPr>
        <p:spPr>
          <a:xfrm>
            <a:off x="9917583" y="5723852"/>
            <a:ext cx="1548898" cy="253092"/>
          </a:xfrm>
          <a:prstGeom prst="rect">
            <a:avLst/>
          </a:prstGeom>
          <a:solidFill>
            <a:srgbClr val="0070C5"/>
          </a:solidFill>
        </p:spPr>
        <p:txBody>
          <a:bodyPr vert="horz" wrap="square" lIns="0" tIns="33029" rIns="0" bIns="0" rtlCol="0">
            <a:spAutoFit/>
          </a:bodyPr>
          <a:lstStyle/>
          <a:p>
            <a:pPr marL="0" marR="0" lvl="0" indent="0" algn="ctr" defTabSz="932742" rtl="0" eaLnBrk="1" fontAlgn="auto" latinLnBrk="0" hangingPunct="1">
              <a:lnSpc>
                <a:spcPct val="100000"/>
              </a:lnSpc>
              <a:spcBef>
                <a:spcPts val="259"/>
              </a:spcBef>
              <a:spcAft>
                <a:spcPts val="0"/>
              </a:spcAft>
              <a:buClrTx/>
              <a:buSzTx/>
              <a:buFontTx/>
              <a:buNone/>
              <a:tabLst/>
              <a:defRPr/>
            </a:pPr>
            <a:r>
              <a:rPr kumimoji="0" lang="en-US" sz="1428" b="0" i="0" u="none" strike="noStrike" kern="1200" cap="none" spc="-10" normalizeH="0" baseline="0" noProof="0">
                <a:ln>
                  <a:noFill/>
                </a:ln>
                <a:solidFill>
                  <a:srgbClr val="FFFFFF"/>
                </a:solidFill>
                <a:effectLst/>
                <a:uLnTx/>
                <a:uFillTx/>
                <a:ea typeface="+mn-ea"/>
                <a:cs typeface="Verdana"/>
              </a:rPr>
              <a:t>Valid, ID, LA</a:t>
            </a:r>
            <a:endParaRPr kumimoji="0" sz="1428" b="0" i="0" u="none" strike="noStrike" kern="1200" cap="none" spc="0" normalizeH="0" baseline="0" noProof="0">
              <a:ln>
                <a:noFill/>
              </a:ln>
              <a:solidFill>
                <a:srgbClr val="FFFFFF"/>
              </a:solidFill>
              <a:effectLst/>
              <a:uLnTx/>
              <a:uFillTx/>
              <a:ea typeface="+mn-ea"/>
              <a:cs typeface="Verdana"/>
            </a:endParaRPr>
          </a:p>
        </p:txBody>
      </p:sp>
      <p:sp>
        <p:nvSpPr>
          <p:cNvPr id="47" name="object 22">
            <a:extLst>
              <a:ext uri="{FF2B5EF4-FFF2-40B4-BE49-F238E27FC236}">
                <a16:creationId xmlns:a16="http://schemas.microsoft.com/office/drawing/2014/main" id="{7B325C84-F4C9-4529-AED0-E16BE7F998EE}"/>
              </a:ext>
            </a:extLst>
          </p:cNvPr>
          <p:cNvSpPr/>
          <p:nvPr/>
        </p:nvSpPr>
        <p:spPr>
          <a:xfrm>
            <a:off x="9902815" y="6571743"/>
            <a:ext cx="1554339" cy="310868"/>
          </a:xfrm>
          <a:custGeom>
            <a:avLst/>
            <a:gdLst/>
            <a:ahLst/>
            <a:cxnLst/>
            <a:rect l="l" t="t" r="r" b="b"/>
            <a:pathLst>
              <a:path w="1524000" h="304800">
                <a:moveTo>
                  <a:pt x="0" y="304799"/>
                </a:moveTo>
                <a:lnTo>
                  <a:pt x="1524000" y="304799"/>
                </a:lnTo>
                <a:lnTo>
                  <a:pt x="1524000" y="0"/>
                </a:lnTo>
                <a:lnTo>
                  <a:pt x="0" y="0"/>
                </a:lnTo>
                <a:lnTo>
                  <a:pt x="0" y="304799"/>
                </a:lnTo>
                <a:close/>
              </a:path>
            </a:pathLst>
          </a:custGeom>
          <a:solidFill>
            <a:srgbClr val="0070C5"/>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49" name="object 23">
            <a:extLst>
              <a:ext uri="{FF2B5EF4-FFF2-40B4-BE49-F238E27FC236}">
                <a16:creationId xmlns:a16="http://schemas.microsoft.com/office/drawing/2014/main" id="{1D4A8495-2C87-4E4A-91E5-9210284DEEE9}"/>
              </a:ext>
            </a:extLst>
          </p:cNvPr>
          <p:cNvSpPr/>
          <p:nvPr/>
        </p:nvSpPr>
        <p:spPr>
          <a:xfrm>
            <a:off x="9902815" y="6571743"/>
            <a:ext cx="1554339" cy="310868"/>
          </a:xfrm>
          <a:custGeom>
            <a:avLst/>
            <a:gdLst/>
            <a:ahLst/>
            <a:cxnLst/>
            <a:rect l="l" t="t" r="r" b="b"/>
            <a:pathLst>
              <a:path w="1524000" h="304800">
                <a:moveTo>
                  <a:pt x="0" y="304799"/>
                </a:moveTo>
                <a:lnTo>
                  <a:pt x="1524000" y="304799"/>
                </a:lnTo>
                <a:lnTo>
                  <a:pt x="1524000" y="0"/>
                </a:lnTo>
                <a:lnTo>
                  <a:pt x="0" y="0"/>
                </a:lnTo>
                <a:lnTo>
                  <a:pt x="0" y="304799"/>
                </a:lnTo>
                <a:close/>
              </a:path>
            </a:pathLst>
          </a:custGeom>
          <a:ln w="25908">
            <a:solidFill>
              <a:srgbClr val="005190"/>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51" name="object 24">
            <a:extLst>
              <a:ext uri="{FF2B5EF4-FFF2-40B4-BE49-F238E27FC236}">
                <a16:creationId xmlns:a16="http://schemas.microsoft.com/office/drawing/2014/main" id="{BBF325DF-6CA2-4504-8B5D-0373C8DF5496}"/>
              </a:ext>
            </a:extLst>
          </p:cNvPr>
          <p:cNvSpPr txBox="1"/>
          <p:nvPr/>
        </p:nvSpPr>
        <p:spPr>
          <a:xfrm>
            <a:off x="10167312" y="6604333"/>
            <a:ext cx="1023273" cy="232820"/>
          </a:xfrm>
          <a:prstGeom prst="rect">
            <a:avLst/>
          </a:prstGeom>
        </p:spPr>
        <p:txBody>
          <a:bodyPr vert="horz" wrap="square" lIns="0" tIns="12953" rIns="0" bIns="0" rtlCol="0">
            <a:spAutoFit/>
          </a:bodyPr>
          <a:lstStyle/>
          <a:p>
            <a:pPr marL="12953" marR="0" lvl="0" indent="0" algn="l" defTabSz="932742" rtl="0" eaLnBrk="1" fontAlgn="auto" latinLnBrk="0" hangingPunct="1">
              <a:lnSpc>
                <a:spcPct val="100000"/>
              </a:lnSpc>
              <a:spcBef>
                <a:spcPts val="102"/>
              </a:spcBef>
              <a:spcAft>
                <a:spcPts val="0"/>
              </a:spcAft>
              <a:buClrTx/>
              <a:buSzTx/>
              <a:buFontTx/>
              <a:buNone/>
              <a:tabLst/>
              <a:defRPr/>
            </a:pPr>
            <a:r>
              <a:rPr kumimoji="0" sz="1428" b="0" i="0" u="none" strike="noStrike" kern="1200" cap="none" spc="-10" normalizeH="0" baseline="0" noProof="0">
                <a:ln>
                  <a:noFill/>
                </a:ln>
                <a:solidFill>
                  <a:srgbClr val="FFFFFF"/>
                </a:solidFill>
                <a:effectLst/>
                <a:uLnTx/>
                <a:uFillTx/>
                <a:ea typeface="+mn-ea"/>
                <a:cs typeface="Verdana"/>
              </a:rPr>
              <a:t>Valid,SECS</a:t>
            </a:r>
            <a:endParaRPr kumimoji="0" sz="1428" b="0" i="0" u="none" strike="noStrike" kern="1200" cap="none" spc="0" normalizeH="0" baseline="0" noProof="0">
              <a:ln>
                <a:noFill/>
              </a:ln>
              <a:solidFill>
                <a:srgbClr val="FFFFFF"/>
              </a:solidFill>
              <a:effectLst/>
              <a:uLnTx/>
              <a:uFillTx/>
              <a:ea typeface="+mn-ea"/>
              <a:cs typeface="Verdana"/>
            </a:endParaRPr>
          </a:p>
        </p:txBody>
      </p:sp>
      <p:sp>
        <p:nvSpPr>
          <p:cNvPr id="53" name="object 25">
            <a:extLst>
              <a:ext uri="{FF2B5EF4-FFF2-40B4-BE49-F238E27FC236}">
                <a16:creationId xmlns:a16="http://schemas.microsoft.com/office/drawing/2014/main" id="{A6305B56-F7D1-4573-A5AB-B9004C395411}"/>
              </a:ext>
            </a:extLst>
          </p:cNvPr>
          <p:cNvSpPr txBox="1"/>
          <p:nvPr/>
        </p:nvSpPr>
        <p:spPr>
          <a:xfrm>
            <a:off x="9874838" y="3497262"/>
            <a:ext cx="1554339" cy="270546"/>
          </a:xfrm>
          <a:prstGeom prst="rect">
            <a:avLst/>
          </a:prstGeom>
          <a:solidFill>
            <a:srgbClr val="00B050"/>
          </a:solidFill>
          <a:ln w="25907">
            <a:solidFill>
              <a:srgbClr val="005190"/>
            </a:solidFill>
          </a:ln>
        </p:spPr>
        <p:txBody>
          <a:bodyPr vert="horz" wrap="square" lIns="0" tIns="45983" rIns="0" bIns="0" rtlCol="0">
            <a:spAutoFit/>
          </a:bodyPr>
          <a:lstStyle/>
          <a:p>
            <a:pPr marL="216311" marR="0" lvl="0" indent="0" algn="l" defTabSz="932742" rtl="0" eaLnBrk="1" fontAlgn="auto" latinLnBrk="0" hangingPunct="1">
              <a:lnSpc>
                <a:spcPct val="100000"/>
              </a:lnSpc>
              <a:spcBef>
                <a:spcPts val="362"/>
              </a:spcBef>
              <a:spcAft>
                <a:spcPts val="0"/>
              </a:spcAft>
              <a:buClrTx/>
              <a:buSzTx/>
              <a:buFontTx/>
              <a:buNone/>
              <a:tabLst/>
              <a:defRPr/>
            </a:pPr>
            <a:r>
              <a:rPr kumimoji="0" sz="1428" b="0" i="0" u="none" strike="noStrike" kern="1200" cap="none" spc="-5" normalizeH="0" baseline="0" noProof="0">
                <a:ln>
                  <a:noFill/>
                </a:ln>
                <a:solidFill>
                  <a:srgbClr val="FFFFFF"/>
                </a:solidFill>
                <a:effectLst/>
                <a:uLnTx/>
                <a:uFillTx/>
                <a:ea typeface="+mn-ea"/>
                <a:cs typeface="Verdana"/>
              </a:rPr>
              <a:t>MRENCLAVE</a:t>
            </a:r>
            <a:endParaRPr kumimoji="0" sz="1428" b="0" i="0" u="none" strike="noStrike" kern="1200" cap="none" spc="0" normalizeH="0" baseline="0" noProof="0">
              <a:ln>
                <a:noFill/>
              </a:ln>
              <a:solidFill>
                <a:srgbClr val="FFFFFF"/>
              </a:solidFill>
              <a:effectLst/>
              <a:uLnTx/>
              <a:uFillTx/>
              <a:ea typeface="+mn-ea"/>
              <a:cs typeface="Verdana"/>
            </a:endParaRPr>
          </a:p>
        </p:txBody>
      </p:sp>
      <p:sp>
        <p:nvSpPr>
          <p:cNvPr id="55" name="Rectangle 54">
            <a:extLst>
              <a:ext uri="{FF2B5EF4-FFF2-40B4-BE49-F238E27FC236}">
                <a16:creationId xmlns:a16="http://schemas.microsoft.com/office/drawing/2014/main" id="{10D54450-0F7B-48B4-9E9F-102E1D8CC61A}"/>
              </a:ext>
            </a:extLst>
          </p:cNvPr>
          <p:cNvSpPr/>
          <p:nvPr/>
        </p:nvSpPr>
        <p:spPr bwMode="auto">
          <a:xfrm>
            <a:off x="8076354" y="6571743"/>
            <a:ext cx="1517980" cy="377807"/>
          </a:xfrm>
          <a:prstGeom prst="rect">
            <a:avLst/>
          </a:prstGeom>
          <a:solidFill>
            <a:srgbClr val="00B050"/>
          </a:solid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fr-FR" sz="2400" b="0" i="0" u="none" strike="noStrike" kern="120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7" name="Rectangle 56">
            <a:extLst>
              <a:ext uri="{FF2B5EF4-FFF2-40B4-BE49-F238E27FC236}">
                <a16:creationId xmlns:a16="http://schemas.microsoft.com/office/drawing/2014/main" id="{F48EBD37-3E9E-453C-BAFB-8270D8CF8F17}"/>
              </a:ext>
            </a:extLst>
          </p:cNvPr>
          <p:cNvSpPr/>
          <p:nvPr/>
        </p:nvSpPr>
        <p:spPr>
          <a:xfrm>
            <a:off x="8533602" y="6649272"/>
            <a:ext cx="645049" cy="263855"/>
          </a:xfrm>
          <a:prstGeom prst="rect">
            <a:avLst/>
          </a:prstGeom>
        </p:spPr>
        <p:txBody>
          <a:bodyPr wrap="none">
            <a:spAutoFit/>
          </a:bodyPr>
          <a:lstStyle/>
          <a:p>
            <a:pPr marL="13970" marR="0" lvl="0" indent="0" algn="ctr" defTabSz="932742" rtl="0" eaLnBrk="1" fontAlgn="auto" latinLnBrk="0" hangingPunct="1">
              <a:lnSpc>
                <a:spcPts val="1315"/>
              </a:lnSpc>
              <a:spcBef>
                <a:spcPts val="0"/>
              </a:spcBef>
              <a:spcAft>
                <a:spcPts val="0"/>
              </a:spcAft>
              <a:buClrTx/>
              <a:buSzTx/>
              <a:buFontTx/>
              <a:buNone/>
              <a:tabLst/>
              <a:defRPr/>
            </a:pPr>
            <a:r>
              <a:rPr kumimoji="0" lang="fr-FR" sz="1600" b="0" i="0" u="none" strike="noStrike" kern="1200" cap="none" spc="-5" normalizeH="0" baseline="0" noProof="0">
                <a:ln>
                  <a:noFill/>
                </a:ln>
                <a:solidFill>
                  <a:srgbClr val="505050">
                    <a:lumMod val="50000"/>
                  </a:srgbClr>
                </a:solidFill>
                <a:effectLst/>
                <a:uLnTx/>
                <a:uFillTx/>
                <a:ea typeface="+mn-ea"/>
                <a:cs typeface="Verdana"/>
              </a:rPr>
              <a:t>SECS</a:t>
            </a:r>
            <a:endParaRPr kumimoji="0" lang="fr-FR" sz="1600" b="0" i="0" u="none" strike="noStrike" kern="1200" cap="none" spc="0" normalizeH="0" baseline="0" noProof="0">
              <a:ln>
                <a:noFill/>
              </a:ln>
              <a:solidFill>
                <a:srgbClr val="505050">
                  <a:lumMod val="50000"/>
                </a:srgbClr>
              </a:solidFill>
              <a:effectLst/>
              <a:uLnTx/>
              <a:uFillTx/>
              <a:ea typeface="+mn-ea"/>
              <a:cs typeface="Verdana"/>
            </a:endParaRPr>
          </a:p>
        </p:txBody>
      </p:sp>
      <p:sp>
        <p:nvSpPr>
          <p:cNvPr id="59" name="Rectangle 58">
            <a:extLst>
              <a:ext uri="{FF2B5EF4-FFF2-40B4-BE49-F238E27FC236}">
                <a16:creationId xmlns:a16="http://schemas.microsoft.com/office/drawing/2014/main" id="{6191E5AF-A0C6-441C-BA29-50A252C4619A}"/>
              </a:ext>
            </a:extLst>
          </p:cNvPr>
          <p:cNvSpPr/>
          <p:nvPr/>
        </p:nvSpPr>
        <p:spPr bwMode="auto">
          <a:xfrm>
            <a:off x="8076354" y="2161309"/>
            <a:ext cx="1517980" cy="430567"/>
          </a:xfrm>
          <a:prstGeom prst="rect">
            <a:avLst/>
          </a:prstGeom>
          <a:solidFill>
            <a:srgbClr val="FFC000"/>
          </a:solid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fr-FR" sz="2400" b="0" i="0" u="none" strike="noStrike" kern="120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63" name="Rectangle 62">
            <a:extLst>
              <a:ext uri="{FF2B5EF4-FFF2-40B4-BE49-F238E27FC236}">
                <a16:creationId xmlns:a16="http://schemas.microsoft.com/office/drawing/2014/main" id="{1714183B-E1B2-4732-8C17-CACE98FE3471}"/>
              </a:ext>
            </a:extLst>
          </p:cNvPr>
          <p:cNvSpPr/>
          <p:nvPr/>
        </p:nvSpPr>
        <p:spPr bwMode="auto">
          <a:xfrm>
            <a:off x="8074400" y="5267983"/>
            <a:ext cx="1517980" cy="430567"/>
          </a:xfrm>
          <a:prstGeom prst="rect">
            <a:avLst/>
          </a:prstGeom>
          <a:solidFill>
            <a:srgbClr val="7CEE7C"/>
          </a:solid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fr-FR" sz="2400" b="0" i="0" u="none" strike="noStrike" kern="120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67" name="Rectangle 66">
            <a:extLst>
              <a:ext uri="{FF2B5EF4-FFF2-40B4-BE49-F238E27FC236}">
                <a16:creationId xmlns:a16="http://schemas.microsoft.com/office/drawing/2014/main" id="{44638E34-D429-4AF6-A27B-D57FD74B5EC7}"/>
              </a:ext>
            </a:extLst>
          </p:cNvPr>
          <p:cNvSpPr/>
          <p:nvPr/>
        </p:nvSpPr>
        <p:spPr bwMode="auto">
          <a:xfrm>
            <a:off x="2269347" y="2633541"/>
            <a:ext cx="1516587" cy="437648"/>
          </a:xfrm>
          <a:prstGeom prst="rect">
            <a:avLst/>
          </a:prstGeom>
          <a:solidFill>
            <a:srgbClr val="7CEE7C"/>
          </a:solid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fr-FR"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1" name="object 3">
            <a:extLst>
              <a:ext uri="{FF2B5EF4-FFF2-40B4-BE49-F238E27FC236}">
                <a16:creationId xmlns:a16="http://schemas.microsoft.com/office/drawing/2014/main" id="{0D9A4888-8334-4A66-8B6C-9F0DD251B73A}"/>
              </a:ext>
            </a:extLst>
          </p:cNvPr>
          <p:cNvSpPr txBox="1"/>
          <p:nvPr/>
        </p:nvSpPr>
        <p:spPr>
          <a:xfrm>
            <a:off x="3937467" y="4913796"/>
            <a:ext cx="1645656" cy="232820"/>
          </a:xfrm>
          <a:prstGeom prst="rect">
            <a:avLst/>
          </a:prstGeom>
        </p:spPr>
        <p:txBody>
          <a:bodyPr vert="horz" wrap="square" lIns="0" tIns="12953" rIns="0" bIns="0" rtlCol="0">
            <a:spAutoFit/>
          </a:bodyPr>
          <a:lstStyle/>
          <a:p>
            <a:pPr marL="12953" marR="0" lvl="0" indent="0" algn="l" defTabSz="932742" rtl="0" eaLnBrk="1" fontAlgn="auto" latinLnBrk="0" hangingPunct="1">
              <a:lnSpc>
                <a:spcPct val="100000"/>
              </a:lnSpc>
              <a:spcBef>
                <a:spcPts val="102"/>
              </a:spcBef>
              <a:spcAft>
                <a:spcPts val="0"/>
              </a:spcAft>
              <a:buClrTx/>
              <a:buSzTx/>
              <a:buFontTx/>
              <a:buNone/>
              <a:tabLst/>
              <a:defRPr/>
            </a:pPr>
            <a:r>
              <a:rPr kumimoji="0" sz="1400" b="0" i="0" u="none" strike="noStrike" kern="1200" cap="none" spc="-15" normalizeH="0" baseline="0" noProof="0">
                <a:ln>
                  <a:noFill/>
                </a:ln>
                <a:solidFill>
                  <a:srgbClr val="051821"/>
                </a:solidFill>
                <a:effectLst/>
                <a:uLnTx/>
                <a:uFillTx/>
                <a:latin typeface="Segoe UI"/>
                <a:ea typeface="+mn-ea"/>
                <a:cs typeface="Verdana"/>
              </a:rPr>
              <a:t>E</a:t>
            </a:r>
            <a:r>
              <a:rPr kumimoji="0" lang="en-US" sz="1400" b="0" i="0" u="none" strike="noStrike" kern="1200" cap="none" spc="-15" normalizeH="0" baseline="0" noProof="0">
                <a:ln>
                  <a:noFill/>
                </a:ln>
                <a:solidFill>
                  <a:srgbClr val="051821"/>
                </a:solidFill>
                <a:effectLst/>
                <a:uLnTx/>
                <a:uFillTx/>
                <a:latin typeface="Segoe UI"/>
                <a:ea typeface="+mn-ea"/>
                <a:cs typeface="Verdana"/>
              </a:rPr>
              <a:t>ADD</a:t>
            </a:r>
            <a:r>
              <a:rPr kumimoji="0" sz="1400" b="0" i="0" u="none" strike="noStrike" kern="1200" cap="none" spc="-82" normalizeH="0" baseline="0" noProof="0">
                <a:ln>
                  <a:noFill/>
                </a:ln>
                <a:solidFill>
                  <a:srgbClr val="051821"/>
                </a:solidFill>
                <a:effectLst/>
                <a:uLnTx/>
                <a:uFillTx/>
                <a:latin typeface="Segoe UI"/>
                <a:ea typeface="+mn-ea"/>
                <a:cs typeface="Verdana"/>
              </a:rPr>
              <a:t> </a:t>
            </a:r>
            <a:r>
              <a:rPr kumimoji="0" sz="1400" b="0" i="0" u="none" strike="noStrike" kern="1200" cap="none" spc="-5" normalizeH="0" baseline="0" noProof="0">
                <a:ln>
                  <a:noFill/>
                </a:ln>
                <a:solidFill>
                  <a:srgbClr val="051821"/>
                </a:solidFill>
                <a:effectLst/>
                <a:uLnTx/>
                <a:uFillTx/>
                <a:latin typeface="Segoe UI"/>
                <a:ea typeface="+mn-ea"/>
                <a:cs typeface="Verdana"/>
              </a:rPr>
              <a:t>(</a:t>
            </a:r>
            <a:r>
              <a:rPr kumimoji="0" lang="en-US" sz="1400" b="0" i="0" u="none" strike="noStrike" kern="1200" cap="none" spc="-5" normalizeH="0" baseline="0" noProof="0">
                <a:ln>
                  <a:noFill/>
                </a:ln>
                <a:solidFill>
                  <a:srgbClr val="051821"/>
                </a:solidFill>
                <a:effectLst/>
                <a:uLnTx/>
                <a:uFillTx/>
                <a:latin typeface="Segoe UI"/>
                <a:ea typeface="+mn-ea"/>
                <a:cs typeface="Verdana"/>
              </a:rPr>
              <a:t>Copy Page</a:t>
            </a:r>
            <a:r>
              <a:rPr kumimoji="0" sz="1400" b="0" i="0" u="none" strike="noStrike" kern="1200" cap="none" spc="-5" normalizeH="0" baseline="0" noProof="0">
                <a:ln>
                  <a:noFill/>
                </a:ln>
                <a:solidFill>
                  <a:srgbClr val="051821"/>
                </a:solidFill>
                <a:effectLst/>
                <a:uLnTx/>
                <a:uFillTx/>
                <a:latin typeface="Segoe UI"/>
                <a:ea typeface="+mn-ea"/>
                <a:cs typeface="Verdana"/>
              </a:rPr>
              <a:t>)</a:t>
            </a:r>
            <a:endParaRPr kumimoji="0" sz="1400" b="0" i="0" u="none" strike="noStrike" kern="1200" cap="none" spc="0" normalizeH="0" baseline="0" noProof="0">
              <a:ln>
                <a:noFill/>
              </a:ln>
              <a:solidFill>
                <a:srgbClr val="FFFFFF"/>
              </a:solidFill>
              <a:effectLst/>
              <a:uLnTx/>
              <a:uFillTx/>
              <a:latin typeface="Segoe UI"/>
              <a:ea typeface="+mn-ea"/>
              <a:cs typeface="Verdana"/>
            </a:endParaRPr>
          </a:p>
        </p:txBody>
      </p:sp>
      <p:sp>
        <p:nvSpPr>
          <p:cNvPr id="73" name="Rectangle 72">
            <a:extLst>
              <a:ext uri="{FF2B5EF4-FFF2-40B4-BE49-F238E27FC236}">
                <a16:creationId xmlns:a16="http://schemas.microsoft.com/office/drawing/2014/main" id="{6638223E-8FD5-4D26-988C-FBCDBFE264CA}"/>
              </a:ext>
            </a:extLst>
          </p:cNvPr>
          <p:cNvSpPr/>
          <p:nvPr/>
        </p:nvSpPr>
        <p:spPr bwMode="auto">
          <a:xfrm>
            <a:off x="8070935" y="5690549"/>
            <a:ext cx="1517980" cy="430567"/>
          </a:xfrm>
          <a:prstGeom prst="rect">
            <a:avLst/>
          </a:prstGeom>
          <a:solidFill>
            <a:srgbClr val="7CEE7C"/>
          </a:solid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fr-FR" sz="2400" b="0" i="0" u="none" strike="noStrike" kern="120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77" name="Rectangle 76">
            <a:extLst>
              <a:ext uri="{FF2B5EF4-FFF2-40B4-BE49-F238E27FC236}">
                <a16:creationId xmlns:a16="http://schemas.microsoft.com/office/drawing/2014/main" id="{30ABDF5D-1921-4F4B-8B61-B5012FD9402F}"/>
              </a:ext>
            </a:extLst>
          </p:cNvPr>
          <p:cNvSpPr/>
          <p:nvPr/>
        </p:nvSpPr>
        <p:spPr bwMode="auto">
          <a:xfrm>
            <a:off x="2265882" y="3066498"/>
            <a:ext cx="1516587" cy="437648"/>
          </a:xfrm>
          <a:prstGeom prst="rect">
            <a:avLst/>
          </a:prstGeom>
          <a:solidFill>
            <a:srgbClr val="7CEE7C"/>
          </a:solid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fr-FR"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1" name="object 3">
            <a:extLst>
              <a:ext uri="{FF2B5EF4-FFF2-40B4-BE49-F238E27FC236}">
                <a16:creationId xmlns:a16="http://schemas.microsoft.com/office/drawing/2014/main" id="{BF53C094-CBB6-44B8-8380-92420BA7E687}"/>
              </a:ext>
            </a:extLst>
          </p:cNvPr>
          <p:cNvSpPr txBox="1"/>
          <p:nvPr/>
        </p:nvSpPr>
        <p:spPr>
          <a:xfrm>
            <a:off x="3923091" y="5151242"/>
            <a:ext cx="1645656" cy="232820"/>
          </a:xfrm>
          <a:prstGeom prst="rect">
            <a:avLst/>
          </a:prstGeom>
        </p:spPr>
        <p:txBody>
          <a:bodyPr vert="horz" wrap="square" lIns="0" tIns="12953" rIns="0" bIns="0" rtlCol="0">
            <a:spAutoFit/>
          </a:bodyPr>
          <a:lstStyle/>
          <a:p>
            <a:pPr marL="12953" marR="0" lvl="0" indent="0" algn="l" defTabSz="932742" rtl="0" eaLnBrk="1" fontAlgn="auto" latinLnBrk="0" hangingPunct="1">
              <a:lnSpc>
                <a:spcPct val="100000"/>
              </a:lnSpc>
              <a:spcBef>
                <a:spcPts val="102"/>
              </a:spcBef>
              <a:spcAft>
                <a:spcPts val="0"/>
              </a:spcAft>
              <a:buClrTx/>
              <a:buSzTx/>
              <a:buFontTx/>
              <a:buNone/>
              <a:tabLst/>
              <a:defRPr/>
            </a:pPr>
            <a:r>
              <a:rPr kumimoji="0" sz="1400" b="0" i="0" u="none" strike="noStrike" kern="1200" cap="none" spc="-15" normalizeH="0" baseline="0" noProof="0">
                <a:ln>
                  <a:noFill/>
                </a:ln>
                <a:solidFill>
                  <a:srgbClr val="051821"/>
                </a:solidFill>
                <a:effectLst/>
                <a:uLnTx/>
                <a:uFillTx/>
                <a:latin typeface="Segoe UI"/>
                <a:ea typeface="+mn-ea"/>
                <a:cs typeface="Verdana"/>
              </a:rPr>
              <a:t>E</a:t>
            </a:r>
            <a:r>
              <a:rPr kumimoji="0" lang="en-US" sz="1400" b="0" i="0" u="none" strike="noStrike" kern="1200" cap="none" spc="-15" normalizeH="0" baseline="0" noProof="0">
                <a:ln>
                  <a:noFill/>
                </a:ln>
                <a:solidFill>
                  <a:srgbClr val="051821"/>
                </a:solidFill>
                <a:effectLst/>
                <a:uLnTx/>
                <a:uFillTx/>
                <a:latin typeface="Segoe UI"/>
                <a:ea typeface="+mn-ea"/>
                <a:cs typeface="Verdana"/>
              </a:rPr>
              <a:t>EXTEND</a:t>
            </a:r>
            <a:endParaRPr kumimoji="0" sz="1400" b="0" i="0" u="none" strike="noStrike" kern="1200" cap="none" spc="0" normalizeH="0" baseline="0" noProof="0">
              <a:ln>
                <a:noFill/>
              </a:ln>
              <a:solidFill>
                <a:srgbClr val="FFFFFF"/>
              </a:solidFill>
              <a:effectLst/>
              <a:uLnTx/>
              <a:uFillTx/>
              <a:latin typeface="Segoe UI"/>
              <a:ea typeface="+mn-ea"/>
              <a:cs typeface="Verdana"/>
            </a:endParaRPr>
          </a:p>
        </p:txBody>
      </p:sp>
      <p:sp>
        <p:nvSpPr>
          <p:cNvPr id="83" name="object 3">
            <a:extLst>
              <a:ext uri="{FF2B5EF4-FFF2-40B4-BE49-F238E27FC236}">
                <a16:creationId xmlns:a16="http://schemas.microsoft.com/office/drawing/2014/main" id="{7C76A97F-989E-4621-80A3-97A3F4FFDD86}"/>
              </a:ext>
            </a:extLst>
          </p:cNvPr>
          <p:cNvSpPr txBox="1"/>
          <p:nvPr/>
        </p:nvSpPr>
        <p:spPr>
          <a:xfrm>
            <a:off x="3913764" y="5384062"/>
            <a:ext cx="1645656" cy="232820"/>
          </a:xfrm>
          <a:prstGeom prst="rect">
            <a:avLst/>
          </a:prstGeom>
        </p:spPr>
        <p:txBody>
          <a:bodyPr vert="horz" wrap="square" lIns="0" tIns="12953" rIns="0" bIns="0" rtlCol="0">
            <a:spAutoFit/>
          </a:bodyPr>
          <a:lstStyle/>
          <a:p>
            <a:pPr marL="12953" marR="0" lvl="0" indent="0" algn="l" defTabSz="932742" rtl="0" eaLnBrk="1" fontAlgn="auto" latinLnBrk="0" hangingPunct="1">
              <a:lnSpc>
                <a:spcPct val="100000"/>
              </a:lnSpc>
              <a:spcBef>
                <a:spcPts val="102"/>
              </a:spcBef>
              <a:spcAft>
                <a:spcPts val="0"/>
              </a:spcAft>
              <a:buClrTx/>
              <a:buSzTx/>
              <a:buFontTx/>
              <a:buNone/>
              <a:tabLst/>
              <a:defRPr/>
            </a:pPr>
            <a:r>
              <a:rPr kumimoji="0" sz="1400" b="0" i="0" u="none" strike="noStrike" kern="1200" cap="none" spc="-15" normalizeH="0" baseline="0" noProof="0">
                <a:ln>
                  <a:noFill/>
                </a:ln>
                <a:solidFill>
                  <a:srgbClr val="051821"/>
                </a:solidFill>
                <a:effectLst/>
                <a:uLnTx/>
                <a:uFillTx/>
                <a:latin typeface="Segoe UI"/>
                <a:ea typeface="+mn-ea"/>
                <a:cs typeface="Verdana"/>
              </a:rPr>
              <a:t>E</a:t>
            </a:r>
            <a:r>
              <a:rPr kumimoji="0" lang="en-US" sz="1400" b="0" i="0" u="none" strike="noStrike" kern="1200" cap="none" spc="-15" normalizeH="0" baseline="0" noProof="0">
                <a:ln>
                  <a:noFill/>
                </a:ln>
                <a:solidFill>
                  <a:srgbClr val="051821"/>
                </a:solidFill>
                <a:effectLst/>
                <a:uLnTx/>
                <a:uFillTx/>
                <a:latin typeface="Segoe UI"/>
                <a:ea typeface="+mn-ea"/>
                <a:cs typeface="Verdana"/>
              </a:rPr>
              <a:t>INIT</a:t>
            </a:r>
            <a:endParaRPr kumimoji="0" sz="1400" b="0" i="0" u="none" strike="noStrike" kern="1200" cap="none" spc="0" normalizeH="0" baseline="0" noProof="0">
              <a:ln>
                <a:noFill/>
              </a:ln>
              <a:solidFill>
                <a:srgbClr val="FFFFFF"/>
              </a:solidFill>
              <a:effectLst/>
              <a:uLnTx/>
              <a:uFillTx/>
              <a:latin typeface="Segoe UI"/>
              <a:ea typeface="+mn-ea"/>
              <a:cs typeface="Verdana"/>
            </a:endParaRPr>
          </a:p>
        </p:txBody>
      </p:sp>
      <p:sp>
        <p:nvSpPr>
          <p:cNvPr id="85" name="object 3">
            <a:extLst>
              <a:ext uri="{FF2B5EF4-FFF2-40B4-BE49-F238E27FC236}">
                <a16:creationId xmlns:a16="http://schemas.microsoft.com/office/drawing/2014/main" id="{EC628FB7-7CBE-45AC-AE7F-733FC7299A3B}"/>
              </a:ext>
            </a:extLst>
          </p:cNvPr>
          <p:cNvSpPr txBox="1"/>
          <p:nvPr/>
        </p:nvSpPr>
        <p:spPr>
          <a:xfrm>
            <a:off x="3920952" y="5588688"/>
            <a:ext cx="1645656" cy="232820"/>
          </a:xfrm>
          <a:prstGeom prst="rect">
            <a:avLst/>
          </a:prstGeom>
        </p:spPr>
        <p:txBody>
          <a:bodyPr vert="horz" wrap="square" lIns="0" tIns="12953" rIns="0" bIns="0" rtlCol="0">
            <a:spAutoFit/>
          </a:bodyPr>
          <a:lstStyle/>
          <a:p>
            <a:pPr marL="12953" marR="0" lvl="0" indent="0" algn="l" defTabSz="932742" rtl="0" eaLnBrk="1" fontAlgn="auto" latinLnBrk="0" hangingPunct="1">
              <a:lnSpc>
                <a:spcPct val="100000"/>
              </a:lnSpc>
              <a:spcBef>
                <a:spcPts val="102"/>
              </a:spcBef>
              <a:spcAft>
                <a:spcPts val="0"/>
              </a:spcAft>
              <a:buClrTx/>
              <a:buSzTx/>
              <a:buFontTx/>
              <a:buNone/>
              <a:tabLst/>
              <a:defRPr/>
            </a:pPr>
            <a:r>
              <a:rPr kumimoji="0" sz="1400" b="0" i="0" u="none" strike="noStrike" kern="1200" cap="none" spc="-15" normalizeH="0" baseline="0" noProof="0">
                <a:ln>
                  <a:noFill/>
                </a:ln>
                <a:solidFill>
                  <a:srgbClr val="051821"/>
                </a:solidFill>
                <a:effectLst/>
                <a:uLnTx/>
                <a:uFillTx/>
                <a:latin typeface="Segoe UI"/>
                <a:ea typeface="+mn-ea"/>
                <a:cs typeface="Verdana"/>
              </a:rPr>
              <a:t>E</a:t>
            </a:r>
            <a:r>
              <a:rPr kumimoji="0" lang="en-US" sz="1400" b="0" i="0" u="none" strike="noStrike" kern="1200" cap="none" spc="-15" normalizeH="0" baseline="0" noProof="0">
                <a:ln>
                  <a:noFill/>
                </a:ln>
                <a:solidFill>
                  <a:srgbClr val="051821"/>
                </a:solidFill>
                <a:effectLst/>
                <a:uLnTx/>
                <a:uFillTx/>
                <a:latin typeface="Segoe UI"/>
                <a:ea typeface="+mn-ea"/>
                <a:cs typeface="Verdana"/>
              </a:rPr>
              <a:t>ENTER</a:t>
            </a:r>
            <a:endParaRPr kumimoji="0" sz="1400" b="0" i="0" u="none" strike="noStrike" kern="1200" cap="none" spc="0" normalizeH="0" baseline="0" noProof="0">
              <a:ln>
                <a:noFill/>
              </a:ln>
              <a:solidFill>
                <a:srgbClr val="FFFFFF"/>
              </a:solidFill>
              <a:effectLst/>
              <a:uLnTx/>
              <a:uFillTx/>
              <a:latin typeface="Segoe UI"/>
              <a:ea typeface="+mn-ea"/>
              <a:cs typeface="Verdana"/>
            </a:endParaRPr>
          </a:p>
        </p:txBody>
      </p:sp>
      <p:cxnSp>
        <p:nvCxnSpPr>
          <p:cNvPr id="87" name="Straight Arrow Connector 86">
            <a:extLst>
              <a:ext uri="{FF2B5EF4-FFF2-40B4-BE49-F238E27FC236}">
                <a16:creationId xmlns:a16="http://schemas.microsoft.com/office/drawing/2014/main" id="{ADC5EC39-F710-42A6-B787-E43328765D0C}"/>
              </a:ext>
            </a:extLst>
          </p:cNvPr>
          <p:cNvCxnSpPr>
            <a:cxnSpLocks/>
          </p:cNvCxnSpPr>
          <p:nvPr/>
        </p:nvCxnSpPr>
        <p:spPr>
          <a:xfrm flipV="1">
            <a:off x="3241964" y="3906982"/>
            <a:ext cx="0" cy="2239436"/>
          </a:xfrm>
          <a:prstGeom prst="straightConnector1">
            <a:avLst/>
          </a:prstGeom>
          <a:ln w="28575">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91" name="Rectangle 90">
            <a:extLst>
              <a:ext uri="{FF2B5EF4-FFF2-40B4-BE49-F238E27FC236}">
                <a16:creationId xmlns:a16="http://schemas.microsoft.com/office/drawing/2014/main" id="{9DB0EFC0-2DBF-4FA9-A539-7EB0415591D8}"/>
              </a:ext>
            </a:extLst>
          </p:cNvPr>
          <p:cNvSpPr/>
          <p:nvPr/>
        </p:nvSpPr>
        <p:spPr>
          <a:xfrm>
            <a:off x="8102255" y="3760565"/>
            <a:ext cx="1476110" cy="259045"/>
          </a:xfrm>
          <a:prstGeom prst="rect">
            <a:avLst/>
          </a:prstGeom>
        </p:spPr>
        <p:txBody>
          <a:bodyPr wrap="none">
            <a:spAutoFit/>
          </a:bodyPr>
          <a:lstStyle/>
          <a:p>
            <a:pPr marL="13970" marR="0" lvl="0" indent="0" algn="ctr" defTabSz="932742" rtl="0" eaLnBrk="1" fontAlgn="auto" latinLnBrk="0" hangingPunct="1">
              <a:lnSpc>
                <a:spcPts val="1315"/>
              </a:lnSpc>
              <a:spcBef>
                <a:spcPts val="0"/>
              </a:spcBef>
              <a:spcAft>
                <a:spcPts val="0"/>
              </a:spcAft>
              <a:buClrTx/>
              <a:buSzTx/>
              <a:buFontTx/>
              <a:buNone/>
              <a:tabLst/>
              <a:defRPr/>
            </a:pPr>
            <a:r>
              <a:rPr kumimoji="0" lang="fr-FR" sz="1400" b="0" i="0" u="none" strike="noStrike" kern="1200" cap="none" spc="-5" normalizeH="0" baseline="0" noProof="0">
                <a:ln>
                  <a:noFill/>
                </a:ln>
                <a:solidFill>
                  <a:schemeClr val="bg1"/>
                </a:solidFill>
                <a:effectLst/>
                <a:uLnTx/>
                <a:uFillTx/>
                <a:ea typeface="+mn-ea"/>
                <a:cs typeface="Verdana"/>
              </a:rPr>
              <a:t>System Memory</a:t>
            </a:r>
            <a:endParaRPr kumimoji="0" lang="fr-FR" sz="1400" b="0" i="0" u="none" strike="noStrike" kern="1200" cap="none" spc="0" normalizeH="0" baseline="0" noProof="0">
              <a:ln>
                <a:noFill/>
              </a:ln>
              <a:solidFill>
                <a:schemeClr val="bg1"/>
              </a:solidFill>
              <a:effectLst/>
              <a:uLnTx/>
              <a:uFillTx/>
              <a:ea typeface="+mn-ea"/>
              <a:cs typeface="Verdana"/>
            </a:endParaRPr>
          </a:p>
        </p:txBody>
      </p:sp>
      <p:sp>
        <p:nvSpPr>
          <p:cNvPr id="93" name="Rectangle 92">
            <a:extLst>
              <a:ext uri="{FF2B5EF4-FFF2-40B4-BE49-F238E27FC236}">
                <a16:creationId xmlns:a16="http://schemas.microsoft.com/office/drawing/2014/main" id="{9A956C5A-7637-457E-B145-01D31B67A0F3}"/>
              </a:ext>
            </a:extLst>
          </p:cNvPr>
          <p:cNvSpPr/>
          <p:nvPr/>
        </p:nvSpPr>
        <p:spPr>
          <a:xfrm>
            <a:off x="8060024" y="5281226"/>
            <a:ext cx="1492079" cy="425758"/>
          </a:xfrm>
          <a:prstGeom prst="rect">
            <a:avLst/>
          </a:prstGeom>
        </p:spPr>
        <p:txBody>
          <a:bodyPr wrap="square">
            <a:spAutoFit/>
          </a:bodyPr>
          <a:lstStyle/>
          <a:p>
            <a:pPr marL="13970" marR="0" lvl="0" indent="0" algn="ctr" defTabSz="932742" rtl="0" eaLnBrk="1" fontAlgn="auto" latinLnBrk="0" hangingPunct="1">
              <a:lnSpc>
                <a:spcPts val="1315"/>
              </a:lnSpc>
              <a:spcBef>
                <a:spcPts val="0"/>
              </a:spcBef>
              <a:spcAft>
                <a:spcPts val="0"/>
              </a:spcAft>
              <a:buClrTx/>
              <a:buSzTx/>
              <a:buFontTx/>
              <a:buNone/>
              <a:tabLst/>
              <a:defRPr/>
            </a:pPr>
            <a:r>
              <a:rPr kumimoji="0" lang="en-US" sz="1400" b="0" i="0" u="none" strike="noStrike" kern="1200" cap="none" spc="-5" normalizeH="0" baseline="0" noProof="0">
                <a:ln>
                  <a:noFill/>
                </a:ln>
                <a:solidFill>
                  <a:srgbClr val="505050">
                    <a:lumMod val="50000"/>
                  </a:srgbClr>
                </a:solidFill>
                <a:effectLst/>
                <a:uLnTx/>
                <a:uFillTx/>
                <a:ea typeface="+mn-ea"/>
                <a:cs typeface="Verdana"/>
              </a:rPr>
              <a:t>Plaintext Code/Data</a:t>
            </a:r>
            <a:endParaRPr kumimoji="0" lang="fr-FR" sz="1400" b="0" i="0" u="none" strike="noStrike" kern="1200" cap="none" spc="0" normalizeH="0" baseline="0" noProof="0">
              <a:ln>
                <a:noFill/>
              </a:ln>
              <a:solidFill>
                <a:srgbClr val="505050">
                  <a:lumMod val="50000"/>
                </a:srgbClr>
              </a:solidFill>
              <a:effectLst/>
              <a:uLnTx/>
              <a:uFillTx/>
              <a:ea typeface="+mn-ea"/>
              <a:cs typeface="Verdana"/>
            </a:endParaRPr>
          </a:p>
        </p:txBody>
      </p:sp>
      <p:sp>
        <p:nvSpPr>
          <p:cNvPr id="95" name="Rectangle 94">
            <a:extLst>
              <a:ext uri="{FF2B5EF4-FFF2-40B4-BE49-F238E27FC236}">
                <a16:creationId xmlns:a16="http://schemas.microsoft.com/office/drawing/2014/main" id="{87BDADAD-3BA1-4E04-BC11-EDF2B3B3D47F}"/>
              </a:ext>
            </a:extLst>
          </p:cNvPr>
          <p:cNvSpPr/>
          <p:nvPr/>
        </p:nvSpPr>
        <p:spPr>
          <a:xfrm>
            <a:off x="8069487" y="5715344"/>
            <a:ext cx="1492079" cy="425758"/>
          </a:xfrm>
          <a:prstGeom prst="rect">
            <a:avLst/>
          </a:prstGeom>
        </p:spPr>
        <p:txBody>
          <a:bodyPr wrap="square">
            <a:spAutoFit/>
          </a:bodyPr>
          <a:lstStyle/>
          <a:p>
            <a:pPr marL="13970" marR="0" lvl="0" indent="0" algn="ctr" defTabSz="932742" rtl="0" eaLnBrk="1" fontAlgn="auto" latinLnBrk="0" hangingPunct="1">
              <a:lnSpc>
                <a:spcPts val="1315"/>
              </a:lnSpc>
              <a:spcBef>
                <a:spcPts val="0"/>
              </a:spcBef>
              <a:spcAft>
                <a:spcPts val="0"/>
              </a:spcAft>
              <a:buClrTx/>
              <a:buSzTx/>
              <a:buFontTx/>
              <a:buNone/>
              <a:tabLst/>
              <a:defRPr/>
            </a:pPr>
            <a:r>
              <a:rPr kumimoji="0" lang="en-US" sz="1400" b="0" i="0" u="none" strike="noStrike" kern="1200" cap="none" spc="-5" normalizeH="0" baseline="0" noProof="0">
                <a:ln>
                  <a:noFill/>
                </a:ln>
                <a:solidFill>
                  <a:srgbClr val="505050">
                    <a:lumMod val="50000"/>
                  </a:srgbClr>
                </a:solidFill>
                <a:effectLst/>
                <a:uLnTx/>
                <a:uFillTx/>
                <a:ea typeface="+mn-ea"/>
                <a:cs typeface="Verdana"/>
              </a:rPr>
              <a:t>Plaintext Code/Data</a:t>
            </a:r>
            <a:endParaRPr kumimoji="0" lang="fr-FR" sz="1400" b="0" i="0" u="none" strike="noStrike" kern="1200" cap="none" spc="0" normalizeH="0" baseline="0" noProof="0">
              <a:ln>
                <a:noFill/>
              </a:ln>
              <a:solidFill>
                <a:srgbClr val="505050">
                  <a:lumMod val="50000"/>
                </a:srgbClr>
              </a:solidFill>
              <a:effectLst/>
              <a:uLnTx/>
              <a:uFillTx/>
              <a:ea typeface="+mn-ea"/>
              <a:cs typeface="Verdana"/>
            </a:endParaRPr>
          </a:p>
        </p:txBody>
      </p:sp>
      <p:sp>
        <p:nvSpPr>
          <p:cNvPr id="97" name="Rectangle 96">
            <a:extLst>
              <a:ext uri="{FF2B5EF4-FFF2-40B4-BE49-F238E27FC236}">
                <a16:creationId xmlns:a16="http://schemas.microsoft.com/office/drawing/2014/main" id="{A80F0A6E-C51B-42B8-A173-6DEC94855263}"/>
              </a:ext>
            </a:extLst>
          </p:cNvPr>
          <p:cNvSpPr/>
          <p:nvPr/>
        </p:nvSpPr>
        <p:spPr>
          <a:xfrm>
            <a:off x="8102254" y="2186611"/>
            <a:ext cx="1492079" cy="425758"/>
          </a:xfrm>
          <a:prstGeom prst="rect">
            <a:avLst/>
          </a:prstGeom>
        </p:spPr>
        <p:txBody>
          <a:bodyPr wrap="square">
            <a:spAutoFit/>
          </a:bodyPr>
          <a:lstStyle/>
          <a:p>
            <a:pPr marL="13970" marR="0" lvl="0" indent="0" algn="ctr" defTabSz="932742" rtl="0" eaLnBrk="1" fontAlgn="auto" latinLnBrk="0" hangingPunct="1">
              <a:lnSpc>
                <a:spcPts val="1315"/>
              </a:lnSpc>
              <a:spcBef>
                <a:spcPts val="0"/>
              </a:spcBef>
              <a:spcAft>
                <a:spcPts val="0"/>
              </a:spcAft>
              <a:buClrTx/>
              <a:buSzTx/>
              <a:buFontTx/>
              <a:buNone/>
              <a:tabLst/>
              <a:defRPr/>
            </a:pPr>
            <a:r>
              <a:rPr kumimoji="0" lang="en-US" sz="1400" b="0" i="0" u="none" strike="noStrike" kern="1200" cap="none" spc="-5" normalizeH="0" baseline="0" noProof="0">
                <a:ln>
                  <a:noFill/>
                </a:ln>
                <a:solidFill>
                  <a:srgbClr val="505050">
                    <a:lumMod val="50000"/>
                  </a:srgbClr>
                </a:solidFill>
                <a:effectLst/>
                <a:uLnTx/>
                <a:uFillTx/>
                <a:ea typeface="+mn-ea"/>
                <a:cs typeface="Verdana"/>
              </a:rPr>
              <a:t>Plaintext Code/Data</a:t>
            </a:r>
            <a:endParaRPr kumimoji="0" lang="fr-FR" sz="1400" b="0" i="0" u="none" strike="noStrike" kern="1200" cap="none" spc="0" normalizeH="0" baseline="0" noProof="0">
              <a:ln>
                <a:noFill/>
              </a:ln>
              <a:solidFill>
                <a:srgbClr val="505050">
                  <a:lumMod val="50000"/>
                </a:srgbClr>
              </a:solidFill>
              <a:effectLst/>
              <a:uLnTx/>
              <a:uFillTx/>
              <a:ea typeface="+mn-ea"/>
              <a:cs typeface="Verdana"/>
            </a:endParaRPr>
          </a:p>
        </p:txBody>
      </p:sp>
      <p:sp>
        <p:nvSpPr>
          <p:cNvPr id="99" name="Rectangle 98">
            <a:extLst>
              <a:ext uri="{FF2B5EF4-FFF2-40B4-BE49-F238E27FC236}">
                <a16:creationId xmlns:a16="http://schemas.microsoft.com/office/drawing/2014/main" id="{53B58DD2-6A7E-45D7-BA7B-D18B16004D52}"/>
              </a:ext>
            </a:extLst>
          </p:cNvPr>
          <p:cNvSpPr/>
          <p:nvPr/>
        </p:nvSpPr>
        <p:spPr>
          <a:xfrm>
            <a:off x="2269346" y="2683783"/>
            <a:ext cx="1518611" cy="259045"/>
          </a:xfrm>
          <a:prstGeom prst="rect">
            <a:avLst/>
          </a:prstGeom>
        </p:spPr>
        <p:txBody>
          <a:bodyPr wrap="square">
            <a:spAutoFit/>
          </a:bodyPr>
          <a:lstStyle/>
          <a:p>
            <a:pPr marL="13970" marR="0" lvl="0" indent="0" algn="ctr" defTabSz="932742" rtl="0" eaLnBrk="1" fontAlgn="auto" latinLnBrk="0" hangingPunct="1">
              <a:lnSpc>
                <a:spcPts val="1315"/>
              </a:lnSpc>
              <a:spcBef>
                <a:spcPts val="0"/>
              </a:spcBef>
              <a:spcAft>
                <a:spcPts val="0"/>
              </a:spcAft>
              <a:buClrTx/>
              <a:buSzTx/>
              <a:buFontTx/>
              <a:buNone/>
              <a:tabLst/>
              <a:defRPr/>
            </a:pPr>
            <a:r>
              <a:rPr kumimoji="0" lang="fr-FR" sz="1400" b="0" i="0" u="none" strike="noStrike" kern="1200" cap="none" spc="-5" normalizeH="0" baseline="0" noProof="0">
                <a:ln>
                  <a:noFill/>
                </a:ln>
                <a:solidFill>
                  <a:srgbClr val="505050">
                    <a:lumMod val="50000"/>
                  </a:srgbClr>
                </a:solidFill>
                <a:effectLst/>
                <a:uLnTx/>
                <a:uFillTx/>
                <a:ea typeface="+mn-ea"/>
                <a:cs typeface="Verdana"/>
              </a:rPr>
              <a:t>Code/Data</a:t>
            </a:r>
          </a:p>
        </p:txBody>
      </p:sp>
      <p:sp>
        <p:nvSpPr>
          <p:cNvPr id="101" name="Rectangle 100">
            <a:extLst>
              <a:ext uri="{FF2B5EF4-FFF2-40B4-BE49-F238E27FC236}">
                <a16:creationId xmlns:a16="http://schemas.microsoft.com/office/drawing/2014/main" id="{69B07F9E-C7D1-450F-8A5F-611358772CB1}"/>
              </a:ext>
            </a:extLst>
          </p:cNvPr>
          <p:cNvSpPr/>
          <p:nvPr/>
        </p:nvSpPr>
        <p:spPr>
          <a:xfrm>
            <a:off x="2265881" y="3116740"/>
            <a:ext cx="1518611" cy="259045"/>
          </a:xfrm>
          <a:prstGeom prst="rect">
            <a:avLst/>
          </a:prstGeom>
        </p:spPr>
        <p:txBody>
          <a:bodyPr wrap="square">
            <a:spAutoFit/>
          </a:bodyPr>
          <a:lstStyle/>
          <a:p>
            <a:pPr marL="13970" marR="0" lvl="0" indent="0" algn="ctr" defTabSz="932742" rtl="0" eaLnBrk="1" fontAlgn="auto" latinLnBrk="0" hangingPunct="1">
              <a:lnSpc>
                <a:spcPts val="1315"/>
              </a:lnSpc>
              <a:spcBef>
                <a:spcPts val="0"/>
              </a:spcBef>
              <a:spcAft>
                <a:spcPts val="0"/>
              </a:spcAft>
              <a:buClrTx/>
              <a:buSzTx/>
              <a:buFontTx/>
              <a:buNone/>
              <a:tabLst/>
              <a:defRPr/>
            </a:pPr>
            <a:r>
              <a:rPr kumimoji="0" lang="fr-FR" sz="1400" b="0" i="0" u="none" strike="noStrike" kern="1200" cap="none" spc="-5" normalizeH="0" baseline="0" noProof="0">
                <a:ln>
                  <a:noFill/>
                </a:ln>
                <a:solidFill>
                  <a:srgbClr val="505050">
                    <a:lumMod val="50000"/>
                  </a:srgbClr>
                </a:solidFill>
                <a:effectLst/>
                <a:uLnTx/>
                <a:uFillTx/>
                <a:ea typeface="+mn-ea"/>
                <a:cs typeface="Verdana"/>
              </a:rPr>
              <a:t>Code/Data</a:t>
            </a:r>
          </a:p>
        </p:txBody>
      </p:sp>
    </p:spTree>
    <p:extLst>
      <p:ext uri="{BB962C8B-B14F-4D97-AF65-F5344CB8AC3E}">
        <p14:creationId xmlns:p14="http://schemas.microsoft.com/office/powerpoint/2010/main" val="3833683098"/>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72274" y="144462"/>
            <a:ext cx="11889564" cy="860424"/>
          </a:xfrm>
        </p:spPr>
        <p:txBody>
          <a:bodyPr/>
          <a:lstStyle/>
          <a:p>
            <a:r>
              <a:rPr lang="en-US"/>
              <a:t>Delivering the ACC value proposition</a:t>
            </a:r>
          </a:p>
        </p:txBody>
      </p:sp>
      <p:sp>
        <p:nvSpPr>
          <p:cNvPr id="3" name="Espace réservé du texte 2"/>
          <p:cNvSpPr>
            <a:spLocks noGrp="1"/>
          </p:cNvSpPr>
          <p:nvPr>
            <p:ph type="body" sz="quarter" idx="10"/>
          </p:nvPr>
        </p:nvSpPr>
        <p:spPr>
          <a:xfrm>
            <a:off x="274638" y="1009548"/>
            <a:ext cx="8000999" cy="4545114"/>
          </a:xfrm>
        </p:spPr>
        <p:txBody>
          <a:bodyPr>
            <a:normAutofit/>
          </a:bodyPr>
          <a:lstStyle/>
          <a:p>
            <a:pPr lvl="0"/>
            <a:r>
              <a:rPr lang="en-US"/>
              <a:t>What does this mean?</a:t>
            </a:r>
          </a:p>
          <a:p>
            <a:pPr lvl="1"/>
            <a:r>
              <a:rPr lang="en-US" sz="1800">
                <a:latin typeface="Segoe UI Semibold" panose="020B0702040204020203" pitchFamily="34" charset="0"/>
                <a:cs typeface="Segoe UI Semibold" panose="020B0702040204020203" pitchFamily="34" charset="0"/>
              </a:rPr>
              <a:t>Building Trusted Execution Environments (TEE) </a:t>
            </a:r>
            <a:r>
              <a:rPr lang="en-US" sz="1800"/>
              <a:t>using OS, Hyper-V, and secure CPUs</a:t>
            </a:r>
          </a:p>
          <a:p>
            <a:pPr lvl="1">
              <a:spcBef>
                <a:spcPts val="1800"/>
              </a:spcBef>
            </a:pPr>
            <a:r>
              <a:rPr lang="en-US" sz="1800">
                <a:latin typeface="Segoe UI Semibold" panose="020B0702040204020203" pitchFamily="34" charset="0"/>
                <a:cs typeface="Segoe UI Semibold" panose="020B0702040204020203" pitchFamily="34" charset="0"/>
              </a:rPr>
              <a:t>Doing “Lift and shift” </a:t>
            </a:r>
            <a:r>
              <a:rPr lang="en-US" sz="1800"/>
              <a:t>for existing apps </a:t>
            </a:r>
          </a:p>
          <a:p>
            <a:pPr lvl="1">
              <a:spcBef>
                <a:spcPts val="1800"/>
              </a:spcBef>
            </a:pPr>
            <a:r>
              <a:rPr lang="en-US" sz="1800"/>
              <a:t>-alternatively-</a:t>
            </a:r>
          </a:p>
          <a:p>
            <a:pPr lvl="1">
              <a:spcBef>
                <a:spcPts val="1800"/>
              </a:spcBef>
            </a:pPr>
            <a:r>
              <a:rPr lang="en-US" sz="1800">
                <a:latin typeface="Segoe UI Semibold" panose="020B0702040204020203" pitchFamily="34" charset="0"/>
                <a:cs typeface="Segoe UI Semibold" panose="020B0702040204020203" pitchFamily="34" charset="0"/>
              </a:rPr>
              <a:t>Refactoring apps using TEEs</a:t>
            </a:r>
            <a:r>
              <a:rPr lang="en-US" sz="1800"/>
              <a:t>: first-party Azure services, and third-party aps</a:t>
            </a:r>
          </a:p>
          <a:p>
            <a:pPr lvl="2">
              <a:spcBef>
                <a:spcPts val="1200"/>
              </a:spcBef>
            </a:pPr>
            <a:r>
              <a:rPr lang="en-US"/>
              <a:t>Creating a trusted portion of the service/application to run inside the enclave/TEE</a:t>
            </a:r>
          </a:p>
          <a:p>
            <a:pPr lvl="1">
              <a:spcBef>
                <a:spcPts val="1800"/>
              </a:spcBef>
            </a:pPr>
            <a:r>
              <a:rPr lang="en-US" sz="1800">
                <a:latin typeface="Segoe UI Semibold" panose="020B0702040204020203" pitchFamily="34" charset="0"/>
                <a:cs typeface="Segoe UI Semibold" panose="020B0702040204020203" pitchFamily="34" charset="0"/>
              </a:rPr>
              <a:t>Building new tools to harden the code </a:t>
            </a:r>
            <a:r>
              <a:rPr lang="en-US" sz="1800"/>
              <a:t>that runs inside the TEEs</a:t>
            </a:r>
          </a:p>
          <a:p>
            <a:pPr lvl="0"/>
            <a:endParaRPr lang="en-US"/>
          </a:p>
        </p:txBody>
      </p:sp>
      <p:sp>
        <p:nvSpPr>
          <p:cNvPr id="4" name="Rectangle 3">
            <a:extLst>
              <a:ext uri="{FF2B5EF4-FFF2-40B4-BE49-F238E27FC236}">
                <a16:creationId xmlns:a16="http://schemas.microsoft.com/office/drawing/2014/main" id="{B5F85F2B-E80A-48C3-A1C1-676DF6C30420}"/>
              </a:ext>
            </a:extLst>
          </p:cNvPr>
          <p:cNvSpPr/>
          <p:nvPr/>
        </p:nvSpPr>
        <p:spPr bwMode="auto">
          <a:xfrm>
            <a:off x="8580437" y="3048165"/>
            <a:ext cx="2971800" cy="411327"/>
          </a:xfrm>
          <a:prstGeom prst="rect">
            <a:avLst/>
          </a:prstGeom>
          <a:solidFill>
            <a:schemeClr val="bg1"/>
          </a:solidFill>
          <a:ln>
            <a:noFill/>
            <a:headEnd type="none" w="med" len="med"/>
            <a:tailEnd type="none" w="med" len="med"/>
          </a:ln>
          <a:effectLst>
            <a:outerShdw blurRad="190500" dist="50800" dir="8100000" algn="ctr"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14" fontAlgn="base">
              <a:spcBef>
                <a:spcPct val="0"/>
              </a:spcBef>
              <a:spcAft>
                <a:spcPct val="0"/>
              </a:spcAft>
            </a:pPr>
            <a:r>
              <a:rPr lang="en-US">
                <a:solidFill>
                  <a:srgbClr val="0072C6"/>
                </a:solidFill>
                <a:latin typeface="Segoe UI Semibold"/>
              </a:rPr>
              <a:t>Most control</a:t>
            </a:r>
          </a:p>
        </p:txBody>
      </p:sp>
      <p:sp>
        <p:nvSpPr>
          <p:cNvPr id="6" name="Rectangle 5">
            <a:extLst>
              <a:ext uri="{FF2B5EF4-FFF2-40B4-BE49-F238E27FC236}">
                <a16:creationId xmlns:a16="http://schemas.microsoft.com/office/drawing/2014/main" id="{32846860-E423-4D0B-B91C-B9A37192B77B}"/>
              </a:ext>
            </a:extLst>
          </p:cNvPr>
          <p:cNvSpPr/>
          <p:nvPr/>
        </p:nvSpPr>
        <p:spPr bwMode="auto">
          <a:xfrm>
            <a:off x="8580437" y="2125662"/>
            <a:ext cx="2971800" cy="411327"/>
          </a:xfrm>
          <a:prstGeom prst="rect">
            <a:avLst/>
          </a:prstGeom>
          <a:solidFill>
            <a:schemeClr val="bg1"/>
          </a:solidFill>
          <a:ln>
            <a:noFill/>
            <a:headEnd type="none" w="med" len="med"/>
            <a:tailEnd type="none" w="med" len="med"/>
          </a:ln>
          <a:effectLst>
            <a:outerShdw blurRad="190500" dist="50800" dir="8100000" algn="ctr"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14" fontAlgn="base">
              <a:spcBef>
                <a:spcPct val="0"/>
              </a:spcBef>
              <a:spcAft>
                <a:spcPct val="0"/>
              </a:spcAft>
            </a:pPr>
            <a:r>
              <a:rPr lang="en-US">
                <a:solidFill>
                  <a:srgbClr val="0072C6"/>
                </a:solidFill>
                <a:latin typeface="Segoe UI Semibold"/>
              </a:rPr>
              <a:t>Fastest path</a:t>
            </a:r>
          </a:p>
        </p:txBody>
      </p:sp>
    </p:spTree>
    <p:extLst>
      <p:ext uri="{BB962C8B-B14F-4D97-AF65-F5344CB8AC3E}">
        <p14:creationId xmlns:p14="http://schemas.microsoft.com/office/powerpoint/2010/main" val="9854369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childTnLst>
                                </p:cTn>
                              </p:par>
                              <p:par>
                                <p:cTn id="8" presetID="42" presetClass="path" presetSubtype="0" decel="100000" fill="hold" grpId="1" nodeType="withEffect">
                                  <p:stCondLst>
                                    <p:cond delay="0"/>
                                  </p:stCondLst>
                                  <p:childTnLst>
                                    <p:animMotion origin="layout" path="M 3.75E-6 2.22222E-6 L 3.75E-6 0.05949 " pathEditMode="relative" rAng="0" ptsTypes="AA">
                                      <p:cBhvr>
                                        <p:cTn id="9" dur="500" spd="-100000" fill="hold"/>
                                        <p:tgtEl>
                                          <p:spTgt spid="4"/>
                                        </p:tgtEl>
                                        <p:attrNameLst>
                                          <p:attrName>ppt_x</p:attrName>
                                          <p:attrName>ppt_y</p:attrName>
                                        </p:attrNameLst>
                                      </p:cBhvr>
                                      <p:rCtr x="0" y="2963"/>
                                    </p:animMotion>
                                  </p:childTnLst>
                                </p:cTn>
                              </p:par>
                              <p:par>
                                <p:cTn id="10" presetID="10"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250"/>
                                        <p:tgtEl>
                                          <p:spTgt spid="6"/>
                                        </p:tgtEl>
                                      </p:cBhvr>
                                    </p:animEffect>
                                  </p:childTnLst>
                                </p:cTn>
                              </p:par>
                              <p:par>
                                <p:cTn id="13" presetID="42" presetClass="path" presetSubtype="0" decel="100000" fill="hold" grpId="1" nodeType="withEffect">
                                  <p:stCondLst>
                                    <p:cond delay="0"/>
                                  </p:stCondLst>
                                  <p:childTnLst>
                                    <p:animMotion origin="layout" path="M 2.08333E-6 2.22222E-6 L 2.08333E-6 0.05949 " pathEditMode="relative" rAng="0" ptsTypes="AA">
                                      <p:cBhvr>
                                        <p:cTn id="14" dur="500" spd="-100000" fill="hold"/>
                                        <p:tgtEl>
                                          <p:spTgt spid="6"/>
                                        </p:tgtEl>
                                        <p:attrNameLst>
                                          <p:attrName>ppt_x</p:attrName>
                                          <p:attrName>ppt_y</p:attrName>
                                        </p:attrNameLst>
                                      </p:cBhvr>
                                      <p:rCtr x="0" y="296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6" grpId="0" animBg="1"/>
      <p:bldP spid="6" grpId="1"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72274" y="144462"/>
            <a:ext cx="11889564" cy="860424"/>
          </a:xfrm>
        </p:spPr>
        <p:txBody>
          <a:bodyPr/>
          <a:lstStyle/>
          <a:p>
            <a:r>
              <a:rPr lang="en-US"/>
              <a:t>Lifecycle of an enclave</a:t>
            </a:r>
          </a:p>
        </p:txBody>
      </p:sp>
      <p:sp>
        <p:nvSpPr>
          <p:cNvPr id="3" name="object 2">
            <a:extLst>
              <a:ext uri="{FF2B5EF4-FFF2-40B4-BE49-F238E27FC236}">
                <a16:creationId xmlns:a16="http://schemas.microsoft.com/office/drawing/2014/main" id="{9485C496-E04D-488C-BF61-04767D6DA668}"/>
              </a:ext>
            </a:extLst>
          </p:cNvPr>
          <p:cNvSpPr/>
          <p:nvPr/>
        </p:nvSpPr>
        <p:spPr>
          <a:xfrm>
            <a:off x="2260909" y="1547836"/>
            <a:ext cx="1527048" cy="5412105"/>
          </a:xfrm>
          <a:custGeom>
            <a:avLst/>
            <a:gdLst/>
            <a:ahLst/>
            <a:cxnLst/>
            <a:rect l="l" t="t" r="r" b="b"/>
            <a:pathLst>
              <a:path w="1295400" h="5412105">
                <a:moveTo>
                  <a:pt x="0" y="5411724"/>
                </a:moveTo>
                <a:lnTo>
                  <a:pt x="1295400" y="5411724"/>
                </a:lnTo>
                <a:lnTo>
                  <a:pt x="1295400" y="0"/>
                </a:lnTo>
                <a:lnTo>
                  <a:pt x="0" y="0"/>
                </a:lnTo>
                <a:lnTo>
                  <a:pt x="0" y="5411724"/>
                </a:lnTo>
                <a:close/>
              </a:path>
            </a:pathLst>
          </a:custGeom>
          <a:solidFill>
            <a:srgbClr val="008000"/>
          </a:solidFill>
          <a:ln w="28575">
            <a:solidFill>
              <a:schemeClr val="bg1">
                <a:lumMod val="50000"/>
              </a:schemeClr>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FFFFFF"/>
              </a:solidFill>
              <a:effectLst/>
              <a:uLnTx/>
              <a:uFillTx/>
              <a:latin typeface="Segoe UI"/>
              <a:ea typeface="+mn-ea"/>
              <a:cs typeface="+mn-cs"/>
            </a:endParaRPr>
          </a:p>
        </p:txBody>
      </p:sp>
      <p:sp>
        <p:nvSpPr>
          <p:cNvPr id="4" name="object 4">
            <a:extLst>
              <a:ext uri="{FF2B5EF4-FFF2-40B4-BE49-F238E27FC236}">
                <a16:creationId xmlns:a16="http://schemas.microsoft.com/office/drawing/2014/main" id="{7DCB428B-530B-4381-A671-2C7CD265F1F0}"/>
              </a:ext>
            </a:extLst>
          </p:cNvPr>
          <p:cNvSpPr/>
          <p:nvPr/>
        </p:nvSpPr>
        <p:spPr>
          <a:xfrm>
            <a:off x="8076354" y="1539350"/>
            <a:ext cx="1524000" cy="5410200"/>
          </a:xfrm>
          <a:custGeom>
            <a:avLst/>
            <a:gdLst/>
            <a:ahLst/>
            <a:cxnLst/>
            <a:rect l="l" t="t" r="r" b="b"/>
            <a:pathLst>
              <a:path w="1524000" h="5410200">
                <a:moveTo>
                  <a:pt x="0" y="5410200"/>
                </a:moveTo>
                <a:lnTo>
                  <a:pt x="1524000" y="5410200"/>
                </a:lnTo>
                <a:lnTo>
                  <a:pt x="1524000" y="0"/>
                </a:lnTo>
                <a:lnTo>
                  <a:pt x="0" y="0"/>
                </a:lnTo>
                <a:lnTo>
                  <a:pt x="0" y="5410200"/>
                </a:lnTo>
                <a:close/>
              </a:path>
            </a:pathLst>
          </a:custGeom>
          <a:solidFill>
            <a:srgbClr val="555E61"/>
          </a:solidFill>
          <a:ln w="28575">
            <a:solidFill>
              <a:schemeClr val="bg1">
                <a:lumMod val="50000"/>
              </a:schemeClr>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FFFFFF"/>
              </a:solidFill>
              <a:effectLst/>
              <a:uLnTx/>
              <a:uFillTx/>
              <a:latin typeface="Segoe UI"/>
              <a:ea typeface="+mn-ea"/>
              <a:cs typeface="+mn-cs"/>
            </a:endParaRPr>
          </a:p>
        </p:txBody>
      </p:sp>
      <p:sp>
        <p:nvSpPr>
          <p:cNvPr id="5" name="TextBox 4">
            <a:extLst>
              <a:ext uri="{FF2B5EF4-FFF2-40B4-BE49-F238E27FC236}">
                <a16:creationId xmlns:a16="http://schemas.microsoft.com/office/drawing/2014/main" id="{E47D8150-7B83-4B66-B9BE-B13EB2FC572F}"/>
              </a:ext>
            </a:extLst>
          </p:cNvPr>
          <p:cNvSpPr txBox="1"/>
          <p:nvPr/>
        </p:nvSpPr>
        <p:spPr>
          <a:xfrm>
            <a:off x="1923133" y="889144"/>
            <a:ext cx="2054088" cy="517065"/>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a:ln>
                  <a:noFill/>
                </a:ln>
                <a:solidFill>
                  <a:srgbClr val="505050">
                    <a:lumMod val="50000"/>
                  </a:srgbClr>
                </a:solidFill>
                <a:effectLst/>
                <a:uLnTx/>
                <a:uFillTx/>
                <a:latin typeface="Segoe UI"/>
                <a:ea typeface="+mn-ea"/>
                <a:cs typeface="+mn-cs"/>
              </a:rPr>
              <a:t>Virtual Addr Space</a:t>
            </a:r>
          </a:p>
        </p:txBody>
      </p:sp>
      <p:sp>
        <p:nvSpPr>
          <p:cNvPr id="6" name="TextBox 5">
            <a:extLst>
              <a:ext uri="{FF2B5EF4-FFF2-40B4-BE49-F238E27FC236}">
                <a16:creationId xmlns:a16="http://schemas.microsoft.com/office/drawing/2014/main" id="{C6338F15-6942-429D-B4C1-E0DFFFF20DD2}"/>
              </a:ext>
            </a:extLst>
          </p:cNvPr>
          <p:cNvSpPr txBox="1"/>
          <p:nvPr/>
        </p:nvSpPr>
        <p:spPr>
          <a:xfrm>
            <a:off x="7750946" y="889144"/>
            <a:ext cx="2174827" cy="517065"/>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a:ln>
                  <a:noFill/>
                </a:ln>
                <a:solidFill>
                  <a:srgbClr val="505050">
                    <a:lumMod val="50000"/>
                  </a:srgbClr>
                </a:solidFill>
                <a:effectLst/>
                <a:uLnTx/>
                <a:uFillTx/>
                <a:latin typeface="Segoe UI"/>
                <a:ea typeface="+mn-ea"/>
                <a:cs typeface="+mn-cs"/>
              </a:rPr>
              <a:t>Physical </a:t>
            </a:r>
            <a:r>
              <a:rPr kumimoji="0" lang="en-US" sz="1600" b="0" i="0" u="none" strike="noStrike" kern="1200" cap="none" spc="0" normalizeH="0" baseline="0" err="1">
                <a:ln>
                  <a:noFill/>
                </a:ln>
                <a:solidFill>
                  <a:srgbClr val="505050">
                    <a:lumMod val="50000"/>
                  </a:srgbClr>
                </a:solidFill>
                <a:effectLst/>
                <a:uLnTx/>
                <a:uFillTx/>
                <a:latin typeface="Segoe UI"/>
                <a:ea typeface="+mn-ea"/>
                <a:cs typeface="+mn-cs"/>
              </a:rPr>
              <a:t>Addr</a:t>
            </a:r>
            <a:r>
              <a:rPr kumimoji="0" lang="en-US" sz="1600" b="0" i="0" u="none" strike="noStrike" kern="1200" cap="none" spc="0" normalizeH="0" baseline="0">
                <a:ln>
                  <a:noFill/>
                </a:ln>
                <a:solidFill>
                  <a:srgbClr val="505050">
                    <a:lumMod val="50000"/>
                  </a:srgbClr>
                </a:solidFill>
                <a:effectLst/>
                <a:uLnTx/>
                <a:uFillTx/>
                <a:latin typeface="Segoe UI"/>
                <a:ea typeface="+mn-ea"/>
                <a:cs typeface="+mn-cs"/>
              </a:rPr>
              <a:t> Space</a:t>
            </a:r>
          </a:p>
        </p:txBody>
      </p:sp>
      <p:sp>
        <p:nvSpPr>
          <p:cNvPr id="7" name="Rectangle 6">
            <a:extLst>
              <a:ext uri="{FF2B5EF4-FFF2-40B4-BE49-F238E27FC236}">
                <a16:creationId xmlns:a16="http://schemas.microsoft.com/office/drawing/2014/main" id="{E5CAD392-FFEF-49AD-A460-2C917B03AF36}"/>
              </a:ext>
            </a:extLst>
          </p:cNvPr>
          <p:cNvSpPr/>
          <p:nvPr/>
        </p:nvSpPr>
        <p:spPr>
          <a:xfrm>
            <a:off x="-444429" y="6421197"/>
            <a:ext cx="2821591" cy="461665"/>
          </a:xfrm>
          <a:prstGeom prst="rect">
            <a:avLst/>
          </a:prstGeom>
        </p:spPr>
        <p:txBody>
          <a:bodyPr wrap="square">
            <a:spAutoFit/>
          </a:bodyPr>
          <a:lstStyle/>
          <a:p>
            <a:pPr lvl="1">
              <a:lnSpc>
                <a:spcPct val="100000"/>
              </a:lnSpc>
              <a:spcBef>
                <a:spcPts val="1200"/>
              </a:spcBef>
            </a:pPr>
            <a:r>
              <a:rPr lang="fr-FR" sz="1200"/>
              <a:t>Intel Source (</a:t>
            </a:r>
            <a:r>
              <a:rPr lang="en-US" sz="1200">
                <a:hlinkClick r:id="rId3"/>
              </a:rPr>
              <a:t>Intel Software Guard Extensions</a:t>
            </a:r>
            <a:r>
              <a:rPr lang="en-US" sz="1200"/>
              <a:t>) </a:t>
            </a:r>
          </a:p>
        </p:txBody>
      </p:sp>
      <p:sp>
        <p:nvSpPr>
          <p:cNvPr id="9" name="Rectangle 8">
            <a:extLst>
              <a:ext uri="{FF2B5EF4-FFF2-40B4-BE49-F238E27FC236}">
                <a16:creationId xmlns:a16="http://schemas.microsoft.com/office/drawing/2014/main" id="{0DF48565-9FB5-4FB8-8E81-040467CA23C0}"/>
              </a:ext>
            </a:extLst>
          </p:cNvPr>
          <p:cNvSpPr/>
          <p:nvPr/>
        </p:nvSpPr>
        <p:spPr bwMode="auto">
          <a:xfrm>
            <a:off x="2267414" y="2018195"/>
            <a:ext cx="1508001" cy="2558224"/>
          </a:xfrm>
          <a:prstGeom prst="rect">
            <a:avLst/>
          </a:prstGeom>
          <a:solidFill>
            <a:srgbClr val="FF0000"/>
          </a:solid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fr-FR" sz="2400" b="0" i="0" u="none" strike="noStrike" kern="120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1" name="Rectangle 10">
            <a:extLst>
              <a:ext uri="{FF2B5EF4-FFF2-40B4-BE49-F238E27FC236}">
                <a16:creationId xmlns:a16="http://schemas.microsoft.com/office/drawing/2014/main" id="{0B236071-20E6-4B9A-A225-2FFBD9C8CD01}"/>
              </a:ext>
            </a:extLst>
          </p:cNvPr>
          <p:cNvSpPr/>
          <p:nvPr/>
        </p:nvSpPr>
        <p:spPr bwMode="auto">
          <a:xfrm>
            <a:off x="8076355" y="1891145"/>
            <a:ext cx="1524000" cy="2182091"/>
          </a:xfrm>
          <a:prstGeom prst="rect">
            <a:avLst/>
          </a:prstGeom>
          <a:solidFill>
            <a:schemeClr val="accent1"/>
          </a:solid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fr-FR" sz="2400" b="0" i="0" u="none" strike="noStrike" kern="120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3" name="Rectangle 12">
            <a:extLst>
              <a:ext uri="{FF2B5EF4-FFF2-40B4-BE49-F238E27FC236}">
                <a16:creationId xmlns:a16="http://schemas.microsoft.com/office/drawing/2014/main" id="{874736C7-2759-4B8C-9E86-122A0915C432}"/>
              </a:ext>
            </a:extLst>
          </p:cNvPr>
          <p:cNvSpPr/>
          <p:nvPr/>
        </p:nvSpPr>
        <p:spPr bwMode="auto">
          <a:xfrm>
            <a:off x="8076354" y="4592286"/>
            <a:ext cx="1524000" cy="2357264"/>
          </a:xfrm>
          <a:prstGeom prst="rect">
            <a:avLst/>
          </a:prstGeom>
          <a:solidFill>
            <a:srgbClr val="FF39E7"/>
          </a:solid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fr-FR" sz="2400" b="0" i="0" u="none" strike="noStrike" kern="120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5" name="object 3">
            <a:extLst>
              <a:ext uri="{FF2B5EF4-FFF2-40B4-BE49-F238E27FC236}">
                <a16:creationId xmlns:a16="http://schemas.microsoft.com/office/drawing/2014/main" id="{1E530576-8D18-4F87-AAA6-56914D9F1CE0}"/>
              </a:ext>
            </a:extLst>
          </p:cNvPr>
          <p:cNvSpPr txBox="1"/>
          <p:nvPr/>
        </p:nvSpPr>
        <p:spPr>
          <a:xfrm>
            <a:off x="3930541" y="4709441"/>
            <a:ext cx="1645656" cy="232820"/>
          </a:xfrm>
          <a:prstGeom prst="rect">
            <a:avLst/>
          </a:prstGeom>
        </p:spPr>
        <p:txBody>
          <a:bodyPr vert="horz" wrap="square" lIns="0" tIns="12953" rIns="0" bIns="0" rtlCol="0">
            <a:spAutoFit/>
          </a:bodyPr>
          <a:lstStyle/>
          <a:p>
            <a:pPr marL="12953" marR="0" lvl="0" indent="0" algn="l" defTabSz="932742" rtl="0" eaLnBrk="1" fontAlgn="auto" latinLnBrk="0" hangingPunct="1">
              <a:lnSpc>
                <a:spcPct val="100000"/>
              </a:lnSpc>
              <a:spcBef>
                <a:spcPts val="102"/>
              </a:spcBef>
              <a:spcAft>
                <a:spcPts val="0"/>
              </a:spcAft>
              <a:buClrTx/>
              <a:buSzTx/>
              <a:buFontTx/>
              <a:buNone/>
              <a:tabLst/>
              <a:defRPr/>
            </a:pPr>
            <a:r>
              <a:rPr kumimoji="0" sz="1400" b="0" i="0" u="none" strike="noStrike" kern="1200" cap="none" spc="-15" normalizeH="0" baseline="0" noProof="0">
                <a:ln>
                  <a:noFill/>
                </a:ln>
                <a:solidFill>
                  <a:srgbClr val="051821"/>
                </a:solidFill>
                <a:effectLst/>
                <a:uLnTx/>
                <a:uFillTx/>
                <a:ea typeface="+mn-ea"/>
                <a:cs typeface="Verdana"/>
              </a:rPr>
              <a:t>ECREATE</a:t>
            </a:r>
            <a:r>
              <a:rPr kumimoji="0" sz="1400" b="0" i="0" u="none" strike="noStrike" kern="1200" cap="none" spc="-82" normalizeH="0" baseline="0" noProof="0">
                <a:ln>
                  <a:noFill/>
                </a:ln>
                <a:solidFill>
                  <a:srgbClr val="051821"/>
                </a:solidFill>
                <a:effectLst/>
                <a:uLnTx/>
                <a:uFillTx/>
                <a:ea typeface="+mn-ea"/>
                <a:cs typeface="Verdana"/>
              </a:rPr>
              <a:t> </a:t>
            </a:r>
            <a:r>
              <a:rPr kumimoji="0" sz="1400" b="0" i="0" u="none" strike="noStrike" kern="1200" cap="none" spc="-5" normalizeH="0" baseline="0" noProof="0">
                <a:ln>
                  <a:noFill/>
                </a:ln>
                <a:solidFill>
                  <a:srgbClr val="051821"/>
                </a:solidFill>
                <a:effectLst/>
                <a:uLnTx/>
                <a:uFillTx/>
                <a:ea typeface="+mn-ea"/>
                <a:cs typeface="Verdana"/>
              </a:rPr>
              <a:t>(Range)</a:t>
            </a:r>
            <a:endParaRPr kumimoji="0" sz="1400" b="0" i="0" u="none" strike="noStrike" kern="1200" cap="none" spc="0" normalizeH="0" baseline="0" noProof="0">
              <a:ln>
                <a:noFill/>
              </a:ln>
              <a:solidFill>
                <a:srgbClr val="FFFFFF"/>
              </a:solidFill>
              <a:effectLst/>
              <a:uLnTx/>
              <a:uFillTx/>
              <a:ea typeface="+mn-ea"/>
              <a:cs typeface="Verdana"/>
            </a:endParaRPr>
          </a:p>
        </p:txBody>
      </p:sp>
      <p:sp>
        <p:nvSpPr>
          <p:cNvPr id="17" name="Rectangle 16">
            <a:extLst>
              <a:ext uri="{FF2B5EF4-FFF2-40B4-BE49-F238E27FC236}">
                <a16:creationId xmlns:a16="http://schemas.microsoft.com/office/drawing/2014/main" id="{5FEF5423-9064-43B9-9CD3-9899190FB2AC}"/>
              </a:ext>
            </a:extLst>
          </p:cNvPr>
          <p:cNvSpPr/>
          <p:nvPr/>
        </p:nvSpPr>
        <p:spPr>
          <a:xfrm>
            <a:off x="8037533" y="4626313"/>
            <a:ext cx="1517980" cy="259045"/>
          </a:xfrm>
          <a:prstGeom prst="rect">
            <a:avLst/>
          </a:prstGeom>
        </p:spPr>
        <p:txBody>
          <a:bodyPr wrap="none">
            <a:spAutoFit/>
          </a:bodyPr>
          <a:lstStyle/>
          <a:p>
            <a:pPr marL="13970" marR="0" lvl="0" indent="0" algn="ctr" fontAlgn="auto">
              <a:lnSpc>
                <a:spcPts val="1315"/>
              </a:lnSpc>
              <a:spcBef>
                <a:spcPts val="0"/>
              </a:spcBef>
              <a:spcAft>
                <a:spcPts val="0"/>
              </a:spcAft>
              <a:buClrTx/>
              <a:buSzTx/>
              <a:buFontTx/>
              <a:buNone/>
              <a:tabLst/>
              <a:defRPr/>
            </a:pPr>
            <a:r>
              <a:rPr lang="fr-FR" sz="1200" spc="-5">
                <a:solidFill>
                  <a:schemeClr val="bg1"/>
                </a:solidFill>
                <a:cs typeface="Verdana"/>
              </a:rPr>
              <a:t>Enclave Page Cache</a:t>
            </a:r>
          </a:p>
        </p:txBody>
      </p:sp>
      <p:sp>
        <p:nvSpPr>
          <p:cNvPr id="19" name="object 8">
            <a:extLst>
              <a:ext uri="{FF2B5EF4-FFF2-40B4-BE49-F238E27FC236}">
                <a16:creationId xmlns:a16="http://schemas.microsoft.com/office/drawing/2014/main" id="{6E5BBAED-9EB2-4A0D-9D5F-73DFCCCC4520}"/>
              </a:ext>
            </a:extLst>
          </p:cNvPr>
          <p:cNvSpPr/>
          <p:nvPr/>
        </p:nvSpPr>
        <p:spPr>
          <a:xfrm>
            <a:off x="9902815" y="5213250"/>
            <a:ext cx="1554339" cy="108804"/>
          </a:xfrm>
          <a:custGeom>
            <a:avLst/>
            <a:gdLst/>
            <a:ahLst/>
            <a:cxnLst/>
            <a:rect l="l" t="t" r="r" b="b"/>
            <a:pathLst>
              <a:path w="1524000" h="106679">
                <a:moveTo>
                  <a:pt x="0" y="106679"/>
                </a:moveTo>
                <a:lnTo>
                  <a:pt x="1524000" y="106679"/>
                </a:lnTo>
                <a:lnTo>
                  <a:pt x="1524000" y="0"/>
                </a:lnTo>
                <a:lnTo>
                  <a:pt x="0" y="0"/>
                </a:lnTo>
                <a:lnTo>
                  <a:pt x="0" y="106679"/>
                </a:lnTo>
                <a:close/>
              </a:path>
            </a:pathLst>
          </a:custGeom>
          <a:solidFill>
            <a:srgbClr val="AA00AF"/>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21" name="object 9">
            <a:extLst>
              <a:ext uri="{FF2B5EF4-FFF2-40B4-BE49-F238E27FC236}">
                <a16:creationId xmlns:a16="http://schemas.microsoft.com/office/drawing/2014/main" id="{9FB974DD-CAB6-47E2-B95C-F761158E5E0F}"/>
              </a:ext>
            </a:extLst>
          </p:cNvPr>
          <p:cNvSpPr/>
          <p:nvPr/>
        </p:nvSpPr>
        <p:spPr>
          <a:xfrm>
            <a:off x="9902815" y="5632923"/>
            <a:ext cx="1554339" cy="77717"/>
          </a:xfrm>
          <a:custGeom>
            <a:avLst/>
            <a:gdLst/>
            <a:ahLst/>
            <a:cxnLst/>
            <a:rect l="l" t="t" r="r" b="b"/>
            <a:pathLst>
              <a:path w="1524000" h="76200">
                <a:moveTo>
                  <a:pt x="0" y="76200"/>
                </a:moveTo>
                <a:lnTo>
                  <a:pt x="1524000" y="76200"/>
                </a:lnTo>
                <a:lnTo>
                  <a:pt x="1524000" y="0"/>
                </a:lnTo>
                <a:lnTo>
                  <a:pt x="0" y="0"/>
                </a:lnTo>
                <a:lnTo>
                  <a:pt x="0" y="76200"/>
                </a:lnTo>
                <a:close/>
              </a:path>
            </a:pathLst>
          </a:custGeom>
          <a:solidFill>
            <a:srgbClr val="AA00AF"/>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25" name="object 10">
            <a:extLst>
              <a:ext uri="{FF2B5EF4-FFF2-40B4-BE49-F238E27FC236}">
                <a16:creationId xmlns:a16="http://schemas.microsoft.com/office/drawing/2014/main" id="{1E5616B1-602D-45E9-B393-522E13576F2A}"/>
              </a:ext>
            </a:extLst>
          </p:cNvPr>
          <p:cNvSpPr/>
          <p:nvPr/>
        </p:nvSpPr>
        <p:spPr>
          <a:xfrm>
            <a:off x="9902815" y="6021508"/>
            <a:ext cx="1554339" cy="550495"/>
          </a:xfrm>
          <a:custGeom>
            <a:avLst/>
            <a:gdLst/>
            <a:ahLst/>
            <a:cxnLst/>
            <a:rect l="l" t="t" r="r" b="b"/>
            <a:pathLst>
              <a:path w="1524000" h="539750">
                <a:moveTo>
                  <a:pt x="0" y="539495"/>
                </a:moveTo>
                <a:lnTo>
                  <a:pt x="1524000" y="539495"/>
                </a:lnTo>
                <a:lnTo>
                  <a:pt x="1524000" y="0"/>
                </a:lnTo>
                <a:lnTo>
                  <a:pt x="0" y="0"/>
                </a:lnTo>
                <a:lnTo>
                  <a:pt x="0" y="539495"/>
                </a:lnTo>
                <a:close/>
              </a:path>
            </a:pathLst>
          </a:custGeom>
          <a:solidFill>
            <a:srgbClr val="AA00AF"/>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27" name="object 11">
            <a:extLst>
              <a:ext uri="{FF2B5EF4-FFF2-40B4-BE49-F238E27FC236}">
                <a16:creationId xmlns:a16="http://schemas.microsoft.com/office/drawing/2014/main" id="{C742E26D-857B-451D-9E2A-77E638E20DEB}"/>
              </a:ext>
            </a:extLst>
          </p:cNvPr>
          <p:cNvSpPr/>
          <p:nvPr/>
        </p:nvSpPr>
        <p:spPr>
          <a:xfrm>
            <a:off x="9902815" y="6882610"/>
            <a:ext cx="1554339" cy="67355"/>
          </a:xfrm>
          <a:custGeom>
            <a:avLst/>
            <a:gdLst/>
            <a:ahLst/>
            <a:cxnLst/>
            <a:rect l="l" t="t" r="r" b="b"/>
            <a:pathLst>
              <a:path w="1524000" h="66039">
                <a:moveTo>
                  <a:pt x="0" y="65532"/>
                </a:moveTo>
                <a:lnTo>
                  <a:pt x="1524000" y="65532"/>
                </a:lnTo>
                <a:lnTo>
                  <a:pt x="1524000" y="0"/>
                </a:lnTo>
                <a:lnTo>
                  <a:pt x="0" y="0"/>
                </a:lnTo>
                <a:lnTo>
                  <a:pt x="0" y="65532"/>
                </a:lnTo>
                <a:close/>
              </a:path>
            </a:pathLst>
          </a:custGeom>
          <a:solidFill>
            <a:srgbClr val="AA00AF"/>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29" name="object 12">
            <a:extLst>
              <a:ext uri="{FF2B5EF4-FFF2-40B4-BE49-F238E27FC236}">
                <a16:creationId xmlns:a16="http://schemas.microsoft.com/office/drawing/2014/main" id="{5D9C672D-16AB-4E4C-ADE1-7CCF393CAD3D}"/>
              </a:ext>
            </a:extLst>
          </p:cNvPr>
          <p:cNvSpPr/>
          <p:nvPr/>
        </p:nvSpPr>
        <p:spPr>
          <a:xfrm>
            <a:off x="9902815" y="4700320"/>
            <a:ext cx="1554339" cy="2249258"/>
          </a:xfrm>
          <a:custGeom>
            <a:avLst/>
            <a:gdLst/>
            <a:ahLst/>
            <a:cxnLst/>
            <a:rect l="l" t="t" r="r" b="b"/>
            <a:pathLst>
              <a:path w="1524000" h="2205354">
                <a:moveTo>
                  <a:pt x="0" y="2205228"/>
                </a:moveTo>
                <a:lnTo>
                  <a:pt x="1524000" y="2205228"/>
                </a:lnTo>
                <a:lnTo>
                  <a:pt x="1524000" y="0"/>
                </a:lnTo>
                <a:lnTo>
                  <a:pt x="0" y="0"/>
                </a:lnTo>
                <a:lnTo>
                  <a:pt x="0" y="2205228"/>
                </a:lnTo>
                <a:close/>
              </a:path>
            </a:pathLst>
          </a:custGeom>
          <a:ln w="28956">
            <a:solidFill>
              <a:srgbClr val="051821"/>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31" name="object 13">
            <a:extLst>
              <a:ext uri="{FF2B5EF4-FFF2-40B4-BE49-F238E27FC236}">
                <a16:creationId xmlns:a16="http://schemas.microsoft.com/office/drawing/2014/main" id="{A9ACF251-670D-4B85-94E5-D6E992C5399B}"/>
              </a:ext>
            </a:extLst>
          </p:cNvPr>
          <p:cNvSpPr txBox="1"/>
          <p:nvPr/>
        </p:nvSpPr>
        <p:spPr>
          <a:xfrm>
            <a:off x="9917583" y="4715085"/>
            <a:ext cx="1525195" cy="156952"/>
          </a:xfrm>
          <a:prstGeom prst="rect">
            <a:avLst/>
          </a:prstGeom>
          <a:solidFill>
            <a:srgbClr val="AA00AF"/>
          </a:solidFill>
        </p:spPr>
        <p:txBody>
          <a:bodyPr vert="horz" wrap="square" lIns="0" tIns="0" rIns="0" bIns="0" rtlCol="0">
            <a:spAutoFit/>
          </a:bodyPr>
          <a:lstStyle/>
          <a:p>
            <a:pPr marL="0" marR="0" lvl="0" indent="0" algn="l" defTabSz="932742" rtl="0" eaLnBrk="1" fontAlgn="auto" latinLnBrk="0" hangingPunct="1">
              <a:lnSpc>
                <a:spcPts val="1229"/>
              </a:lnSpc>
              <a:spcBef>
                <a:spcPts val="0"/>
              </a:spcBef>
              <a:spcAft>
                <a:spcPts val="0"/>
              </a:spcAft>
              <a:buClrTx/>
              <a:buSzTx/>
              <a:buFontTx/>
              <a:buNone/>
              <a:tabLst/>
              <a:defRPr/>
            </a:pPr>
            <a:r>
              <a:rPr kumimoji="0" sz="1122" b="0" i="0" u="none" strike="noStrike" kern="1200" cap="none" spc="-5" normalizeH="0" baseline="0" noProof="0">
                <a:ln>
                  <a:noFill/>
                </a:ln>
                <a:solidFill>
                  <a:srgbClr val="FFFFFF"/>
                </a:solidFill>
                <a:effectLst/>
                <a:uLnTx/>
                <a:uFillTx/>
                <a:ea typeface="+mn-ea"/>
                <a:cs typeface="Verdana"/>
              </a:rPr>
              <a:t>EPCM</a:t>
            </a:r>
            <a:endParaRPr kumimoji="0" sz="1122" b="0" i="0" u="none" strike="noStrike" kern="1200" cap="none" spc="0" normalizeH="0" baseline="0" noProof="0">
              <a:ln>
                <a:noFill/>
              </a:ln>
              <a:solidFill>
                <a:srgbClr val="FFFFFF"/>
              </a:solidFill>
              <a:effectLst/>
              <a:uLnTx/>
              <a:uFillTx/>
              <a:ea typeface="+mn-ea"/>
              <a:cs typeface="Verdana"/>
            </a:endParaRPr>
          </a:p>
        </p:txBody>
      </p:sp>
      <p:sp>
        <p:nvSpPr>
          <p:cNvPr id="33" name="object 14">
            <a:extLst>
              <a:ext uri="{FF2B5EF4-FFF2-40B4-BE49-F238E27FC236}">
                <a16:creationId xmlns:a16="http://schemas.microsoft.com/office/drawing/2014/main" id="{E21FAA4C-1E2A-4CD6-85B8-008476D007E3}"/>
              </a:ext>
            </a:extLst>
          </p:cNvPr>
          <p:cNvSpPr/>
          <p:nvPr/>
        </p:nvSpPr>
        <p:spPr>
          <a:xfrm>
            <a:off x="9902815" y="5322055"/>
            <a:ext cx="1554339" cy="310868"/>
          </a:xfrm>
          <a:custGeom>
            <a:avLst/>
            <a:gdLst/>
            <a:ahLst/>
            <a:cxnLst/>
            <a:rect l="l" t="t" r="r" b="b"/>
            <a:pathLst>
              <a:path w="1524000" h="304800">
                <a:moveTo>
                  <a:pt x="0" y="304799"/>
                </a:moveTo>
                <a:lnTo>
                  <a:pt x="1524000" y="304799"/>
                </a:lnTo>
                <a:lnTo>
                  <a:pt x="1524000" y="0"/>
                </a:lnTo>
                <a:lnTo>
                  <a:pt x="0" y="0"/>
                </a:lnTo>
                <a:lnTo>
                  <a:pt x="0" y="304799"/>
                </a:lnTo>
                <a:close/>
              </a:path>
            </a:pathLst>
          </a:custGeom>
          <a:solidFill>
            <a:srgbClr val="0070C5"/>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35" name="object 15">
            <a:extLst>
              <a:ext uri="{FF2B5EF4-FFF2-40B4-BE49-F238E27FC236}">
                <a16:creationId xmlns:a16="http://schemas.microsoft.com/office/drawing/2014/main" id="{516ECEB1-8FB3-496D-A83F-CBBB2E1649BC}"/>
              </a:ext>
            </a:extLst>
          </p:cNvPr>
          <p:cNvSpPr/>
          <p:nvPr/>
        </p:nvSpPr>
        <p:spPr>
          <a:xfrm>
            <a:off x="9902815" y="5322055"/>
            <a:ext cx="1554339" cy="310868"/>
          </a:xfrm>
          <a:custGeom>
            <a:avLst/>
            <a:gdLst/>
            <a:ahLst/>
            <a:cxnLst/>
            <a:rect l="l" t="t" r="r" b="b"/>
            <a:pathLst>
              <a:path w="1524000" h="304800">
                <a:moveTo>
                  <a:pt x="0" y="304799"/>
                </a:moveTo>
                <a:lnTo>
                  <a:pt x="1524000" y="304799"/>
                </a:lnTo>
                <a:lnTo>
                  <a:pt x="1524000" y="0"/>
                </a:lnTo>
                <a:lnTo>
                  <a:pt x="0" y="0"/>
                </a:lnTo>
                <a:lnTo>
                  <a:pt x="0" y="304799"/>
                </a:lnTo>
                <a:close/>
              </a:path>
            </a:pathLst>
          </a:custGeom>
          <a:ln w="25908">
            <a:solidFill>
              <a:srgbClr val="005190"/>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37" name="object 16">
            <a:extLst>
              <a:ext uri="{FF2B5EF4-FFF2-40B4-BE49-F238E27FC236}">
                <a16:creationId xmlns:a16="http://schemas.microsoft.com/office/drawing/2014/main" id="{B433CC86-E7C9-44C7-8C28-C5685DC073CF}"/>
              </a:ext>
            </a:extLst>
          </p:cNvPr>
          <p:cNvSpPr txBox="1"/>
          <p:nvPr/>
        </p:nvSpPr>
        <p:spPr>
          <a:xfrm>
            <a:off x="9917583" y="5355215"/>
            <a:ext cx="1525195" cy="233473"/>
          </a:xfrm>
          <a:prstGeom prst="rect">
            <a:avLst/>
          </a:prstGeom>
        </p:spPr>
        <p:txBody>
          <a:bodyPr vert="horz" wrap="square" lIns="0" tIns="13600" rIns="0" bIns="0" rtlCol="0">
            <a:spAutoFit/>
          </a:bodyPr>
          <a:lstStyle/>
          <a:p>
            <a:pPr marL="0" marR="0" lvl="0" indent="0" algn="ctr" defTabSz="932742" rtl="0" eaLnBrk="1" fontAlgn="auto" latinLnBrk="0" hangingPunct="1">
              <a:lnSpc>
                <a:spcPct val="100000"/>
              </a:lnSpc>
              <a:spcBef>
                <a:spcPts val="259"/>
              </a:spcBef>
              <a:spcAft>
                <a:spcPts val="0"/>
              </a:spcAft>
              <a:buClrTx/>
              <a:buSzTx/>
              <a:buFontTx/>
              <a:buNone/>
              <a:tabLst/>
              <a:defRPr/>
            </a:pPr>
            <a:r>
              <a:rPr kumimoji="0" lang="en-US" sz="1428" b="0" i="0" u="none" strike="noStrike" kern="1200" cap="none" spc="-10" normalizeH="0" baseline="0" noProof="0">
                <a:ln>
                  <a:noFill/>
                </a:ln>
                <a:solidFill>
                  <a:srgbClr val="FFFFFF"/>
                </a:solidFill>
                <a:effectLst/>
                <a:uLnTx/>
                <a:uFillTx/>
                <a:ea typeface="+mn-ea"/>
                <a:cs typeface="Verdana"/>
              </a:rPr>
              <a:t>Valid, ID, LA</a:t>
            </a:r>
            <a:endParaRPr kumimoji="0" lang="en-US" sz="1428" b="0" i="0" u="none" strike="noStrike" kern="1200" cap="none" spc="0" normalizeH="0" baseline="0" noProof="0">
              <a:ln>
                <a:noFill/>
              </a:ln>
              <a:solidFill>
                <a:srgbClr val="FFFFFF"/>
              </a:solidFill>
              <a:effectLst/>
              <a:uLnTx/>
              <a:uFillTx/>
              <a:ea typeface="+mn-ea"/>
              <a:cs typeface="Verdana"/>
            </a:endParaRPr>
          </a:p>
        </p:txBody>
      </p:sp>
      <p:sp>
        <p:nvSpPr>
          <p:cNvPr id="39" name="object 17">
            <a:extLst>
              <a:ext uri="{FF2B5EF4-FFF2-40B4-BE49-F238E27FC236}">
                <a16:creationId xmlns:a16="http://schemas.microsoft.com/office/drawing/2014/main" id="{DA20AF50-D41C-4C10-A5B6-3A29418504CF}"/>
              </a:ext>
            </a:extLst>
          </p:cNvPr>
          <p:cNvSpPr/>
          <p:nvPr/>
        </p:nvSpPr>
        <p:spPr>
          <a:xfrm>
            <a:off x="9912142" y="4902383"/>
            <a:ext cx="1554339" cy="310868"/>
          </a:xfrm>
          <a:custGeom>
            <a:avLst/>
            <a:gdLst/>
            <a:ahLst/>
            <a:cxnLst/>
            <a:rect l="l" t="t" r="r" b="b"/>
            <a:pathLst>
              <a:path w="1524000" h="304800">
                <a:moveTo>
                  <a:pt x="0" y="304799"/>
                </a:moveTo>
                <a:lnTo>
                  <a:pt x="1524000" y="304799"/>
                </a:lnTo>
                <a:lnTo>
                  <a:pt x="1524000" y="0"/>
                </a:lnTo>
                <a:lnTo>
                  <a:pt x="0" y="0"/>
                </a:lnTo>
                <a:lnTo>
                  <a:pt x="0" y="304799"/>
                </a:lnTo>
                <a:close/>
              </a:path>
            </a:pathLst>
          </a:custGeom>
          <a:ln w="25908">
            <a:solidFill>
              <a:srgbClr val="005190"/>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41" name="object 18">
            <a:extLst>
              <a:ext uri="{FF2B5EF4-FFF2-40B4-BE49-F238E27FC236}">
                <a16:creationId xmlns:a16="http://schemas.microsoft.com/office/drawing/2014/main" id="{F4DAA4D6-995B-4BDE-955D-1D669108C8CB}"/>
              </a:ext>
            </a:extLst>
          </p:cNvPr>
          <p:cNvSpPr txBox="1"/>
          <p:nvPr/>
        </p:nvSpPr>
        <p:spPr>
          <a:xfrm>
            <a:off x="9921468" y="4915596"/>
            <a:ext cx="1517423" cy="256159"/>
          </a:xfrm>
          <a:prstGeom prst="rect">
            <a:avLst/>
          </a:prstGeom>
          <a:solidFill>
            <a:srgbClr val="0070C5"/>
          </a:solidFill>
        </p:spPr>
        <p:txBody>
          <a:bodyPr vert="horz" wrap="square" lIns="0" tIns="31734" rIns="0" bIns="0" rtlCol="0">
            <a:spAutoFit/>
          </a:bodyPr>
          <a:lstStyle/>
          <a:p>
            <a:pPr marL="0" marR="0" lvl="0" indent="0" algn="ctr" defTabSz="932742" rtl="0" eaLnBrk="1" fontAlgn="auto" latinLnBrk="0" hangingPunct="1">
              <a:lnSpc>
                <a:spcPct val="100000"/>
              </a:lnSpc>
              <a:spcBef>
                <a:spcPts val="250"/>
              </a:spcBef>
              <a:spcAft>
                <a:spcPts val="0"/>
              </a:spcAft>
              <a:buClrTx/>
              <a:buSzTx/>
              <a:buFontTx/>
              <a:buNone/>
              <a:tabLst/>
              <a:defRPr/>
            </a:pPr>
            <a:r>
              <a:rPr kumimoji="0" sz="1428" b="0" i="0" u="none" strike="noStrike" kern="1200" cap="none" spc="-10" normalizeH="0" baseline="0" noProof="0">
                <a:ln>
                  <a:noFill/>
                </a:ln>
                <a:solidFill>
                  <a:srgbClr val="FFFFFF"/>
                </a:solidFill>
                <a:effectLst/>
                <a:uLnTx/>
                <a:uFillTx/>
                <a:ea typeface="+mn-ea"/>
                <a:cs typeface="Verdana"/>
              </a:rPr>
              <a:t>Invalid</a:t>
            </a:r>
            <a:endParaRPr kumimoji="0" sz="1428" b="0" i="0" u="none" strike="noStrike" kern="1200" cap="none" spc="0" normalizeH="0" baseline="0" noProof="0">
              <a:ln>
                <a:noFill/>
              </a:ln>
              <a:solidFill>
                <a:srgbClr val="FFFFFF"/>
              </a:solidFill>
              <a:effectLst/>
              <a:uLnTx/>
              <a:uFillTx/>
              <a:ea typeface="+mn-ea"/>
              <a:cs typeface="Verdana"/>
            </a:endParaRPr>
          </a:p>
        </p:txBody>
      </p:sp>
      <p:sp>
        <p:nvSpPr>
          <p:cNvPr id="43" name="object 19">
            <a:extLst>
              <a:ext uri="{FF2B5EF4-FFF2-40B4-BE49-F238E27FC236}">
                <a16:creationId xmlns:a16="http://schemas.microsoft.com/office/drawing/2014/main" id="{3BD344CF-02D9-4529-9F3A-A8540ED84C18}"/>
              </a:ext>
            </a:extLst>
          </p:cNvPr>
          <p:cNvSpPr/>
          <p:nvPr/>
        </p:nvSpPr>
        <p:spPr>
          <a:xfrm>
            <a:off x="9902815" y="5710640"/>
            <a:ext cx="1554339" cy="310868"/>
          </a:xfrm>
          <a:custGeom>
            <a:avLst/>
            <a:gdLst/>
            <a:ahLst/>
            <a:cxnLst/>
            <a:rect l="l" t="t" r="r" b="b"/>
            <a:pathLst>
              <a:path w="1524000" h="304800">
                <a:moveTo>
                  <a:pt x="0" y="304799"/>
                </a:moveTo>
                <a:lnTo>
                  <a:pt x="1524000" y="304799"/>
                </a:lnTo>
                <a:lnTo>
                  <a:pt x="1524000" y="0"/>
                </a:lnTo>
                <a:lnTo>
                  <a:pt x="0" y="0"/>
                </a:lnTo>
                <a:lnTo>
                  <a:pt x="0" y="304799"/>
                </a:lnTo>
                <a:close/>
              </a:path>
            </a:pathLst>
          </a:custGeom>
          <a:ln w="25908">
            <a:solidFill>
              <a:srgbClr val="005190"/>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45" name="object 20">
            <a:extLst>
              <a:ext uri="{FF2B5EF4-FFF2-40B4-BE49-F238E27FC236}">
                <a16:creationId xmlns:a16="http://schemas.microsoft.com/office/drawing/2014/main" id="{DEBF94F4-927A-470B-9B5A-2AF0034A5260}"/>
              </a:ext>
            </a:extLst>
          </p:cNvPr>
          <p:cNvSpPr txBox="1"/>
          <p:nvPr/>
        </p:nvSpPr>
        <p:spPr>
          <a:xfrm>
            <a:off x="9917583" y="5723852"/>
            <a:ext cx="1548898" cy="253092"/>
          </a:xfrm>
          <a:prstGeom prst="rect">
            <a:avLst/>
          </a:prstGeom>
          <a:solidFill>
            <a:srgbClr val="0070C5"/>
          </a:solidFill>
        </p:spPr>
        <p:txBody>
          <a:bodyPr vert="horz" wrap="square" lIns="0" tIns="33029" rIns="0" bIns="0" rtlCol="0">
            <a:spAutoFit/>
          </a:bodyPr>
          <a:lstStyle/>
          <a:p>
            <a:pPr marL="0" marR="0" lvl="0" indent="0" algn="ctr" defTabSz="932742" rtl="0" eaLnBrk="1" fontAlgn="auto" latinLnBrk="0" hangingPunct="1">
              <a:lnSpc>
                <a:spcPct val="100000"/>
              </a:lnSpc>
              <a:spcBef>
                <a:spcPts val="259"/>
              </a:spcBef>
              <a:spcAft>
                <a:spcPts val="0"/>
              </a:spcAft>
              <a:buClrTx/>
              <a:buSzTx/>
              <a:buFontTx/>
              <a:buNone/>
              <a:tabLst/>
              <a:defRPr/>
            </a:pPr>
            <a:r>
              <a:rPr kumimoji="0" lang="en-US" sz="1428" b="0" i="0" u="none" strike="noStrike" kern="1200" cap="none" spc="-10" normalizeH="0" baseline="0" noProof="0">
                <a:ln>
                  <a:noFill/>
                </a:ln>
                <a:solidFill>
                  <a:srgbClr val="FFFFFF"/>
                </a:solidFill>
                <a:effectLst/>
                <a:uLnTx/>
                <a:uFillTx/>
                <a:ea typeface="+mn-ea"/>
                <a:cs typeface="Verdana"/>
              </a:rPr>
              <a:t>Valid, ID, LA</a:t>
            </a:r>
            <a:endParaRPr kumimoji="0" sz="1428" b="0" i="0" u="none" strike="noStrike" kern="1200" cap="none" spc="0" normalizeH="0" baseline="0" noProof="0">
              <a:ln>
                <a:noFill/>
              </a:ln>
              <a:solidFill>
                <a:srgbClr val="FFFFFF"/>
              </a:solidFill>
              <a:effectLst/>
              <a:uLnTx/>
              <a:uFillTx/>
              <a:ea typeface="+mn-ea"/>
              <a:cs typeface="Verdana"/>
            </a:endParaRPr>
          </a:p>
        </p:txBody>
      </p:sp>
      <p:sp>
        <p:nvSpPr>
          <p:cNvPr id="47" name="object 22">
            <a:extLst>
              <a:ext uri="{FF2B5EF4-FFF2-40B4-BE49-F238E27FC236}">
                <a16:creationId xmlns:a16="http://schemas.microsoft.com/office/drawing/2014/main" id="{C8D522D0-88C5-49E5-9211-3292F928C5AD}"/>
              </a:ext>
            </a:extLst>
          </p:cNvPr>
          <p:cNvSpPr/>
          <p:nvPr/>
        </p:nvSpPr>
        <p:spPr>
          <a:xfrm>
            <a:off x="9902815" y="6571743"/>
            <a:ext cx="1554339" cy="310868"/>
          </a:xfrm>
          <a:custGeom>
            <a:avLst/>
            <a:gdLst/>
            <a:ahLst/>
            <a:cxnLst/>
            <a:rect l="l" t="t" r="r" b="b"/>
            <a:pathLst>
              <a:path w="1524000" h="304800">
                <a:moveTo>
                  <a:pt x="0" y="304799"/>
                </a:moveTo>
                <a:lnTo>
                  <a:pt x="1524000" y="304799"/>
                </a:lnTo>
                <a:lnTo>
                  <a:pt x="1524000" y="0"/>
                </a:lnTo>
                <a:lnTo>
                  <a:pt x="0" y="0"/>
                </a:lnTo>
                <a:lnTo>
                  <a:pt x="0" y="304799"/>
                </a:lnTo>
                <a:close/>
              </a:path>
            </a:pathLst>
          </a:custGeom>
          <a:solidFill>
            <a:srgbClr val="0070C5"/>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49" name="object 23">
            <a:extLst>
              <a:ext uri="{FF2B5EF4-FFF2-40B4-BE49-F238E27FC236}">
                <a16:creationId xmlns:a16="http://schemas.microsoft.com/office/drawing/2014/main" id="{45336650-F610-46C7-8BA1-6EC2E189C5B4}"/>
              </a:ext>
            </a:extLst>
          </p:cNvPr>
          <p:cNvSpPr/>
          <p:nvPr/>
        </p:nvSpPr>
        <p:spPr>
          <a:xfrm>
            <a:off x="9902815" y="6571743"/>
            <a:ext cx="1554339" cy="310868"/>
          </a:xfrm>
          <a:custGeom>
            <a:avLst/>
            <a:gdLst/>
            <a:ahLst/>
            <a:cxnLst/>
            <a:rect l="l" t="t" r="r" b="b"/>
            <a:pathLst>
              <a:path w="1524000" h="304800">
                <a:moveTo>
                  <a:pt x="0" y="304799"/>
                </a:moveTo>
                <a:lnTo>
                  <a:pt x="1524000" y="304799"/>
                </a:lnTo>
                <a:lnTo>
                  <a:pt x="1524000" y="0"/>
                </a:lnTo>
                <a:lnTo>
                  <a:pt x="0" y="0"/>
                </a:lnTo>
                <a:lnTo>
                  <a:pt x="0" y="304799"/>
                </a:lnTo>
                <a:close/>
              </a:path>
            </a:pathLst>
          </a:custGeom>
          <a:ln w="25908">
            <a:solidFill>
              <a:srgbClr val="005190"/>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51" name="object 24">
            <a:extLst>
              <a:ext uri="{FF2B5EF4-FFF2-40B4-BE49-F238E27FC236}">
                <a16:creationId xmlns:a16="http://schemas.microsoft.com/office/drawing/2014/main" id="{7D2BB991-3A2F-4902-9790-AFF83D4632B4}"/>
              </a:ext>
            </a:extLst>
          </p:cNvPr>
          <p:cNvSpPr txBox="1"/>
          <p:nvPr/>
        </p:nvSpPr>
        <p:spPr>
          <a:xfrm>
            <a:off x="10167312" y="6604333"/>
            <a:ext cx="1023273" cy="232820"/>
          </a:xfrm>
          <a:prstGeom prst="rect">
            <a:avLst/>
          </a:prstGeom>
        </p:spPr>
        <p:txBody>
          <a:bodyPr vert="horz" wrap="square" lIns="0" tIns="12953" rIns="0" bIns="0" rtlCol="0">
            <a:spAutoFit/>
          </a:bodyPr>
          <a:lstStyle/>
          <a:p>
            <a:pPr marL="12953" marR="0" lvl="0" indent="0" algn="l" defTabSz="932742" rtl="0" eaLnBrk="1" fontAlgn="auto" latinLnBrk="0" hangingPunct="1">
              <a:lnSpc>
                <a:spcPct val="100000"/>
              </a:lnSpc>
              <a:spcBef>
                <a:spcPts val="102"/>
              </a:spcBef>
              <a:spcAft>
                <a:spcPts val="0"/>
              </a:spcAft>
              <a:buClrTx/>
              <a:buSzTx/>
              <a:buFontTx/>
              <a:buNone/>
              <a:tabLst/>
              <a:defRPr/>
            </a:pPr>
            <a:r>
              <a:rPr kumimoji="0" sz="1428" b="0" i="0" u="none" strike="noStrike" kern="1200" cap="none" spc="-10" normalizeH="0" baseline="0" noProof="0">
                <a:ln>
                  <a:noFill/>
                </a:ln>
                <a:solidFill>
                  <a:srgbClr val="FFFFFF"/>
                </a:solidFill>
                <a:effectLst/>
                <a:uLnTx/>
                <a:uFillTx/>
                <a:ea typeface="+mn-ea"/>
                <a:cs typeface="Verdana"/>
              </a:rPr>
              <a:t>Valid,SECS</a:t>
            </a:r>
            <a:endParaRPr kumimoji="0" sz="1428" b="0" i="0" u="none" strike="noStrike" kern="1200" cap="none" spc="0" normalizeH="0" baseline="0" noProof="0">
              <a:ln>
                <a:noFill/>
              </a:ln>
              <a:solidFill>
                <a:srgbClr val="FFFFFF"/>
              </a:solidFill>
              <a:effectLst/>
              <a:uLnTx/>
              <a:uFillTx/>
              <a:ea typeface="+mn-ea"/>
              <a:cs typeface="Verdana"/>
            </a:endParaRPr>
          </a:p>
        </p:txBody>
      </p:sp>
      <p:sp>
        <p:nvSpPr>
          <p:cNvPr id="53" name="object 25">
            <a:extLst>
              <a:ext uri="{FF2B5EF4-FFF2-40B4-BE49-F238E27FC236}">
                <a16:creationId xmlns:a16="http://schemas.microsoft.com/office/drawing/2014/main" id="{61546D36-048B-4148-B2FC-62FC81178B81}"/>
              </a:ext>
            </a:extLst>
          </p:cNvPr>
          <p:cNvSpPr txBox="1"/>
          <p:nvPr/>
        </p:nvSpPr>
        <p:spPr>
          <a:xfrm>
            <a:off x="9874838" y="3497262"/>
            <a:ext cx="1554339" cy="270546"/>
          </a:xfrm>
          <a:prstGeom prst="rect">
            <a:avLst/>
          </a:prstGeom>
          <a:solidFill>
            <a:srgbClr val="00B050"/>
          </a:solidFill>
          <a:ln w="25907">
            <a:solidFill>
              <a:srgbClr val="005190"/>
            </a:solidFill>
          </a:ln>
        </p:spPr>
        <p:txBody>
          <a:bodyPr vert="horz" wrap="square" lIns="0" tIns="45983" rIns="0" bIns="0" rtlCol="0">
            <a:spAutoFit/>
          </a:bodyPr>
          <a:lstStyle/>
          <a:p>
            <a:pPr marL="216311" marR="0" lvl="0" indent="0" algn="l" defTabSz="932742" rtl="0" eaLnBrk="1" fontAlgn="auto" latinLnBrk="0" hangingPunct="1">
              <a:lnSpc>
                <a:spcPct val="100000"/>
              </a:lnSpc>
              <a:spcBef>
                <a:spcPts val="362"/>
              </a:spcBef>
              <a:spcAft>
                <a:spcPts val="0"/>
              </a:spcAft>
              <a:buClrTx/>
              <a:buSzTx/>
              <a:buFontTx/>
              <a:buNone/>
              <a:tabLst/>
              <a:defRPr/>
            </a:pPr>
            <a:r>
              <a:rPr kumimoji="0" sz="1428" b="0" i="0" u="none" strike="noStrike" kern="1200" cap="none" spc="-5" normalizeH="0" baseline="0" noProof="0">
                <a:ln>
                  <a:noFill/>
                </a:ln>
                <a:solidFill>
                  <a:srgbClr val="FFFFFF"/>
                </a:solidFill>
                <a:effectLst/>
                <a:uLnTx/>
                <a:uFillTx/>
                <a:ea typeface="+mn-ea"/>
                <a:cs typeface="Verdana"/>
              </a:rPr>
              <a:t>MRENCLAVE</a:t>
            </a:r>
            <a:endParaRPr kumimoji="0" sz="1428" b="0" i="0" u="none" strike="noStrike" kern="1200" cap="none" spc="0" normalizeH="0" baseline="0" noProof="0">
              <a:ln>
                <a:noFill/>
              </a:ln>
              <a:solidFill>
                <a:srgbClr val="FFFFFF"/>
              </a:solidFill>
              <a:effectLst/>
              <a:uLnTx/>
              <a:uFillTx/>
              <a:ea typeface="+mn-ea"/>
              <a:cs typeface="Verdana"/>
            </a:endParaRPr>
          </a:p>
        </p:txBody>
      </p:sp>
      <p:sp>
        <p:nvSpPr>
          <p:cNvPr id="55" name="Rectangle 54">
            <a:extLst>
              <a:ext uri="{FF2B5EF4-FFF2-40B4-BE49-F238E27FC236}">
                <a16:creationId xmlns:a16="http://schemas.microsoft.com/office/drawing/2014/main" id="{F40EC4A2-2506-415A-825E-EF964CCE55FB}"/>
              </a:ext>
            </a:extLst>
          </p:cNvPr>
          <p:cNvSpPr/>
          <p:nvPr/>
        </p:nvSpPr>
        <p:spPr bwMode="auto">
          <a:xfrm>
            <a:off x="8076354" y="6571743"/>
            <a:ext cx="1517980" cy="377807"/>
          </a:xfrm>
          <a:prstGeom prst="rect">
            <a:avLst/>
          </a:prstGeom>
          <a:solidFill>
            <a:srgbClr val="00B050"/>
          </a:solid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fr-FR" sz="2400" b="0" i="0" u="none" strike="noStrike" kern="120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7" name="Rectangle 56">
            <a:extLst>
              <a:ext uri="{FF2B5EF4-FFF2-40B4-BE49-F238E27FC236}">
                <a16:creationId xmlns:a16="http://schemas.microsoft.com/office/drawing/2014/main" id="{A8AE3D3D-BAA6-453B-96EF-9813A1127A9A}"/>
              </a:ext>
            </a:extLst>
          </p:cNvPr>
          <p:cNvSpPr/>
          <p:nvPr/>
        </p:nvSpPr>
        <p:spPr>
          <a:xfrm>
            <a:off x="8533602" y="6649272"/>
            <a:ext cx="645049" cy="263855"/>
          </a:xfrm>
          <a:prstGeom prst="rect">
            <a:avLst/>
          </a:prstGeom>
        </p:spPr>
        <p:txBody>
          <a:bodyPr wrap="none">
            <a:spAutoFit/>
          </a:bodyPr>
          <a:lstStyle/>
          <a:p>
            <a:pPr marL="13970" marR="0" lvl="0" indent="0" algn="ctr" defTabSz="932742" rtl="0" eaLnBrk="1" fontAlgn="auto" latinLnBrk="0" hangingPunct="1">
              <a:lnSpc>
                <a:spcPts val="1315"/>
              </a:lnSpc>
              <a:spcBef>
                <a:spcPts val="0"/>
              </a:spcBef>
              <a:spcAft>
                <a:spcPts val="0"/>
              </a:spcAft>
              <a:buClrTx/>
              <a:buSzTx/>
              <a:buFontTx/>
              <a:buNone/>
              <a:tabLst/>
              <a:defRPr/>
            </a:pPr>
            <a:r>
              <a:rPr kumimoji="0" lang="fr-FR" sz="1600" b="0" i="0" u="none" strike="noStrike" kern="1200" cap="none" spc="-5" normalizeH="0" baseline="0" noProof="0">
                <a:ln>
                  <a:noFill/>
                </a:ln>
                <a:solidFill>
                  <a:srgbClr val="505050">
                    <a:lumMod val="50000"/>
                  </a:srgbClr>
                </a:solidFill>
                <a:effectLst/>
                <a:uLnTx/>
                <a:uFillTx/>
                <a:ea typeface="+mn-ea"/>
                <a:cs typeface="Verdana"/>
              </a:rPr>
              <a:t>SECS</a:t>
            </a:r>
            <a:endParaRPr kumimoji="0" lang="fr-FR" sz="1600" b="0" i="0" u="none" strike="noStrike" kern="1200" cap="none" spc="0" normalizeH="0" baseline="0" noProof="0">
              <a:ln>
                <a:noFill/>
              </a:ln>
              <a:solidFill>
                <a:srgbClr val="505050">
                  <a:lumMod val="50000"/>
                </a:srgbClr>
              </a:solidFill>
              <a:effectLst/>
              <a:uLnTx/>
              <a:uFillTx/>
              <a:ea typeface="+mn-ea"/>
              <a:cs typeface="Verdana"/>
            </a:endParaRPr>
          </a:p>
        </p:txBody>
      </p:sp>
      <p:sp>
        <p:nvSpPr>
          <p:cNvPr id="59" name="Rectangle 58">
            <a:extLst>
              <a:ext uri="{FF2B5EF4-FFF2-40B4-BE49-F238E27FC236}">
                <a16:creationId xmlns:a16="http://schemas.microsoft.com/office/drawing/2014/main" id="{5B8E23D6-2B7D-4D26-B88A-045463D9CD09}"/>
              </a:ext>
            </a:extLst>
          </p:cNvPr>
          <p:cNvSpPr/>
          <p:nvPr/>
        </p:nvSpPr>
        <p:spPr bwMode="auto">
          <a:xfrm>
            <a:off x="8076354" y="2161309"/>
            <a:ext cx="1517980" cy="430567"/>
          </a:xfrm>
          <a:prstGeom prst="rect">
            <a:avLst/>
          </a:prstGeom>
          <a:solidFill>
            <a:srgbClr val="FFC000"/>
          </a:solid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fr-FR" sz="2400" b="0" i="0" u="none" strike="noStrike" kern="120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63" name="Rectangle 62">
            <a:extLst>
              <a:ext uri="{FF2B5EF4-FFF2-40B4-BE49-F238E27FC236}">
                <a16:creationId xmlns:a16="http://schemas.microsoft.com/office/drawing/2014/main" id="{7B0D4446-BC93-4885-BE24-8AF9CCE86838}"/>
              </a:ext>
            </a:extLst>
          </p:cNvPr>
          <p:cNvSpPr/>
          <p:nvPr/>
        </p:nvSpPr>
        <p:spPr bwMode="auto">
          <a:xfrm>
            <a:off x="8074400" y="5267983"/>
            <a:ext cx="1517980" cy="430567"/>
          </a:xfrm>
          <a:prstGeom prst="rect">
            <a:avLst/>
          </a:prstGeom>
          <a:solidFill>
            <a:srgbClr val="7CEE7C"/>
          </a:solid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fr-FR" sz="2400" b="0" i="0" u="none" strike="noStrike" kern="120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67" name="Rectangle 66">
            <a:extLst>
              <a:ext uri="{FF2B5EF4-FFF2-40B4-BE49-F238E27FC236}">
                <a16:creationId xmlns:a16="http://schemas.microsoft.com/office/drawing/2014/main" id="{1D28C804-E38B-4224-A07D-51356ACE4D89}"/>
              </a:ext>
            </a:extLst>
          </p:cNvPr>
          <p:cNvSpPr/>
          <p:nvPr/>
        </p:nvSpPr>
        <p:spPr bwMode="auto">
          <a:xfrm>
            <a:off x="2269347" y="2633541"/>
            <a:ext cx="1506619" cy="416016"/>
          </a:xfrm>
          <a:prstGeom prst="rect">
            <a:avLst/>
          </a:prstGeom>
          <a:solidFill>
            <a:srgbClr val="7CEE7C"/>
          </a:solid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fr-FR" sz="2400" b="0" i="0" u="none" strike="noStrike" kern="120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71" name="object 3">
            <a:extLst>
              <a:ext uri="{FF2B5EF4-FFF2-40B4-BE49-F238E27FC236}">
                <a16:creationId xmlns:a16="http://schemas.microsoft.com/office/drawing/2014/main" id="{36A790BB-C0B9-497D-A116-718252AF49FA}"/>
              </a:ext>
            </a:extLst>
          </p:cNvPr>
          <p:cNvSpPr txBox="1"/>
          <p:nvPr/>
        </p:nvSpPr>
        <p:spPr>
          <a:xfrm>
            <a:off x="3937467" y="4913796"/>
            <a:ext cx="1645656" cy="232820"/>
          </a:xfrm>
          <a:prstGeom prst="rect">
            <a:avLst/>
          </a:prstGeom>
        </p:spPr>
        <p:txBody>
          <a:bodyPr vert="horz" wrap="square" lIns="0" tIns="12953" rIns="0" bIns="0" rtlCol="0">
            <a:spAutoFit/>
          </a:bodyPr>
          <a:lstStyle/>
          <a:p>
            <a:pPr marL="12953" marR="0" lvl="0" indent="0" algn="l" defTabSz="932742" rtl="0" eaLnBrk="1" fontAlgn="auto" latinLnBrk="0" hangingPunct="1">
              <a:lnSpc>
                <a:spcPct val="100000"/>
              </a:lnSpc>
              <a:spcBef>
                <a:spcPts val="102"/>
              </a:spcBef>
              <a:spcAft>
                <a:spcPts val="0"/>
              </a:spcAft>
              <a:buClrTx/>
              <a:buSzTx/>
              <a:buFontTx/>
              <a:buNone/>
              <a:tabLst/>
              <a:defRPr/>
            </a:pPr>
            <a:r>
              <a:rPr kumimoji="0" sz="1400" b="0" i="0" u="none" strike="noStrike" kern="1200" cap="none" spc="-15" normalizeH="0" baseline="0" noProof="0">
                <a:ln>
                  <a:noFill/>
                </a:ln>
                <a:solidFill>
                  <a:srgbClr val="051821"/>
                </a:solidFill>
                <a:effectLst/>
                <a:uLnTx/>
                <a:uFillTx/>
                <a:ea typeface="+mn-ea"/>
                <a:cs typeface="Verdana"/>
              </a:rPr>
              <a:t>E</a:t>
            </a:r>
            <a:r>
              <a:rPr kumimoji="0" lang="en-US" sz="1400" b="0" i="0" u="none" strike="noStrike" kern="1200" cap="none" spc="-15" normalizeH="0" baseline="0" noProof="0">
                <a:ln>
                  <a:noFill/>
                </a:ln>
                <a:solidFill>
                  <a:srgbClr val="051821"/>
                </a:solidFill>
                <a:effectLst/>
                <a:uLnTx/>
                <a:uFillTx/>
                <a:ea typeface="+mn-ea"/>
                <a:cs typeface="Verdana"/>
              </a:rPr>
              <a:t>ADD</a:t>
            </a:r>
            <a:r>
              <a:rPr kumimoji="0" sz="1400" b="0" i="0" u="none" strike="noStrike" kern="1200" cap="none" spc="-82" normalizeH="0" baseline="0" noProof="0">
                <a:ln>
                  <a:noFill/>
                </a:ln>
                <a:solidFill>
                  <a:srgbClr val="051821"/>
                </a:solidFill>
                <a:effectLst/>
                <a:uLnTx/>
                <a:uFillTx/>
                <a:ea typeface="+mn-ea"/>
                <a:cs typeface="Verdana"/>
              </a:rPr>
              <a:t> </a:t>
            </a:r>
            <a:r>
              <a:rPr kumimoji="0" sz="1400" b="0" i="0" u="none" strike="noStrike" kern="1200" cap="none" spc="-5" normalizeH="0" baseline="0" noProof="0">
                <a:ln>
                  <a:noFill/>
                </a:ln>
                <a:solidFill>
                  <a:srgbClr val="051821"/>
                </a:solidFill>
                <a:effectLst/>
                <a:uLnTx/>
                <a:uFillTx/>
                <a:ea typeface="+mn-ea"/>
                <a:cs typeface="Verdana"/>
              </a:rPr>
              <a:t>(</a:t>
            </a:r>
            <a:r>
              <a:rPr kumimoji="0" lang="en-US" sz="1400" b="0" i="0" u="none" strike="noStrike" kern="1200" cap="none" spc="-5" normalizeH="0" baseline="0" noProof="0">
                <a:ln>
                  <a:noFill/>
                </a:ln>
                <a:solidFill>
                  <a:srgbClr val="051821"/>
                </a:solidFill>
                <a:effectLst/>
                <a:uLnTx/>
                <a:uFillTx/>
                <a:ea typeface="+mn-ea"/>
                <a:cs typeface="Verdana"/>
              </a:rPr>
              <a:t>Copy Page</a:t>
            </a:r>
            <a:r>
              <a:rPr kumimoji="0" sz="1400" b="0" i="0" u="none" strike="noStrike" kern="1200" cap="none" spc="-5" normalizeH="0" baseline="0" noProof="0">
                <a:ln>
                  <a:noFill/>
                </a:ln>
                <a:solidFill>
                  <a:srgbClr val="051821"/>
                </a:solidFill>
                <a:effectLst/>
                <a:uLnTx/>
                <a:uFillTx/>
                <a:ea typeface="+mn-ea"/>
                <a:cs typeface="Verdana"/>
              </a:rPr>
              <a:t>)</a:t>
            </a:r>
            <a:endParaRPr kumimoji="0" sz="1400" b="0" i="0" u="none" strike="noStrike" kern="1200" cap="none" spc="0" normalizeH="0" baseline="0" noProof="0">
              <a:ln>
                <a:noFill/>
              </a:ln>
              <a:solidFill>
                <a:srgbClr val="FFFFFF"/>
              </a:solidFill>
              <a:effectLst/>
              <a:uLnTx/>
              <a:uFillTx/>
              <a:ea typeface="+mn-ea"/>
              <a:cs typeface="Verdana"/>
            </a:endParaRPr>
          </a:p>
        </p:txBody>
      </p:sp>
      <p:sp>
        <p:nvSpPr>
          <p:cNvPr id="73" name="Rectangle 72">
            <a:extLst>
              <a:ext uri="{FF2B5EF4-FFF2-40B4-BE49-F238E27FC236}">
                <a16:creationId xmlns:a16="http://schemas.microsoft.com/office/drawing/2014/main" id="{E0826A7C-BEE5-4882-9CE8-10C2F246CAA7}"/>
              </a:ext>
            </a:extLst>
          </p:cNvPr>
          <p:cNvSpPr/>
          <p:nvPr/>
        </p:nvSpPr>
        <p:spPr bwMode="auto">
          <a:xfrm>
            <a:off x="8070935" y="5690549"/>
            <a:ext cx="1517980" cy="430567"/>
          </a:xfrm>
          <a:prstGeom prst="rect">
            <a:avLst/>
          </a:prstGeom>
          <a:solidFill>
            <a:srgbClr val="7CEE7C"/>
          </a:solid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fr-FR" sz="2400" b="0" i="0" u="none" strike="noStrike" kern="120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77" name="Rectangle 76">
            <a:extLst>
              <a:ext uri="{FF2B5EF4-FFF2-40B4-BE49-F238E27FC236}">
                <a16:creationId xmlns:a16="http://schemas.microsoft.com/office/drawing/2014/main" id="{6FBE9AB0-C151-49E0-A07D-1E3C34F2EB24}"/>
              </a:ext>
            </a:extLst>
          </p:cNvPr>
          <p:cNvSpPr/>
          <p:nvPr/>
        </p:nvSpPr>
        <p:spPr bwMode="auto">
          <a:xfrm>
            <a:off x="2265882" y="3066498"/>
            <a:ext cx="1506616" cy="437648"/>
          </a:xfrm>
          <a:prstGeom prst="rect">
            <a:avLst/>
          </a:prstGeom>
          <a:solidFill>
            <a:srgbClr val="7CEE7C"/>
          </a:solid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fr-FR" sz="2400" b="0" i="0" u="none" strike="noStrike" kern="120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81" name="object 3">
            <a:extLst>
              <a:ext uri="{FF2B5EF4-FFF2-40B4-BE49-F238E27FC236}">
                <a16:creationId xmlns:a16="http://schemas.microsoft.com/office/drawing/2014/main" id="{C7E34C82-D0FA-4BEC-B365-C5B9B8609A00}"/>
              </a:ext>
            </a:extLst>
          </p:cNvPr>
          <p:cNvSpPr txBox="1"/>
          <p:nvPr/>
        </p:nvSpPr>
        <p:spPr>
          <a:xfrm>
            <a:off x="3923091" y="5151242"/>
            <a:ext cx="1645656" cy="232820"/>
          </a:xfrm>
          <a:prstGeom prst="rect">
            <a:avLst/>
          </a:prstGeom>
        </p:spPr>
        <p:txBody>
          <a:bodyPr vert="horz" wrap="square" lIns="0" tIns="12953" rIns="0" bIns="0" rtlCol="0">
            <a:spAutoFit/>
          </a:bodyPr>
          <a:lstStyle/>
          <a:p>
            <a:pPr marL="12953" marR="0" lvl="0" indent="0" algn="l" defTabSz="932742" rtl="0" eaLnBrk="1" fontAlgn="auto" latinLnBrk="0" hangingPunct="1">
              <a:lnSpc>
                <a:spcPct val="100000"/>
              </a:lnSpc>
              <a:spcBef>
                <a:spcPts val="102"/>
              </a:spcBef>
              <a:spcAft>
                <a:spcPts val="0"/>
              </a:spcAft>
              <a:buClrTx/>
              <a:buSzTx/>
              <a:buFontTx/>
              <a:buNone/>
              <a:tabLst/>
              <a:defRPr/>
            </a:pPr>
            <a:r>
              <a:rPr kumimoji="0" sz="1400" b="0" i="0" u="none" strike="noStrike" kern="1200" cap="none" spc="-15" normalizeH="0" baseline="0" noProof="0">
                <a:ln>
                  <a:noFill/>
                </a:ln>
                <a:solidFill>
                  <a:srgbClr val="051821"/>
                </a:solidFill>
                <a:effectLst/>
                <a:uLnTx/>
                <a:uFillTx/>
                <a:ea typeface="+mn-ea"/>
                <a:cs typeface="Verdana"/>
              </a:rPr>
              <a:t>E</a:t>
            </a:r>
            <a:r>
              <a:rPr kumimoji="0" lang="en-US" sz="1400" b="0" i="0" u="none" strike="noStrike" kern="1200" cap="none" spc="-15" normalizeH="0" baseline="0" noProof="0">
                <a:ln>
                  <a:noFill/>
                </a:ln>
                <a:solidFill>
                  <a:srgbClr val="051821"/>
                </a:solidFill>
                <a:effectLst/>
                <a:uLnTx/>
                <a:uFillTx/>
                <a:ea typeface="+mn-ea"/>
                <a:cs typeface="Verdana"/>
              </a:rPr>
              <a:t>EXTEND</a:t>
            </a:r>
            <a:endParaRPr kumimoji="0" sz="1400" b="0" i="0" u="none" strike="noStrike" kern="1200" cap="none" spc="0" normalizeH="0" baseline="0" noProof="0">
              <a:ln>
                <a:noFill/>
              </a:ln>
              <a:solidFill>
                <a:srgbClr val="FFFFFF"/>
              </a:solidFill>
              <a:effectLst/>
              <a:uLnTx/>
              <a:uFillTx/>
              <a:ea typeface="+mn-ea"/>
              <a:cs typeface="Verdana"/>
            </a:endParaRPr>
          </a:p>
        </p:txBody>
      </p:sp>
      <p:sp>
        <p:nvSpPr>
          <p:cNvPr id="83" name="object 3">
            <a:extLst>
              <a:ext uri="{FF2B5EF4-FFF2-40B4-BE49-F238E27FC236}">
                <a16:creationId xmlns:a16="http://schemas.microsoft.com/office/drawing/2014/main" id="{E2110AD3-1B63-452A-AE2B-653F7C49F9A2}"/>
              </a:ext>
            </a:extLst>
          </p:cNvPr>
          <p:cNvSpPr txBox="1"/>
          <p:nvPr/>
        </p:nvSpPr>
        <p:spPr>
          <a:xfrm>
            <a:off x="3913764" y="5384062"/>
            <a:ext cx="1645656" cy="232820"/>
          </a:xfrm>
          <a:prstGeom prst="rect">
            <a:avLst/>
          </a:prstGeom>
        </p:spPr>
        <p:txBody>
          <a:bodyPr vert="horz" wrap="square" lIns="0" tIns="12953" rIns="0" bIns="0" rtlCol="0">
            <a:spAutoFit/>
          </a:bodyPr>
          <a:lstStyle/>
          <a:p>
            <a:pPr marL="12953" marR="0" lvl="0" indent="0" algn="l" defTabSz="932742" rtl="0" eaLnBrk="1" fontAlgn="auto" latinLnBrk="0" hangingPunct="1">
              <a:lnSpc>
                <a:spcPct val="100000"/>
              </a:lnSpc>
              <a:spcBef>
                <a:spcPts val="102"/>
              </a:spcBef>
              <a:spcAft>
                <a:spcPts val="0"/>
              </a:spcAft>
              <a:buClrTx/>
              <a:buSzTx/>
              <a:buFontTx/>
              <a:buNone/>
              <a:tabLst/>
              <a:defRPr/>
            </a:pPr>
            <a:r>
              <a:rPr kumimoji="0" sz="1400" b="0" i="0" u="none" strike="noStrike" kern="1200" cap="none" spc="-15" normalizeH="0" baseline="0" noProof="0">
                <a:ln>
                  <a:noFill/>
                </a:ln>
                <a:solidFill>
                  <a:srgbClr val="051821"/>
                </a:solidFill>
                <a:effectLst/>
                <a:uLnTx/>
                <a:uFillTx/>
                <a:ea typeface="+mn-ea"/>
                <a:cs typeface="Verdana"/>
              </a:rPr>
              <a:t>E</a:t>
            </a:r>
            <a:r>
              <a:rPr kumimoji="0" lang="en-US" sz="1400" b="0" i="0" u="none" strike="noStrike" kern="1200" cap="none" spc="-15" normalizeH="0" baseline="0" noProof="0">
                <a:ln>
                  <a:noFill/>
                </a:ln>
                <a:solidFill>
                  <a:srgbClr val="051821"/>
                </a:solidFill>
                <a:effectLst/>
                <a:uLnTx/>
                <a:uFillTx/>
                <a:ea typeface="+mn-ea"/>
                <a:cs typeface="Verdana"/>
              </a:rPr>
              <a:t>INIT</a:t>
            </a:r>
            <a:endParaRPr kumimoji="0" sz="1400" b="0" i="0" u="none" strike="noStrike" kern="1200" cap="none" spc="0" normalizeH="0" baseline="0" noProof="0">
              <a:ln>
                <a:noFill/>
              </a:ln>
              <a:solidFill>
                <a:srgbClr val="FFFFFF"/>
              </a:solidFill>
              <a:effectLst/>
              <a:uLnTx/>
              <a:uFillTx/>
              <a:ea typeface="+mn-ea"/>
              <a:cs typeface="Verdana"/>
            </a:endParaRPr>
          </a:p>
        </p:txBody>
      </p:sp>
      <p:sp>
        <p:nvSpPr>
          <p:cNvPr id="85" name="object 3">
            <a:extLst>
              <a:ext uri="{FF2B5EF4-FFF2-40B4-BE49-F238E27FC236}">
                <a16:creationId xmlns:a16="http://schemas.microsoft.com/office/drawing/2014/main" id="{E24C03D2-233C-4733-AE45-82A2BAC43017}"/>
              </a:ext>
            </a:extLst>
          </p:cNvPr>
          <p:cNvSpPr txBox="1"/>
          <p:nvPr/>
        </p:nvSpPr>
        <p:spPr>
          <a:xfrm>
            <a:off x="3920952" y="5588688"/>
            <a:ext cx="1645656" cy="232820"/>
          </a:xfrm>
          <a:prstGeom prst="rect">
            <a:avLst/>
          </a:prstGeom>
        </p:spPr>
        <p:txBody>
          <a:bodyPr vert="horz" wrap="square" lIns="0" tIns="12953" rIns="0" bIns="0" rtlCol="0">
            <a:spAutoFit/>
          </a:bodyPr>
          <a:lstStyle/>
          <a:p>
            <a:pPr marL="12953" marR="0" lvl="0" indent="0" algn="l" defTabSz="932742" rtl="0" eaLnBrk="1" fontAlgn="auto" latinLnBrk="0" hangingPunct="1">
              <a:lnSpc>
                <a:spcPct val="100000"/>
              </a:lnSpc>
              <a:spcBef>
                <a:spcPts val="102"/>
              </a:spcBef>
              <a:spcAft>
                <a:spcPts val="0"/>
              </a:spcAft>
              <a:buClrTx/>
              <a:buSzTx/>
              <a:buFontTx/>
              <a:buNone/>
              <a:tabLst/>
              <a:defRPr/>
            </a:pPr>
            <a:r>
              <a:rPr kumimoji="0" sz="1400" b="0" i="0" u="none" strike="noStrike" kern="1200" cap="none" spc="-15" normalizeH="0" baseline="0" noProof="0">
                <a:ln>
                  <a:noFill/>
                </a:ln>
                <a:solidFill>
                  <a:srgbClr val="051821"/>
                </a:solidFill>
                <a:effectLst/>
                <a:uLnTx/>
                <a:uFillTx/>
                <a:ea typeface="+mn-ea"/>
                <a:cs typeface="Verdana"/>
              </a:rPr>
              <a:t>E</a:t>
            </a:r>
            <a:r>
              <a:rPr kumimoji="0" lang="en-US" sz="1400" b="0" i="0" u="none" strike="noStrike" kern="1200" cap="none" spc="-15" normalizeH="0" baseline="0" noProof="0">
                <a:ln>
                  <a:noFill/>
                </a:ln>
                <a:solidFill>
                  <a:srgbClr val="051821"/>
                </a:solidFill>
                <a:effectLst/>
                <a:uLnTx/>
                <a:uFillTx/>
                <a:ea typeface="+mn-ea"/>
                <a:cs typeface="Verdana"/>
              </a:rPr>
              <a:t>ENTER</a:t>
            </a:r>
            <a:endParaRPr kumimoji="0" sz="1400" b="0" i="0" u="none" strike="noStrike" kern="1200" cap="none" spc="0" normalizeH="0" baseline="0" noProof="0">
              <a:ln>
                <a:noFill/>
              </a:ln>
              <a:solidFill>
                <a:srgbClr val="FFFFFF"/>
              </a:solidFill>
              <a:effectLst/>
              <a:uLnTx/>
              <a:uFillTx/>
              <a:ea typeface="+mn-ea"/>
              <a:cs typeface="Verdana"/>
            </a:endParaRPr>
          </a:p>
        </p:txBody>
      </p:sp>
      <p:cxnSp>
        <p:nvCxnSpPr>
          <p:cNvPr id="87" name="Straight Arrow Connector 86">
            <a:extLst>
              <a:ext uri="{FF2B5EF4-FFF2-40B4-BE49-F238E27FC236}">
                <a16:creationId xmlns:a16="http://schemas.microsoft.com/office/drawing/2014/main" id="{79C12F05-42B1-4C48-9A23-695A2F478C6D}"/>
              </a:ext>
            </a:extLst>
          </p:cNvPr>
          <p:cNvCxnSpPr>
            <a:cxnSpLocks/>
          </p:cNvCxnSpPr>
          <p:nvPr/>
        </p:nvCxnSpPr>
        <p:spPr>
          <a:xfrm flipV="1">
            <a:off x="3241964" y="3906982"/>
            <a:ext cx="0" cy="2239436"/>
          </a:xfrm>
          <a:prstGeom prst="straightConnector1">
            <a:avLst/>
          </a:prstGeom>
          <a:ln w="28575">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9" name="object 3">
            <a:extLst>
              <a:ext uri="{FF2B5EF4-FFF2-40B4-BE49-F238E27FC236}">
                <a16:creationId xmlns:a16="http://schemas.microsoft.com/office/drawing/2014/main" id="{D7FF1E9D-3A27-4DD3-8557-1980B36B4BA4}"/>
              </a:ext>
            </a:extLst>
          </p:cNvPr>
          <p:cNvSpPr txBox="1"/>
          <p:nvPr/>
        </p:nvSpPr>
        <p:spPr>
          <a:xfrm>
            <a:off x="3928140" y="5789422"/>
            <a:ext cx="1645656" cy="232820"/>
          </a:xfrm>
          <a:prstGeom prst="rect">
            <a:avLst/>
          </a:prstGeom>
        </p:spPr>
        <p:txBody>
          <a:bodyPr vert="horz" wrap="square" lIns="0" tIns="12953" rIns="0" bIns="0" rtlCol="0">
            <a:spAutoFit/>
          </a:bodyPr>
          <a:lstStyle/>
          <a:p>
            <a:pPr marL="12953" marR="0" lvl="0" indent="0" algn="l" defTabSz="932742" rtl="0" eaLnBrk="1" fontAlgn="auto" latinLnBrk="0" hangingPunct="1">
              <a:lnSpc>
                <a:spcPct val="100000"/>
              </a:lnSpc>
              <a:spcBef>
                <a:spcPts val="102"/>
              </a:spcBef>
              <a:spcAft>
                <a:spcPts val="0"/>
              </a:spcAft>
              <a:buClrTx/>
              <a:buSzTx/>
              <a:buFontTx/>
              <a:buNone/>
              <a:tabLst/>
              <a:defRPr/>
            </a:pPr>
            <a:r>
              <a:rPr kumimoji="0" sz="1400" b="0" i="0" u="none" strike="noStrike" kern="1200" cap="none" spc="-15" normalizeH="0" baseline="0" noProof="0">
                <a:ln>
                  <a:noFill/>
                </a:ln>
                <a:solidFill>
                  <a:srgbClr val="051821"/>
                </a:solidFill>
                <a:effectLst/>
                <a:uLnTx/>
                <a:uFillTx/>
                <a:ea typeface="+mn-ea"/>
                <a:cs typeface="Verdana"/>
              </a:rPr>
              <a:t>E</a:t>
            </a:r>
            <a:r>
              <a:rPr kumimoji="0" lang="en-US" sz="1400" b="0" i="0" u="none" strike="noStrike" kern="1200" cap="none" spc="-15" normalizeH="0" baseline="0" noProof="0">
                <a:ln>
                  <a:noFill/>
                </a:ln>
                <a:solidFill>
                  <a:srgbClr val="051821"/>
                </a:solidFill>
                <a:effectLst/>
                <a:uLnTx/>
                <a:uFillTx/>
                <a:ea typeface="+mn-ea"/>
                <a:cs typeface="Verdana"/>
              </a:rPr>
              <a:t>EXIT</a:t>
            </a:r>
            <a:endParaRPr kumimoji="0" sz="1400" b="0" i="0" u="none" strike="noStrike" kern="1200" cap="none" spc="0" normalizeH="0" baseline="0" noProof="0">
              <a:ln>
                <a:noFill/>
              </a:ln>
              <a:solidFill>
                <a:srgbClr val="FFFFFF"/>
              </a:solidFill>
              <a:effectLst/>
              <a:uLnTx/>
              <a:uFillTx/>
              <a:ea typeface="+mn-ea"/>
              <a:cs typeface="Verdana"/>
            </a:endParaRPr>
          </a:p>
        </p:txBody>
      </p:sp>
      <p:cxnSp>
        <p:nvCxnSpPr>
          <p:cNvPr id="91" name="Straight Arrow Connector 90">
            <a:extLst>
              <a:ext uri="{FF2B5EF4-FFF2-40B4-BE49-F238E27FC236}">
                <a16:creationId xmlns:a16="http://schemas.microsoft.com/office/drawing/2014/main" id="{7B8C8D39-4313-46F5-A366-EBB037C56AAD}"/>
              </a:ext>
            </a:extLst>
          </p:cNvPr>
          <p:cNvCxnSpPr>
            <a:cxnSpLocks/>
          </p:cNvCxnSpPr>
          <p:nvPr/>
        </p:nvCxnSpPr>
        <p:spPr>
          <a:xfrm flipV="1">
            <a:off x="2999506" y="3924299"/>
            <a:ext cx="0" cy="2239436"/>
          </a:xfrm>
          <a:prstGeom prst="straightConnector1">
            <a:avLst/>
          </a:prstGeom>
          <a:ln w="28575">
            <a:solidFill>
              <a:schemeClr val="bg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93" name="Rectangle 92">
            <a:extLst>
              <a:ext uri="{FF2B5EF4-FFF2-40B4-BE49-F238E27FC236}">
                <a16:creationId xmlns:a16="http://schemas.microsoft.com/office/drawing/2014/main" id="{42C0CD28-576A-415E-A91D-81708E3268B4}"/>
              </a:ext>
            </a:extLst>
          </p:cNvPr>
          <p:cNvSpPr/>
          <p:nvPr/>
        </p:nvSpPr>
        <p:spPr>
          <a:xfrm>
            <a:off x="8359601" y="3642669"/>
            <a:ext cx="957505" cy="425758"/>
          </a:xfrm>
          <a:prstGeom prst="rect">
            <a:avLst/>
          </a:prstGeom>
        </p:spPr>
        <p:txBody>
          <a:bodyPr wrap="none">
            <a:spAutoFit/>
          </a:bodyPr>
          <a:lstStyle/>
          <a:p>
            <a:pPr marL="13970" marR="0" lvl="0" indent="0" algn="ctr" defTabSz="932742" rtl="0" eaLnBrk="1" fontAlgn="auto" latinLnBrk="0" hangingPunct="1">
              <a:lnSpc>
                <a:spcPts val="1315"/>
              </a:lnSpc>
              <a:spcBef>
                <a:spcPts val="0"/>
              </a:spcBef>
              <a:spcAft>
                <a:spcPts val="0"/>
              </a:spcAft>
              <a:buClrTx/>
              <a:buSzTx/>
              <a:buFontTx/>
              <a:buNone/>
              <a:tabLst/>
              <a:defRPr/>
            </a:pPr>
            <a:r>
              <a:rPr kumimoji="0" lang="fr-FR" sz="1400" b="0" i="0" u="none" strike="noStrike" kern="1200" cap="none" spc="-5" normalizeH="0" baseline="0" noProof="0">
                <a:ln>
                  <a:noFill/>
                </a:ln>
                <a:solidFill>
                  <a:schemeClr val="bg1"/>
                </a:solidFill>
                <a:effectLst/>
                <a:uLnTx/>
                <a:uFillTx/>
                <a:ea typeface="+mn-ea"/>
                <a:cs typeface="Verdana"/>
              </a:rPr>
              <a:t>Mémoire </a:t>
            </a:r>
            <a:br>
              <a:rPr kumimoji="0" lang="fr-FR" sz="1400" b="0" i="0" u="none" strike="noStrike" kern="1200" cap="none" spc="-5" normalizeH="0" baseline="0" noProof="0">
                <a:ln>
                  <a:noFill/>
                </a:ln>
                <a:solidFill>
                  <a:schemeClr val="bg1"/>
                </a:solidFill>
                <a:effectLst/>
                <a:uLnTx/>
                <a:uFillTx/>
                <a:ea typeface="+mn-ea"/>
                <a:cs typeface="Verdana"/>
              </a:rPr>
            </a:br>
            <a:r>
              <a:rPr kumimoji="0" lang="fr-FR" sz="1400" b="0" i="0" u="none" strike="noStrike" kern="1200" cap="none" spc="-5" normalizeH="0" baseline="0" noProof="0">
                <a:ln>
                  <a:noFill/>
                </a:ln>
                <a:solidFill>
                  <a:schemeClr val="bg1"/>
                </a:solidFill>
                <a:effectLst/>
                <a:uLnTx/>
                <a:uFillTx/>
                <a:ea typeface="+mn-ea"/>
                <a:cs typeface="Verdana"/>
              </a:rPr>
              <a:t>système</a:t>
            </a:r>
            <a:endParaRPr kumimoji="0" lang="fr-FR" sz="1400" b="0" i="0" u="none" strike="noStrike" kern="1200" cap="none" spc="0" normalizeH="0" baseline="0" noProof="0">
              <a:ln>
                <a:noFill/>
              </a:ln>
              <a:solidFill>
                <a:schemeClr val="bg1"/>
              </a:solidFill>
              <a:effectLst/>
              <a:uLnTx/>
              <a:uFillTx/>
              <a:ea typeface="+mn-ea"/>
              <a:cs typeface="Verdana"/>
            </a:endParaRPr>
          </a:p>
        </p:txBody>
      </p:sp>
      <p:sp>
        <p:nvSpPr>
          <p:cNvPr id="95" name="Rectangle 94">
            <a:extLst>
              <a:ext uri="{FF2B5EF4-FFF2-40B4-BE49-F238E27FC236}">
                <a16:creationId xmlns:a16="http://schemas.microsoft.com/office/drawing/2014/main" id="{D5CE7E0A-8566-475C-8D0D-F796209F7AB1}"/>
              </a:ext>
            </a:extLst>
          </p:cNvPr>
          <p:cNvSpPr/>
          <p:nvPr/>
        </p:nvSpPr>
        <p:spPr>
          <a:xfrm>
            <a:off x="8060024" y="5281226"/>
            <a:ext cx="1492079" cy="425758"/>
          </a:xfrm>
          <a:prstGeom prst="rect">
            <a:avLst/>
          </a:prstGeom>
        </p:spPr>
        <p:txBody>
          <a:bodyPr wrap="square">
            <a:spAutoFit/>
          </a:bodyPr>
          <a:lstStyle/>
          <a:p>
            <a:pPr marL="13970" marR="0" lvl="0" indent="0" algn="ctr" defTabSz="932742" rtl="0" eaLnBrk="1" fontAlgn="auto" latinLnBrk="0" hangingPunct="1">
              <a:lnSpc>
                <a:spcPts val="1315"/>
              </a:lnSpc>
              <a:spcBef>
                <a:spcPts val="0"/>
              </a:spcBef>
              <a:spcAft>
                <a:spcPts val="0"/>
              </a:spcAft>
              <a:buClrTx/>
              <a:buSzTx/>
              <a:buFontTx/>
              <a:buNone/>
              <a:tabLst/>
              <a:defRPr/>
            </a:pPr>
            <a:r>
              <a:rPr kumimoji="0" lang="en-US" sz="1400" b="0" i="0" u="none" strike="noStrike" kern="1200" cap="none" spc="-5" normalizeH="0" baseline="0" noProof="0">
                <a:ln>
                  <a:noFill/>
                </a:ln>
                <a:solidFill>
                  <a:srgbClr val="505050">
                    <a:lumMod val="50000"/>
                  </a:srgbClr>
                </a:solidFill>
                <a:effectLst/>
                <a:uLnTx/>
                <a:uFillTx/>
                <a:ea typeface="+mn-ea"/>
                <a:cs typeface="Verdana"/>
              </a:rPr>
              <a:t>Plaintext Code/Data</a:t>
            </a:r>
            <a:endParaRPr kumimoji="0" lang="fr-FR" sz="1400" b="0" i="0" u="none" strike="noStrike" kern="1200" cap="none" spc="0" normalizeH="0" baseline="0" noProof="0">
              <a:ln>
                <a:noFill/>
              </a:ln>
              <a:solidFill>
                <a:srgbClr val="505050">
                  <a:lumMod val="50000"/>
                </a:srgbClr>
              </a:solidFill>
              <a:effectLst/>
              <a:uLnTx/>
              <a:uFillTx/>
              <a:ea typeface="+mn-ea"/>
              <a:cs typeface="Verdana"/>
            </a:endParaRPr>
          </a:p>
        </p:txBody>
      </p:sp>
      <p:sp>
        <p:nvSpPr>
          <p:cNvPr id="97" name="Rectangle 96">
            <a:extLst>
              <a:ext uri="{FF2B5EF4-FFF2-40B4-BE49-F238E27FC236}">
                <a16:creationId xmlns:a16="http://schemas.microsoft.com/office/drawing/2014/main" id="{D9B186BF-EB9F-46A5-8360-FA182F2793A5}"/>
              </a:ext>
            </a:extLst>
          </p:cNvPr>
          <p:cNvSpPr/>
          <p:nvPr/>
        </p:nvSpPr>
        <p:spPr>
          <a:xfrm>
            <a:off x="8069487" y="5715344"/>
            <a:ext cx="1492079" cy="425758"/>
          </a:xfrm>
          <a:prstGeom prst="rect">
            <a:avLst/>
          </a:prstGeom>
        </p:spPr>
        <p:txBody>
          <a:bodyPr wrap="square">
            <a:spAutoFit/>
          </a:bodyPr>
          <a:lstStyle/>
          <a:p>
            <a:pPr marL="13970" marR="0" lvl="0" indent="0" algn="ctr" defTabSz="932742" rtl="0" eaLnBrk="1" fontAlgn="auto" latinLnBrk="0" hangingPunct="1">
              <a:lnSpc>
                <a:spcPts val="1315"/>
              </a:lnSpc>
              <a:spcBef>
                <a:spcPts val="0"/>
              </a:spcBef>
              <a:spcAft>
                <a:spcPts val="0"/>
              </a:spcAft>
              <a:buClrTx/>
              <a:buSzTx/>
              <a:buFontTx/>
              <a:buNone/>
              <a:tabLst/>
              <a:defRPr/>
            </a:pPr>
            <a:r>
              <a:rPr kumimoji="0" lang="en-US" sz="1400" b="0" i="0" u="none" strike="noStrike" kern="1200" cap="none" spc="-5" normalizeH="0" baseline="0" noProof="0">
                <a:ln>
                  <a:noFill/>
                </a:ln>
                <a:solidFill>
                  <a:srgbClr val="505050">
                    <a:lumMod val="50000"/>
                  </a:srgbClr>
                </a:solidFill>
                <a:effectLst/>
                <a:uLnTx/>
                <a:uFillTx/>
                <a:ea typeface="+mn-ea"/>
                <a:cs typeface="Verdana"/>
              </a:rPr>
              <a:t>Plaintext Code/Data</a:t>
            </a:r>
            <a:endParaRPr kumimoji="0" lang="fr-FR" sz="1400" b="0" i="0" u="none" strike="noStrike" kern="1200" cap="none" spc="0" normalizeH="0" baseline="0" noProof="0">
              <a:ln>
                <a:noFill/>
              </a:ln>
              <a:solidFill>
                <a:srgbClr val="505050">
                  <a:lumMod val="50000"/>
                </a:srgbClr>
              </a:solidFill>
              <a:effectLst/>
              <a:uLnTx/>
              <a:uFillTx/>
              <a:ea typeface="+mn-ea"/>
              <a:cs typeface="Verdana"/>
            </a:endParaRPr>
          </a:p>
        </p:txBody>
      </p:sp>
      <p:sp>
        <p:nvSpPr>
          <p:cNvPr id="99" name="Rectangle 98">
            <a:extLst>
              <a:ext uri="{FF2B5EF4-FFF2-40B4-BE49-F238E27FC236}">
                <a16:creationId xmlns:a16="http://schemas.microsoft.com/office/drawing/2014/main" id="{521FBE35-E2DC-4F66-A19B-89412D12CB34}"/>
              </a:ext>
            </a:extLst>
          </p:cNvPr>
          <p:cNvSpPr/>
          <p:nvPr/>
        </p:nvSpPr>
        <p:spPr>
          <a:xfrm>
            <a:off x="8102254" y="2186611"/>
            <a:ext cx="1492079" cy="425758"/>
          </a:xfrm>
          <a:prstGeom prst="rect">
            <a:avLst/>
          </a:prstGeom>
        </p:spPr>
        <p:txBody>
          <a:bodyPr wrap="square">
            <a:spAutoFit/>
          </a:bodyPr>
          <a:lstStyle/>
          <a:p>
            <a:pPr marL="13970" marR="0" lvl="0" indent="0" algn="ctr" defTabSz="932742" rtl="0" eaLnBrk="1" fontAlgn="auto" latinLnBrk="0" hangingPunct="1">
              <a:lnSpc>
                <a:spcPts val="1315"/>
              </a:lnSpc>
              <a:spcBef>
                <a:spcPts val="0"/>
              </a:spcBef>
              <a:spcAft>
                <a:spcPts val="0"/>
              </a:spcAft>
              <a:buClrTx/>
              <a:buSzTx/>
              <a:buFontTx/>
              <a:buNone/>
              <a:tabLst/>
              <a:defRPr/>
            </a:pPr>
            <a:r>
              <a:rPr kumimoji="0" lang="en-US" sz="1400" b="0" i="0" u="none" strike="noStrike" kern="1200" cap="none" spc="-5" normalizeH="0" baseline="0" noProof="0">
                <a:ln>
                  <a:noFill/>
                </a:ln>
                <a:solidFill>
                  <a:srgbClr val="505050">
                    <a:lumMod val="50000"/>
                  </a:srgbClr>
                </a:solidFill>
                <a:effectLst/>
                <a:uLnTx/>
                <a:uFillTx/>
                <a:ea typeface="+mn-ea"/>
                <a:cs typeface="Verdana"/>
              </a:rPr>
              <a:t>Plaintext Code/Data</a:t>
            </a:r>
            <a:endParaRPr kumimoji="0" lang="fr-FR" sz="1400" b="0" i="0" u="none" strike="noStrike" kern="1200" cap="none" spc="0" normalizeH="0" baseline="0" noProof="0">
              <a:ln>
                <a:noFill/>
              </a:ln>
              <a:solidFill>
                <a:srgbClr val="505050">
                  <a:lumMod val="50000"/>
                </a:srgbClr>
              </a:solidFill>
              <a:effectLst/>
              <a:uLnTx/>
              <a:uFillTx/>
              <a:ea typeface="+mn-ea"/>
              <a:cs typeface="Verdana"/>
            </a:endParaRPr>
          </a:p>
        </p:txBody>
      </p:sp>
      <p:sp>
        <p:nvSpPr>
          <p:cNvPr id="101" name="Rectangle 100">
            <a:extLst>
              <a:ext uri="{FF2B5EF4-FFF2-40B4-BE49-F238E27FC236}">
                <a16:creationId xmlns:a16="http://schemas.microsoft.com/office/drawing/2014/main" id="{8A2BFD34-EC65-4DF9-A9B0-A117D0FADBC8}"/>
              </a:ext>
            </a:extLst>
          </p:cNvPr>
          <p:cNvSpPr/>
          <p:nvPr/>
        </p:nvSpPr>
        <p:spPr>
          <a:xfrm>
            <a:off x="2269346" y="2683783"/>
            <a:ext cx="1518611" cy="259045"/>
          </a:xfrm>
          <a:prstGeom prst="rect">
            <a:avLst/>
          </a:prstGeom>
        </p:spPr>
        <p:txBody>
          <a:bodyPr wrap="square">
            <a:spAutoFit/>
          </a:bodyPr>
          <a:lstStyle/>
          <a:p>
            <a:pPr marL="13970" marR="0" lvl="0" indent="0" algn="ctr" defTabSz="932742" rtl="0" eaLnBrk="1" fontAlgn="auto" latinLnBrk="0" hangingPunct="1">
              <a:lnSpc>
                <a:spcPts val="1315"/>
              </a:lnSpc>
              <a:spcBef>
                <a:spcPts val="0"/>
              </a:spcBef>
              <a:spcAft>
                <a:spcPts val="0"/>
              </a:spcAft>
              <a:buClrTx/>
              <a:buSzTx/>
              <a:buFontTx/>
              <a:buNone/>
              <a:tabLst/>
              <a:defRPr/>
            </a:pPr>
            <a:r>
              <a:rPr kumimoji="0" lang="fr-FR" sz="1400" b="0" i="0" u="none" strike="noStrike" kern="1200" cap="none" spc="-5" normalizeH="0" baseline="0" noProof="0">
                <a:ln>
                  <a:noFill/>
                </a:ln>
                <a:solidFill>
                  <a:srgbClr val="505050">
                    <a:lumMod val="50000"/>
                  </a:srgbClr>
                </a:solidFill>
                <a:effectLst/>
                <a:uLnTx/>
                <a:uFillTx/>
                <a:ea typeface="+mn-ea"/>
                <a:cs typeface="Verdana"/>
              </a:rPr>
              <a:t>Code/Data</a:t>
            </a:r>
          </a:p>
        </p:txBody>
      </p:sp>
      <p:sp>
        <p:nvSpPr>
          <p:cNvPr id="103" name="Rectangle 102">
            <a:extLst>
              <a:ext uri="{FF2B5EF4-FFF2-40B4-BE49-F238E27FC236}">
                <a16:creationId xmlns:a16="http://schemas.microsoft.com/office/drawing/2014/main" id="{20C72F71-79B6-42E1-AE15-BE28D98C6AB3}"/>
              </a:ext>
            </a:extLst>
          </p:cNvPr>
          <p:cNvSpPr/>
          <p:nvPr/>
        </p:nvSpPr>
        <p:spPr>
          <a:xfrm>
            <a:off x="2265881" y="3116740"/>
            <a:ext cx="1518611" cy="259045"/>
          </a:xfrm>
          <a:prstGeom prst="rect">
            <a:avLst/>
          </a:prstGeom>
        </p:spPr>
        <p:txBody>
          <a:bodyPr wrap="square">
            <a:spAutoFit/>
          </a:bodyPr>
          <a:lstStyle/>
          <a:p>
            <a:pPr marL="13970" marR="0" lvl="0" indent="0" algn="ctr" defTabSz="932742" rtl="0" eaLnBrk="1" fontAlgn="auto" latinLnBrk="0" hangingPunct="1">
              <a:lnSpc>
                <a:spcPts val="1315"/>
              </a:lnSpc>
              <a:spcBef>
                <a:spcPts val="0"/>
              </a:spcBef>
              <a:spcAft>
                <a:spcPts val="0"/>
              </a:spcAft>
              <a:buClrTx/>
              <a:buSzTx/>
              <a:buFontTx/>
              <a:buNone/>
              <a:tabLst/>
              <a:defRPr/>
            </a:pPr>
            <a:r>
              <a:rPr kumimoji="0" lang="fr-FR" sz="1400" b="0" i="0" u="none" strike="noStrike" kern="1200" cap="none" spc="-5" normalizeH="0" baseline="0" noProof="0">
                <a:ln>
                  <a:noFill/>
                </a:ln>
                <a:solidFill>
                  <a:srgbClr val="505050">
                    <a:lumMod val="50000"/>
                  </a:srgbClr>
                </a:solidFill>
                <a:effectLst/>
                <a:uLnTx/>
                <a:uFillTx/>
                <a:ea typeface="+mn-ea"/>
                <a:cs typeface="Verdana"/>
              </a:rPr>
              <a:t>Code/Data</a:t>
            </a:r>
          </a:p>
        </p:txBody>
      </p:sp>
    </p:spTree>
    <p:extLst>
      <p:ext uri="{BB962C8B-B14F-4D97-AF65-F5344CB8AC3E}">
        <p14:creationId xmlns:p14="http://schemas.microsoft.com/office/powerpoint/2010/main" val="996828732"/>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72274" y="144462"/>
            <a:ext cx="11889564" cy="860424"/>
          </a:xfrm>
        </p:spPr>
        <p:txBody>
          <a:bodyPr/>
          <a:lstStyle/>
          <a:p>
            <a:r>
              <a:rPr lang="en-US"/>
              <a:t>Lifecycle of an enclave</a:t>
            </a:r>
          </a:p>
        </p:txBody>
      </p:sp>
      <p:sp>
        <p:nvSpPr>
          <p:cNvPr id="3" name="object 2">
            <a:extLst>
              <a:ext uri="{FF2B5EF4-FFF2-40B4-BE49-F238E27FC236}">
                <a16:creationId xmlns:a16="http://schemas.microsoft.com/office/drawing/2014/main" id="{9485C496-E04D-488C-BF61-04767D6DA668}"/>
              </a:ext>
            </a:extLst>
          </p:cNvPr>
          <p:cNvSpPr/>
          <p:nvPr/>
        </p:nvSpPr>
        <p:spPr>
          <a:xfrm>
            <a:off x="2260909" y="1547836"/>
            <a:ext cx="1527048" cy="5412105"/>
          </a:xfrm>
          <a:custGeom>
            <a:avLst/>
            <a:gdLst/>
            <a:ahLst/>
            <a:cxnLst/>
            <a:rect l="l" t="t" r="r" b="b"/>
            <a:pathLst>
              <a:path w="1295400" h="5412105">
                <a:moveTo>
                  <a:pt x="0" y="5411724"/>
                </a:moveTo>
                <a:lnTo>
                  <a:pt x="1295400" y="5411724"/>
                </a:lnTo>
                <a:lnTo>
                  <a:pt x="1295400" y="0"/>
                </a:lnTo>
                <a:lnTo>
                  <a:pt x="0" y="0"/>
                </a:lnTo>
                <a:lnTo>
                  <a:pt x="0" y="5411724"/>
                </a:lnTo>
                <a:close/>
              </a:path>
            </a:pathLst>
          </a:custGeom>
          <a:solidFill>
            <a:srgbClr val="008000"/>
          </a:solidFill>
          <a:ln w="28575">
            <a:solidFill>
              <a:schemeClr val="bg1">
                <a:lumMod val="50000"/>
              </a:schemeClr>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FFFFFF"/>
              </a:solidFill>
              <a:effectLst/>
              <a:uLnTx/>
              <a:uFillTx/>
              <a:latin typeface="Segoe UI"/>
              <a:ea typeface="+mn-ea"/>
              <a:cs typeface="+mn-cs"/>
            </a:endParaRPr>
          </a:p>
        </p:txBody>
      </p:sp>
      <p:sp>
        <p:nvSpPr>
          <p:cNvPr id="4" name="object 4">
            <a:extLst>
              <a:ext uri="{FF2B5EF4-FFF2-40B4-BE49-F238E27FC236}">
                <a16:creationId xmlns:a16="http://schemas.microsoft.com/office/drawing/2014/main" id="{7DCB428B-530B-4381-A671-2C7CD265F1F0}"/>
              </a:ext>
            </a:extLst>
          </p:cNvPr>
          <p:cNvSpPr/>
          <p:nvPr/>
        </p:nvSpPr>
        <p:spPr>
          <a:xfrm>
            <a:off x="8076354" y="1539350"/>
            <a:ext cx="1524000" cy="5410200"/>
          </a:xfrm>
          <a:custGeom>
            <a:avLst/>
            <a:gdLst/>
            <a:ahLst/>
            <a:cxnLst/>
            <a:rect l="l" t="t" r="r" b="b"/>
            <a:pathLst>
              <a:path w="1524000" h="5410200">
                <a:moveTo>
                  <a:pt x="0" y="5410200"/>
                </a:moveTo>
                <a:lnTo>
                  <a:pt x="1524000" y="5410200"/>
                </a:lnTo>
                <a:lnTo>
                  <a:pt x="1524000" y="0"/>
                </a:lnTo>
                <a:lnTo>
                  <a:pt x="0" y="0"/>
                </a:lnTo>
                <a:lnTo>
                  <a:pt x="0" y="5410200"/>
                </a:lnTo>
                <a:close/>
              </a:path>
            </a:pathLst>
          </a:custGeom>
          <a:solidFill>
            <a:srgbClr val="555E61"/>
          </a:solidFill>
          <a:ln w="28575">
            <a:solidFill>
              <a:schemeClr val="bg1">
                <a:lumMod val="50000"/>
              </a:schemeClr>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FFFFFF"/>
              </a:solidFill>
              <a:effectLst/>
              <a:uLnTx/>
              <a:uFillTx/>
              <a:latin typeface="Segoe UI"/>
              <a:ea typeface="+mn-ea"/>
              <a:cs typeface="+mn-cs"/>
            </a:endParaRPr>
          </a:p>
        </p:txBody>
      </p:sp>
      <p:sp>
        <p:nvSpPr>
          <p:cNvPr id="5" name="TextBox 4">
            <a:extLst>
              <a:ext uri="{FF2B5EF4-FFF2-40B4-BE49-F238E27FC236}">
                <a16:creationId xmlns:a16="http://schemas.microsoft.com/office/drawing/2014/main" id="{E47D8150-7B83-4B66-B9BE-B13EB2FC572F}"/>
              </a:ext>
            </a:extLst>
          </p:cNvPr>
          <p:cNvSpPr txBox="1"/>
          <p:nvPr/>
        </p:nvSpPr>
        <p:spPr>
          <a:xfrm>
            <a:off x="1923133" y="889144"/>
            <a:ext cx="2054088" cy="517065"/>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a:ln>
                  <a:noFill/>
                </a:ln>
                <a:solidFill>
                  <a:srgbClr val="505050">
                    <a:lumMod val="50000"/>
                  </a:srgbClr>
                </a:solidFill>
                <a:effectLst/>
                <a:uLnTx/>
                <a:uFillTx/>
                <a:latin typeface="Segoe UI"/>
                <a:ea typeface="+mn-ea"/>
                <a:cs typeface="+mn-cs"/>
              </a:rPr>
              <a:t>Virtual Addr Space</a:t>
            </a:r>
          </a:p>
        </p:txBody>
      </p:sp>
      <p:sp>
        <p:nvSpPr>
          <p:cNvPr id="6" name="TextBox 5">
            <a:extLst>
              <a:ext uri="{FF2B5EF4-FFF2-40B4-BE49-F238E27FC236}">
                <a16:creationId xmlns:a16="http://schemas.microsoft.com/office/drawing/2014/main" id="{C6338F15-6942-429D-B4C1-E0DFFFF20DD2}"/>
              </a:ext>
            </a:extLst>
          </p:cNvPr>
          <p:cNvSpPr txBox="1"/>
          <p:nvPr/>
        </p:nvSpPr>
        <p:spPr>
          <a:xfrm>
            <a:off x="7750946" y="889144"/>
            <a:ext cx="2174827" cy="517065"/>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a:ln>
                  <a:noFill/>
                </a:ln>
                <a:solidFill>
                  <a:srgbClr val="505050">
                    <a:lumMod val="50000"/>
                  </a:srgbClr>
                </a:solidFill>
                <a:effectLst/>
                <a:uLnTx/>
                <a:uFillTx/>
                <a:latin typeface="Segoe UI"/>
                <a:ea typeface="+mn-ea"/>
                <a:cs typeface="+mn-cs"/>
              </a:rPr>
              <a:t>Physical </a:t>
            </a:r>
            <a:r>
              <a:rPr kumimoji="0" lang="en-US" sz="1600" b="0" i="0" u="none" strike="noStrike" kern="1200" cap="none" spc="0" normalizeH="0" baseline="0" err="1">
                <a:ln>
                  <a:noFill/>
                </a:ln>
                <a:solidFill>
                  <a:srgbClr val="505050">
                    <a:lumMod val="50000"/>
                  </a:srgbClr>
                </a:solidFill>
                <a:effectLst/>
                <a:uLnTx/>
                <a:uFillTx/>
                <a:latin typeface="Segoe UI"/>
                <a:ea typeface="+mn-ea"/>
                <a:cs typeface="+mn-cs"/>
              </a:rPr>
              <a:t>Addr</a:t>
            </a:r>
            <a:r>
              <a:rPr kumimoji="0" lang="en-US" sz="1600" b="0" i="0" u="none" strike="noStrike" kern="1200" cap="none" spc="0" normalizeH="0" baseline="0">
                <a:ln>
                  <a:noFill/>
                </a:ln>
                <a:solidFill>
                  <a:srgbClr val="505050">
                    <a:lumMod val="50000"/>
                  </a:srgbClr>
                </a:solidFill>
                <a:effectLst/>
                <a:uLnTx/>
                <a:uFillTx/>
                <a:latin typeface="Segoe UI"/>
                <a:ea typeface="+mn-ea"/>
                <a:cs typeface="+mn-cs"/>
              </a:rPr>
              <a:t> Space</a:t>
            </a:r>
          </a:p>
        </p:txBody>
      </p:sp>
      <p:sp>
        <p:nvSpPr>
          <p:cNvPr id="7" name="Rectangle 6">
            <a:extLst>
              <a:ext uri="{FF2B5EF4-FFF2-40B4-BE49-F238E27FC236}">
                <a16:creationId xmlns:a16="http://schemas.microsoft.com/office/drawing/2014/main" id="{9F58EBB6-65A2-44AB-BC92-F48F29B2A54D}"/>
              </a:ext>
            </a:extLst>
          </p:cNvPr>
          <p:cNvSpPr/>
          <p:nvPr/>
        </p:nvSpPr>
        <p:spPr>
          <a:xfrm>
            <a:off x="-444429" y="6421197"/>
            <a:ext cx="2821591" cy="461665"/>
          </a:xfrm>
          <a:prstGeom prst="rect">
            <a:avLst/>
          </a:prstGeom>
        </p:spPr>
        <p:txBody>
          <a:bodyPr wrap="square">
            <a:spAutoFit/>
          </a:bodyPr>
          <a:lstStyle/>
          <a:p>
            <a:pPr lvl="1">
              <a:lnSpc>
                <a:spcPct val="100000"/>
              </a:lnSpc>
              <a:spcBef>
                <a:spcPts val="1200"/>
              </a:spcBef>
            </a:pPr>
            <a:r>
              <a:rPr lang="fr-FR" sz="1200"/>
              <a:t>Intel Source (</a:t>
            </a:r>
            <a:r>
              <a:rPr lang="en-US" sz="1200">
                <a:hlinkClick r:id="rId3"/>
              </a:rPr>
              <a:t>Intel Software Guard Extensions</a:t>
            </a:r>
            <a:r>
              <a:rPr lang="en-US" sz="1200"/>
              <a:t>) </a:t>
            </a:r>
          </a:p>
        </p:txBody>
      </p:sp>
      <p:sp>
        <p:nvSpPr>
          <p:cNvPr id="9" name="Rectangle 8">
            <a:extLst>
              <a:ext uri="{FF2B5EF4-FFF2-40B4-BE49-F238E27FC236}">
                <a16:creationId xmlns:a16="http://schemas.microsoft.com/office/drawing/2014/main" id="{A5B0AD96-EE09-43FE-959B-C66E09DC8FD3}"/>
              </a:ext>
            </a:extLst>
          </p:cNvPr>
          <p:cNvSpPr/>
          <p:nvPr/>
        </p:nvSpPr>
        <p:spPr bwMode="auto">
          <a:xfrm>
            <a:off x="2267414" y="2018194"/>
            <a:ext cx="1515344" cy="2838935"/>
          </a:xfrm>
          <a:prstGeom prst="rect">
            <a:avLst/>
          </a:prstGeom>
          <a:solidFill>
            <a:srgbClr val="FF0000"/>
          </a:solid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fr-FR" sz="2400" b="0" i="0" u="none" strike="noStrike" kern="120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1" name="Rectangle 10">
            <a:extLst>
              <a:ext uri="{FF2B5EF4-FFF2-40B4-BE49-F238E27FC236}">
                <a16:creationId xmlns:a16="http://schemas.microsoft.com/office/drawing/2014/main" id="{3B8B0004-BDAB-4E95-8DB5-87A7A2E06341}"/>
              </a:ext>
            </a:extLst>
          </p:cNvPr>
          <p:cNvSpPr/>
          <p:nvPr/>
        </p:nvSpPr>
        <p:spPr bwMode="auto">
          <a:xfrm>
            <a:off x="8076355" y="1891145"/>
            <a:ext cx="1524000" cy="2182091"/>
          </a:xfrm>
          <a:prstGeom prst="rect">
            <a:avLst/>
          </a:prstGeom>
          <a:solidFill>
            <a:schemeClr val="accent1"/>
          </a:solid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fr-FR" sz="2400" b="0" i="0" u="none" strike="noStrike" kern="120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3" name="Rectangle 12">
            <a:extLst>
              <a:ext uri="{FF2B5EF4-FFF2-40B4-BE49-F238E27FC236}">
                <a16:creationId xmlns:a16="http://schemas.microsoft.com/office/drawing/2014/main" id="{434FB8B9-52A4-4864-BDB5-EB7E6B73524D}"/>
              </a:ext>
            </a:extLst>
          </p:cNvPr>
          <p:cNvSpPr/>
          <p:nvPr/>
        </p:nvSpPr>
        <p:spPr bwMode="auto">
          <a:xfrm>
            <a:off x="8076354" y="4592286"/>
            <a:ext cx="1524000" cy="2357264"/>
          </a:xfrm>
          <a:prstGeom prst="rect">
            <a:avLst/>
          </a:prstGeom>
          <a:solidFill>
            <a:srgbClr val="FF39E7"/>
          </a:solid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fr-FR" sz="2400" b="0" i="0" u="none" strike="noStrike" kern="120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5" name="object 3">
            <a:extLst>
              <a:ext uri="{FF2B5EF4-FFF2-40B4-BE49-F238E27FC236}">
                <a16:creationId xmlns:a16="http://schemas.microsoft.com/office/drawing/2014/main" id="{4D544EC8-3707-48B9-BB0C-0D368ABE0C93}"/>
              </a:ext>
            </a:extLst>
          </p:cNvPr>
          <p:cNvSpPr txBox="1"/>
          <p:nvPr/>
        </p:nvSpPr>
        <p:spPr>
          <a:xfrm>
            <a:off x="3930541" y="4709441"/>
            <a:ext cx="1645656" cy="232820"/>
          </a:xfrm>
          <a:prstGeom prst="rect">
            <a:avLst/>
          </a:prstGeom>
        </p:spPr>
        <p:txBody>
          <a:bodyPr vert="horz" wrap="square" lIns="0" tIns="12953" rIns="0" bIns="0" rtlCol="0">
            <a:spAutoFit/>
          </a:bodyPr>
          <a:lstStyle/>
          <a:p>
            <a:pPr marL="12953" marR="0" lvl="0" indent="0" algn="l" defTabSz="932742" rtl="0" eaLnBrk="1" fontAlgn="auto" latinLnBrk="0" hangingPunct="1">
              <a:lnSpc>
                <a:spcPct val="100000"/>
              </a:lnSpc>
              <a:spcBef>
                <a:spcPts val="102"/>
              </a:spcBef>
              <a:spcAft>
                <a:spcPts val="0"/>
              </a:spcAft>
              <a:buClrTx/>
              <a:buSzTx/>
              <a:buFontTx/>
              <a:buNone/>
              <a:tabLst/>
              <a:defRPr/>
            </a:pPr>
            <a:r>
              <a:rPr kumimoji="0" sz="1400" b="0" i="0" u="none" strike="noStrike" kern="1200" cap="none" spc="-15" normalizeH="0" baseline="0" noProof="0">
                <a:ln>
                  <a:noFill/>
                </a:ln>
                <a:solidFill>
                  <a:srgbClr val="051821"/>
                </a:solidFill>
                <a:effectLst/>
                <a:uLnTx/>
                <a:uFillTx/>
                <a:ea typeface="+mn-ea"/>
                <a:cs typeface="Verdana"/>
              </a:rPr>
              <a:t>ECREATE</a:t>
            </a:r>
            <a:r>
              <a:rPr kumimoji="0" sz="1400" b="0" i="0" u="none" strike="noStrike" kern="1200" cap="none" spc="-82" normalizeH="0" baseline="0" noProof="0">
                <a:ln>
                  <a:noFill/>
                </a:ln>
                <a:solidFill>
                  <a:srgbClr val="051821"/>
                </a:solidFill>
                <a:effectLst/>
                <a:uLnTx/>
                <a:uFillTx/>
                <a:ea typeface="+mn-ea"/>
                <a:cs typeface="Verdana"/>
              </a:rPr>
              <a:t> </a:t>
            </a:r>
            <a:r>
              <a:rPr kumimoji="0" sz="1400" b="0" i="0" u="none" strike="noStrike" kern="1200" cap="none" spc="-5" normalizeH="0" baseline="0" noProof="0">
                <a:ln>
                  <a:noFill/>
                </a:ln>
                <a:solidFill>
                  <a:srgbClr val="051821"/>
                </a:solidFill>
                <a:effectLst/>
                <a:uLnTx/>
                <a:uFillTx/>
                <a:ea typeface="+mn-ea"/>
                <a:cs typeface="Verdana"/>
              </a:rPr>
              <a:t>(Range)</a:t>
            </a:r>
            <a:endParaRPr kumimoji="0" sz="1400" b="0" i="0" u="none" strike="noStrike" kern="1200" cap="none" spc="0" normalizeH="0" baseline="0" noProof="0">
              <a:ln>
                <a:noFill/>
              </a:ln>
              <a:solidFill>
                <a:srgbClr val="FFFFFF"/>
              </a:solidFill>
              <a:effectLst/>
              <a:uLnTx/>
              <a:uFillTx/>
              <a:ea typeface="+mn-ea"/>
              <a:cs typeface="Verdana"/>
            </a:endParaRPr>
          </a:p>
        </p:txBody>
      </p:sp>
      <p:sp>
        <p:nvSpPr>
          <p:cNvPr id="17" name="Rectangle 16">
            <a:extLst>
              <a:ext uri="{FF2B5EF4-FFF2-40B4-BE49-F238E27FC236}">
                <a16:creationId xmlns:a16="http://schemas.microsoft.com/office/drawing/2014/main" id="{7B22F9CE-64CE-4E7E-8650-05F4AFC65FB6}"/>
              </a:ext>
            </a:extLst>
          </p:cNvPr>
          <p:cNvSpPr/>
          <p:nvPr/>
        </p:nvSpPr>
        <p:spPr>
          <a:xfrm>
            <a:off x="8037533" y="4626313"/>
            <a:ext cx="1517980" cy="259045"/>
          </a:xfrm>
          <a:prstGeom prst="rect">
            <a:avLst/>
          </a:prstGeom>
        </p:spPr>
        <p:txBody>
          <a:bodyPr wrap="none">
            <a:spAutoFit/>
          </a:bodyPr>
          <a:lstStyle/>
          <a:p>
            <a:pPr marL="13970" marR="0" lvl="0" indent="0" algn="ctr" fontAlgn="auto">
              <a:lnSpc>
                <a:spcPts val="1315"/>
              </a:lnSpc>
              <a:spcBef>
                <a:spcPts val="0"/>
              </a:spcBef>
              <a:spcAft>
                <a:spcPts val="0"/>
              </a:spcAft>
              <a:buClrTx/>
              <a:buSzTx/>
              <a:buFontTx/>
              <a:buNone/>
              <a:tabLst/>
              <a:defRPr/>
            </a:pPr>
            <a:r>
              <a:rPr lang="fr-FR" sz="1200" spc="-5">
                <a:solidFill>
                  <a:schemeClr val="bg1"/>
                </a:solidFill>
                <a:cs typeface="Verdana"/>
              </a:rPr>
              <a:t>Enclave Page Cache</a:t>
            </a:r>
          </a:p>
        </p:txBody>
      </p:sp>
      <p:sp>
        <p:nvSpPr>
          <p:cNvPr id="19" name="object 8">
            <a:extLst>
              <a:ext uri="{FF2B5EF4-FFF2-40B4-BE49-F238E27FC236}">
                <a16:creationId xmlns:a16="http://schemas.microsoft.com/office/drawing/2014/main" id="{DFA2A185-DB9A-417F-83E6-AE438CF340F5}"/>
              </a:ext>
            </a:extLst>
          </p:cNvPr>
          <p:cNvSpPr/>
          <p:nvPr/>
        </p:nvSpPr>
        <p:spPr>
          <a:xfrm>
            <a:off x="9902815" y="5213250"/>
            <a:ext cx="1554339" cy="108804"/>
          </a:xfrm>
          <a:custGeom>
            <a:avLst/>
            <a:gdLst/>
            <a:ahLst/>
            <a:cxnLst/>
            <a:rect l="l" t="t" r="r" b="b"/>
            <a:pathLst>
              <a:path w="1524000" h="106679">
                <a:moveTo>
                  <a:pt x="0" y="106679"/>
                </a:moveTo>
                <a:lnTo>
                  <a:pt x="1524000" y="106679"/>
                </a:lnTo>
                <a:lnTo>
                  <a:pt x="1524000" y="0"/>
                </a:lnTo>
                <a:lnTo>
                  <a:pt x="0" y="0"/>
                </a:lnTo>
                <a:lnTo>
                  <a:pt x="0" y="106679"/>
                </a:lnTo>
                <a:close/>
              </a:path>
            </a:pathLst>
          </a:custGeom>
          <a:solidFill>
            <a:srgbClr val="AA00AF"/>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21" name="object 9">
            <a:extLst>
              <a:ext uri="{FF2B5EF4-FFF2-40B4-BE49-F238E27FC236}">
                <a16:creationId xmlns:a16="http://schemas.microsoft.com/office/drawing/2014/main" id="{D2B37CD7-4B3F-4DCC-AAEB-282310E23ACD}"/>
              </a:ext>
            </a:extLst>
          </p:cNvPr>
          <p:cNvSpPr/>
          <p:nvPr/>
        </p:nvSpPr>
        <p:spPr>
          <a:xfrm>
            <a:off x="9902815" y="5632923"/>
            <a:ext cx="1554339" cy="77717"/>
          </a:xfrm>
          <a:custGeom>
            <a:avLst/>
            <a:gdLst/>
            <a:ahLst/>
            <a:cxnLst/>
            <a:rect l="l" t="t" r="r" b="b"/>
            <a:pathLst>
              <a:path w="1524000" h="76200">
                <a:moveTo>
                  <a:pt x="0" y="76200"/>
                </a:moveTo>
                <a:lnTo>
                  <a:pt x="1524000" y="76200"/>
                </a:lnTo>
                <a:lnTo>
                  <a:pt x="1524000" y="0"/>
                </a:lnTo>
                <a:lnTo>
                  <a:pt x="0" y="0"/>
                </a:lnTo>
                <a:lnTo>
                  <a:pt x="0" y="76200"/>
                </a:lnTo>
                <a:close/>
              </a:path>
            </a:pathLst>
          </a:custGeom>
          <a:solidFill>
            <a:srgbClr val="AA00AF"/>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25" name="object 10">
            <a:extLst>
              <a:ext uri="{FF2B5EF4-FFF2-40B4-BE49-F238E27FC236}">
                <a16:creationId xmlns:a16="http://schemas.microsoft.com/office/drawing/2014/main" id="{3DBAFEA3-E77C-4478-90C7-9D67D2A052F4}"/>
              </a:ext>
            </a:extLst>
          </p:cNvPr>
          <p:cNvSpPr/>
          <p:nvPr/>
        </p:nvSpPr>
        <p:spPr>
          <a:xfrm>
            <a:off x="9902815" y="6021508"/>
            <a:ext cx="1554339" cy="550495"/>
          </a:xfrm>
          <a:custGeom>
            <a:avLst/>
            <a:gdLst/>
            <a:ahLst/>
            <a:cxnLst/>
            <a:rect l="l" t="t" r="r" b="b"/>
            <a:pathLst>
              <a:path w="1524000" h="539750">
                <a:moveTo>
                  <a:pt x="0" y="539495"/>
                </a:moveTo>
                <a:lnTo>
                  <a:pt x="1524000" y="539495"/>
                </a:lnTo>
                <a:lnTo>
                  <a:pt x="1524000" y="0"/>
                </a:lnTo>
                <a:lnTo>
                  <a:pt x="0" y="0"/>
                </a:lnTo>
                <a:lnTo>
                  <a:pt x="0" y="539495"/>
                </a:lnTo>
                <a:close/>
              </a:path>
            </a:pathLst>
          </a:custGeom>
          <a:solidFill>
            <a:srgbClr val="AA00AF"/>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27" name="object 11">
            <a:extLst>
              <a:ext uri="{FF2B5EF4-FFF2-40B4-BE49-F238E27FC236}">
                <a16:creationId xmlns:a16="http://schemas.microsoft.com/office/drawing/2014/main" id="{E6E44BF8-656A-4BC3-A982-42B14DD16C0F}"/>
              </a:ext>
            </a:extLst>
          </p:cNvPr>
          <p:cNvSpPr/>
          <p:nvPr/>
        </p:nvSpPr>
        <p:spPr>
          <a:xfrm>
            <a:off x="9902815" y="6882610"/>
            <a:ext cx="1554339" cy="67355"/>
          </a:xfrm>
          <a:custGeom>
            <a:avLst/>
            <a:gdLst/>
            <a:ahLst/>
            <a:cxnLst/>
            <a:rect l="l" t="t" r="r" b="b"/>
            <a:pathLst>
              <a:path w="1524000" h="66039">
                <a:moveTo>
                  <a:pt x="0" y="65532"/>
                </a:moveTo>
                <a:lnTo>
                  <a:pt x="1524000" y="65532"/>
                </a:lnTo>
                <a:lnTo>
                  <a:pt x="1524000" y="0"/>
                </a:lnTo>
                <a:lnTo>
                  <a:pt x="0" y="0"/>
                </a:lnTo>
                <a:lnTo>
                  <a:pt x="0" y="65532"/>
                </a:lnTo>
                <a:close/>
              </a:path>
            </a:pathLst>
          </a:custGeom>
          <a:solidFill>
            <a:srgbClr val="AA00AF"/>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29" name="object 12">
            <a:extLst>
              <a:ext uri="{FF2B5EF4-FFF2-40B4-BE49-F238E27FC236}">
                <a16:creationId xmlns:a16="http://schemas.microsoft.com/office/drawing/2014/main" id="{8D116933-3DD7-44B6-A3AD-734AC41A03FB}"/>
              </a:ext>
            </a:extLst>
          </p:cNvPr>
          <p:cNvSpPr/>
          <p:nvPr/>
        </p:nvSpPr>
        <p:spPr>
          <a:xfrm>
            <a:off x="9902815" y="4700320"/>
            <a:ext cx="1554339" cy="2249258"/>
          </a:xfrm>
          <a:custGeom>
            <a:avLst/>
            <a:gdLst/>
            <a:ahLst/>
            <a:cxnLst/>
            <a:rect l="l" t="t" r="r" b="b"/>
            <a:pathLst>
              <a:path w="1524000" h="2205354">
                <a:moveTo>
                  <a:pt x="0" y="2205228"/>
                </a:moveTo>
                <a:lnTo>
                  <a:pt x="1524000" y="2205228"/>
                </a:lnTo>
                <a:lnTo>
                  <a:pt x="1524000" y="0"/>
                </a:lnTo>
                <a:lnTo>
                  <a:pt x="0" y="0"/>
                </a:lnTo>
                <a:lnTo>
                  <a:pt x="0" y="2205228"/>
                </a:lnTo>
                <a:close/>
              </a:path>
            </a:pathLst>
          </a:custGeom>
          <a:ln w="28956">
            <a:solidFill>
              <a:srgbClr val="051821"/>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31" name="object 13">
            <a:extLst>
              <a:ext uri="{FF2B5EF4-FFF2-40B4-BE49-F238E27FC236}">
                <a16:creationId xmlns:a16="http://schemas.microsoft.com/office/drawing/2014/main" id="{7DAB4751-ADB3-4FAD-9E06-48FF6EBC1CC4}"/>
              </a:ext>
            </a:extLst>
          </p:cNvPr>
          <p:cNvSpPr txBox="1"/>
          <p:nvPr/>
        </p:nvSpPr>
        <p:spPr>
          <a:xfrm>
            <a:off x="9917583" y="4715085"/>
            <a:ext cx="1525195" cy="156952"/>
          </a:xfrm>
          <a:prstGeom prst="rect">
            <a:avLst/>
          </a:prstGeom>
          <a:solidFill>
            <a:srgbClr val="AA00AF"/>
          </a:solidFill>
        </p:spPr>
        <p:txBody>
          <a:bodyPr vert="horz" wrap="square" lIns="0" tIns="0" rIns="0" bIns="0" rtlCol="0">
            <a:spAutoFit/>
          </a:bodyPr>
          <a:lstStyle/>
          <a:p>
            <a:pPr marL="0" marR="0" lvl="0" indent="0" algn="l" defTabSz="932742" rtl="0" eaLnBrk="1" fontAlgn="auto" latinLnBrk="0" hangingPunct="1">
              <a:lnSpc>
                <a:spcPts val="1229"/>
              </a:lnSpc>
              <a:spcBef>
                <a:spcPts val="0"/>
              </a:spcBef>
              <a:spcAft>
                <a:spcPts val="0"/>
              </a:spcAft>
              <a:buClrTx/>
              <a:buSzTx/>
              <a:buFontTx/>
              <a:buNone/>
              <a:tabLst/>
              <a:defRPr/>
            </a:pPr>
            <a:r>
              <a:rPr kumimoji="0" sz="1122" b="0" i="0" u="none" strike="noStrike" kern="1200" cap="none" spc="-5" normalizeH="0" baseline="0" noProof="0">
                <a:ln>
                  <a:noFill/>
                </a:ln>
                <a:solidFill>
                  <a:srgbClr val="FFFFFF"/>
                </a:solidFill>
                <a:effectLst/>
                <a:uLnTx/>
                <a:uFillTx/>
                <a:ea typeface="+mn-ea"/>
                <a:cs typeface="Verdana"/>
              </a:rPr>
              <a:t>EPCM</a:t>
            </a:r>
            <a:endParaRPr kumimoji="0" sz="1122" b="0" i="0" u="none" strike="noStrike" kern="1200" cap="none" spc="0" normalizeH="0" baseline="0" noProof="0">
              <a:ln>
                <a:noFill/>
              </a:ln>
              <a:solidFill>
                <a:srgbClr val="FFFFFF"/>
              </a:solidFill>
              <a:effectLst/>
              <a:uLnTx/>
              <a:uFillTx/>
              <a:ea typeface="+mn-ea"/>
              <a:cs typeface="Verdana"/>
            </a:endParaRPr>
          </a:p>
        </p:txBody>
      </p:sp>
      <p:sp>
        <p:nvSpPr>
          <p:cNvPr id="33" name="object 14">
            <a:extLst>
              <a:ext uri="{FF2B5EF4-FFF2-40B4-BE49-F238E27FC236}">
                <a16:creationId xmlns:a16="http://schemas.microsoft.com/office/drawing/2014/main" id="{645D5A78-9A45-406E-AD0D-1F6B5E98AC80}"/>
              </a:ext>
            </a:extLst>
          </p:cNvPr>
          <p:cNvSpPr/>
          <p:nvPr/>
        </p:nvSpPr>
        <p:spPr>
          <a:xfrm>
            <a:off x="9902815" y="5322055"/>
            <a:ext cx="1554339" cy="310868"/>
          </a:xfrm>
          <a:custGeom>
            <a:avLst/>
            <a:gdLst/>
            <a:ahLst/>
            <a:cxnLst/>
            <a:rect l="l" t="t" r="r" b="b"/>
            <a:pathLst>
              <a:path w="1524000" h="304800">
                <a:moveTo>
                  <a:pt x="0" y="304799"/>
                </a:moveTo>
                <a:lnTo>
                  <a:pt x="1524000" y="304799"/>
                </a:lnTo>
                <a:lnTo>
                  <a:pt x="1524000" y="0"/>
                </a:lnTo>
                <a:lnTo>
                  <a:pt x="0" y="0"/>
                </a:lnTo>
                <a:lnTo>
                  <a:pt x="0" y="304799"/>
                </a:lnTo>
                <a:close/>
              </a:path>
            </a:pathLst>
          </a:custGeom>
          <a:solidFill>
            <a:srgbClr val="0070C5"/>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35" name="object 15">
            <a:extLst>
              <a:ext uri="{FF2B5EF4-FFF2-40B4-BE49-F238E27FC236}">
                <a16:creationId xmlns:a16="http://schemas.microsoft.com/office/drawing/2014/main" id="{D5326C2D-0F4B-4505-A054-E1EF122E5F9B}"/>
              </a:ext>
            </a:extLst>
          </p:cNvPr>
          <p:cNvSpPr/>
          <p:nvPr/>
        </p:nvSpPr>
        <p:spPr>
          <a:xfrm>
            <a:off x="9902815" y="5322055"/>
            <a:ext cx="1554339" cy="310868"/>
          </a:xfrm>
          <a:custGeom>
            <a:avLst/>
            <a:gdLst/>
            <a:ahLst/>
            <a:cxnLst/>
            <a:rect l="l" t="t" r="r" b="b"/>
            <a:pathLst>
              <a:path w="1524000" h="304800">
                <a:moveTo>
                  <a:pt x="0" y="304799"/>
                </a:moveTo>
                <a:lnTo>
                  <a:pt x="1524000" y="304799"/>
                </a:lnTo>
                <a:lnTo>
                  <a:pt x="1524000" y="0"/>
                </a:lnTo>
                <a:lnTo>
                  <a:pt x="0" y="0"/>
                </a:lnTo>
                <a:lnTo>
                  <a:pt x="0" y="304799"/>
                </a:lnTo>
                <a:close/>
              </a:path>
            </a:pathLst>
          </a:custGeom>
          <a:ln w="25908">
            <a:solidFill>
              <a:srgbClr val="005190"/>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37" name="object 16">
            <a:extLst>
              <a:ext uri="{FF2B5EF4-FFF2-40B4-BE49-F238E27FC236}">
                <a16:creationId xmlns:a16="http://schemas.microsoft.com/office/drawing/2014/main" id="{B078A5AF-62D0-4BFC-88D8-B1B8EAD7BFFF}"/>
              </a:ext>
            </a:extLst>
          </p:cNvPr>
          <p:cNvSpPr txBox="1"/>
          <p:nvPr/>
        </p:nvSpPr>
        <p:spPr>
          <a:xfrm>
            <a:off x="9917583" y="5355215"/>
            <a:ext cx="1525195" cy="233473"/>
          </a:xfrm>
          <a:prstGeom prst="rect">
            <a:avLst/>
          </a:prstGeom>
        </p:spPr>
        <p:txBody>
          <a:bodyPr vert="horz" wrap="square" lIns="0" tIns="13600" rIns="0" bIns="0" rtlCol="0">
            <a:spAutoFit/>
          </a:bodyPr>
          <a:lstStyle/>
          <a:p>
            <a:pPr marL="0" marR="0" lvl="0" indent="0" algn="ctr" defTabSz="932742" rtl="0" eaLnBrk="1" fontAlgn="auto" latinLnBrk="0" hangingPunct="1">
              <a:lnSpc>
                <a:spcPct val="100000"/>
              </a:lnSpc>
              <a:spcBef>
                <a:spcPts val="259"/>
              </a:spcBef>
              <a:spcAft>
                <a:spcPts val="0"/>
              </a:spcAft>
              <a:buClrTx/>
              <a:buSzTx/>
              <a:buFontTx/>
              <a:buNone/>
              <a:tabLst/>
              <a:defRPr/>
            </a:pPr>
            <a:r>
              <a:rPr kumimoji="0" lang="en-US" sz="1428" b="0" i="0" u="none" strike="noStrike" kern="1200" cap="none" spc="-10" normalizeH="0" baseline="0" noProof="0">
                <a:ln>
                  <a:noFill/>
                </a:ln>
                <a:solidFill>
                  <a:srgbClr val="FFFFFF"/>
                </a:solidFill>
                <a:effectLst/>
                <a:uLnTx/>
                <a:uFillTx/>
                <a:ea typeface="+mn-ea"/>
                <a:cs typeface="Verdana"/>
              </a:rPr>
              <a:t>Valid, ID, LA</a:t>
            </a:r>
            <a:endParaRPr kumimoji="0" lang="en-US" sz="1428" b="0" i="0" u="none" strike="noStrike" kern="1200" cap="none" spc="0" normalizeH="0" baseline="0" noProof="0">
              <a:ln>
                <a:noFill/>
              </a:ln>
              <a:solidFill>
                <a:srgbClr val="FFFFFF"/>
              </a:solidFill>
              <a:effectLst/>
              <a:uLnTx/>
              <a:uFillTx/>
              <a:ea typeface="+mn-ea"/>
              <a:cs typeface="Verdana"/>
            </a:endParaRPr>
          </a:p>
        </p:txBody>
      </p:sp>
      <p:sp>
        <p:nvSpPr>
          <p:cNvPr id="39" name="object 17">
            <a:extLst>
              <a:ext uri="{FF2B5EF4-FFF2-40B4-BE49-F238E27FC236}">
                <a16:creationId xmlns:a16="http://schemas.microsoft.com/office/drawing/2014/main" id="{66A7E695-68E8-41E6-9326-70E167CFB8C5}"/>
              </a:ext>
            </a:extLst>
          </p:cNvPr>
          <p:cNvSpPr/>
          <p:nvPr/>
        </p:nvSpPr>
        <p:spPr>
          <a:xfrm>
            <a:off x="9912142" y="4902383"/>
            <a:ext cx="1554339" cy="310868"/>
          </a:xfrm>
          <a:custGeom>
            <a:avLst/>
            <a:gdLst/>
            <a:ahLst/>
            <a:cxnLst/>
            <a:rect l="l" t="t" r="r" b="b"/>
            <a:pathLst>
              <a:path w="1524000" h="304800">
                <a:moveTo>
                  <a:pt x="0" y="304799"/>
                </a:moveTo>
                <a:lnTo>
                  <a:pt x="1524000" y="304799"/>
                </a:lnTo>
                <a:lnTo>
                  <a:pt x="1524000" y="0"/>
                </a:lnTo>
                <a:lnTo>
                  <a:pt x="0" y="0"/>
                </a:lnTo>
                <a:lnTo>
                  <a:pt x="0" y="304799"/>
                </a:lnTo>
                <a:close/>
              </a:path>
            </a:pathLst>
          </a:custGeom>
          <a:ln w="25908">
            <a:solidFill>
              <a:srgbClr val="005190"/>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41" name="object 18">
            <a:extLst>
              <a:ext uri="{FF2B5EF4-FFF2-40B4-BE49-F238E27FC236}">
                <a16:creationId xmlns:a16="http://schemas.microsoft.com/office/drawing/2014/main" id="{A72D220E-97D1-4552-AE97-865FB846B1E5}"/>
              </a:ext>
            </a:extLst>
          </p:cNvPr>
          <p:cNvSpPr txBox="1"/>
          <p:nvPr/>
        </p:nvSpPr>
        <p:spPr>
          <a:xfrm>
            <a:off x="9921468" y="4915596"/>
            <a:ext cx="1517423" cy="256159"/>
          </a:xfrm>
          <a:prstGeom prst="rect">
            <a:avLst/>
          </a:prstGeom>
          <a:solidFill>
            <a:srgbClr val="0070C5"/>
          </a:solidFill>
        </p:spPr>
        <p:txBody>
          <a:bodyPr vert="horz" wrap="square" lIns="0" tIns="31734" rIns="0" bIns="0" rtlCol="0">
            <a:spAutoFit/>
          </a:bodyPr>
          <a:lstStyle/>
          <a:p>
            <a:pPr marL="0" marR="0" lvl="0" indent="0" algn="ctr" defTabSz="932742" rtl="0" eaLnBrk="1" fontAlgn="auto" latinLnBrk="0" hangingPunct="1">
              <a:lnSpc>
                <a:spcPct val="100000"/>
              </a:lnSpc>
              <a:spcBef>
                <a:spcPts val="250"/>
              </a:spcBef>
              <a:spcAft>
                <a:spcPts val="0"/>
              </a:spcAft>
              <a:buClrTx/>
              <a:buSzTx/>
              <a:buFontTx/>
              <a:buNone/>
              <a:tabLst/>
              <a:defRPr/>
            </a:pPr>
            <a:r>
              <a:rPr kumimoji="0" sz="1428" b="0" i="0" u="none" strike="noStrike" kern="1200" cap="none" spc="-10" normalizeH="0" baseline="0" noProof="0">
                <a:ln>
                  <a:noFill/>
                </a:ln>
                <a:solidFill>
                  <a:srgbClr val="FFFFFF"/>
                </a:solidFill>
                <a:effectLst/>
                <a:uLnTx/>
                <a:uFillTx/>
                <a:ea typeface="+mn-ea"/>
                <a:cs typeface="Verdana"/>
              </a:rPr>
              <a:t>Invalid</a:t>
            </a:r>
            <a:endParaRPr kumimoji="0" sz="1428" b="0" i="0" u="none" strike="noStrike" kern="1200" cap="none" spc="0" normalizeH="0" baseline="0" noProof="0">
              <a:ln>
                <a:noFill/>
              </a:ln>
              <a:solidFill>
                <a:srgbClr val="FFFFFF"/>
              </a:solidFill>
              <a:effectLst/>
              <a:uLnTx/>
              <a:uFillTx/>
              <a:ea typeface="+mn-ea"/>
              <a:cs typeface="Verdana"/>
            </a:endParaRPr>
          </a:p>
        </p:txBody>
      </p:sp>
      <p:sp>
        <p:nvSpPr>
          <p:cNvPr id="43" name="object 19">
            <a:extLst>
              <a:ext uri="{FF2B5EF4-FFF2-40B4-BE49-F238E27FC236}">
                <a16:creationId xmlns:a16="http://schemas.microsoft.com/office/drawing/2014/main" id="{14CE09BB-CD0D-40F8-A080-C63ADE9006F3}"/>
              </a:ext>
            </a:extLst>
          </p:cNvPr>
          <p:cNvSpPr/>
          <p:nvPr/>
        </p:nvSpPr>
        <p:spPr>
          <a:xfrm>
            <a:off x="9902815" y="5710640"/>
            <a:ext cx="1554339" cy="310868"/>
          </a:xfrm>
          <a:custGeom>
            <a:avLst/>
            <a:gdLst/>
            <a:ahLst/>
            <a:cxnLst/>
            <a:rect l="l" t="t" r="r" b="b"/>
            <a:pathLst>
              <a:path w="1524000" h="304800">
                <a:moveTo>
                  <a:pt x="0" y="304799"/>
                </a:moveTo>
                <a:lnTo>
                  <a:pt x="1524000" y="304799"/>
                </a:lnTo>
                <a:lnTo>
                  <a:pt x="1524000" y="0"/>
                </a:lnTo>
                <a:lnTo>
                  <a:pt x="0" y="0"/>
                </a:lnTo>
                <a:lnTo>
                  <a:pt x="0" y="304799"/>
                </a:lnTo>
                <a:close/>
              </a:path>
            </a:pathLst>
          </a:custGeom>
          <a:ln w="25908">
            <a:solidFill>
              <a:srgbClr val="005190"/>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45" name="object 20">
            <a:extLst>
              <a:ext uri="{FF2B5EF4-FFF2-40B4-BE49-F238E27FC236}">
                <a16:creationId xmlns:a16="http://schemas.microsoft.com/office/drawing/2014/main" id="{BD1D4C46-0269-4399-83E5-917ED4B7B509}"/>
              </a:ext>
            </a:extLst>
          </p:cNvPr>
          <p:cNvSpPr txBox="1"/>
          <p:nvPr/>
        </p:nvSpPr>
        <p:spPr>
          <a:xfrm>
            <a:off x="9917583" y="5723852"/>
            <a:ext cx="1548898" cy="253092"/>
          </a:xfrm>
          <a:prstGeom prst="rect">
            <a:avLst/>
          </a:prstGeom>
          <a:solidFill>
            <a:srgbClr val="0070C5"/>
          </a:solidFill>
        </p:spPr>
        <p:txBody>
          <a:bodyPr vert="horz" wrap="square" lIns="0" tIns="33029" rIns="0" bIns="0" rtlCol="0">
            <a:spAutoFit/>
          </a:bodyPr>
          <a:lstStyle/>
          <a:p>
            <a:pPr marL="0" marR="0" lvl="0" indent="0" algn="ctr" defTabSz="932742" rtl="0" eaLnBrk="1" fontAlgn="auto" latinLnBrk="0" hangingPunct="1">
              <a:lnSpc>
                <a:spcPct val="100000"/>
              </a:lnSpc>
              <a:spcBef>
                <a:spcPts val="259"/>
              </a:spcBef>
              <a:spcAft>
                <a:spcPts val="0"/>
              </a:spcAft>
              <a:buClrTx/>
              <a:buSzTx/>
              <a:buFontTx/>
              <a:buNone/>
              <a:tabLst/>
              <a:defRPr/>
            </a:pPr>
            <a:r>
              <a:rPr kumimoji="0" lang="en-US" sz="1428" b="0" i="0" u="none" strike="noStrike" kern="1200" cap="none" spc="-10" normalizeH="0" baseline="0" noProof="0">
                <a:ln>
                  <a:noFill/>
                </a:ln>
                <a:solidFill>
                  <a:srgbClr val="FFFFFF"/>
                </a:solidFill>
                <a:effectLst/>
                <a:uLnTx/>
                <a:uFillTx/>
                <a:ea typeface="+mn-ea"/>
                <a:cs typeface="Verdana"/>
              </a:rPr>
              <a:t>Valid, ID, LA</a:t>
            </a:r>
            <a:endParaRPr kumimoji="0" sz="1428" b="0" i="0" u="none" strike="noStrike" kern="1200" cap="none" spc="0" normalizeH="0" baseline="0" noProof="0">
              <a:ln>
                <a:noFill/>
              </a:ln>
              <a:solidFill>
                <a:srgbClr val="FFFFFF"/>
              </a:solidFill>
              <a:effectLst/>
              <a:uLnTx/>
              <a:uFillTx/>
              <a:ea typeface="+mn-ea"/>
              <a:cs typeface="Verdana"/>
            </a:endParaRPr>
          </a:p>
        </p:txBody>
      </p:sp>
      <p:sp>
        <p:nvSpPr>
          <p:cNvPr id="47" name="object 22">
            <a:extLst>
              <a:ext uri="{FF2B5EF4-FFF2-40B4-BE49-F238E27FC236}">
                <a16:creationId xmlns:a16="http://schemas.microsoft.com/office/drawing/2014/main" id="{7F4C927C-9DF0-430A-B282-6DB0170A6C77}"/>
              </a:ext>
            </a:extLst>
          </p:cNvPr>
          <p:cNvSpPr/>
          <p:nvPr/>
        </p:nvSpPr>
        <p:spPr>
          <a:xfrm>
            <a:off x="9902815" y="6571743"/>
            <a:ext cx="1554339" cy="310868"/>
          </a:xfrm>
          <a:custGeom>
            <a:avLst/>
            <a:gdLst/>
            <a:ahLst/>
            <a:cxnLst/>
            <a:rect l="l" t="t" r="r" b="b"/>
            <a:pathLst>
              <a:path w="1524000" h="304800">
                <a:moveTo>
                  <a:pt x="0" y="304799"/>
                </a:moveTo>
                <a:lnTo>
                  <a:pt x="1524000" y="304799"/>
                </a:lnTo>
                <a:lnTo>
                  <a:pt x="1524000" y="0"/>
                </a:lnTo>
                <a:lnTo>
                  <a:pt x="0" y="0"/>
                </a:lnTo>
                <a:lnTo>
                  <a:pt x="0" y="304799"/>
                </a:lnTo>
                <a:close/>
              </a:path>
            </a:pathLst>
          </a:custGeom>
          <a:solidFill>
            <a:srgbClr val="0070C5"/>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49" name="object 23">
            <a:extLst>
              <a:ext uri="{FF2B5EF4-FFF2-40B4-BE49-F238E27FC236}">
                <a16:creationId xmlns:a16="http://schemas.microsoft.com/office/drawing/2014/main" id="{04A74156-7A3E-41B5-B464-703B67D0EBE8}"/>
              </a:ext>
            </a:extLst>
          </p:cNvPr>
          <p:cNvSpPr/>
          <p:nvPr/>
        </p:nvSpPr>
        <p:spPr>
          <a:xfrm>
            <a:off x="9902815" y="6571743"/>
            <a:ext cx="1554339" cy="310868"/>
          </a:xfrm>
          <a:custGeom>
            <a:avLst/>
            <a:gdLst/>
            <a:ahLst/>
            <a:cxnLst/>
            <a:rect l="l" t="t" r="r" b="b"/>
            <a:pathLst>
              <a:path w="1524000" h="304800">
                <a:moveTo>
                  <a:pt x="0" y="304799"/>
                </a:moveTo>
                <a:lnTo>
                  <a:pt x="1524000" y="304799"/>
                </a:lnTo>
                <a:lnTo>
                  <a:pt x="1524000" y="0"/>
                </a:lnTo>
                <a:lnTo>
                  <a:pt x="0" y="0"/>
                </a:lnTo>
                <a:lnTo>
                  <a:pt x="0" y="304799"/>
                </a:lnTo>
                <a:close/>
              </a:path>
            </a:pathLst>
          </a:custGeom>
          <a:ln w="25908">
            <a:solidFill>
              <a:srgbClr val="005190"/>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51" name="object 24">
            <a:extLst>
              <a:ext uri="{FF2B5EF4-FFF2-40B4-BE49-F238E27FC236}">
                <a16:creationId xmlns:a16="http://schemas.microsoft.com/office/drawing/2014/main" id="{7EF9E3AF-813A-48A8-ADFE-53273BAC3389}"/>
              </a:ext>
            </a:extLst>
          </p:cNvPr>
          <p:cNvSpPr txBox="1"/>
          <p:nvPr/>
        </p:nvSpPr>
        <p:spPr>
          <a:xfrm>
            <a:off x="10167312" y="6604333"/>
            <a:ext cx="1023273" cy="232820"/>
          </a:xfrm>
          <a:prstGeom prst="rect">
            <a:avLst/>
          </a:prstGeom>
        </p:spPr>
        <p:txBody>
          <a:bodyPr vert="horz" wrap="square" lIns="0" tIns="12953" rIns="0" bIns="0" rtlCol="0">
            <a:spAutoFit/>
          </a:bodyPr>
          <a:lstStyle/>
          <a:p>
            <a:pPr marL="12953" marR="0" lvl="0" indent="0" algn="l" defTabSz="932742" rtl="0" eaLnBrk="1" fontAlgn="auto" latinLnBrk="0" hangingPunct="1">
              <a:lnSpc>
                <a:spcPct val="100000"/>
              </a:lnSpc>
              <a:spcBef>
                <a:spcPts val="102"/>
              </a:spcBef>
              <a:spcAft>
                <a:spcPts val="0"/>
              </a:spcAft>
              <a:buClrTx/>
              <a:buSzTx/>
              <a:buFontTx/>
              <a:buNone/>
              <a:tabLst/>
              <a:defRPr/>
            </a:pPr>
            <a:r>
              <a:rPr kumimoji="0" sz="1428" b="0" i="0" u="none" strike="noStrike" kern="1200" cap="none" spc="-10" normalizeH="0" baseline="0" noProof="0">
                <a:ln>
                  <a:noFill/>
                </a:ln>
                <a:solidFill>
                  <a:srgbClr val="FFFFFF"/>
                </a:solidFill>
                <a:effectLst/>
                <a:uLnTx/>
                <a:uFillTx/>
                <a:ea typeface="+mn-ea"/>
                <a:cs typeface="Verdana"/>
              </a:rPr>
              <a:t>Valid,SECS</a:t>
            </a:r>
            <a:endParaRPr kumimoji="0" sz="1428" b="0" i="0" u="none" strike="noStrike" kern="1200" cap="none" spc="0" normalizeH="0" baseline="0" noProof="0">
              <a:ln>
                <a:noFill/>
              </a:ln>
              <a:solidFill>
                <a:srgbClr val="FFFFFF"/>
              </a:solidFill>
              <a:effectLst/>
              <a:uLnTx/>
              <a:uFillTx/>
              <a:ea typeface="+mn-ea"/>
              <a:cs typeface="Verdana"/>
            </a:endParaRPr>
          </a:p>
        </p:txBody>
      </p:sp>
      <p:sp>
        <p:nvSpPr>
          <p:cNvPr id="53" name="object 25">
            <a:extLst>
              <a:ext uri="{FF2B5EF4-FFF2-40B4-BE49-F238E27FC236}">
                <a16:creationId xmlns:a16="http://schemas.microsoft.com/office/drawing/2014/main" id="{39CE81EB-3711-4876-A0BD-A7AF59CDAC5B}"/>
              </a:ext>
            </a:extLst>
          </p:cNvPr>
          <p:cNvSpPr txBox="1"/>
          <p:nvPr/>
        </p:nvSpPr>
        <p:spPr>
          <a:xfrm>
            <a:off x="9874838" y="3497262"/>
            <a:ext cx="1554339" cy="270546"/>
          </a:xfrm>
          <a:prstGeom prst="rect">
            <a:avLst/>
          </a:prstGeom>
          <a:solidFill>
            <a:srgbClr val="00B050"/>
          </a:solidFill>
          <a:ln w="25907">
            <a:solidFill>
              <a:srgbClr val="005190"/>
            </a:solidFill>
          </a:ln>
        </p:spPr>
        <p:txBody>
          <a:bodyPr vert="horz" wrap="square" lIns="0" tIns="45983" rIns="0" bIns="0" rtlCol="0">
            <a:spAutoFit/>
          </a:bodyPr>
          <a:lstStyle/>
          <a:p>
            <a:pPr marL="216311" marR="0" lvl="0" indent="0" algn="l" defTabSz="932742" rtl="0" eaLnBrk="1" fontAlgn="auto" latinLnBrk="0" hangingPunct="1">
              <a:lnSpc>
                <a:spcPct val="100000"/>
              </a:lnSpc>
              <a:spcBef>
                <a:spcPts val="362"/>
              </a:spcBef>
              <a:spcAft>
                <a:spcPts val="0"/>
              </a:spcAft>
              <a:buClrTx/>
              <a:buSzTx/>
              <a:buFontTx/>
              <a:buNone/>
              <a:tabLst/>
              <a:defRPr/>
            </a:pPr>
            <a:r>
              <a:rPr kumimoji="0" sz="1428" b="0" i="0" u="none" strike="noStrike" kern="1200" cap="none" spc="-5" normalizeH="0" baseline="0" noProof="0">
                <a:ln>
                  <a:noFill/>
                </a:ln>
                <a:solidFill>
                  <a:srgbClr val="FFFFFF"/>
                </a:solidFill>
                <a:effectLst/>
                <a:uLnTx/>
                <a:uFillTx/>
                <a:ea typeface="+mn-ea"/>
                <a:cs typeface="Verdana"/>
              </a:rPr>
              <a:t>MRENCLAVE</a:t>
            </a:r>
            <a:endParaRPr kumimoji="0" sz="1428" b="0" i="0" u="none" strike="noStrike" kern="1200" cap="none" spc="0" normalizeH="0" baseline="0" noProof="0">
              <a:ln>
                <a:noFill/>
              </a:ln>
              <a:solidFill>
                <a:srgbClr val="FFFFFF"/>
              </a:solidFill>
              <a:effectLst/>
              <a:uLnTx/>
              <a:uFillTx/>
              <a:ea typeface="+mn-ea"/>
              <a:cs typeface="Verdana"/>
            </a:endParaRPr>
          </a:p>
        </p:txBody>
      </p:sp>
      <p:sp>
        <p:nvSpPr>
          <p:cNvPr id="55" name="Rectangle 54">
            <a:extLst>
              <a:ext uri="{FF2B5EF4-FFF2-40B4-BE49-F238E27FC236}">
                <a16:creationId xmlns:a16="http://schemas.microsoft.com/office/drawing/2014/main" id="{67BFE00B-953F-406E-B644-2C1EC4AC8737}"/>
              </a:ext>
            </a:extLst>
          </p:cNvPr>
          <p:cNvSpPr/>
          <p:nvPr/>
        </p:nvSpPr>
        <p:spPr bwMode="auto">
          <a:xfrm>
            <a:off x="8076354" y="6571743"/>
            <a:ext cx="1517980" cy="377807"/>
          </a:xfrm>
          <a:prstGeom prst="rect">
            <a:avLst/>
          </a:prstGeom>
          <a:solidFill>
            <a:srgbClr val="00B050"/>
          </a:solid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fr-FR" sz="2400" b="0" i="0" u="none" strike="noStrike" kern="120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7" name="Rectangle 56">
            <a:extLst>
              <a:ext uri="{FF2B5EF4-FFF2-40B4-BE49-F238E27FC236}">
                <a16:creationId xmlns:a16="http://schemas.microsoft.com/office/drawing/2014/main" id="{09EFE011-F183-4407-BBD4-4A71ED0B43ED}"/>
              </a:ext>
            </a:extLst>
          </p:cNvPr>
          <p:cNvSpPr/>
          <p:nvPr/>
        </p:nvSpPr>
        <p:spPr>
          <a:xfrm>
            <a:off x="8533602" y="6649272"/>
            <a:ext cx="645049" cy="263855"/>
          </a:xfrm>
          <a:prstGeom prst="rect">
            <a:avLst/>
          </a:prstGeom>
        </p:spPr>
        <p:txBody>
          <a:bodyPr wrap="none">
            <a:spAutoFit/>
          </a:bodyPr>
          <a:lstStyle/>
          <a:p>
            <a:pPr marL="13970" marR="0" lvl="0" indent="0" algn="ctr" defTabSz="932742" rtl="0" eaLnBrk="1" fontAlgn="auto" latinLnBrk="0" hangingPunct="1">
              <a:lnSpc>
                <a:spcPts val="1315"/>
              </a:lnSpc>
              <a:spcBef>
                <a:spcPts val="0"/>
              </a:spcBef>
              <a:spcAft>
                <a:spcPts val="0"/>
              </a:spcAft>
              <a:buClrTx/>
              <a:buSzTx/>
              <a:buFontTx/>
              <a:buNone/>
              <a:tabLst/>
              <a:defRPr/>
            </a:pPr>
            <a:r>
              <a:rPr kumimoji="0" lang="fr-FR" sz="1600" b="0" i="0" u="none" strike="noStrike" kern="1200" cap="none" spc="-5" normalizeH="0" baseline="0" noProof="0">
                <a:ln>
                  <a:noFill/>
                </a:ln>
                <a:solidFill>
                  <a:srgbClr val="505050">
                    <a:lumMod val="50000"/>
                  </a:srgbClr>
                </a:solidFill>
                <a:effectLst/>
                <a:uLnTx/>
                <a:uFillTx/>
                <a:ea typeface="+mn-ea"/>
                <a:cs typeface="Verdana"/>
              </a:rPr>
              <a:t>SECS</a:t>
            </a:r>
            <a:endParaRPr kumimoji="0" lang="fr-FR" sz="1600" b="0" i="0" u="none" strike="noStrike" kern="1200" cap="none" spc="0" normalizeH="0" baseline="0" noProof="0">
              <a:ln>
                <a:noFill/>
              </a:ln>
              <a:solidFill>
                <a:srgbClr val="505050">
                  <a:lumMod val="50000"/>
                </a:srgbClr>
              </a:solidFill>
              <a:effectLst/>
              <a:uLnTx/>
              <a:uFillTx/>
              <a:ea typeface="+mn-ea"/>
              <a:cs typeface="Verdana"/>
            </a:endParaRPr>
          </a:p>
        </p:txBody>
      </p:sp>
      <p:sp>
        <p:nvSpPr>
          <p:cNvPr id="59" name="Rectangle 58">
            <a:extLst>
              <a:ext uri="{FF2B5EF4-FFF2-40B4-BE49-F238E27FC236}">
                <a16:creationId xmlns:a16="http://schemas.microsoft.com/office/drawing/2014/main" id="{6EA0BC04-6195-4FC6-B430-012F8477A312}"/>
              </a:ext>
            </a:extLst>
          </p:cNvPr>
          <p:cNvSpPr/>
          <p:nvPr/>
        </p:nvSpPr>
        <p:spPr bwMode="auto">
          <a:xfrm>
            <a:off x="8076354" y="2161309"/>
            <a:ext cx="1517980" cy="430567"/>
          </a:xfrm>
          <a:prstGeom prst="rect">
            <a:avLst/>
          </a:prstGeom>
          <a:solidFill>
            <a:srgbClr val="FFC000"/>
          </a:solid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fr-FR" sz="2400" b="0" i="0" u="none" strike="noStrike" kern="120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63" name="Rectangle 62">
            <a:extLst>
              <a:ext uri="{FF2B5EF4-FFF2-40B4-BE49-F238E27FC236}">
                <a16:creationId xmlns:a16="http://schemas.microsoft.com/office/drawing/2014/main" id="{6A02242E-DA68-47DD-8D7E-232A7289FAD0}"/>
              </a:ext>
            </a:extLst>
          </p:cNvPr>
          <p:cNvSpPr/>
          <p:nvPr/>
        </p:nvSpPr>
        <p:spPr bwMode="auto">
          <a:xfrm>
            <a:off x="8074400" y="5267983"/>
            <a:ext cx="1517980" cy="430567"/>
          </a:xfrm>
          <a:prstGeom prst="rect">
            <a:avLst/>
          </a:prstGeom>
          <a:solidFill>
            <a:srgbClr val="7CEE7C"/>
          </a:solid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fr-FR" sz="2400" b="0" i="0" u="none" strike="noStrike" kern="120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67" name="Rectangle 66">
            <a:extLst>
              <a:ext uri="{FF2B5EF4-FFF2-40B4-BE49-F238E27FC236}">
                <a16:creationId xmlns:a16="http://schemas.microsoft.com/office/drawing/2014/main" id="{98EAA2AB-26D7-4962-A0B8-63D5C3E985E5}"/>
              </a:ext>
            </a:extLst>
          </p:cNvPr>
          <p:cNvSpPr/>
          <p:nvPr/>
        </p:nvSpPr>
        <p:spPr bwMode="auto">
          <a:xfrm>
            <a:off x="2269347" y="2633540"/>
            <a:ext cx="1513955" cy="461665"/>
          </a:xfrm>
          <a:prstGeom prst="rect">
            <a:avLst/>
          </a:prstGeom>
          <a:solidFill>
            <a:srgbClr val="7CEE7C"/>
          </a:solid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fr-FR" sz="2400" b="0" i="0" u="none" strike="noStrike" kern="120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69" name="Rectangle 68">
            <a:extLst>
              <a:ext uri="{FF2B5EF4-FFF2-40B4-BE49-F238E27FC236}">
                <a16:creationId xmlns:a16="http://schemas.microsoft.com/office/drawing/2014/main" id="{38146A6D-6475-4AF6-948E-6FF20ADAD803}"/>
              </a:ext>
            </a:extLst>
          </p:cNvPr>
          <p:cNvSpPr/>
          <p:nvPr/>
        </p:nvSpPr>
        <p:spPr>
          <a:xfrm>
            <a:off x="2269346" y="2683783"/>
            <a:ext cx="1518611" cy="259045"/>
          </a:xfrm>
          <a:prstGeom prst="rect">
            <a:avLst/>
          </a:prstGeom>
        </p:spPr>
        <p:txBody>
          <a:bodyPr wrap="square">
            <a:spAutoFit/>
          </a:bodyPr>
          <a:lstStyle/>
          <a:p>
            <a:pPr marL="13970" marR="0" lvl="0" indent="0" algn="ctr" defTabSz="932742" rtl="0" eaLnBrk="1" fontAlgn="auto" latinLnBrk="0" hangingPunct="1">
              <a:lnSpc>
                <a:spcPts val="1315"/>
              </a:lnSpc>
              <a:spcBef>
                <a:spcPts val="0"/>
              </a:spcBef>
              <a:spcAft>
                <a:spcPts val="0"/>
              </a:spcAft>
              <a:buClrTx/>
              <a:buSzTx/>
              <a:buFontTx/>
              <a:buNone/>
              <a:tabLst/>
              <a:defRPr/>
            </a:pPr>
            <a:r>
              <a:rPr kumimoji="0" lang="fr-FR" sz="1400" b="0" i="0" u="none" strike="noStrike" kern="1200" cap="none" spc="-5" normalizeH="0" baseline="0" noProof="0">
                <a:ln>
                  <a:noFill/>
                </a:ln>
                <a:solidFill>
                  <a:srgbClr val="505050">
                    <a:lumMod val="50000"/>
                  </a:srgbClr>
                </a:solidFill>
                <a:effectLst/>
                <a:uLnTx/>
                <a:uFillTx/>
                <a:ea typeface="+mn-ea"/>
                <a:cs typeface="Verdana"/>
              </a:rPr>
              <a:t>Code/Data</a:t>
            </a:r>
          </a:p>
        </p:txBody>
      </p:sp>
      <p:sp>
        <p:nvSpPr>
          <p:cNvPr id="71" name="object 3">
            <a:extLst>
              <a:ext uri="{FF2B5EF4-FFF2-40B4-BE49-F238E27FC236}">
                <a16:creationId xmlns:a16="http://schemas.microsoft.com/office/drawing/2014/main" id="{5A98EDD9-9302-4E58-AB81-879DD1563709}"/>
              </a:ext>
            </a:extLst>
          </p:cNvPr>
          <p:cNvSpPr txBox="1"/>
          <p:nvPr/>
        </p:nvSpPr>
        <p:spPr>
          <a:xfrm>
            <a:off x="3937467" y="4913796"/>
            <a:ext cx="1645656" cy="232820"/>
          </a:xfrm>
          <a:prstGeom prst="rect">
            <a:avLst/>
          </a:prstGeom>
        </p:spPr>
        <p:txBody>
          <a:bodyPr vert="horz" wrap="square" lIns="0" tIns="12953" rIns="0" bIns="0" rtlCol="0">
            <a:spAutoFit/>
          </a:bodyPr>
          <a:lstStyle/>
          <a:p>
            <a:pPr marL="12953" marR="0" lvl="0" indent="0" algn="l" defTabSz="932742" rtl="0" eaLnBrk="1" fontAlgn="auto" latinLnBrk="0" hangingPunct="1">
              <a:lnSpc>
                <a:spcPct val="100000"/>
              </a:lnSpc>
              <a:spcBef>
                <a:spcPts val="102"/>
              </a:spcBef>
              <a:spcAft>
                <a:spcPts val="0"/>
              </a:spcAft>
              <a:buClrTx/>
              <a:buSzTx/>
              <a:buFontTx/>
              <a:buNone/>
              <a:tabLst/>
              <a:defRPr/>
            </a:pPr>
            <a:r>
              <a:rPr kumimoji="0" sz="1400" b="0" i="0" u="none" strike="noStrike" kern="1200" cap="none" spc="-15" normalizeH="0" baseline="0" noProof="0">
                <a:ln>
                  <a:noFill/>
                </a:ln>
                <a:solidFill>
                  <a:srgbClr val="051821"/>
                </a:solidFill>
                <a:effectLst/>
                <a:uLnTx/>
                <a:uFillTx/>
                <a:ea typeface="+mn-ea"/>
                <a:cs typeface="Verdana"/>
              </a:rPr>
              <a:t>E</a:t>
            </a:r>
            <a:r>
              <a:rPr kumimoji="0" lang="en-US" sz="1400" b="0" i="0" u="none" strike="noStrike" kern="1200" cap="none" spc="-15" normalizeH="0" baseline="0" noProof="0">
                <a:ln>
                  <a:noFill/>
                </a:ln>
                <a:solidFill>
                  <a:srgbClr val="051821"/>
                </a:solidFill>
                <a:effectLst/>
                <a:uLnTx/>
                <a:uFillTx/>
                <a:ea typeface="+mn-ea"/>
                <a:cs typeface="Verdana"/>
              </a:rPr>
              <a:t>ADD</a:t>
            </a:r>
            <a:r>
              <a:rPr kumimoji="0" sz="1400" b="0" i="0" u="none" strike="noStrike" kern="1200" cap="none" spc="-82" normalizeH="0" baseline="0" noProof="0">
                <a:ln>
                  <a:noFill/>
                </a:ln>
                <a:solidFill>
                  <a:srgbClr val="051821"/>
                </a:solidFill>
                <a:effectLst/>
                <a:uLnTx/>
                <a:uFillTx/>
                <a:ea typeface="+mn-ea"/>
                <a:cs typeface="Verdana"/>
              </a:rPr>
              <a:t> </a:t>
            </a:r>
            <a:r>
              <a:rPr kumimoji="0" sz="1400" b="0" i="0" u="none" strike="noStrike" kern="1200" cap="none" spc="-5" normalizeH="0" baseline="0" noProof="0">
                <a:ln>
                  <a:noFill/>
                </a:ln>
                <a:solidFill>
                  <a:srgbClr val="051821"/>
                </a:solidFill>
                <a:effectLst/>
                <a:uLnTx/>
                <a:uFillTx/>
                <a:ea typeface="+mn-ea"/>
                <a:cs typeface="Verdana"/>
              </a:rPr>
              <a:t>(</a:t>
            </a:r>
            <a:r>
              <a:rPr kumimoji="0" lang="en-US" sz="1400" b="0" i="0" u="none" strike="noStrike" kern="1200" cap="none" spc="-5" normalizeH="0" baseline="0" noProof="0">
                <a:ln>
                  <a:noFill/>
                </a:ln>
                <a:solidFill>
                  <a:srgbClr val="051821"/>
                </a:solidFill>
                <a:effectLst/>
                <a:uLnTx/>
                <a:uFillTx/>
                <a:ea typeface="+mn-ea"/>
                <a:cs typeface="Verdana"/>
              </a:rPr>
              <a:t>Copy Page</a:t>
            </a:r>
            <a:r>
              <a:rPr kumimoji="0" sz="1400" b="0" i="0" u="none" strike="noStrike" kern="1200" cap="none" spc="-5" normalizeH="0" baseline="0" noProof="0">
                <a:ln>
                  <a:noFill/>
                </a:ln>
                <a:solidFill>
                  <a:srgbClr val="051821"/>
                </a:solidFill>
                <a:effectLst/>
                <a:uLnTx/>
                <a:uFillTx/>
                <a:ea typeface="+mn-ea"/>
                <a:cs typeface="Verdana"/>
              </a:rPr>
              <a:t>)</a:t>
            </a:r>
            <a:endParaRPr kumimoji="0" sz="1400" b="0" i="0" u="none" strike="noStrike" kern="1200" cap="none" spc="0" normalizeH="0" baseline="0" noProof="0">
              <a:ln>
                <a:noFill/>
              </a:ln>
              <a:solidFill>
                <a:srgbClr val="FFFFFF"/>
              </a:solidFill>
              <a:effectLst/>
              <a:uLnTx/>
              <a:uFillTx/>
              <a:ea typeface="+mn-ea"/>
              <a:cs typeface="Verdana"/>
            </a:endParaRPr>
          </a:p>
        </p:txBody>
      </p:sp>
      <p:sp>
        <p:nvSpPr>
          <p:cNvPr id="73" name="Rectangle 72">
            <a:extLst>
              <a:ext uri="{FF2B5EF4-FFF2-40B4-BE49-F238E27FC236}">
                <a16:creationId xmlns:a16="http://schemas.microsoft.com/office/drawing/2014/main" id="{BFA5D3AC-5109-4F50-97BD-B4BB1DA43B2E}"/>
              </a:ext>
            </a:extLst>
          </p:cNvPr>
          <p:cNvSpPr/>
          <p:nvPr/>
        </p:nvSpPr>
        <p:spPr bwMode="auto">
          <a:xfrm>
            <a:off x="8070935" y="5690549"/>
            <a:ext cx="1517980" cy="430567"/>
          </a:xfrm>
          <a:prstGeom prst="rect">
            <a:avLst/>
          </a:prstGeom>
          <a:solidFill>
            <a:srgbClr val="7CEE7C"/>
          </a:solid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fr-FR" sz="2400" b="0" i="0" u="none" strike="noStrike" kern="120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77" name="Rectangle 76">
            <a:extLst>
              <a:ext uri="{FF2B5EF4-FFF2-40B4-BE49-F238E27FC236}">
                <a16:creationId xmlns:a16="http://schemas.microsoft.com/office/drawing/2014/main" id="{66F55E8B-04EF-435F-AEC6-F4C05F4474CA}"/>
              </a:ext>
            </a:extLst>
          </p:cNvPr>
          <p:cNvSpPr/>
          <p:nvPr/>
        </p:nvSpPr>
        <p:spPr bwMode="auto">
          <a:xfrm>
            <a:off x="2265882" y="3066497"/>
            <a:ext cx="1513955" cy="461665"/>
          </a:xfrm>
          <a:prstGeom prst="rect">
            <a:avLst/>
          </a:prstGeom>
          <a:solidFill>
            <a:srgbClr val="7CEE7C"/>
          </a:solid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fr-FR" sz="2400" b="0" i="0" u="none" strike="noStrike" kern="120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79" name="Rectangle 78">
            <a:extLst>
              <a:ext uri="{FF2B5EF4-FFF2-40B4-BE49-F238E27FC236}">
                <a16:creationId xmlns:a16="http://schemas.microsoft.com/office/drawing/2014/main" id="{20969E9C-A062-45A6-8549-99DB6F5DC4B5}"/>
              </a:ext>
            </a:extLst>
          </p:cNvPr>
          <p:cNvSpPr/>
          <p:nvPr/>
        </p:nvSpPr>
        <p:spPr>
          <a:xfrm>
            <a:off x="2265881" y="3116740"/>
            <a:ext cx="1518611" cy="259045"/>
          </a:xfrm>
          <a:prstGeom prst="rect">
            <a:avLst/>
          </a:prstGeom>
        </p:spPr>
        <p:txBody>
          <a:bodyPr wrap="square">
            <a:spAutoFit/>
          </a:bodyPr>
          <a:lstStyle/>
          <a:p>
            <a:pPr marL="13970" marR="0" lvl="0" indent="0" algn="ctr" defTabSz="932742" rtl="0" eaLnBrk="1" fontAlgn="auto" latinLnBrk="0" hangingPunct="1">
              <a:lnSpc>
                <a:spcPts val="1315"/>
              </a:lnSpc>
              <a:spcBef>
                <a:spcPts val="0"/>
              </a:spcBef>
              <a:spcAft>
                <a:spcPts val="0"/>
              </a:spcAft>
              <a:buClrTx/>
              <a:buSzTx/>
              <a:buFontTx/>
              <a:buNone/>
              <a:tabLst/>
              <a:defRPr/>
            </a:pPr>
            <a:r>
              <a:rPr kumimoji="0" lang="fr-FR" sz="1400" b="0" i="0" u="none" strike="noStrike" kern="1200" cap="none" spc="-5" normalizeH="0" baseline="0" noProof="0">
                <a:ln>
                  <a:noFill/>
                </a:ln>
                <a:solidFill>
                  <a:srgbClr val="505050">
                    <a:lumMod val="50000"/>
                  </a:srgbClr>
                </a:solidFill>
                <a:effectLst/>
                <a:uLnTx/>
                <a:uFillTx/>
                <a:ea typeface="+mn-ea"/>
                <a:cs typeface="Verdana"/>
              </a:rPr>
              <a:t>Code/Data</a:t>
            </a:r>
          </a:p>
        </p:txBody>
      </p:sp>
      <p:sp>
        <p:nvSpPr>
          <p:cNvPr id="81" name="object 3">
            <a:extLst>
              <a:ext uri="{FF2B5EF4-FFF2-40B4-BE49-F238E27FC236}">
                <a16:creationId xmlns:a16="http://schemas.microsoft.com/office/drawing/2014/main" id="{019846E1-3AA3-4314-9003-C31397CFB332}"/>
              </a:ext>
            </a:extLst>
          </p:cNvPr>
          <p:cNvSpPr txBox="1"/>
          <p:nvPr/>
        </p:nvSpPr>
        <p:spPr>
          <a:xfrm>
            <a:off x="3923091" y="5151242"/>
            <a:ext cx="1645656" cy="232820"/>
          </a:xfrm>
          <a:prstGeom prst="rect">
            <a:avLst/>
          </a:prstGeom>
        </p:spPr>
        <p:txBody>
          <a:bodyPr vert="horz" wrap="square" lIns="0" tIns="12953" rIns="0" bIns="0" rtlCol="0">
            <a:spAutoFit/>
          </a:bodyPr>
          <a:lstStyle/>
          <a:p>
            <a:pPr marL="12953" marR="0" lvl="0" indent="0" algn="l" defTabSz="932742" rtl="0" eaLnBrk="1" fontAlgn="auto" latinLnBrk="0" hangingPunct="1">
              <a:lnSpc>
                <a:spcPct val="100000"/>
              </a:lnSpc>
              <a:spcBef>
                <a:spcPts val="102"/>
              </a:spcBef>
              <a:spcAft>
                <a:spcPts val="0"/>
              </a:spcAft>
              <a:buClrTx/>
              <a:buSzTx/>
              <a:buFontTx/>
              <a:buNone/>
              <a:tabLst/>
              <a:defRPr/>
            </a:pPr>
            <a:r>
              <a:rPr kumimoji="0" sz="1400" b="0" i="0" u="none" strike="noStrike" kern="1200" cap="none" spc="-15" normalizeH="0" baseline="0" noProof="0">
                <a:ln>
                  <a:noFill/>
                </a:ln>
                <a:solidFill>
                  <a:srgbClr val="051821"/>
                </a:solidFill>
                <a:effectLst/>
                <a:uLnTx/>
                <a:uFillTx/>
                <a:ea typeface="+mn-ea"/>
                <a:cs typeface="Verdana"/>
              </a:rPr>
              <a:t>E</a:t>
            </a:r>
            <a:r>
              <a:rPr kumimoji="0" lang="en-US" sz="1400" b="0" i="0" u="none" strike="noStrike" kern="1200" cap="none" spc="-15" normalizeH="0" baseline="0" noProof="0">
                <a:ln>
                  <a:noFill/>
                </a:ln>
                <a:solidFill>
                  <a:srgbClr val="051821"/>
                </a:solidFill>
                <a:effectLst/>
                <a:uLnTx/>
                <a:uFillTx/>
                <a:ea typeface="+mn-ea"/>
                <a:cs typeface="Verdana"/>
              </a:rPr>
              <a:t>EXTEND</a:t>
            </a:r>
            <a:endParaRPr kumimoji="0" sz="1400" b="0" i="0" u="none" strike="noStrike" kern="1200" cap="none" spc="0" normalizeH="0" baseline="0" noProof="0">
              <a:ln>
                <a:noFill/>
              </a:ln>
              <a:solidFill>
                <a:srgbClr val="FFFFFF"/>
              </a:solidFill>
              <a:effectLst/>
              <a:uLnTx/>
              <a:uFillTx/>
              <a:ea typeface="+mn-ea"/>
              <a:cs typeface="Verdana"/>
            </a:endParaRPr>
          </a:p>
        </p:txBody>
      </p:sp>
      <p:sp>
        <p:nvSpPr>
          <p:cNvPr id="83" name="object 3">
            <a:extLst>
              <a:ext uri="{FF2B5EF4-FFF2-40B4-BE49-F238E27FC236}">
                <a16:creationId xmlns:a16="http://schemas.microsoft.com/office/drawing/2014/main" id="{F75E1994-9DD9-4408-98E9-E1F9FF28B105}"/>
              </a:ext>
            </a:extLst>
          </p:cNvPr>
          <p:cNvSpPr txBox="1"/>
          <p:nvPr/>
        </p:nvSpPr>
        <p:spPr>
          <a:xfrm>
            <a:off x="3913764" y="5384062"/>
            <a:ext cx="1645656" cy="232820"/>
          </a:xfrm>
          <a:prstGeom prst="rect">
            <a:avLst/>
          </a:prstGeom>
        </p:spPr>
        <p:txBody>
          <a:bodyPr vert="horz" wrap="square" lIns="0" tIns="12953" rIns="0" bIns="0" rtlCol="0">
            <a:spAutoFit/>
          </a:bodyPr>
          <a:lstStyle/>
          <a:p>
            <a:pPr marL="12953" marR="0" lvl="0" indent="0" algn="l" defTabSz="932742" rtl="0" eaLnBrk="1" fontAlgn="auto" latinLnBrk="0" hangingPunct="1">
              <a:lnSpc>
                <a:spcPct val="100000"/>
              </a:lnSpc>
              <a:spcBef>
                <a:spcPts val="102"/>
              </a:spcBef>
              <a:spcAft>
                <a:spcPts val="0"/>
              </a:spcAft>
              <a:buClrTx/>
              <a:buSzTx/>
              <a:buFontTx/>
              <a:buNone/>
              <a:tabLst/>
              <a:defRPr/>
            </a:pPr>
            <a:r>
              <a:rPr kumimoji="0" sz="1400" b="0" i="0" u="none" strike="noStrike" kern="1200" cap="none" spc="-15" normalizeH="0" baseline="0" noProof="0">
                <a:ln>
                  <a:noFill/>
                </a:ln>
                <a:solidFill>
                  <a:srgbClr val="051821"/>
                </a:solidFill>
                <a:effectLst/>
                <a:uLnTx/>
                <a:uFillTx/>
                <a:ea typeface="+mn-ea"/>
                <a:cs typeface="Verdana"/>
              </a:rPr>
              <a:t>E</a:t>
            </a:r>
            <a:r>
              <a:rPr kumimoji="0" lang="en-US" sz="1400" b="0" i="0" u="none" strike="noStrike" kern="1200" cap="none" spc="-15" normalizeH="0" baseline="0" noProof="0">
                <a:ln>
                  <a:noFill/>
                </a:ln>
                <a:solidFill>
                  <a:srgbClr val="051821"/>
                </a:solidFill>
                <a:effectLst/>
                <a:uLnTx/>
                <a:uFillTx/>
                <a:ea typeface="+mn-ea"/>
                <a:cs typeface="Verdana"/>
              </a:rPr>
              <a:t>INIT</a:t>
            </a:r>
            <a:endParaRPr kumimoji="0" sz="1400" b="0" i="0" u="none" strike="noStrike" kern="1200" cap="none" spc="0" normalizeH="0" baseline="0" noProof="0">
              <a:ln>
                <a:noFill/>
              </a:ln>
              <a:solidFill>
                <a:srgbClr val="FFFFFF"/>
              </a:solidFill>
              <a:effectLst/>
              <a:uLnTx/>
              <a:uFillTx/>
              <a:ea typeface="+mn-ea"/>
              <a:cs typeface="Verdana"/>
            </a:endParaRPr>
          </a:p>
        </p:txBody>
      </p:sp>
      <p:sp>
        <p:nvSpPr>
          <p:cNvPr id="85" name="object 3">
            <a:extLst>
              <a:ext uri="{FF2B5EF4-FFF2-40B4-BE49-F238E27FC236}">
                <a16:creationId xmlns:a16="http://schemas.microsoft.com/office/drawing/2014/main" id="{D76676D5-D037-496C-B0F4-22602A835252}"/>
              </a:ext>
            </a:extLst>
          </p:cNvPr>
          <p:cNvSpPr txBox="1"/>
          <p:nvPr/>
        </p:nvSpPr>
        <p:spPr>
          <a:xfrm>
            <a:off x="3920952" y="5588688"/>
            <a:ext cx="1645656" cy="232820"/>
          </a:xfrm>
          <a:prstGeom prst="rect">
            <a:avLst/>
          </a:prstGeom>
        </p:spPr>
        <p:txBody>
          <a:bodyPr vert="horz" wrap="square" lIns="0" tIns="12953" rIns="0" bIns="0" rtlCol="0">
            <a:spAutoFit/>
          </a:bodyPr>
          <a:lstStyle/>
          <a:p>
            <a:pPr marL="12953" marR="0" lvl="0" indent="0" algn="l" defTabSz="932742" rtl="0" eaLnBrk="1" fontAlgn="auto" latinLnBrk="0" hangingPunct="1">
              <a:lnSpc>
                <a:spcPct val="100000"/>
              </a:lnSpc>
              <a:spcBef>
                <a:spcPts val="102"/>
              </a:spcBef>
              <a:spcAft>
                <a:spcPts val="0"/>
              </a:spcAft>
              <a:buClrTx/>
              <a:buSzTx/>
              <a:buFontTx/>
              <a:buNone/>
              <a:tabLst/>
              <a:defRPr/>
            </a:pPr>
            <a:r>
              <a:rPr kumimoji="0" sz="1400" b="0" i="0" u="none" strike="noStrike" kern="1200" cap="none" spc="-15" normalizeH="0" baseline="0" noProof="0">
                <a:ln>
                  <a:noFill/>
                </a:ln>
                <a:solidFill>
                  <a:srgbClr val="051821"/>
                </a:solidFill>
                <a:effectLst/>
                <a:uLnTx/>
                <a:uFillTx/>
                <a:ea typeface="+mn-ea"/>
                <a:cs typeface="Verdana"/>
              </a:rPr>
              <a:t>E</a:t>
            </a:r>
            <a:r>
              <a:rPr kumimoji="0" lang="en-US" sz="1400" b="0" i="0" u="none" strike="noStrike" kern="1200" cap="none" spc="-15" normalizeH="0" baseline="0" noProof="0">
                <a:ln>
                  <a:noFill/>
                </a:ln>
                <a:solidFill>
                  <a:srgbClr val="051821"/>
                </a:solidFill>
                <a:effectLst/>
                <a:uLnTx/>
                <a:uFillTx/>
                <a:ea typeface="+mn-ea"/>
                <a:cs typeface="Verdana"/>
              </a:rPr>
              <a:t>ENTER</a:t>
            </a:r>
            <a:endParaRPr kumimoji="0" sz="1400" b="0" i="0" u="none" strike="noStrike" kern="1200" cap="none" spc="0" normalizeH="0" baseline="0" noProof="0">
              <a:ln>
                <a:noFill/>
              </a:ln>
              <a:solidFill>
                <a:srgbClr val="FFFFFF"/>
              </a:solidFill>
              <a:effectLst/>
              <a:uLnTx/>
              <a:uFillTx/>
              <a:ea typeface="+mn-ea"/>
              <a:cs typeface="Verdana"/>
            </a:endParaRPr>
          </a:p>
        </p:txBody>
      </p:sp>
      <p:sp>
        <p:nvSpPr>
          <p:cNvPr id="87" name="object 3">
            <a:extLst>
              <a:ext uri="{FF2B5EF4-FFF2-40B4-BE49-F238E27FC236}">
                <a16:creationId xmlns:a16="http://schemas.microsoft.com/office/drawing/2014/main" id="{5DDC899C-AB1A-4965-AD7B-E34F6374E76D}"/>
              </a:ext>
            </a:extLst>
          </p:cNvPr>
          <p:cNvSpPr txBox="1"/>
          <p:nvPr/>
        </p:nvSpPr>
        <p:spPr>
          <a:xfrm>
            <a:off x="3928140" y="5789422"/>
            <a:ext cx="1645656" cy="232820"/>
          </a:xfrm>
          <a:prstGeom prst="rect">
            <a:avLst/>
          </a:prstGeom>
        </p:spPr>
        <p:txBody>
          <a:bodyPr vert="horz" wrap="square" lIns="0" tIns="12953" rIns="0" bIns="0" rtlCol="0">
            <a:spAutoFit/>
          </a:bodyPr>
          <a:lstStyle/>
          <a:p>
            <a:pPr marL="12953" marR="0" lvl="0" indent="0" algn="l" defTabSz="932742" rtl="0" eaLnBrk="1" fontAlgn="auto" latinLnBrk="0" hangingPunct="1">
              <a:lnSpc>
                <a:spcPct val="100000"/>
              </a:lnSpc>
              <a:spcBef>
                <a:spcPts val="102"/>
              </a:spcBef>
              <a:spcAft>
                <a:spcPts val="0"/>
              </a:spcAft>
              <a:buClrTx/>
              <a:buSzTx/>
              <a:buFontTx/>
              <a:buNone/>
              <a:tabLst/>
              <a:defRPr/>
            </a:pPr>
            <a:r>
              <a:rPr kumimoji="0" sz="1400" b="0" i="0" u="none" strike="noStrike" kern="1200" cap="none" spc="-15" normalizeH="0" baseline="0" noProof="0">
                <a:ln>
                  <a:noFill/>
                </a:ln>
                <a:solidFill>
                  <a:srgbClr val="051821"/>
                </a:solidFill>
                <a:effectLst/>
                <a:uLnTx/>
                <a:uFillTx/>
                <a:ea typeface="+mn-ea"/>
                <a:cs typeface="Verdana"/>
              </a:rPr>
              <a:t>E</a:t>
            </a:r>
            <a:r>
              <a:rPr kumimoji="0" lang="en-US" sz="1400" b="0" i="0" u="none" strike="noStrike" kern="1200" cap="none" spc="-15" normalizeH="0" baseline="0" noProof="0">
                <a:ln>
                  <a:noFill/>
                </a:ln>
                <a:solidFill>
                  <a:srgbClr val="051821"/>
                </a:solidFill>
                <a:effectLst/>
                <a:uLnTx/>
                <a:uFillTx/>
                <a:ea typeface="+mn-ea"/>
                <a:cs typeface="Verdana"/>
              </a:rPr>
              <a:t>EXIT</a:t>
            </a:r>
            <a:endParaRPr kumimoji="0" sz="1400" b="0" i="0" u="none" strike="noStrike" kern="1200" cap="none" spc="0" normalizeH="0" baseline="0" noProof="0">
              <a:ln>
                <a:noFill/>
              </a:ln>
              <a:solidFill>
                <a:srgbClr val="FFFFFF"/>
              </a:solidFill>
              <a:effectLst/>
              <a:uLnTx/>
              <a:uFillTx/>
              <a:ea typeface="+mn-ea"/>
              <a:cs typeface="Verdana"/>
            </a:endParaRPr>
          </a:p>
        </p:txBody>
      </p:sp>
      <p:sp>
        <p:nvSpPr>
          <p:cNvPr id="8" name="Rectangle 7">
            <a:extLst>
              <a:ext uri="{FF2B5EF4-FFF2-40B4-BE49-F238E27FC236}">
                <a16:creationId xmlns:a16="http://schemas.microsoft.com/office/drawing/2014/main" id="{75CEF057-B045-41A6-9DA4-8680B1B71AFE}"/>
              </a:ext>
            </a:extLst>
          </p:cNvPr>
          <p:cNvSpPr/>
          <p:nvPr/>
        </p:nvSpPr>
        <p:spPr>
          <a:xfrm>
            <a:off x="8102255" y="3760565"/>
            <a:ext cx="1476110" cy="259045"/>
          </a:xfrm>
          <a:prstGeom prst="rect">
            <a:avLst/>
          </a:prstGeom>
        </p:spPr>
        <p:txBody>
          <a:bodyPr wrap="none">
            <a:spAutoFit/>
          </a:bodyPr>
          <a:lstStyle/>
          <a:p>
            <a:pPr marL="13970" marR="0" lvl="0" indent="0" algn="ctr" defTabSz="932742" rtl="0" eaLnBrk="1" fontAlgn="auto" latinLnBrk="0" hangingPunct="1">
              <a:lnSpc>
                <a:spcPts val="1315"/>
              </a:lnSpc>
              <a:spcBef>
                <a:spcPts val="0"/>
              </a:spcBef>
              <a:spcAft>
                <a:spcPts val="0"/>
              </a:spcAft>
              <a:buClrTx/>
              <a:buSzTx/>
              <a:buFontTx/>
              <a:buNone/>
              <a:tabLst/>
              <a:defRPr/>
            </a:pPr>
            <a:r>
              <a:rPr kumimoji="0" lang="fr-FR" sz="1400" b="0" i="0" u="none" strike="noStrike" kern="1200" cap="none" spc="-5" normalizeH="0" baseline="0" noProof="0">
                <a:ln>
                  <a:noFill/>
                </a:ln>
                <a:solidFill>
                  <a:schemeClr val="bg1"/>
                </a:solidFill>
                <a:effectLst/>
                <a:uLnTx/>
                <a:uFillTx/>
                <a:ea typeface="+mn-ea"/>
                <a:cs typeface="Verdana"/>
              </a:rPr>
              <a:t>System Memory</a:t>
            </a:r>
            <a:endParaRPr kumimoji="0" lang="fr-FR" sz="1400" b="0" i="0" u="none" strike="noStrike" kern="1200" cap="none" spc="0" normalizeH="0" baseline="0" noProof="0">
              <a:ln>
                <a:noFill/>
              </a:ln>
              <a:solidFill>
                <a:schemeClr val="bg1"/>
              </a:solidFill>
              <a:effectLst/>
              <a:uLnTx/>
              <a:uFillTx/>
              <a:ea typeface="+mn-ea"/>
              <a:cs typeface="Verdana"/>
            </a:endParaRPr>
          </a:p>
        </p:txBody>
      </p:sp>
      <p:sp>
        <p:nvSpPr>
          <p:cNvPr id="10" name="Rectangle 9">
            <a:extLst>
              <a:ext uri="{FF2B5EF4-FFF2-40B4-BE49-F238E27FC236}">
                <a16:creationId xmlns:a16="http://schemas.microsoft.com/office/drawing/2014/main" id="{3B642C81-98C9-4B75-8A51-EC549057620B}"/>
              </a:ext>
            </a:extLst>
          </p:cNvPr>
          <p:cNvSpPr/>
          <p:nvPr/>
        </p:nvSpPr>
        <p:spPr>
          <a:xfrm>
            <a:off x="8060024" y="5281226"/>
            <a:ext cx="1492079" cy="425758"/>
          </a:xfrm>
          <a:prstGeom prst="rect">
            <a:avLst/>
          </a:prstGeom>
        </p:spPr>
        <p:txBody>
          <a:bodyPr wrap="square">
            <a:spAutoFit/>
          </a:bodyPr>
          <a:lstStyle/>
          <a:p>
            <a:pPr marL="13970" marR="0" lvl="0" indent="0" algn="ctr" defTabSz="932742" rtl="0" eaLnBrk="1" fontAlgn="auto" latinLnBrk="0" hangingPunct="1">
              <a:lnSpc>
                <a:spcPts val="1315"/>
              </a:lnSpc>
              <a:spcBef>
                <a:spcPts val="0"/>
              </a:spcBef>
              <a:spcAft>
                <a:spcPts val="0"/>
              </a:spcAft>
              <a:buClrTx/>
              <a:buSzTx/>
              <a:buFontTx/>
              <a:buNone/>
              <a:tabLst/>
              <a:defRPr/>
            </a:pPr>
            <a:r>
              <a:rPr kumimoji="0" lang="en-US" sz="1400" b="0" i="0" u="none" strike="noStrike" kern="1200" cap="none" spc="-5" normalizeH="0" baseline="0" noProof="0">
                <a:ln>
                  <a:noFill/>
                </a:ln>
                <a:solidFill>
                  <a:srgbClr val="505050">
                    <a:lumMod val="50000"/>
                  </a:srgbClr>
                </a:solidFill>
                <a:effectLst/>
                <a:uLnTx/>
                <a:uFillTx/>
                <a:ea typeface="+mn-ea"/>
                <a:cs typeface="Verdana"/>
              </a:rPr>
              <a:t>Plaintext Code/Data</a:t>
            </a:r>
            <a:endParaRPr kumimoji="0" lang="fr-FR" sz="1400" b="0" i="0" u="none" strike="noStrike" kern="1200" cap="none" spc="0" normalizeH="0" baseline="0" noProof="0">
              <a:ln>
                <a:noFill/>
              </a:ln>
              <a:solidFill>
                <a:srgbClr val="505050">
                  <a:lumMod val="50000"/>
                </a:srgbClr>
              </a:solidFill>
              <a:effectLst/>
              <a:uLnTx/>
              <a:uFillTx/>
              <a:ea typeface="+mn-ea"/>
              <a:cs typeface="Verdana"/>
            </a:endParaRPr>
          </a:p>
        </p:txBody>
      </p:sp>
      <p:sp>
        <p:nvSpPr>
          <p:cNvPr id="12" name="Rectangle 11">
            <a:extLst>
              <a:ext uri="{FF2B5EF4-FFF2-40B4-BE49-F238E27FC236}">
                <a16:creationId xmlns:a16="http://schemas.microsoft.com/office/drawing/2014/main" id="{FCD54684-7E9B-4FAC-A645-C1B7DCBBC40F}"/>
              </a:ext>
            </a:extLst>
          </p:cNvPr>
          <p:cNvSpPr/>
          <p:nvPr/>
        </p:nvSpPr>
        <p:spPr>
          <a:xfrm>
            <a:off x="8069487" y="5715344"/>
            <a:ext cx="1492079" cy="425758"/>
          </a:xfrm>
          <a:prstGeom prst="rect">
            <a:avLst/>
          </a:prstGeom>
        </p:spPr>
        <p:txBody>
          <a:bodyPr wrap="square">
            <a:spAutoFit/>
          </a:bodyPr>
          <a:lstStyle/>
          <a:p>
            <a:pPr marL="13970" marR="0" lvl="0" indent="0" algn="ctr" defTabSz="932742" rtl="0" eaLnBrk="1" fontAlgn="auto" latinLnBrk="0" hangingPunct="1">
              <a:lnSpc>
                <a:spcPts val="1315"/>
              </a:lnSpc>
              <a:spcBef>
                <a:spcPts val="0"/>
              </a:spcBef>
              <a:spcAft>
                <a:spcPts val="0"/>
              </a:spcAft>
              <a:buClrTx/>
              <a:buSzTx/>
              <a:buFontTx/>
              <a:buNone/>
              <a:tabLst/>
              <a:defRPr/>
            </a:pPr>
            <a:r>
              <a:rPr kumimoji="0" lang="en-US" sz="1400" b="0" i="0" u="none" strike="noStrike" kern="1200" cap="none" spc="-5" normalizeH="0" baseline="0" noProof="0">
                <a:ln>
                  <a:noFill/>
                </a:ln>
                <a:solidFill>
                  <a:srgbClr val="505050">
                    <a:lumMod val="50000"/>
                  </a:srgbClr>
                </a:solidFill>
                <a:effectLst/>
                <a:uLnTx/>
                <a:uFillTx/>
                <a:ea typeface="+mn-ea"/>
                <a:cs typeface="Verdana"/>
              </a:rPr>
              <a:t>Plaintext Code/Data</a:t>
            </a:r>
            <a:endParaRPr kumimoji="0" lang="fr-FR" sz="1400" b="0" i="0" u="none" strike="noStrike" kern="1200" cap="none" spc="0" normalizeH="0" baseline="0" noProof="0">
              <a:ln>
                <a:noFill/>
              </a:ln>
              <a:solidFill>
                <a:srgbClr val="505050">
                  <a:lumMod val="50000"/>
                </a:srgbClr>
              </a:solidFill>
              <a:effectLst/>
              <a:uLnTx/>
              <a:uFillTx/>
              <a:ea typeface="+mn-ea"/>
              <a:cs typeface="Verdana"/>
            </a:endParaRPr>
          </a:p>
        </p:txBody>
      </p:sp>
      <p:sp>
        <p:nvSpPr>
          <p:cNvPr id="14" name="Rectangle 13">
            <a:extLst>
              <a:ext uri="{FF2B5EF4-FFF2-40B4-BE49-F238E27FC236}">
                <a16:creationId xmlns:a16="http://schemas.microsoft.com/office/drawing/2014/main" id="{9239CBC4-CF11-4A36-ABAA-F75360629BB8}"/>
              </a:ext>
            </a:extLst>
          </p:cNvPr>
          <p:cNvSpPr/>
          <p:nvPr/>
        </p:nvSpPr>
        <p:spPr>
          <a:xfrm>
            <a:off x="8102254" y="2186611"/>
            <a:ext cx="1492079" cy="425758"/>
          </a:xfrm>
          <a:prstGeom prst="rect">
            <a:avLst/>
          </a:prstGeom>
        </p:spPr>
        <p:txBody>
          <a:bodyPr wrap="square">
            <a:spAutoFit/>
          </a:bodyPr>
          <a:lstStyle/>
          <a:p>
            <a:pPr marL="13970" marR="0" lvl="0" indent="0" algn="ctr" defTabSz="932742" rtl="0" eaLnBrk="1" fontAlgn="auto" latinLnBrk="0" hangingPunct="1">
              <a:lnSpc>
                <a:spcPts val="1315"/>
              </a:lnSpc>
              <a:spcBef>
                <a:spcPts val="0"/>
              </a:spcBef>
              <a:spcAft>
                <a:spcPts val="0"/>
              </a:spcAft>
              <a:buClrTx/>
              <a:buSzTx/>
              <a:buFontTx/>
              <a:buNone/>
              <a:tabLst/>
              <a:defRPr/>
            </a:pPr>
            <a:r>
              <a:rPr kumimoji="0" lang="en-US" sz="1400" b="0" i="0" u="none" strike="noStrike" kern="1200" cap="none" spc="-5" normalizeH="0" baseline="0" noProof="0">
                <a:ln>
                  <a:noFill/>
                </a:ln>
                <a:solidFill>
                  <a:srgbClr val="505050">
                    <a:lumMod val="50000"/>
                  </a:srgbClr>
                </a:solidFill>
                <a:effectLst/>
                <a:uLnTx/>
                <a:uFillTx/>
                <a:ea typeface="+mn-ea"/>
                <a:cs typeface="Verdana"/>
              </a:rPr>
              <a:t>Plaintext Code/Data</a:t>
            </a:r>
            <a:endParaRPr kumimoji="0" lang="fr-FR" sz="1400" b="0" i="0" u="none" strike="noStrike" kern="1200" cap="none" spc="0" normalizeH="0" baseline="0" noProof="0">
              <a:ln>
                <a:noFill/>
              </a:ln>
              <a:solidFill>
                <a:srgbClr val="505050">
                  <a:lumMod val="50000"/>
                </a:srgbClr>
              </a:solidFill>
              <a:effectLst/>
              <a:uLnTx/>
              <a:uFillTx/>
              <a:ea typeface="+mn-ea"/>
              <a:cs typeface="Verdana"/>
            </a:endParaRPr>
          </a:p>
        </p:txBody>
      </p:sp>
    </p:spTree>
    <p:extLst>
      <p:ext uri="{BB962C8B-B14F-4D97-AF65-F5344CB8AC3E}">
        <p14:creationId xmlns:p14="http://schemas.microsoft.com/office/powerpoint/2010/main" val="2159978387"/>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72274" y="144462"/>
            <a:ext cx="11889564" cy="860424"/>
          </a:xfrm>
        </p:spPr>
        <p:txBody>
          <a:bodyPr/>
          <a:lstStyle/>
          <a:p>
            <a:r>
              <a:rPr lang="en-US"/>
              <a:t>Lifecycle of an enclave</a:t>
            </a:r>
          </a:p>
        </p:txBody>
      </p:sp>
      <p:sp>
        <p:nvSpPr>
          <p:cNvPr id="3" name="object 2">
            <a:extLst>
              <a:ext uri="{FF2B5EF4-FFF2-40B4-BE49-F238E27FC236}">
                <a16:creationId xmlns:a16="http://schemas.microsoft.com/office/drawing/2014/main" id="{9485C496-E04D-488C-BF61-04767D6DA668}"/>
              </a:ext>
            </a:extLst>
          </p:cNvPr>
          <p:cNvSpPr/>
          <p:nvPr/>
        </p:nvSpPr>
        <p:spPr>
          <a:xfrm>
            <a:off x="2260909" y="1547836"/>
            <a:ext cx="1527048" cy="5412105"/>
          </a:xfrm>
          <a:custGeom>
            <a:avLst/>
            <a:gdLst/>
            <a:ahLst/>
            <a:cxnLst/>
            <a:rect l="l" t="t" r="r" b="b"/>
            <a:pathLst>
              <a:path w="1295400" h="5412105">
                <a:moveTo>
                  <a:pt x="0" y="5411724"/>
                </a:moveTo>
                <a:lnTo>
                  <a:pt x="1295400" y="5411724"/>
                </a:lnTo>
                <a:lnTo>
                  <a:pt x="1295400" y="0"/>
                </a:lnTo>
                <a:lnTo>
                  <a:pt x="0" y="0"/>
                </a:lnTo>
                <a:lnTo>
                  <a:pt x="0" y="5411724"/>
                </a:lnTo>
                <a:close/>
              </a:path>
            </a:pathLst>
          </a:custGeom>
          <a:solidFill>
            <a:srgbClr val="008000"/>
          </a:solidFill>
          <a:ln w="28575">
            <a:solidFill>
              <a:schemeClr val="bg1">
                <a:lumMod val="50000"/>
              </a:schemeClr>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FFFFFF"/>
              </a:solidFill>
              <a:effectLst/>
              <a:uLnTx/>
              <a:uFillTx/>
              <a:latin typeface="Segoe UI"/>
              <a:ea typeface="+mn-ea"/>
              <a:cs typeface="+mn-cs"/>
            </a:endParaRPr>
          </a:p>
        </p:txBody>
      </p:sp>
      <p:sp>
        <p:nvSpPr>
          <p:cNvPr id="4" name="object 4">
            <a:extLst>
              <a:ext uri="{FF2B5EF4-FFF2-40B4-BE49-F238E27FC236}">
                <a16:creationId xmlns:a16="http://schemas.microsoft.com/office/drawing/2014/main" id="{7DCB428B-530B-4381-A671-2C7CD265F1F0}"/>
              </a:ext>
            </a:extLst>
          </p:cNvPr>
          <p:cNvSpPr/>
          <p:nvPr/>
        </p:nvSpPr>
        <p:spPr>
          <a:xfrm>
            <a:off x="8076354" y="1539350"/>
            <a:ext cx="1524000" cy="5410200"/>
          </a:xfrm>
          <a:custGeom>
            <a:avLst/>
            <a:gdLst/>
            <a:ahLst/>
            <a:cxnLst/>
            <a:rect l="l" t="t" r="r" b="b"/>
            <a:pathLst>
              <a:path w="1524000" h="5410200">
                <a:moveTo>
                  <a:pt x="0" y="5410200"/>
                </a:moveTo>
                <a:lnTo>
                  <a:pt x="1524000" y="5410200"/>
                </a:lnTo>
                <a:lnTo>
                  <a:pt x="1524000" y="0"/>
                </a:lnTo>
                <a:lnTo>
                  <a:pt x="0" y="0"/>
                </a:lnTo>
                <a:lnTo>
                  <a:pt x="0" y="5410200"/>
                </a:lnTo>
                <a:close/>
              </a:path>
            </a:pathLst>
          </a:custGeom>
          <a:solidFill>
            <a:srgbClr val="555E61"/>
          </a:solidFill>
          <a:ln w="28575">
            <a:solidFill>
              <a:schemeClr val="bg1">
                <a:lumMod val="50000"/>
              </a:schemeClr>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FFFFFF"/>
              </a:solidFill>
              <a:effectLst/>
              <a:uLnTx/>
              <a:uFillTx/>
              <a:latin typeface="Segoe UI"/>
              <a:ea typeface="+mn-ea"/>
              <a:cs typeface="+mn-cs"/>
            </a:endParaRPr>
          </a:p>
        </p:txBody>
      </p:sp>
      <p:sp>
        <p:nvSpPr>
          <p:cNvPr id="5" name="TextBox 4">
            <a:extLst>
              <a:ext uri="{FF2B5EF4-FFF2-40B4-BE49-F238E27FC236}">
                <a16:creationId xmlns:a16="http://schemas.microsoft.com/office/drawing/2014/main" id="{E47D8150-7B83-4B66-B9BE-B13EB2FC572F}"/>
              </a:ext>
            </a:extLst>
          </p:cNvPr>
          <p:cNvSpPr txBox="1"/>
          <p:nvPr/>
        </p:nvSpPr>
        <p:spPr>
          <a:xfrm>
            <a:off x="1923133" y="889144"/>
            <a:ext cx="2054088" cy="517065"/>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a:ln>
                  <a:noFill/>
                </a:ln>
                <a:solidFill>
                  <a:srgbClr val="505050">
                    <a:lumMod val="50000"/>
                  </a:srgbClr>
                </a:solidFill>
                <a:effectLst/>
                <a:uLnTx/>
                <a:uFillTx/>
                <a:latin typeface="Segoe UI"/>
                <a:ea typeface="+mn-ea"/>
                <a:cs typeface="+mn-cs"/>
              </a:rPr>
              <a:t>Virtual Addr Space</a:t>
            </a:r>
          </a:p>
        </p:txBody>
      </p:sp>
      <p:sp>
        <p:nvSpPr>
          <p:cNvPr id="6" name="TextBox 5">
            <a:extLst>
              <a:ext uri="{FF2B5EF4-FFF2-40B4-BE49-F238E27FC236}">
                <a16:creationId xmlns:a16="http://schemas.microsoft.com/office/drawing/2014/main" id="{C6338F15-6942-429D-B4C1-E0DFFFF20DD2}"/>
              </a:ext>
            </a:extLst>
          </p:cNvPr>
          <p:cNvSpPr txBox="1"/>
          <p:nvPr/>
        </p:nvSpPr>
        <p:spPr>
          <a:xfrm>
            <a:off x="7750946" y="889144"/>
            <a:ext cx="2174827" cy="517065"/>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a:ln>
                  <a:noFill/>
                </a:ln>
                <a:solidFill>
                  <a:srgbClr val="505050">
                    <a:lumMod val="50000"/>
                  </a:srgbClr>
                </a:solidFill>
                <a:effectLst/>
                <a:uLnTx/>
                <a:uFillTx/>
                <a:latin typeface="Segoe UI"/>
                <a:ea typeface="+mn-ea"/>
                <a:cs typeface="+mn-cs"/>
              </a:rPr>
              <a:t>Physical </a:t>
            </a:r>
            <a:r>
              <a:rPr kumimoji="0" lang="en-US" sz="1600" b="0" i="0" u="none" strike="noStrike" kern="1200" cap="none" spc="0" normalizeH="0" baseline="0" err="1">
                <a:ln>
                  <a:noFill/>
                </a:ln>
                <a:solidFill>
                  <a:srgbClr val="505050">
                    <a:lumMod val="50000"/>
                  </a:srgbClr>
                </a:solidFill>
                <a:effectLst/>
                <a:uLnTx/>
                <a:uFillTx/>
                <a:latin typeface="Segoe UI"/>
                <a:ea typeface="+mn-ea"/>
                <a:cs typeface="+mn-cs"/>
              </a:rPr>
              <a:t>Addr</a:t>
            </a:r>
            <a:r>
              <a:rPr kumimoji="0" lang="en-US" sz="1600" b="0" i="0" u="none" strike="noStrike" kern="1200" cap="none" spc="0" normalizeH="0" baseline="0">
                <a:ln>
                  <a:noFill/>
                </a:ln>
                <a:solidFill>
                  <a:srgbClr val="505050">
                    <a:lumMod val="50000"/>
                  </a:srgbClr>
                </a:solidFill>
                <a:effectLst/>
                <a:uLnTx/>
                <a:uFillTx/>
                <a:latin typeface="Segoe UI"/>
                <a:ea typeface="+mn-ea"/>
                <a:cs typeface="+mn-cs"/>
              </a:rPr>
              <a:t> Space</a:t>
            </a:r>
          </a:p>
        </p:txBody>
      </p:sp>
      <p:sp>
        <p:nvSpPr>
          <p:cNvPr id="7" name="Rectangle 6">
            <a:extLst>
              <a:ext uri="{FF2B5EF4-FFF2-40B4-BE49-F238E27FC236}">
                <a16:creationId xmlns:a16="http://schemas.microsoft.com/office/drawing/2014/main" id="{9F58EBB6-65A2-44AB-BC92-F48F29B2A54D}"/>
              </a:ext>
            </a:extLst>
          </p:cNvPr>
          <p:cNvSpPr/>
          <p:nvPr/>
        </p:nvSpPr>
        <p:spPr>
          <a:xfrm>
            <a:off x="-444429" y="6421197"/>
            <a:ext cx="2821591" cy="461665"/>
          </a:xfrm>
          <a:prstGeom prst="rect">
            <a:avLst/>
          </a:prstGeom>
        </p:spPr>
        <p:txBody>
          <a:bodyPr wrap="square">
            <a:spAutoFit/>
          </a:bodyPr>
          <a:lstStyle/>
          <a:p>
            <a:pPr lvl="1">
              <a:lnSpc>
                <a:spcPct val="100000"/>
              </a:lnSpc>
              <a:spcBef>
                <a:spcPts val="1200"/>
              </a:spcBef>
            </a:pPr>
            <a:r>
              <a:rPr lang="fr-FR" sz="1200"/>
              <a:t>Intel Source (</a:t>
            </a:r>
            <a:r>
              <a:rPr lang="en-US" sz="1200">
                <a:hlinkClick r:id="rId3"/>
              </a:rPr>
              <a:t>Intel Software Guard Extensions</a:t>
            </a:r>
            <a:r>
              <a:rPr lang="en-US" sz="1200"/>
              <a:t>) </a:t>
            </a:r>
          </a:p>
        </p:txBody>
      </p:sp>
      <p:sp>
        <p:nvSpPr>
          <p:cNvPr id="91" name="Rectangle 90">
            <a:extLst>
              <a:ext uri="{FF2B5EF4-FFF2-40B4-BE49-F238E27FC236}">
                <a16:creationId xmlns:a16="http://schemas.microsoft.com/office/drawing/2014/main" id="{E00CC90E-F7BB-45B5-B987-E27A02444540}"/>
              </a:ext>
            </a:extLst>
          </p:cNvPr>
          <p:cNvSpPr/>
          <p:nvPr/>
        </p:nvSpPr>
        <p:spPr bwMode="auto">
          <a:xfrm>
            <a:off x="8076354" y="4592286"/>
            <a:ext cx="1524000" cy="2357264"/>
          </a:xfrm>
          <a:prstGeom prst="rect">
            <a:avLst/>
          </a:prstGeom>
          <a:solidFill>
            <a:srgbClr val="FF39E7"/>
          </a:solid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fr-FR" sz="2400" err="1">
              <a:gradFill>
                <a:gsLst>
                  <a:gs pos="0">
                    <a:srgbClr val="FFFFFF"/>
                  </a:gs>
                  <a:gs pos="100000">
                    <a:srgbClr val="FFFFFF"/>
                  </a:gs>
                </a:gsLst>
                <a:lin ang="5400000" scaled="0"/>
              </a:gradFill>
              <a:cs typeface="Segoe UI" pitchFamily="34" charset="0"/>
            </a:endParaRPr>
          </a:p>
        </p:txBody>
      </p:sp>
      <p:sp>
        <p:nvSpPr>
          <p:cNvPr id="93" name="object 3">
            <a:extLst>
              <a:ext uri="{FF2B5EF4-FFF2-40B4-BE49-F238E27FC236}">
                <a16:creationId xmlns:a16="http://schemas.microsoft.com/office/drawing/2014/main" id="{FA5D352D-4469-4554-B024-87C0107569FC}"/>
              </a:ext>
            </a:extLst>
          </p:cNvPr>
          <p:cNvSpPr txBox="1"/>
          <p:nvPr/>
        </p:nvSpPr>
        <p:spPr>
          <a:xfrm>
            <a:off x="3930541" y="4709441"/>
            <a:ext cx="1645656" cy="232820"/>
          </a:xfrm>
          <a:prstGeom prst="rect">
            <a:avLst/>
          </a:prstGeom>
        </p:spPr>
        <p:txBody>
          <a:bodyPr vert="horz" wrap="square" lIns="0" tIns="12953" rIns="0" bIns="0" rtlCol="0">
            <a:spAutoFit/>
          </a:bodyPr>
          <a:lstStyle/>
          <a:p>
            <a:pPr marL="12953" marR="0" lvl="0" indent="0" algn="l" defTabSz="932742" rtl="0" eaLnBrk="1" fontAlgn="auto" latinLnBrk="0" hangingPunct="1">
              <a:lnSpc>
                <a:spcPct val="100000"/>
              </a:lnSpc>
              <a:spcBef>
                <a:spcPts val="102"/>
              </a:spcBef>
              <a:spcAft>
                <a:spcPts val="0"/>
              </a:spcAft>
              <a:buClrTx/>
              <a:buSzTx/>
              <a:buFontTx/>
              <a:buNone/>
              <a:tabLst/>
              <a:defRPr/>
            </a:pPr>
            <a:r>
              <a:rPr kumimoji="0" sz="1400" b="0" i="0" u="none" strike="noStrike" kern="1200" cap="none" spc="-15" normalizeH="0" baseline="0" noProof="0">
                <a:ln>
                  <a:noFill/>
                </a:ln>
                <a:solidFill>
                  <a:srgbClr val="051821"/>
                </a:solidFill>
                <a:effectLst/>
                <a:uLnTx/>
                <a:uFillTx/>
                <a:ea typeface="+mn-ea"/>
                <a:cs typeface="Verdana"/>
              </a:rPr>
              <a:t>ECREATE</a:t>
            </a:r>
            <a:r>
              <a:rPr kumimoji="0" sz="1400" b="0" i="0" u="none" strike="noStrike" kern="1200" cap="none" spc="-82" normalizeH="0" baseline="0" noProof="0">
                <a:ln>
                  <a:noFill/>
                </a:ln>
                <a:solidFill>
                  <a:srgbClr val="051821"/>
                </a:solidFill>
                <a:effectLst/>
                <a:uLnTx/>
                <a:uFillTx/>
                <a:ea typeface="+mn-ea"/>
                <a:cs typeface="Verdana"/>
              </a:rPr>
              <a:t> </a:t>
            </a:r>
            <a:r>
              <a:rPr kumimoji="0" sz="1400" b="0" i="0" u="none" strike="noStrike" kern="1200" cap="none" spc="-5" normalizeH="0" baseline="0" noProof="0">
                <a:ln>
                  <a:noFill/>
                </a:ln>
                <a:solidFill>
                  <a:srgbClr val="051821"/>
                </a:solidFill>
                <a:effectLst/>
                <a:uLnTx/>
                <a:uFillTx/>
                <a:ea typeface="+mn-ea"/>
                <a:cs typeface="Verdana"/>
              </a:rPr>
              <a:t>(Range)</a:t>
            </a:r>
            <a:endParaRPr kumimoji="0" sz="1400" b="0" i="0" u="none" strike="noStrike" kern="1200" cap="none" spc="0" normalizeH="0" baseline="0" noProof="0">
              <a:ln>
                <a:noFill/>
              </a:ln>
              <a:solidFill>
                <a:srgbClr val="FFFFFF"/>
              </a:solidFill>
              <a:effectLst/>
              <a:uLnTx/>
              <a:uFillTx/>
              <a:ea typeface="+mn-ea"/>
              <a:cs typeface="Verdana"/>
            </a:endParaRPr>
          </a:p>
        </p:txBody>
      </p:sp>
      <p:sp>
        <p:nvSpPr>
          <p:cNvPr id="95" name="Rectangle 94">
            <a:extLst>
              <a:ext uri="{FF2B5EF4-FFF2-40B4-BE49-F238E27FC236}">
                <a16:creationId xmlns:a16="http://schemas.microsoft.com/office/drawing/2014/main" id="{BE0C05EA-7925-423A-A1FA-B925D95E9D57}"/>
              </a:ext>
            </a:extLst>
          </p:cNvPr>
          <p:cNvSpPr/>
          <p:nvPr/>
        </p:nvSpPr>
        <p:spPr>
          <a:xfrm>
            <a:off x="8037533" y="4626313"/>
            <a:ext cx="1517980" cy="259045"/>
          </a:xfrm>
          <a:prstGeom prst="rect">
            <a:avLst/>
          </a:prstGeom>
        </p:spPr>
        <p:txBody>
          <a:bodyPr wrap="none">
            <a:spAutoFit/>
          </a:bodyPr>
          <a:lstStyle/>
          <a:p>
            <a:pPr marL="13970" marR="0" lvl="0" indent="0" algn="ctr" fontAlgn="auto">
              <a:lnSpc>
                <a:spcPts val="1315"/>
              </a:lnSpc>
              <a:spcBef>
                <a:spcPts val="0"/>
              </a:spcBef>
              <a:spcAft>
                <a:spcPts val="0"/>
              </a:spcAft>
              <a:buClrTx/>
              <a:buSzTx/>
              <a:buFontTx/>
              <a:buNone/>
              <a:tabLst/>
              <a:defRPr/>
            </a:pPr>
            <a:r>
              <a:rPr lang="fr-FR" sz="1200" spc="-5">
                <a:solidFill>
                  <a:schemeClr val="bg1"/>
                </a:solidFill>
                <a:cs typeface="Verdana"/>
              </a:rPr>
              <a:t>Enclave Page Cache</a:t>
            </a:r>
          </a:p>
        </p:txBody>
      </p:sp>
      <p:sp>
        <p:nvSpPr>
          <p:cNvPr id="97" name="object 8">
            <a:extLst>
              <a:ext uri="{FF2B5EF4-FFF2-40B4-BE49-F238E27FC236}">
                <a16:creationId xmlns:a16="http://schemas.microsoft.com/office/drawing/2014/main" id="{05CC23EC-5E74-46CE-AA2D-A72628648209}"/>
              </a:ext>
            </a:extLst>
          </p:cNvPr>
          <p:cNvSpPr/>
          <p:nvPr/>
        </p:nvSpPr>
        <p:spPr>
          <a:xfrm>
            <a:off x="9902815" y="5213250"/>
            <a:ext cx="1554339" cy="108804"/>
          </a:xfrm>
          <a:custGeom>
            <a:avLst/>
            <a:gdLst/>
            <a:ahLst/>
            <a:cxnLst/>
            <a:rect l="l" t="t" r="r" b="b"/>
            <a:pathLst>
              <a:path w="1524000" h="106679">
                <a:moveTo>
                  <a:pt x="0" y="106679"/>
                </a:moveTo>
                <a:lnTo>
                  <a:pt x="1524000" y="106679"/>
                </a:lnTo>
                <a:lnTo>
                  <a:pt x="1524000" y="0"/>
                </a:lnTo>
                <a:lnTo>
                  <a:pt x="0" y="0"/>
                </a:lnTo>
                <a:lnTo>
                  <a:pt x="0" y="106679"/>
                </a:lnTo>
                <a:close/>
              </a:path>
            </a:pathLst>
          </a:custGeom>
          <a:solidFill>
            <a:srgbClr val="AA00AF"/>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99" name="object 9">
            <a:extLst>
              <a:ext uri="{FF2B5EF4-FFF2-40B4-BE49-F238E27FC236}">
                <a16:creationId xmlns:a16="http://schemas.microsoft.com/office/drawing/2014/main" id="{7C98E5D0-E1D8-42B8-82F5-8C6D4679B802}"/>
              </a:ext>
            </a:extLst>
          </p:cNvPr>
          <p:cNvSpPr/>
          <p:nvPr/>
        </p:nvSpPr>
        <p:spPr>
          <a:xfrm>
            <a:off x="9902815" y="5632923"/>
            <a:ext cx="1554339" cy="77717"/>
          </a:xfrm>
          <a:custGeom>
            <a:avLst/>
            <a:gdLst/>
            <a:ahLst/>
            <a:cxnLst/>
            <a:rect l="l" t="t" r="r" b="b"/>
            <a:pathLst>
              <a:path w="1524000" h="76200">
                <a:moveTo>
                  <a:pt x="0" y="76200"/>
                </a:moveTo>
                <a:lnTo>
                  <a:pt x="1524000" y="76200"/>
                </a:lnTo>
                <a:lnTo>
                  <a:pt x="1524000" y="0"/>
                </a:lnTo>
                <a:lnTo>
                  <a:pt x="0" y="0"/>
                </a:lnTo>
                <a:lnTo>
                  <a:pt x="0" y="76200"/>
                </a:lnTo>
                <a:close/>
              </a:path>
            </a:pathLst>
          </a:custGeom>
          <a:solidFill>
            <a:srgbClr val="AA00AF"/>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101" name="object 10">
            <a:extLst>
              <a:ext uri="{FF2B5EF4-FFF2-40B4-BE49-F238E27FC236}">
                <a16:creationId xmlns:a16="http://schemas.microsoft.com/office/drawing/2014/main" id="{9DEEEB99-3C48-4018-8574-82054169FEE8}"/>
              </a:ext>
            </a:extLst>
          </p:cNvPr>
          <p:cNvSpPr/>
          <p:nvPr/>
        </p:nvSpPr>
        <p:spPr>
          <a:xfrm>
            <a:off x="9902815" y="6021508"/>
            <a:ext cx="1554339" cy="550495"/>
          </a:xfrm>
          <a:custGeom>
            <a:avLst/>
            <a:gdLst/>
            <a:ahLst/>
            <a:cxnLst/>
            <a:rect l="l" t="t" r="r" b="b"/>
            <a:pathLst>
              <a:path w="1524000" h="539750">
                <a:moveTo>
                  <a:pt x="0" y="539495"/>
                </a:moveTo>
                <a:lnTo>
                  <a:pt x="1524000" y="539495"/>
                </a:lnTo>
                <a:lnTo>
                  <a:pt x="1524000" y="0"/>
                </a:lnTo>
                <a:lnTo>
                  <a:pt x="0" y="0"/>
                </a:lnTo>
                <a:lnTo>
                  <a:pt x="0" y="539495"/>
                </a:lnTo>
                <a:close/>
              </a:path>
            </a:pathLst>
          </a:custGeom>
          <a:solidFill>
            <a:srgbClr val="AA00AF"/>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103" name="object 11">
            <a:extLst>
              <a:ext uri="{FF2B5EF4-FFF2-40B4-BE49-F238E27FC236}">
                <a16:creationId xmlns:a16="http://schemas.microsoft.com/office/drawing/2014/main" id="{91946D3B-D235-4088-AEA3-AC308E4AFF99}"/>
              </a:ext>
            </a:extLst>
          </p:cNvPr>
          <p:cNvSpPr/>
          <p:nvPr/>
        </p:nvSpPr>
        <p:spPr>
          <a:xfrm>
            <a:off x="9902815" y="6882610"/>
            <a:ext cx="1554339" cy="67355"/>
          </a:xfrm>
          <a:custGeom>
            <a:avLst/>
            <a:gdLst/>
            <a:ahLst/>
            <a:cxnLst/>
            <a:rect l="l" t="t" r="r" b="b"/>
            <a:pathLst>
              <a:path w="1524000" h="66039">
                <a:moveTo>
                  <a:pt x="0" y="65532"/>
                </a:moveTo>
                <a:lnTo>
                  <a:pt x="1524000" y="65532"/>
                </a:lnTo>
                <a:lnTo>
                  <a:pt x="1524000" y="0"/>
                </a:lnTo>
                <a:lnTo>
                  <a:pt x="0" y="0"/>
                </a:lnTo>
                <a:lnTo>
                  <a:pt x="0" y="65532"/>
                </a:lnTo>
                <a:close/>
              </a:path>
            </a:pathLst>
          </a:custGeom>
          <a:solidFill>
            <a:srgbClr val="AA00AF"/>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105" name="object 12">
            <a:extLst>
              <a:ext uri="{FF2B5EF4-FFF2-40B4-BE49-F238E27FC236}">
                <a16:creationId xmlns:a16="http://schemas.microsoft.com/office/drawing/2014/main" id="{1EEA5CB6-0C47-44B1-B509-923CF3D5F932}"/>
              </a:ext>
            </a:extLst>
          </p:cNvPr>
          <p:cNvSpPr/>
          <p:nvPr/>
        </p:nvSpPr>
        <p:spPr>
          <a:xfrm>
            <a:off x="9902815" y="4700320"/>
            <a:ext cx="1554339" cy="2249258"/>
          </a:xfrm>
          <a:custGeom>
            <a:avLst/>
            <a:gdLst/>
            <a:ahLst/>
            <a:cxnLst/>
            <a:rect l="l" t="t" r="r" b="b"/>
            <a:pathLst>
              <a:path w="1524000" h="2205354">
                <a:moveTo>
                  <a:pt x="0" y="2205228"/>
                </a:moveTo>
                <a:lnTo>
                  <a:pt x="1524000" y="2205228"/>
                </a:lnTo>
                <a:lnTo>
                  <a:pt x="1524000" y="0"/>
                </a:lnTo>
                <a:lnTo>
                  <a:pt x="0" y="0"/>
                </a:lnTo>
                <a:lnTo>
                  <a:pt x="0" y="2205228"/>
                </a:lnTo>
                <a:close/>
              </a:path>
            </a:pathLst>
          </a:custGeom>
          <a:ln w="28956">
            <a:solidFill>
              <a:srgbClr val="051821"/>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107" name="object 13">
            <a:extLst>
              <a:ext uri="{FF2B5EF4-FFF2-40B4-BE49-F238E27FC236}">
                <a16:creationId xmlns:a16="http://schemas.microsoft.com/office/drawing/2014/main" id="{E1C99037-7107-4209-B10A-861A01054DEA}"/>
              </a:ext>
            </a:extLst>
          </p:cNvPr>
          <p:cNvSpPr txBox="1"/>
          <p:nvPr/>
        </p:nvSpPr>
        <p:spPr>
          <a:xfrm>
            <a:off x="9917583" y="4715085"/>
            <a:ext cx="1525195" cy="156952"/>
          </a:xfrm>
          <a:prstGeom prst="rect">
            <a:avLst/>
          </a:prstGeom>
          <a:solidFill>
            <a:srgbClr val="AA00AF"/>
          </a:solidFill>
        </p:spPr>
        <p:txBody>
          <a:bodyPr vert="horz" wrap="square" lIns="0" tIns="0" rIns="0" bIns="0" rtlCol="0">
            <a:spAutoFit/>
          </a:bodyPr>
          <a:lstStyle/>
          <a:p>
            <a:pPr marL="0" marR="0" lvl="0" indent="0" algn="l" defTabSz="932742" rtl="0" eaLnBrk="1" fontAlgn="auto" latinLnBrk="0" hangingPunct="1">
              <a:lnSpc>
                <a:spcPts val="1229"/>
              </a:lnSpc>
              <a:spcBef>
                <a:spcPts val="0"/>
              </a:spcBef>
              <a:spcAft>
                <a:spcPts val="0"/>
              </a:spcAft>
              <a:buClrTx/>
              <a:buSzTx/>
              <a:buFontTx/>
              <a:buNone/>
              <a:tabLst/>
              <a:defRPr/>
            </a:pPr>
            <a:r>
              <a:rPr kumimoji="0" sz="1122" b="0" i="0" u="none" strike="noStrike" kern="1200" cap="none" spc="-5" normalizeH="0" baseline="0" noProof="0">
                <a:ln>
                  <a:noFill/>
                </a:ln>
                <a:solidFill>
                  <a:srgbClr val="FFFFFF"/>
                </a:solidFill>
                <a:effectLst/>
                <a:uLnTx/>
                <a:uFillTx/>
                <a:ea typeface="+mn-ea"/>
                <a:cs typeface="Verdana"/>
              </a:rPr>
              <a:t>EPCM</a:t>
            </a:r>
            <a:endParaRPr kumimoji="0" sz="1122" b="0" i="0" u="none" strike="noStrike" kern="1200" cap="none" spc="0" normalizeH="0" baseline="0" noProof="0">
              <a:ln>
                <a:noFill/>
              </a:ln>
              <a:solidFill>
                <a:srgbClr val="FFFFFF"/>
              </a:solidFill>
              <a:effectLst/>
              <a:uLnTx/>
              <a:uFillTx/>
              <a:ea typeface="+mn-ea"/>
              <a:cs typeface="Verdana"/>
            </a:endParaRPr>
          </a:p>
        </p:txBody>
      </p:sp>
      <p:sp>
        <p:nvSpPr>
          <p:cNvPr id="109" name="object 14">
            <a:extLst>
              <a:ext uri="{FF2B5EF4-FFF2-40B4-BE49-F238E27FC236}">
                <a16:creationId xmlns:a16="http://schemas.microsoft.com/office/drawing/2014/main" id="{25D739C8-6CF7-43A8-A591-3B2C42D9EE66}"/>
              </a:ext>
            </a:extLst>
          </p:cNvPr>
          <p:cNvSpPr/>
          <p:nvPr/>
        </p:nvSpPr>
        <p:spPr>
          <a:xfrm>
            <a:off x="9902815" y="5322055"/>
            <a:ext cx="1554339" cy="310868"/>
          </a:xfrm>
          <a:custGeom>
            <a:avLst/>
            <a:gdLst/>
            <a:ahLst/>
            <a:cxnLst/>
            <a:rect l="l" t="t" r="r" b="b"/>
            <a:pathLst>
              <a:path w="1524000" h="304800">
                <a:moveTo>
                  <a:pt x="0" y="304799"/>
                </a:moveTo>
                <a:lnTo>
                  <a:pt x="1524000" y="304799"/>
                </a:lnTo>
                <a:lnTo>
                  <a:pt x="1524000" y="0"/>
                </a:lnTo>
                <a:lnTo>
                  <a:pt x="0" y="0"/>
                </a:lnTo>
                <a:lnTo>
                  <a:pt x="0" y="304799"/>
                </a:lnTo>
                <a:close/>
              </a:path>
            </a:pathLst>
          </a:custGeom>
          <a:solidFill>
            <a:srgbClr val="0070C5"/>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111" name="object 15">
            <a:extLst>
              <a:ext uri="{FF2B5EF4-FFF2-40B4-BE49-F238E27FC236}">
                <a16:creationId xmlns:a16="http://schemas.microsoft.com/office/drawing/2014/main" id="{45D855A5-5850-4398-9CF7-9D77908669C3}"/>
              </a:ext>
            </a:extLst>
          </p:cNvPr>
          <p:cNvSpPr/>
          <p:nvPr/>
        </p:nvSpPr>
        <p:spPr>
          <a:xfrm>
            <a:off x="9902815" y="5322055"/>
            <a:ext cx="1554339" cy="310868"/>
          </a:xfrm>
          <a:custGeom>
            <a:avLst/>
            <a:gdLst/>
            <a:ahLst/>
            <a:cxnLst/>
            <a:rect l="l" t="t" r="r" b="b"/>
            <a:pathLst>
              <a:path w="1524000" h="304800">
                <a:moveTo>
                  <a:pt x="0" y="304799"/>
                </a:moveTo>
                <a:lnTo>
                  <a:pt x="1524000" y="304799"/>
                </a:lnTo>
                <a:lnTo>
                  <a:pt x="1524000" y="0"/>
                </a:lnTo>
                <a:lnTo>
                  <a:pt x="0" y="0"/>
                </a:lnTo>
                <a:lnTo>
                  <a:pt x="0" y="304799"/>
                </a:lnTo>
                <a:close/>
              </a:path>
            </a:pathLst>
          </a:custGeom>
          <a:ln w="25908">
            <a:solidFill>
              <a:srgbClr val="005190"/>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113" name="object 16">
            <a:extLst>
              <a:ext uri="{FF2B5EF4-FFF2-40B4-BE49-F238E27FC236}">
                <a16:creationId xmlns:a16="http://schemas.microsoft.com/office/drawing/2014/main" id="{483786D9-97E0-4D1C-B68A-31C57100F533}"/>
              </a:ext>
            </a:extLst>
          </p:cNvPr>
          <p:cNvSpPr txBox="1"/>
          <p:nvPr/>
        </p:nvSpPr>
        <p:spPr>
          <a:xfrm>
            <a:off x="9917583" y="5355215"/>
            <a:ext cx="1525195" cy="233473"/>
          </a:xfrm>
          <a:prstGeom prst="rect">
            <a:avLst/>
          </a:prstGeom>
        </p:spPr>
        <p:txBody>
          <a:bodyPr vert="horz" wrap="square" lIns="0" tIns="13600" rIns="0" bIns="0" rtlCol="0">
            <a:spAutoFit/>
          </a:bodyPr>
          <a:lstStyle/>
          <a:p>
            <a:pPr marL="0" marR="0" lvl="0" indent="0" algn="ctr" defTabSz="932742" rtl="0" eaLnBrk="1" fontAlgn="auto" latinLnBrk="0" hangingPunct="1">
              <a:lnSpc>
                <a:spcPct val="100000"/>
              </a:lnSpc>
              <a:spcBef>
                <a:spcPts val="259"/>
              </a:spcBef>
              <a:spcAft>
                <a:spcPts val="0"/>
              </a:spcAft>
              <a:buClrTx/>
              <a:buSzTx/>
              <a:buFontTx/>
              <a:buNone/>
              <a:tabLst/>
              <a:defRPr/>
            </a:pPr>
            <a:r>
              <a:rPr kumimoji="0" lang="fr-FR" sz="1428" b="0" i="0" u="none" strike="noStrike" kern="1200" cap="none" spc="-10" normalizeH="0" baseline="0" noProof="0" err="1">
                <a:ln>
                  <a:noFill/>
                </a:ln>
                <a:solidFill>
                  <a:srgbClr val="FFFFFF"/>
                </a:solidFill>
                <a:effectLst/>
                <a:uLnTx/>
                <a:uFillTx/>
                <a:ea typeface="+mn-ea"/>
                <a:cs typeface="Verdana"/>
              </a:rPr>
              <a:t>Invalid</a:t>
            </a:r>
            <a:endParaRPr kumimoji="0" lang="en-US" sz="1428" b="0" i="0" u="none" strike="noStrike" kern="1200" cap="none" spc="0" normalizeH="0" baseline="0" noProof="0">
              <a:ln>
                <a:noFill/>
              </a:ln>
              <a:solidFill>
                <a:srgbClr val="FFFFFF"/>
              </a:solidFill>
              <a:effectLst/>
              <a:uLnTx/>
              <a:uFillTx/>
              <a:ea typeface="+mn-ea"/>
              <a:cs typeface="Verdana"/>
            </a:endParaRPr>
          </a:p>
        </p:txBody>
      </p:sp>
      <p:sp>
        <p:nvSpPr>
          <p:cNvPr id="115" name="object 17">
            <a:extLst>
              <a:ext uri="{FF2B5EF4-FFF2-40B4-BE49-F238E27FC236}">
                <a16:creationId xmlns:a16="http://schemas.microsoft.com/office/drawing/2014/main" id="{CF59DF37-9B17-4E71-B700-03F710E32069}"/>
              </a:ext>
            </a:extLst>
          </p:cNvPr>
          <p:cNvSpPr/>
          <p:nvPr/>
        </p:nvSpPr>
        <p:spPr>
          <a:xfrm>
            <a:off x="9912142" y="4902383"/>
            <a:ext cx="1554339" cy="310868"/>
          </a:xfrm>
          <a:custGeom>
            <a:avLst/>
            <a:gdLst/>
            <a:ahLst/>
            <a:cxnLst/>
            <a:rect l="l" t="t" r="r" b="b"/>
            <a:pathLst>
              <a:path w="1524000" h="304800">
                <a:moveTo>
                  <a:pt x="0" y="304799"/>
                </a:moveTo>
                <a:lnTo>
                  <a:pt x="1524000" y="304799"/>
                </a:lnTo>
                <a:lnTo>
                  <a:pt x="1524000" y="0"/>
                </a:lnTo>
                <a:lnTo>
                  <a:pt x="0" y="0"/>
                </a:lnTo>
                <a:lnTo>
                  <a:pt x="0" y="304799"/>
                </a:lnTo>
                <a:close/>
              </a:path>
            </a:pathLst>
          </a:custGeom>
          <a:ln w="25908">
            <a:solidFill>
              <a:srgbClr val="005190"/>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117" name="object 18">
            <a:extLst>
              <a:ext uri="{FF2B5EF4-FFF2-40B4-BE49-F238E27FC236}">
                <a16:creationId xmlns:a16="http://schemas.microsoft.com/office/drawing/2014/main" id="{8484BC36-566E-4FF8-BDB7-2F2104A8C7C9}"/>
              </a:ext>
            </a:extLst>
          </p:cNvPr>
          <p:cNvSpPr txBox="1"/>
          <p:nvPr/>
        </p:nvSpPr>
        <p:spPr>
          <a:xfrm>
            <a:off x="9921468" y="4915596"/>
            <a:ext cx="1517423" cy="256159"/>
          </a:xfrm>
          <a:prstGeom prst="rect">
            <a:avLst/>
          </a:prstGeom>
          <a:solidFill>
            <a:srgbClr val="0070C5"/>
          </a:solidFill>
        </p:spPr>
        <p:txBody>
          <a:bodyPr vert="horz" wrap="square" lIns="0" tIns="31734" rIns="0" bIns="0" rtlCol="0">
            <a:spAutoFit/>
          </a:bodyPr>
          <a:lstStyle/>
          <a:p>
            <a:pPr marL="0" marR="0" lvl="0" indent="0" algn="ctr" defTabSz="932742" rtl="0" eaLnBrk="1" fontAlgn="auto" latinLnBrk="0" hangingPunct="1">
              <a:lnSpc>
                <a:spcPct val="100000"/>
              </a:lnSpc>
              <a:spcBef>
                <a:spcPts val="250"/>
              </a:spcBef>
              <a:spcAft>
                <a:spcPts val="0"/>
              </a:spcAft>
              <a:buClrTx/>
              <a:buSzTx/>
              <a:buFontTx/>
              <a:buNone/>
              <a:tabLst/>
              <a:defRPr/>
            </a:pPr>
            <a:r>
              <a:rPr kumimoji="0" sz="1428" b="0" i="0" u="none" strike="noStrike" kern="1200" cap="none" spc="-10" normalizeH="0" baseline="0" noProof="0">
                <a:ln>
                  <a:noFill/>
                </a:ln>
                <a:solidFill>
                  <a:srgbClr val="FFFFFF"/>
                </a:solidFill>
                <a:effectLst/>
                <a:uLnTx/>
                <a:uFillTx/>
                <a:ea typeface="+mn-ea"/>
                <a:cs typeface="Verdana"/>
              </a:rPr>
              <a:t>Invalid</a:t>
            </a:r>
            <a:endParaRPr kumimoji="0" sz="1428" b="0" i="0" u="none" strike="noStrike" kern="1200" cap="none" spc="0" normalizeH="0" baseline="0" noProof="0">
              <a:ln>
                <a:noFill/>
              </a:ln>
              <a:solidFill>
                <a:srgbClr val="FFFFFF"/>
              </a:solidFill>
              <a:effectLst/>
              <a:uLnTx/>
              <a:uFillTx/>
              <a:ea typeface="+mn-ea"/>
              <a:cs typeface="Verdana"/>
            </a:endParaRPr>
          </a:p>
        </p:txBody>
      </p:sp>
      <p:sp>
        <p:nvSpPr>
          <p:cNvPr id="119" name="object 19">
            <a:extLst>
              <a:ext uri="{FF2B5EF4-FFF2-40B4-BE49-F238E27FC236}">
                <a16:creationId xmlns:a16="http://schemas.microsoft.com/office/drawing/2014/main" id="{595FB135-5FD7-4761-B37C-E5640168A0B4}"/>
              </a:ext>
            </a:extLst>
          </p:cNvPr>
          <p:cNvSpPr/>
          <p:nvPr/>
        </p:nvSpPr>
        <p:spPr>
          <a:xfrm>
            <a:off x="9902815" y="5710640"/>
            <a:ext cx="1554339" cy="310868"/>
          </a:xfrm>
          <a:custGeom>
            <a:avLst/>
            <a:gdLst/>
            <a:ahLst/>
            <a:cxnLst/>
            <a:rect l="l" t="t" r="r" b="b"/>
            <a:pathLst>
              <a:path w="1524000" h="304800">
                <a:moveTo>
                  <a:pt x="0" y="304799"/>
                </a:moveTo>
                <a:lnTo>
                  <a:pt x="1524000" y="304799"/>
                </a:lnTo>
                <a:lnTo>
                  <a:pt x="1524000" y="0"/>
                </a:lnTo>
                <a:lnTo>
                  <a:pt x="0" y="0"/>
                </a:lnTo>
                <a:lnTo>
                  <a:pt x="0" y="304799"/>
                </a:lnTo>
                <a:close/>
              </a:path>
            </a:pathLst>
          </a:custGeom>
          <a:ln w="25908">
            <a:solidFill>
              <a:srgbClr val="005190"/>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121" name="object 20">
            <a:extLst>
              <a:ext uri="{FF2B5EF4-FFF2-40B4-BE49-F238E27FC236}">
                <a16:creationId xmlns:a16="http://schemas.microsoft.com/office/drawing/2014/main" id="{C3FF9AD2-56EC-4CFF-A6E9-24A9938C875B}"/>
              </a:ext>
            </a:extLst>
          </p:cNvPr>
          <p:cNvSpPr txBox="1"/>
          <p:nvPr/>
        </p:nvSpPr>
        <p:spPr>
          <a:xfrm>
            <a:off x="9917583" y="5723852"/>
            <a:ext cx="1548898" cy="253092"/>
          </a:xfrm>
          <a:prstGeom prst="rect">
            <a:avLst/>
          </a:prstGeom>
          <a:solidFill>
            <a:srgbClr val="0070C5"/>
          </a:solidFill>
        </p:spPr>
        <p:txBody>
          <a:bodyPr vert="horz" wrap="square" lIns="0" tIns="33029" rIns="0" bIns="0" rtlCol="0">
            <a:spAutoFit/>
          </a:bodyPr>
          <a:lstStyle/>
          <a:p>
            <a:pPr marL="0" marR="0" lvl="0" indent="0" algn="ctr" defTabSz="932742" rtl="0" eaLnBrk="1" fontAlgn="auto" latinLnBrk="0" hangingPunct="1">
              <a:lnSpc>
                <a:spcPct val="100000"/>
              </a:lnSpc>
              <a:spcBef>
                <a:spcPts val="259"/>
              </a:spcBef>
              <a:spcAft>
                <a:spcPts val="0"/>
              </a:spcAft>
              <a:buClrTx/>
              <a:buSzTx/>
              <a:buFontTx/>
              <a:buNone/>
              <a:tabLst/>
              <a:defRPr/>
            </a:pPr>
            <a:r>
              <a:rPr kumimoji="0" lang="fr-FR" sz="1428" b="0" i="0" u="none" strike="noStrike" kern="1200" cap="none" spc="-10" normalizeH="0" baseline="0" noProof="0" err="1">
                <a:ln>
                  <a:noFill/>
                </a:ln>
                <a:solidFill>
                  <a:srgbClr val="FFFFFF"/>
                </a:solidFill>
                <a:effectLst/>
                <a:uLnTx/>
                <a:uFillTx/>
                <a:ea typeface="+mn-ea"/>
                <a:cs typeface="Verdana"/>
              </a:rPr>
              <a:t>Invalid</a:t>
            </a:r>
            <a:endParaRPr kumimoji="0" sz="1428" b="0" i="0" u="none" strike="noStrike" kern="1200" cap="none" spc="0" normalizeH="0" baseline="0" noProof="0">
              <a:ln>
                <a:noFill/>
              </a:ln>
              <a:solidFill>
                <a:srgbClr val="FFFFFF"/>
              </a:solidFill>
              <a:effectLst/>
              <a:uLnTx/>
              <a:uFillTx/>
              <a:ea typeface="+mn-ea"/>
              <a:cs typeface="Verdana"/>
            </a:endParaRPr>
          </a:p>
        </p:txBody>
      </p:sp>
      <p:sp>
        <p:nvSpPr>
          <p:cNvPr id="123" name="object 22">
            <a:extLst>
              <a:ext uri="{FF2B5EF4-FFF2-40B4-BE49-F238E27FC236}">
                <a16:creationId xmlns:a16="http://schemas.microsoft.com/office/drawing/2014/main" id="{E3001DFD-C436-4CE4-B740-0E3FA6AF0870}"/>
              </a:ext>
            </a:extLst>
          </p:cNvPr>
          <p:cNvSpPr/>
          <p:nvPr/>
        </p:nvSpPr>
        <p:spPr>
          <a:xfrm>
            <a:off x="9902815" y="6571743"/>
            <a:ext cx="1554339" cy="310868"/>
          </a:xfrm>
          <a:custGeom>
            <a:avLst/>
            <a:gdLst/>
            <a:ahLst/>
            <a:cxnLst/>
            <a:rect l="l" t="t" r="r" b="b"/>
            <a:pathLst>
              <a:path w="1524000" h="304800">
                <a:moveTo>
                  <a:pt x="0" y="304799"/>
                </a:moveTo>
                <a:lnTo>
                  <a:pt x="1524000" y="304799"/>
                </a:lnTo>
                <a:lnTo>
                  <a:pt x="1524000" y="0"/>
                </a:lnTo>
                <a:lnTo>
                  <a:pt x="0" y="0"/>
                </a:lnTo>
                <a:lnTo>
                  <a:pt x="0" y="304799"/>
                </a:lnTo>
                <a:close/>
              </a:path>
            </a:pathLst>
          </a:custGeom>
          <a:solidFill>
            <a:srgbClr val="0070C5"/>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125" name="object 23">
            <a:extLst>
              <a:ext uri="{FF2B5EF4-FFF2-40B4-BE49-F238E27FC236}">
                <a16:creationId xmlns:a16="http://schemas.microsoft.com/office/drawing/2014/main" id="{69734C81-63B3-4D60-8AFF-A872E50B498A}"/>
              </a:ext>
            </a:extLst>
          </p:cNvPr>
          <p:cNvSpPr/>
          <p:nvPr/>
        </p:nvSpPr>
        <p:spPr>
          <a:xfrm>
            <a:off x="9902815" y="6571743"/>
            <a:ext cx="1554339" cy="310868"/>
          </a:xfrm>
          <a:custGeom>
            <a:avLst/>
            <a:gdLst/>
            <a:ahLst/>
            <a:cxnLst/>
            <a:rect l="l" t="t" r="r" b="b"/>
            <a:pathLst>
              <a:path w="1524000" h="304800">
                <a:moveTo>
                  <a:pt x="0" y="304799"/>
                </a:moveTo>
                <a:lnTo>
                  <a:pt x="1524000" y="304799"/>
                </a:lnTo>
                <a:lnTo>
                  <a:pt x="1524000" y="0"/>
                </a:lnTo>
                <a:lnTo>
                  <a:pt x="0" y="0"/>
                </a:lnTo>
                <a:lnTo>
                  <a:pt x="0" y="304799"/>
                </a:lnTo>
                <a:close/>
              </a:path>
            </a:pathLst>
          </a:custGeom>
          <a:ln w="25908">
            <a:solidFill>
              <a:srgbClr val="005190"/>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127" name="object 24">
            <a:extLst>
              <a:ext uri="{FF2B5EF4-FFF2-40B4-BE49-F238E27FC236}">
                <a16:creationId xmlns:a16="http://schemas.microsoft.com/office/drawing/2014/main" id="{2437D39A-797E-4808-8B2E-CEE5711F8D1A}"/>
              </a:ext>
            </a:extLst>
          </p:cNvPr>
          <p:cNvSpPr txBox="1"/>
          <p:nvPr/>
        </p:nvSpPr>
        <p:spPr>
          <a:xfrm>
            <a:off x="10167312" y="6604333"/>
            <a:ext cx="1023273" cy="232820"/>
          </a:xfrm>
          <a:prstGeom prst="rect">
            <a:avLst/>
          </a:prstGeom>
        </p:spPr>
        <p:txBody>
          <a:bodyPr vert="horz" wrap="square" lIns="0" tIns="12953" rIns="0" bIns="0" rtlCol="0">
            <a:spAutoFit/>
          </a:bodyPr>
          <a:lstStyle/>
          <a:p>
            <a:pPr marL="12953" marR="0" lvl="0" indent="0" algn="ctr" defTabSz="932742" rtl="0" eaLnBrk="1" fontAlgn="auto" latinLnBrk="0" hangingPunct="1">
              <a:lnSpc>
                <a:spcPct val="100000"/>
              </a:lnSpc>
              <a:spcBef>
                <a:spcPts val="102"/>
              </a:spcBef>
              <a:spcAft>
                <a:spcPts val="0"/>
              </a:spcAft>
              <a:buClrTx/>
              <a:buSzTx/>
              <a:buFontTx/>
              <a:buNone/>
              <a:tabLst/>
              <a:defRPr/>
            </a:pPr>
            <a:r>
              <a:rPr kumimoji="0" lang="fr-FR" sz="1428" b="0" i="0" u="none" strike="noStrike" kern="1200" cap="none" spc="-10" normalizeH="0" baseline="0" noProof="0" err="1">
                <a:ln>
                  <a:noFill/>
                </a:ln>
                <a:solidFill>
                  <a:srgbClr val="FFFFFF"/>
                </a:solidFill>
                <a:effectLst/>
                <a:uLnTx/>
                <a:uFillTx/>
                <a:ea typeface="+mn-ea"/>
                <a:cs typeface="Verdana"/>
              </a:rPr>
              <a:t>Invalid</a:t>
            </a:r>
            <a:endParaRPr kumimoji="0" sz="1428" b="0" i="0" u="none" strike="noStrike" kern="1200" cap="none" spc="0" normalizeH="0" baseline="0" noProof="0">
              <a:ln>
                <a:noFill/>
              </a:ln>
              <a:solidFill>
                <a:srgbClr val="FFFFFF"/>
              </a:solidFill>
              <a:effectLst/>
              <a:uLnTx/>
              <a:uFillTx/>
              <a:ea typeface="+mn-ea"/>
              <a:cs typeface="Verdana"/>
            </a:endParaRPr>
          </a:p>
        </p:txBody>
      </p:sp>
      <p:sp>
        <p:nvSpPr>
          <p:cNvPr id="129" name="object 25">
            <a:extLst>
              <a:ext uri="{FF2B5EF4-FFF2-40B4-BE49-F238E27FC236}">
                <a16:creationId xmlns:a16="http://schemas.microsoft.com/office/drawing/2014/main" id="{85CF6A43-164D-4747-AEF7-90451017242A}"/>
              </a:ext>
            </a:extLst>
          </p:cNvPr>
          <p:cNvSpPr txBox="1"/>
          <p:nvPr/>
        </p:nvSpPr>
        <p:spPr>
          <a:xfrm>
            <a:off x="9874838" y="3497262"/>
            <a:ext cx="1554339" cy="270546"/>
          </a:xfrm>
          <a:prstGeom prst="rect">
            <a:avLst/>
          </a:prstGeom>
          <a:solidFill>
            <a:srgbClr val="00B050"/>
          </a:solidFill>
          <a:ln w="25907">
            <a:solidFill>
              <a:srgbClr val="005190"/>
            </a:solidFill>
          </a:ln>
        </p:spPr>
        <p:txBody>
          <a:bodyPr vert="horz" wrap="square" lIns="0" tIns="45983" rIns="0" bIns="0" rtlCol="0">
            <a:spAutoFit/>
          </a:bodyPr>
          <a:lstStyle/>
          <a:p>
            <a:pPr marL="216311" marR="0" lvl="0" indent="0" algn="l" defTabSz="932742" rtl="0" eaLnBrk="1" fontAlgn="auto" latinLnBrk="0" hangingPunct="1">
              <a:lnSpc>
                <a:spcPct val="100000"/>
              </a:lnSpc>
              <a:spcBef>
                <a:spcPts val="362"/>
              </a:spcBef>
              <a:spcAft>
                <a:spcPts val="0"/>
              </a:spcAft>
              <a:buClrTx/>
              <a:buSzTx/>
              <a:buFontTx/>
              <a:buNone/>
              <a:tabLst/>
              <a:defRPr/>
            </a:pPr>
            <a:r>
              <a:rPr kumimoji="0" sz="1428" b="0" i="0" u="none" strike="noStrike" kern="1200" cap="none" spc="-5" normalizeH="0" baseline="0" noProof="0">
                <a:ln>
                  <a:noFill/>
                </a:ln>
                <a:solidFill>
                  <a:srgbClr val="FFFFFF"/>
                </a:solidFill>
                <a:effectLst/>
                <a:uLnTx/>
                <a:uFillTx/>
                <a:ea typeface="+mn-ea"/>
                <a:cs typeface="Verdana"/>
              </a:rPr>
              <a:t>MRENCLAVE</a:t>
            </a:r>
            <a:endParaRPr kumimoji="0" sz="1428" b="0" i="0" u="none" strike="noStrike" kern="1200" cap="none" spc="0" normalizeH="0" baseline="0" noProof="0">
              <a:ln>
                <a:noFill/>
              </a:ln>
              <a:solidFill>
                <a:srgbClr val="FFFFFF"/>
              </a:solidFill>
              <a:effectLst/>
              <a:uLnTx/>
              <a:uFillTx/>
              <a:ea typeface="+mn-ea"/>
              <a:cs typeface="Verdana"/>
            </a:endParaRPr>
          </a:p>
        </p:txBody>
      </p:sp>
      <p:sp>
        <p:nvSpPr>
          <p:cNvPr id="131" name="object 3">
            <a:extLst>
              <a:ext uri="{FF2B5EF4-FFF2-40B4-BE49-F238E27FC236}">
                <a16:creationId xmlns:a16="http://schemas.microsoft.com/office/drawing/2014/main" id="{B93A7205-E9C2-44C5-ABD6-3487D83C5DCA}"/>
              </a:ext>
            </a:extLst>
          </p:cNvPr>
          <p:cNvSpPr txBox="1"/>
          <p:nvPr/>
        </p:nvSpPr>
        <p:spPr>
          <a:xfrm>
            <a:off x="3937467" y="4913796"/>
            <a:ext cx="1645656" cy="232820"/>
          </a:xfrm>
          <a:prstGeom prst="rect">
            <a:avLst/>
          </a:prstGeom>
        </p:spPr>
        <p:txBody>
          <a:bodyPr vert="horz" wrap="square" lIns="0" tIns="12953" rIns="0" bIns="0" rtlCol="0">
            <a:spAutoFit/>
          </a:bodyPr>
          <a:lstStyle/>
          <a:p>
            <a:pPr marL="12953" marR="0" lvl="0" indent="0" algn="l" defTabSz="932742" rtl="0" eaLnBrk="1" fontAlgn="auto" latinLnBrk="0" hangingPunct="1">
              <a:lnSpc>
                <a:spcPct val="100000"/>
              </a:lnSpc>
              <a:spcBef>
                <a:spcPts val="102"/>
              </a:spcBef>
              <a:spcAft>
                <a:spcPts val="0"/>
              </a:spcAft>
              <a:buClrTx/>
              <a:buSzTx/>
              <a:buFontTx/>
              <a:buNone/>
              <a:tabLst/>
              <a:defRPr/>
            </a:pPr>
            <a:r>
              <a:rPr kumimoji="0" sz="1400" b="0" i="0" u="none" strike="noStrike" kern="1200" cap="none" spc="-15" normalizeH="0" baseline="0" noProof="0">
                <a:ln>
                  <a:noFill/>
                </a:ln>
                <a:solidFill>
                  <a:srgbClr val="051821"/>
                </a:solidFill>
                <a:effectLst/>
                <a:uLnTx/>
                <a:uFillTx/>
                <a:ea typeface="+mn-ea"/>
                <a:cs typeface="Verdana"/>
              </a:rPr>
              <a:t>E</a:t>
            </a:r>
            <a:r>
              <a:rPr kumimoji="0" lang="en-US" sz="1400" b="0" i="0" u="none" strike="noStrike" kern="1200" cap="none" spc="-15" normalizeH="0" baseline="0" noProof="0">
                <a:ln>
                  <a:noFill/>
                </a:ln>
                <a:solidFill>
                  <a:srgbClr val="051821"/>
                </a:solidFill>
                <a:effectLst/>
                <a:uLnTx/>
                <a:uFillTx/>
                <a:ea typeface="+mn-ea"/>
                <a:cs typeface="Verdana"/>
              </a:rPr>
              <a:t>ADD</a:t>
            </a:r>
            <a:r>
              <a:rPr kumimoji="0" sz="1400" b="0" i="0" u="none" strike="noStrike" kern="1200" cap="none" spc="-82" normalizeH="0" baseline="0" noProof="0">
                <a:ln>
                  <a:noFill/>
                </a:ln>
                <a:solidFill>
                  <a:srgbClr val="051821"/>
                </a:solidFill>
                <a:effectLst/>
                <a:uLnTx/>
                <a:uFillTx/>
                <a:ea typeface="+mn-ea"/>
                <a:cs typeface="Verdana"/>
              </a:rPr>
              <a:t> </a:t>
            </a:r>
            <a:r>
              <a:rPr kumimoji="0" sz="1400" b="0" i="0" u="none" strike="noStrike" kern="1200" cap="none" spc="-5" normalizeH="0" baseline="0" noProof="0">
                <a:ln>
                  <a:noFill/>
                </a:ln>
                <a:solidFill>
                  <a:srgbClr val="051821"/>
                </a:solidFill>
                <a:effectLst/>
                <a:uLnTx/>
                <a:uFillTx/>
                <a:ea typeface="+mn-ea"/>
                <a:cs typeface="Verdana"/>
              </a:rPr>
              <a:t>(</a:t>
            </a:r>
            <a:r>
              <a:rPr kumimoji="0" lang="en-US" sz="1400" b="0" i="0" u="none" strike="noStrike" kern="1200" cap="none" spc="-5" normalizeH="0" baseline="0" noProof="0">
                <a:ln>
                  <a:noFill/>
                </a:ln>
                <a:solidFill>
                  <a:srgbClr val="051821"/>
                </a:solidFill>
                <a:effectLst/>
                <a:uLnTx/>
                <a:uFillTx/>
                <a:ea typeface="+mn-ea"/>
                <a:cs typeface="Verdana"/>
              </a:rPr>
              <a:t>Copy Page</a:t>
            </a:r>
            <a:r>
              <a:rPr kumimoji="0" sz="1400" b="0" i="0" u="none" strike="noStrike" kern="1200" cap="none" spc="-5" normalizeH="0" baseline="0" noProof="0">
                <a:ln>
                  <a:noFill/>
                </a:ln>
                <a:solidFill>
                  <a:srgbClr val="051821"/>
                </a:solidFill>
                <a:effectLst/>
                <a:uLnTx/>
                <a:uFillTx/>
                <a:ea typeface="+mn-ea"/>
                <a:cs typeface="Verdana"/>
              </a:rPr>
              <a:t>)</a:t>
            </a:r>
            <a:endParaRPr kumimoji="0" sz="1400" b="0" i="0" u="none" strike="noStrike" kern="1200" cap="none" spc="0" normalizeH="0" baseline="0" noProof="0">
              <a:ln>
                <a:noFill/>
              </a:ln>
              <a:solidFill>
                <a:srgbClr val="FFFFFF"/>
              </a:solidFill>
              <a:effectLst/>
              <a:uLnTx/>
              <a:uFillTx/>
              <a:ea typeface="+mn-ea"/>
              <a:cs typeface="Verdana"/>
            </a:endParaRPr>
          </a:p>
        </p:txBody>
      </p:sp>
      <p:sp>
        <p:nvSpPr>
          <p:cNvPr id="133" name="object 3">
            <a:extLst>
              <a:ext uri="{FF2B5EF4-FFF2-40B4-BE49-F238E27FC236}">
                <a16:creationId xmlns:a16="http://schemas.microsoft.com/office/drawing/2014/main" id="{30C1B31F-E417-4075-8F0E-99936E8F1865}"/>
              </a:ext>
            </a:extLst>
          </p:cNvPr>
          <p:cNvSpPr txBox="1"/>
          <p:nvPr/>
        </p:nvSpPr>
        <p:spPr>
          <a:xfrm>
            <a:off x="3923091" y="5151242"/>
            <a:ext cx="1645656" cy="232820"/>
          </a:xfrm>
          <a:prstGeom prst="rect">
            <a:avLst/>
          </a:prstGeom>
        </p:spPr>
        <p:txBody>
          <a:bodyPr vert="horz" wrap="square" lIns="0" tIns="12953" rIns="0" bIns="0" rtlCol="0">
            <a:spAutoFit/>
          </a:bodyPr>
          <a:lstStyle/>
          <a:p>
            <a:pPr marL="12953" marR="0" lvl="0" indent="0" algn="l" defTabSz="932742" rtl="0" eaLnBrk="1" fontAlgn="auto" latinLnBrk="0" hangingPunct="1">
              <a:lnSpc>
                <a:spcPct val="100000"/>
              </a:lnSpc>
              <a:spcBef>
                <a:spcPts val="102"/>
              </a:spcBef>
              <a:spcAft>
                <a:spcPts val="0"/>
              </a:spcAft>
              <a:buClrTx/>
              <a:buSzTx/>
              <a:buFontTx/>
              <a:buNone/>
              <a:tabLst/>
              <a:defRPr/>
            </a:pPr>
            <a:r>
              <a:rPr kumimoji="0" sz="1400" b="0" i="0" u="none" strike="noStrike" kern="1200" cap="none" spc="-15" normalizeH="0" baseline="0" noProof="0">
                <a:ln>
                  <a:noFill/>
                </a:ln>
                <a:solidFill>
                  <a:srgbClr val="051821"/>
                </a:solidFill>
                <a:effectLst/>
                <a:uLnTx/>
                <a:uFillTx/>
                <a:ea typeface="+mn-ea"/>
                <a:cs typeface="Verdana"/>
              </a:rPr>
              <a:t>E</a:t>
            </a:r>
            <a:r>
              <a:rPr kumimoji="0" lang="en-US" sz="1400" b="0" i="0" u="none" strike="noStrike" kern="1200" cap="none" spc="-15" normalizeH="0" baseline="0" noProof="0">
                <a:ln>
                  <a:noFill/>
                </a:ln>
                <a:solidFill>
                  <a:srgbClr val="051821"/>
                </a:solidFill>
                <a:effectLst/>
                <a:uLnTx/>
                <a:uFillTx/>
                <a:ea typeface="+mn-ea"/>
                <a:cs typeface="Verdana"/>
              </a:rPr>
              <a:t>EXTEND</a:t>
            </a:r>
            <a:endParaRPr kumimoji="0" sz="1400" b="0" i="0" u="none" strike="noStrike" kern="1200" cap="none" spc="0" normalizeH="0" baseline="0" noProof="0">
              <a:ln>
                <a:noFill/>
              </a:ln>
              <a:solidFill>
                <a:srgbClr val="FFFFFF"/>
              </a:solidFill>
              <a:effectLst/>
              <a:uLnTx/>
              <a:uFillTx/>
              <a:ea typeface="+mn-ea"/>
              <a:cs typeface="Verdana"/>
            </a:endParaRPr>
          </a:p>
        </p:txBody>
      </p:sp>
      <p:sp>
        <p:nvSpPr>
          <p:cNvPr id="135" name="object 3">
            <a:extLst>
              <a:ext uri="{FF2B5EF4-FFF2-40B4-BE49-F238E27FC236}">
                <a16:creationId xmlns:a16="http://schemas.microsoft.com/office/drawing/2014/main" id="{3E5D6EAE-C0A3-46A2-AD3A-6A1555459550}"/>
              </a:ext>
            </a:extLst>
          </p:cNvPr>
          <p:cNvSpPr txBox="1"/>
          <p:nvPr/>
        </p:nvSpPr>
        <p:spPr>
          <a:xfrm>
            <a:off x="3913764" y="5384062"/>
            <a:ext cx="1645656" cy="232820"/>
          </a:xfrm>
          <a:prstGeom prst="rect">
            <a:avLst/>
          </a:prstGeom>
        </p:spPr>
        <p:txBody>
          <a:bodyPr vert="horz" wrap="square" lIns="0" tIns="12953" rIns="0" bIns="0" rtlCol="0">
            <a:spAutoFit/>
          </a:bodyPr>
          <a:lstStyle/>
          <a:p>
            <a:pPr marL="12953" marR="0" lvl="0" indent="0" algn="l" defTabSz="932742" rtl="0" eaLnBrk="1" fontAlgn="auto" latinLnBrk="0" hangingPunct="1">
              <a:lnSpc>
                <a:spcPct val="100000"/>
              </a:lnSpc>
              <a:spcBef>
                <a:spcPts val="102"/>
              </a:spcBef>
              <a:spcAft>
                <a:spcPts val="0"/>
              </a:spcAft>
              <a:buClrTx/>
              <a:buSzTx/>
              <a:buFontTx/>
              <a:buNone/>
              <a:tabLst/>
              <a:defRPr/>
            </a:pPr>
            <a:r>
              <a:rPr kumimoji="0" sz="1400" b="0" i="0" u="none" strike="noStrike" kern="1200" cap="none" spc="-15" normalizeH="0" baseline="0" noProof="0">
                <a:ln>
                  <a:noFill/>
                </a:ln>
                <a:solidFill>
                  <a:srgbClr val="051821"/>
                </a:solidFill>
                <a:effectLst/>
                <a:uLnTx/>
                <a:uFillTx/>
                <a:ea typeface="+mn-ea"/>
                <a:cs typeface="Verdana"/>
              </a:rPr>
              <a:t>E</a:t>
            </a:r>
            <a:r>
              <a:rPr kumimoji="0" lang="en-US" sz="1400" b="0" i="0" u="none" strike="noStrike" kern="1200" cap="none" spc="-15" normalizeH="0" baseline="0" noProof="0">
                <a:ln>
                  <a:noFill/>
                </a:ln>
                <a:solidFill>
                  <a:srgbClr val="051821"/>
                </a:solidFill>
                <a:effectLst/>
                <a:uLnTx/>
                <a:uFillTx/>
                <a:ea typeface="+mn-ea"/>
                <a:cs typeface="Verdana"/>
              </a:rPr>
              <a:t>INIT</a:t>
            </a:r>
            <a:endParaRPr kumimoji="0" sz="1400" b="0" i="0" u="none" strike="noStrike" kern="1200" cap="none" spc="0" normalizeH="0" baseline="0" noProof="0">
              <a:ln>
                <a:noFill/>
              </a:ln>
              <a:solidFill>
                <a:srgbClr val="FFFFFF"/>
              </a:solidFill>
              <a:effectLst/>
              <a:uLnTx/>
              <a:uFillTx/>
              <a:ea typeface="+mn-ea"/>
              <a:cs typeface="Verdana"/>
            </a:endParaRPr>
          </a:p>
        </p:txBody>
      </p:sp>
      <p:sp>
        <p:nvSpPr>
          <p:cNvPr id="137" name="object 3">
            <a:extLst>
              <a:ext uri="{FF2B5EF4-FFF2-40B4-BE49-F238E27FC236}">
                <a16:creationId xmlns:a16="http://schemas.microsoft.com/office/drawing/2014/main" id="{C951A9F7-3123-4544-B81D-5DB28FED1B5D}"/>
              </a:ext>
            </a:extLst>
          </p:cNvPr>
          <p:cNvSpPr txBox="1"/>
          <p:nvPr/>
        </p:nvSpPr>
        <p:spPr>
          <a:xfrm>
            <a:off x="3920952" y="5588688"/>
            <a:ext cx="1645656" cy="232820"/>
          </a:xfrm>
          <a:prstGeom prst="rect">
            <a:avLst/>
          </a:prstGeom>
        </p:spPr>
        <p:txBody>
          <a:bodyPr vert="horz" wrap="square" lIns="0" tIns="12953" rIns="0" bIns="0" rtlCol="0">
            <a:spAutoFit/>
          </a:bodyPr>
          <a:lstStyle/>
          <a:p>
            <a:pPr marL="12953" marR="0" lvl="0" indent="0" algn="l" defTabSz="932742" rtl="0" eaLnBrk="1" fontAlgn="auto" latinLnBrk="0" hangingPunct="1">
              <a:lnSpc>
                <a:spcPct val="100000"/>
              </a:lnSpc>
              <a:spcBef>
                <a:spcPts val="102"/>
              </a:spcBef>
              <a:spcAft>
                <a:spcPts val="0"/>
              </a:spcAft>
              <a:buClrTx/>
              <a:buSzTx/>
              <a:buFontTx/>
              <a:buNone/>
              <a:tabLst/>
              <a:defRPr/>
            </a:pPr>
            <a:r>
              <a:rPr kumimoji="0" sz="1400" b="0" i="0" u="none" strike="noStrike" kern="1200" cap="none" spc="-15" normalizeH="0" baseline="0" noProof="0">
                <a:ln>
                  <a:noFill/>
                </a:ln>
                <a:solidFill>
                  <a:srgbClr val="051821"/>
                </a:solidFill>
                <a:effectLst/>
                <a:uLnTx/>
                <a:uFillTx/>
                <a:ea typeface="+mn-ea"/>
                <a:cs typeface="Verdana"/>
              </a:rPr>
              <a:t>E</a:t>
            </a:r>
            <a:r>
              <a:rPr kumimoji="0" lang="en-US" sz="1400" b="0" i="0" u="none" strike="noStrike" kern="1200" cap="none" spc="-15" normalizeH="0" baseline="0" noProof="0">
                <a:ln>
                  <a:noFill/>
                </a:ln>
                <a:solidFill>
                  <a:srgbClr val="051821"/>
                </a:solidFill>
                <a:effectLst/>
                <a:uLnTx/>
                <a:uFillTx/>
                <a:ea typeface="+mn-ea"/>
                <a:cs typeface="Verdana"/>
              </a:rPr>
              <a:t>ENTER</a:t>
            </a:r>
            <a:endParaRPr kumimoji="0" sz="1400" b="0" i="0" u="none" strike="noStrike" kern="1200" cap="none" spc="0" normalizeH="0" baseline="0" noProof="0">
              <a:ln>
                <a:noFill/>
              </a:ln>
              <a:solidFill>
                <a:srgbClr val="FFFFFF"/>
              </a:solidFill>
              <a:effectLst/>
              <a:uLnTx/>
              <a:uFillTx/>
              <a:ea typeface="+mn-ea"/>
              <a:cs typeface="Verdana"/>
            </a:endParaRPr>
          </a:p>
        </p:txBody>
      </p:sp>
      <p:sp>
        <p:nvSpPr>
          <p:cNvPr id="139" name="object 3">
            <a:extLst>
              <a:ext uri="{FF2B5EF4-FFF2-40B4-BE49-F238E27FC236}">
                <a16:creationId xmlns:a16="http://schemas.microsoft.com/office/drawing/2014/main" id="{D53AAD5E-508A-48BC-B799-23A40FA559E6}"/>
              </a:ext>
            </a:extLst>
          </p:cNvPr>
          <p:cNvSpPr txBox="1"/>
          <p:nvPr/>
        </p:nvSpPr>
        <p:spPr>
          <a:xfrm>
            <a:off x="3928140" y="5789422"/>
            <a:ext cx="1645656" cy="232820"/>
          </a:xfrm>
          <a:prstGeom prst="rect">
            <a:avLst/>
          </a:prstGeom>
        </p:spPr>
        <p:txBody>
          <a:bodyPr vert="horz" wrap="square" lIns="0" tIns="12953" rIns="0" bIns="0" rtlCol="0">
            <a:spAutoFit/>
          </a:bodyPr>
          <a:lstStyle/>
          <a:p>
            <a:pPr marL="12953" marR="0" lvl="0" indent="0" algn="l" defTabSz="932742" rtl="0" eaLnBrk="1" fontAlgn="auto" latinLnBrk="0" hangingPunct="1">
              <a:lnSpc>
                <a:spcPct val="100000"/>
              </a:lnSpc>
              <a:spcBef>
                <a:spcPts val="102"/>
              </a:spcBef>
              <a:spcAft>
                <a:spcPts val="0"/>
              </a:spcAft>
              <a:buClrTx/>
              <a:buSzTx/>
              <a:buFontTx/>
              <a:buNone/>
              <a:tabLst/>
              <a:defRPr/>
            </a:pPr>
            <a:r>
              <a:rPr kumimoji="0" sz="1400" b="0" i="0" u="none" strike="noStrike" kern="1200" cap="none" spc="-15" normalizeH="0" baseline="0" noProof="0">
                <a:ln>
                  <a:noFill/>
                </a:ln>
                <a:solidFill>
                  <a:srgbClr val="051821"/>
                </a:solidFill>
                <a:effectLst/>
                <a:uLnTx/>
                <a:uFillTx/>
                <a:ea typeface="+mn-ea"/>
                <a:cs typeface="Verdana"/>
              </a:rPr>
              <a:t>E</a:t>
            </a:r>
            <a:r>
              <a:rPr kumimoji="0" lang="en-US" sz="1400" b="0" i="0" u="none" strike="noStrike" kern="1200" cap="none" spc="-15" normalizeH="0" baseline="0" noProof="0">
                <a:ln>
                  <a:noFill/>
                </a:ln>
                <a:solidFill>
                  <a:srgbClr val="051821"/>
                </a:solidFill>
                <a:effectLst/>
                <a:uLnTx/>
                <a:uFillTx/>
                <a:ea typeface="+mn-ea"/>
                <a:cs typeface="Verdana"/>
              </a:rPr>
              <a:t>EXIT</a:t>
            </a:r>
            <a:endParaRPr kumimoji="0" sz="1400" b="0" i="0" u="none" strike="noStrike" kern="1200" cap="none" spc="0" normalizeH="0" baseline="0" noProof="0">
              <a:ln>
                <a:noFill/>
              </a:ln>
              <a:solidFill>
                <a:srgbClr val="FFFFFF"/>
              </a:solidFill>
              <a:effectLst/>
              <a:uLnTx/>
              <a:uFillTx/>
              <a:ea typeface="+mn-ea"/>
              <a:cs typeface="Verdana"/>
            </a:endParaRPr>
          </a:p>
        </p:txBody>
      </p:sp>
      <p:sp>
        <p:nvSpPr>
          <p:cNvPr id="141" name="object 3">
            <a:extLst>
              <a:ext uri="{FF2B5EF4-FFF2-40B4-BE49-F238E27FC236}">
                <a16:creationId xmlns:a16="http://schemas.microsoft.com/office/drawing/2014/main" id="{533B1543-958B-4957-9D51-8A3181E99C7B}"/>
              </a:ext>
            </a:extLst>
          </p:cNvPr>
          <p:cNvSpPr txBox="1"/>
          <p:nvPr/>
        </p:nvSpPr>
        <p:spPr>
          <a:xfrm>
            <a:off x="3935328" y="5994048"/>
            <a:ext cx="1645656" cy="232820"/>
          </a:xfrm>
          <a:prstGeom prst="rect">
            <a:avLst/>
          </a:prstGeom>
        </p:spPr>
        <p:txBody>
          <a:bodyPr vert="horz" wrap="square" lIns="0" tIns="12953" rIns="0" bIns="0" rtlCol="0">
            <a:spAutoFit/>
          </a:bodyPr>
          <a:lstStyle/>
          <a:p>
            <a:pPr marL="12953" marR="0" lvl="0" indent="0" algn="l" defTabSz="932742" rtl="0" eaLnBrk="1" fontAlgn="auto" latinLnBrk="0" hangingPunct="1">
              <a:lnSpc>
                <a:spcPct val="100000"/>
              </a:lnSpc>
              <a:spcBef>
                <a:spcPts val="102"/>
              </a:spcBef>
              <a:spcAft>
                <a:spcPts val="0"/>
              </a:spcAft>
              <a:buClrTx/>
              <a:buSzTx/>
              <a:buFontTx/>
              <a:buNone/>
              <a:tabLst/>
              <a:defRPr/>
            </a:pPr>
            <a:r>
              <a:rPr kumimoji="0" sz="1400" b="0" i="0" u="none" strike="noStrike" kern="1200" cap="none" spc="-15" normalizeH="0" baseline="0" noProof="0">
                <a:ln>
                  <a:noFill/>
                </a:ln>
                <a:solidFill>
                  <a:srgbClr val="051821"/>
                </a:solidFill>
                <a:effectLst/>
                <a:uLnTx/>
                <a:uFillTx/>
                <a:ea typeface="+mn-ea"/>
                <a:cs typeface="Verdana"/>
              </a:rPr>
              <a:t>E</a:t>
            </a:r>
            <a:r>
              <a:rPr kumimoji="0" lang="en-US" sz="1400" b="0" i="0" u="none" strike="noStrike" kern="1200" cap="none" spc="-15" normalizeH="0" baseline="0" noProof="0">
                <a:ln>
                  <a:noFill/>
                </a:ln>
                <a:solidFill>
                  <a:srgbClr val="051821"/>
                </a:solidFill>
                <a:effectLst/>
                <a:uLnTx/>
                <a:uFillTx/>
                <a:ea typeface="+mn-ea"/>
                <a:cs typeface="Verdana"/>
              </a:rPr>
              <a:t>REMOVE</a:t>
            </a:r>
            <a:endParaRPr kumimoji="0" sz="1400" b="0" i="0" u="none" strike="noStrike" kern="1200" cap="none" spc="0" normalizeH="0" baseline="0" noProof="0">
              <a:ln>
                <a:noFill/>
              </a:ln>
              <a:solidFill>
                <a:srgbClr val="FFFFFF"/>
              </a:solidFill>
              <a:effectLst/>
              <a:uLnTx/>
              <a:uFillTx/>
              <a:ea typeface="+mn-ea"/>
              <a:cs typeface="Verdana"/>
            </a:endParaRPr>
          </a:p>
        </p:txBody>
      </p:sp>
      <p:sp>
        <p:nvSpPr>
          <p:cNvPr id="145" name="Rectangle 144">
            <a:extLst>
              <a:ext uri="{FF2B5EF4-FFF2-40B4-BE49-F238E27FC236}">
                <a16:creationId xmlns:a16="http://schemas.microsoft.com/office/drawing/2014/main" id="{40E08A77-4AAA-487B-B5D7-5C48B8A00678}"/>
              </a:ext>
            </a:extLst>
          </p:cNvPr>
          <p:cNvSpPr/>
          <p:nvPr/>
        </p:nvSpPr>
        <p:spPr>
          <a:xfrm>
            <a:off x="8102255" y="3760565"/>
            <a:ext cx="1476110" cy="259045"/>
          </a:xfrm>
          <a:prstGeom prst="rect">
            <a:avLst/>
          </a:prstGeom>
        </p:spPr>
        <p:txBody>
          <a:bodyPr wrap="none">
            <a:spAutoFit/>
          </a:bodyPr>
          <a:lstStyle/>
          <a:p>
            <a:pPr marL="13970" marR="0" lvl="0" indent="0" algn="ctr" defTabSz="932742" rtl="0" eaLnBrk="1" fontAlgn="auto" latinLnBrk="0" hangingPunct="1">
              <a:lnSpc>
                <a:spcPts val="1315"/>
              </a:lnSpc>
              <a:spcBef>
                <a:spcPts val="0"/>
              </a:spcBef>
              <a:spcAft>
                <a:spcPts val="0"/>
              </a:spcAft>
              <a:buClrTx/>
              <a:buSzTx/>
              <a:buFontTx/>
              <a:buNone/>
              <a:tabLst/>
              <a:defRPr/>
            </a:pPr>
            <a:r>
              <a:rPr kumimoji="0" lang="fr-FR" sz="1400" b="0" i="0" u="none" strike="noStrike" kern="1200" cap="none" spc="-5" normalizeH="0" baseline="0" noProof="0">
                <a:ln>
                  <a:noFill/>
                </a:ln>
                <a:solidFill>
                  <a:schemeClr val="bg1"/>
                </a:solidFill>
                <a:effectLst/>
                <a:uLnTx/>
                <a:uFillTx/>
                <a:ea typeface="+mn-ea"/>
                <a:cs typeface="Verdana"/>
              </a:rPr>
              <a:t>System Memory</a:t>
            </a:r>
            <a:endParaRPr kumimoji="0" lang="fr-FR" sz="1400" b="0" i="0" u="none" strike="noStrike" kern="1200" cap="none" spc="0" normalizeH="0" baseline="0" noProof="0">
              <a:ln>
                <a:noFill/>
              </a:ln>
              <a:solidFill>
                <a:schemeClr val="bg1"/>
              </a:solidFill>
              <a:effectLst/>
              <a:uLnTx/>
              <a:uFillTx/>
              <a:ea typeface="+mn-ea"/>
              <a:cs typeface="Verdana"/>
            </a:endParaRPr>
          </a:p>
        </p:txBody>
      </p:sp>
    </p:spTree>
    <p:extLst>
      <p:ext uri="{BB962C8B-B14F-4D97-AF65-F5344CB8AC3E}">
        <p14:creationId xmlns:p14="http://schemas.microsoft.com/office/powerpoint/2010/main" val="113494157"/>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72274" y="144462"/>
            <a:ext cx="11889564" cy="860424"/>
          </a:xfrm>
        </p:spPr>
        <p:txBody>
          <a:bodyPr/>
          <a:lstStyle/>
          <a:p>
            <a:r>
              <a:rPr lang="en-US"/>
              <a:t>SGX access control</a:t>
            </a:r>
          </a:p>
        </p:txBody>
      </p:sp>
      <p:sp>
        <p:nvSpPr>
          <p:cNvPr id="9" name="object 3">
            <a:extLst>
              <a:ext uri="{FF2B5EF4-FFF2-40B4-BE49-F238E27FC236}">
                <a16:creationId xmlns:a16="http://schemas.microsoft.com/office/drawing/2014/main" id="{8971F8D8-BC40-4166-8BCE-740282E7BBBF}"/>
              </a:ext>
            </a:extLst>
          </p:cNvPr>
          <p:cNvSpPr/>
          <p:nvPr/>
        </p:nvSpPr>
        <p:spPr>
          <a:xfrm>
            <a:off x="2892554" y="1667306"/>
            <a:ext cx="1658480" cy="9326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kern="0">
                <a:gradFill>
                  <a:gsLst>
                    <a:gs pos="0">
                      <a:srgbClr val="FFFFFF"/>
                    </a:gs>
                    <a:gs pos="100000">
                      <a:srgbClr val="FFFFFF"/>
                    </a:gs>
                  </a:gsLst>
                  <a:lin ang="5400000" scaled="0"/>
                </a:gradFill>
              </a:rPr>
              <a:t>Traditional IA Page Table Checks</a:t>
            </a:r>
          </a:p>
        </p:txBody>
      </p:sp>
      <p:sp>
        <p:nvSpPr>
          <p:cNvPr id="11" name="object 5">
            <a:extLst>
              <a:ext uri="{FF2B5EF4-FFF2-40B4-BE49-F238E27FC236}">
                <a16:creationId xmlns:a16="http://schemas.microsoft.com/office/drawing/2014/main" id="{6B863901-AE8D-4EC6-A040-D8D1CDDB0C44}"/>
              </a:ext>
            </a:extLst>
          </p:cNvPr>
          <p:cNvSpPr/>
          <p:nvPr/>
        </p:nvSpPr>
        <p:spPr>
          <a:xfrm>
            <a:off x="4550903" y="2086200"/>
            <a:ext cx="848410" cy="77717"/>
          </a:xfrm>
          <a:custGeom>
            <a:avLst/>
            <a:gdLst/>
            <a:ahLst/>
            <a:cxnLst/>
            <a:rect l="l" t="t" r="r" b="b"/>
            <a:pathLst>
              <a:path w="831850" h="76200">
                <a:moveTo>
                  <a:pt x="819874" y="31623"/>
                </a:moveTo>
                <a:lnTo>
                  <a:pt x="767969" y="31623"/>
                </a:lnTo>
                <a:lnTo>
                  <a:pt x="768222" y="44323"/>
                </a:lnTo>
                <a:lnTo>
                  <a:pt x="755459" y="44455"/>
                </a:lnTo>
                <a:lnTo>
                  <a:pt x="755777" y="76200"/>
                </a:lnTo>
                <a:lnTo>
                  <a:pt x="831595" y="37337"/>
                </a:lnTo>
                <a:lnTo>
                  <a:pt x="819874" y="31623"/>
                </a:lnTo>
                <a:close/>
              </a:path>
              <a:path w="831850" h="76200">
                <a:moveTo>
                  <a:pt x="755332" y="31754"/>
                </a:moveTo>
                <a:lnTo>
                  <a:pt x="0" y="39624"/>
                </a:lnTo>
                <a:lnTo>
                  <a:pt x="254" y="52324"/>
                </a:lnTo>
                <a:lnTo>
                  <a:pt x="755459" y="44455"/>
                </a:lnTo>
                <a:lnTo>
                  <a:pt x="755332" y="31754"/>
                </a:lnTo>
                <a:close/>
              </a:path>
              <a:path w="831850" h="76200">
                <a:moveTo>
                  <a:pt x="767969" y="31623"/>
                </a:moveTo>
                <a:lnTo>
                  <a:pt x="755332" y="31754"/>
                </a:lnTo>
                <a:lnTo>
                  <a:pt x="755459" y="44455"/>
                </a:lnTo>
                <a:lnTo>
                  <a:pt x="768222" y="44323"/>
                </a:lnTo>
                <a:lnTo>
                  <a:pt x="767969" y="31623"/>
                </a:lnTo>
                <a:close/>
              </a:path>
              <a:path w="831850" h="76200">
                <a:moveTo>
                  <a:pt x="755015" y="0"/>
                </a:moveTo>
                <a:lnTo>
                  <a:pt x="755332" y="31754"/>
                </a:lnTo>
                <a:lnTo>
                  <a:pt x="767969" y="31623"/>
                </a:lnTo>
                <a:lnTo>
                  <a:pt x="819874" y="31623"/>
                </a:lnTo>
                <a:lnTo>
                  <a:pt x="755015" y="0"/>
                </a:lnTo>
                <a:close/>
              </a:path>
            </a:pathLst>
          </a:custGeom>
          <a:solidFill>
            <a:srgbClr val="051821"/>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a:ln>
                <a:noFill/>
              </a:ln>
              <a:solidFill>
                <a:srgbClr val="FFFFFF"/>
              </a:solidFill>
              <a:effectLst/>
              <a:uLnTx/>
              <a:uFillTx/>
              <a:ea typeface="+mn-ea"/>
              <a:cs typeface="+mn-cs"/>
            </a:endParaRPr>
          </a:p>
        </p:txBody>
      </p:sp>
      <p:sp>
        <p:nvSpPr>
          <p:cNvPr id="13" name="object 6">
            <a:extLst>
              <a:ext uri="{FF2B5EF4-FFF2-40B4-BE49-F238E27FC236}">
                <a16:creationId xmlns:a16="http://schemas.microsoft.com/office/drawing/2014/main" id="{76EF25C1-1108-44A9-A70E-C2BCBD39E36B}"/>
              </a:ext>
            </a:extLst>
          </p:cNvPr>
          <p:cNvSpPr/>
          <p:nvPr/>
        </p:nvSpPr>
        <p:spPr>
          <a:xfrm>
            <a:off x="1919537" y="2094749"/>
            <a:ext cx="972756" cy="77717"/>
          </a:xfrm>
          <a:custGeom>
            <a:avLst/>
            <a:gdLst/>
            <a:ahLst/>
            <a:cxnLst/>
            <a:rect l="l" t="t" r="r" b="b"/>
            <a:pathLst>
              <a:path w="953769" h="76200">
                <a:moveTo>
                  <a:pt x="877277" y="0"/>
                </a:moveTo>
                <a:lnTo>
                  <a:pt x="877277" y="76200"/>
                </a:lnTo>
                <a:lnTo>
                  <a:pt x="940777" y="44450"/>
                </a:lnTo>
                <a:lnTo>
                  <a:pt x="889977" y="44450"/>
                </a:lnTo>
                <a:lnTo>
                  <a:pt x="889977" y="31750"/>
                </a:lnTo>
                <a:lnTo>
                  <a:pt x="940777" y="31750"/>
                </a:lnTo>
                <a:lnTo>
                  <a:pt x="877277" y="0"/>
                </a:lnTo>
                <a:close/>
              </a:path>
              <a:path w="953769" h="76200">
                <a:moveTo>
                  <a:pt x="877277" y="31750"/>
                </a:moveTo>
                <a:lnTo>
                  <a:pt x="0" y="31750"/>
                </a:lnTo>
                <a:lnTo>
                  <a:pt x="0" y="44450"/>
                </a:lnTo>
                <a:lnTo>
                  <a:pt x="877277" y="44450"/>
                </a:lnTo>
                <a:lnTo>
                  <a:pt x="877277" y="31750"/>
                </a:lnTo>
                <a:close/>
              </a:path>
              <a:path w="953769" h="76200">
                <a:moveTo>
                  <a:pt x="940777" y="31750"/>
                </a:moveTo>
                <a:lnTo>
                  <a:pt x="889977" y="31750"/>
                </a:lnTo>
                <a:lnTo>
                  <a:pt x="889977" y="44450"/>
                </a:lnTo>
                <a:lnTo>
                  <a:pt x="940777" y="44450"/>
                </a:lnTo>
                <a:lnTo>
                  <a:pt x="953477" y="38100"/>
                </a:lnTo>
                <a:lnTo>
                  <a:pt x="940777" y="31750"/>
                </a:lnTo>
                <a:close/>
              </a:path>
            </a:pathLst>
          </a:custGeom>
          <a:solidFill>
            <a:srgbClr val="051821"/>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a:ln>
                <a:noFill/>
              </a:ln>
              <a:solidFill>
                <a:srgbClr val="FFFFFF"/>
              </a:solidFill>
              <a:effectLst/>
              <a:uLnTx/>
              <a:uFillTx/>
              <a:ea typeface="+mn-ea"/>
              <a:cs typeface="+mn-cs"/>
            </a:endParaRPr>
          </a:p>
        </p:txBody>
      </p:sp>
      <p:sp>
        <p:nvSpPr>
          <p:cNvPr id="15" name="object 7">
            <a:extLst>
              <a:ext uri="{FF2B5EF4-FFF2-40B4-BE49-F238E27FC236}">
                <a16:creationId xmlns:a16="http://schemas.microsoft.com/office/drawing/2014/main" id="{7A60074A-DAD7-4A2B-856C-71EC1A7D2891}"/>
              </a:ext>
            </a:extLst>
          </p:cNvPr>
          <p:cNvSpPr txBox="1"/>
          <p:nvPr/>
        </p:nvSpPr>
        <p:spPr>
          <a:xfrm>
            <a:off x="1483539" y="1595937"/>
            <a:ext cx="1276507" cy="444620"/>
          </a:xfrm>
          <a:prstGeom prst="rect">
            <a:avLst/>
          </a:prstGeom>
        </p:spPr>
        <p:txBody>
          <a:bodyPr vert="horz" wrap="square" lIns="0" tIns="13600" rIns="0" bIns="0" rtlCol="0">
            <a:spAutoFit/>
          </a:bodyPr>
          <a:lstStyle/>
          <a:p>
            <a:pPr marL="12953" marR="5181" lvl="0" indent="0" algn="l" defTabSz="932742" rtl="0" eaLnBrk="1" fontAlgn="auto" latinLnBrk="0" hangingPunct="1">
              <a:lnSpc>
                <a:spcPct val="100000"/>
              </a:lnSpc>
              <a:spcBef>
                <a:spcPts val="107"/>
              </a:spcBef>
              <a:spcAft>
                <a:spcPts val="0"/>
              </a:spcAft>
              <a:buClrTx/>
              <a:buSzTx/>
              <a:buFontTx/>
              <a:buNone/>
              <a:tabLst/>
              <a:defRPr/>
            </a:pPr>
            <a:r>
              <a:rPr kumimoji="0" lang="en-US" sz="1400" b="0" i="0" u="none" strike="noStrike" kern="1200" cap="none" spc="0" normalizeH="0" baseline="0">
                <a:ln>
                  <a:noFill/>
                </a:ln>
                <a:solidFill>
                  <a:srgbClr val="051821"/>
                </a:solidFill>
                <a:effectLst/>
                <a:uLnTx/>
                <a:uFillTx/>
                <a:ea typeface="+mn-ea"/>
                <a:cs typeface="Verdana"/>
              </a:rPr>
              <a:t>Linear, i.e. Virtual Address</a:t>
            </a:r>
            <a:endParaRPr kumimoji="0" lang="en-US" sz="1400" b="0" i="0" u="none" strike="noStrike" kern="1200" cap="none" spc="0" normalizeH="0" baseline="0">
              <a:ln>
                <a:noFill/>
              </a:ln>
              <a:solidFill>
                <a:srgbClr val="FFFFFF"/>
              </a:solidFill>
              <a:effectLst/>
              <a:uLnTx/>
              <a:uFillTx/>
              <a:ea typeface="+mn-ea"/>
              <a:cs typeface="Verdana"/>
            </a:endParaRPr>
          </a:p>
        </p:txBody>
      </p:sp>
      <p:sp>
        <p:nvSpPr>
          <p:cNvPr id="17" name="object 8">
            <a:extLst>
              <a:ext uri="{FF2B5EF4-FFF2-40B4-BE49-F238E27FC236}">
                <a16:creationId xmlns:a16="http://schemas.microsoft.com/office/drawing/2014/main" id="{9A6A8C3D-2620-4698-A637-276B26AAC5A0}"/>
              </a:ext>
            </a:extLst>
          </p:cNvPr>
          <p:cNvSpPr txBox="1"/>
          <p:nvPr/>
        </p:nvSpPr>
        <p:spPr>
          <a:xfrm>
            <a:off x="4683541" y="1584408"/>
            <a:ext cx="883625" cy="443967"/>
          </a:xfrm>
          <a:prstGeom prst="rect">
            <a:avLst/>
          </a:prstGeom>
        </p:spPr>
        <p:txBody>
          <a:bodyPr vert="horz" wrap="square" lIns="0" tIns="12953" rIns="0" bIns="0" rtlCol="0">
            <a:spAutoFit/>
          </a:bodyPr>
          <a:lstStyle/>
          <a:p>
            <a:pPr marL="12953" marR="5181" lvl="0" indent="0" algn="l" defTabSz="932742" rtl="0" eaLnBrk="1" fontAlgn="auto" latinLnBrk="0" hangingPunct="1">
              <a:lnSpc>
                <a:spcPct val="100000"/>
              </a:lnSpc>
              <a:spcBef>
                <a:spcPts val="102"/>
              </a:spcBef>
              <a:spcAft>
                <a:spcPts val="0"/>
              </a:spcAft>
              <a:buClrTx/>
              <a:buSzTx/>
              <a:buFontTx/>
              <a:buNone/>
              <a:tabLst/>
              <a:defRPr/>
            </a:pPr>
            <a:r>
              <a:rPr kumimoji="0" lang="en-US" sz="1400" b="0" i="0" u="none" strike="noStrike" kern="1200" cap="none" spc="0" normalizeH="0" baseline="0">
                <a:ln>
                  <a:noFill/>
                </a:ln>
                <a:solidFill>
                  <a:srgbClr val="051821"/>
                </a:solidFill>
                <a:effectLst/>
                <a:uLnTx/>
                <a:uFillTx/>
                <a:ea typeface="+mn-ea"/>
                <a:cs typeface="Verdana"/>
              </a:rPr>
              <a:t>Physicial Address</a:t>
            </a:r>
            <a:endParaRPr kumimoji="0" lang="en-US" sz="1400" b="0" i="0" u="none" strike="noStrike" kern="1200" cap="none" spc="0" normalizeH="0" baseline="0">
              <a:ln>
                <a:noFill/>
              </a:ln>
              <a:solidFill>
                <a:srgbClr val="FFFFFF"/>
              </a:solidFill>
              <a:effectLst/>
              <a:uLnTx/>
              <a:uFillTx/>
              <a:ea typeface="+mn-ea"/>
              <a:cs typeface="Verdana"/>
            </a:endParaRPr>
          </a:p>
        </p:txBody>
      </p:sp>
      <p:sp>
        <p:nvSpPr>
          <p:cNvPr id="19" name="Rectangle 18">
            <a:extLst>
              <a:ext uri="{FF2B5EF4-FFF2-40B4-BE49-F238E27FC236}">
                <a16:creationId xmlns:a16="http://schemas.microsoft.com/office/drawing/2014/main" id="{7435406A-077E-4A2D-B489-70EBFBB6A19D}"/>
              </a:ext>
            </a:extLst>
          </p:cNvPr>
          <p:cNvSpPr/>
          <p:nvPr/>
        </p:nvSpPr>
        <p:spPr>
          <a:xfrm>
            <a:off x="46037" y="6652489"/>
            <a:ext cx="3919466" cy="276999"/>
          </a:xfrm>
          <a:prstGeom prst="rect">
            <a:avLst/>
          </a:prstGeom>
        </p:spPr>
        <p:txBody>
          <a:bodyPr wrap="square">
            <a:spAutoFit/>
          </a:bodyPr>
          <a:lstStyle/>
          <a:p>
            <a:pPr>
              <a:spcBef>
                <a:spcPts val="1200"/>
              </a:spcBef>
            </a:pPr>
            <a:r>
              <a:rPr lang="fr-FR" sz="1200"/>
              <a:t>Intel Source (</a:t>
            </a:r>
            <a:r>
              <a:rPr lang="en-US" sz="1200">
                <a:hlinkClick r:id="rId3"/>
              </a:rPr>
              <a:t>Intel Software Guard Extensions</a:t>
            </a:r>
            <a:r>
              <a:rPr lang="en-US" sz="1200"/>
              <a:t>) </a:t>
            </a:r>
          </a:p>
        </p:txBody>
      </p:sp>
    </p:spTree>
    <p:extLst>
      <p:ext uri="{BB962C8B-B14F-4D97-AF65-F5344CB8AC3E}">
        <p14:creationId xmlns:p14="http://schemas.microsoft.com/office/powerpoint/2010/main" val="118932776"/>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72274" y="144462"/>
            <a:ext cx="11889564" cy="860424"/>
          </a:xfrm>
        </p:spPr>
        <p:txBody>
          <a:bodyPr/>
          <a:lstStyle/>
          <a:p>
            <a:r>
              <a:rPr lang="en-US"/>
              <a:t>SGX access control</a:t>
            </a:r>
          </a:p>
        </p:txBody>
      </p:sp>
      <p:sp>
        <p:nvSpPr>
          <p:cNvPr id="3" name="object 3">
            <a:extLst>
              <a:ext uri="{FF2B5EF4-FFF2-40B4-BE49-F238E27FC236}">
                <a16:creationId xmlns:a16="http://schemas.microsoft.com/office/drawing/2014/main" id="{7F0573A9-8747-4A66-8021-070991605EC5}"/>
              </a:ext>
            </a:extLst>
          </p:cNvPr>
          <p:cNvSpPr/>
          <p:nvPr/>
        </p:nvSpPr>
        <p:spPr>
          <a:xfrm>
            <a:off x="2892554" y="1667306"/>
            <a:ext cx="1658480" cy="9326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kern="0">
                <a:gradFill>
                  <a:gsLst>
                    <a:gs pos="0">
                      <a:srgbClr val="FFFFFF"/>
                    </a:gs>
                    <a:gs pos="100000">
                      <a:srgbClr val="FFFFFF"/>
                    </a:gs>
                  </a:gsLst>
                  <a:lin ang="5400000" scaled="0"/>
                </a:gradFill>
              </a:rPr>
              <a:t>Traditional IA Page Table Checks</a:t>
            </a:r>
          </a:p>
        </p:txBody>
      </p:sp>
      <p:sp>
        <p:nvSpPr>
          <p:cNvPr id="5" name="object 5">
            <a:extLst>
              <a:ext uri="{FF2B5EF4-FFF2-40B4-BE49-F238E27FC236}">
                <a16:creationId xmlns:a16="http://schemas.microsoft.com/office/drawing/2014/main" id="{39A8C4DA-3F4F-4AF4-BFB8-391979D1C4AE}"/>
              </a:ext>
            </a:extLst>
          </p:cNvPr>
          <p:cNvSpPr/>
          <p:nvPr/>
        </p:nvSpPr>
        <p:spPr>
          <a:xfrm>
            <a:off x="4550903" y="2086200"/>
            <a:ext cx="848410" cy="77717"/>
          </a:xfrm>
          <a:custGeom>
            <a:avLst/>
            <a:gdLst/>
            <a:ahLst/>
            <a:cxnLst/>
            <a:rect l="l" t="t" r="r" b="b"/>
            <a:pathLst>
              <a:path w="831850" h="76200">
                <a:moveTo>
                  <a:pt x="819874" y="31623"/>
                </a:moveTo>
                <a:lnTo>
                  <a:pt x="767969" y="31623"/>
                </a:lnTo>
                <a:lnTo>
                  <a:pt x="768222" y="44323"/>
                </a:lnTo>
                <a:lnTo>
                  <a:pt x="755459" y="44455"/>
                </a:lnTo>
                <a:lnTo>
                  <a:pt x="755777" y="76200"/>
                </a:lnTo>
                <a:lnTo>
                  <a:pt x="831595" y="37337"/>
                </a:lnTo>
                <a:lnTo>
                  <a:pt x="819874" y="31623"/>
                </a:lnTo>
                <a:close/>
              </a:path>
              <a:path w="831850" h="76200">
                <a:moveTo>
                  <a:pt x="755332" y="31754"/>
                </a:moveTo>
                <a:lnTo>
                  <a:pt x="0" y="39624"/>
                </a:lnTo>
                <a:lnTo>
                  <a:pt x="254" y="52324"/>
                </a:lnTo>
                <a:lnTo>
                  <a:pt x="755459" y="44455"/>
                </a:lnTo>
                <a:lnTo>
                  <a:pt x="755332" y="31754"/>
                </a:lnTo>
                <a:close/>
              </a:path>
              <a:path w="831850" h="76200">
                <a:moveTo>
                  <a:pt x="767969" y="31623"/>
                </a:moveTo>
                <a:lnTo>
                  <a:pt x="755332" y="31754"/>
                </a:lnTo>
                <a:lnTo>
                  <a:pt x="755459" y="44455"/>
                </a:lnTo>
                <a:lnTo>
                  <a:pt x="768222" y="44323"/>
                </a:lnTo>
                <a:lnTo>
                  <a:pt x="767969" y="31623"/>
                </a:lnTo>
                <a:close/>
              </a:path>
              <a:path w="831850" h="76200">
                <a:moveTo>
                  <a:pt x="755015" y="0"/>
                </a:moveTo>
                <a:lnTo>
                  <a:pt x="755332" y="31754"/>
                </a:lnTo>
                <a:lnTo>
                  <a:pt x="767969" y="31623"/>
                </a:lnTo>
                <a:lnTo>
                  <a:pt x="819874" y="31623"/>
                </a:lnTo>
                <a:lnTo>
                  <a:pt x="755015" y="0"/>
                </a:lnTo>
                <a:close/>
              </a:path>
            </a:pathLst>
          </a:custGeom>
          <a:solidFill>
            <a:srgbClr val="051821"/>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a:ln>
                <a:noFill/>
              </a:ln>
              <a:solidFill>
                <a:srgbClr val="FFFFFF"/>
              </a:solidFill>
              <a:effectLst/>
              <a:uLnTx/>
              <a:uFillTx/>
              <a:ea typeface="+mn-ea"/>
              <a:cs typeface="+mn-cs"/>
            </a:endParaRPr>
          </a:p>
        </p:txBody>
      </p:sp>
      <p:sp>
        <p:nvSpPr>
          <p:cNvPr id="9" name="object 6">
            <a:extLst>
              <a:ext uri="{FF2B5EF4-FFF2-40B4-BE49-F238E27FC236}">
                <a16:creationId xmlns:a16="http://schemas.microsoft.com/office/drawing/2014/main" id="{A684D7D1-ACA8-4131-8869-BD526BA10E9A}"/>
              </a:ext>
            </a:extLst>
          </p:cNvPr>
          <p:cNvSpPr/>
          <p:nvPr/>
        </p:nvSpPr>
        <p:spPr>
          <a:xfrm>
            <a:off x="1919537" y="2094749"/>
            <a:ext cx="972756" cy="77717"/>
          </a:xfrm>
          <a:custGeom>
            <a:avLst/>
            <a:gdLst/>
            <a:ahLst/>
            <a:cxnLst/>
            <a:rect l="l" t="t" r="r" b="b"/>
            <a:pathLst>
              <a:path w="953769" h="76200">
                <a:moveTo>
                  <a:pt x="877277" y="0"/>
                </a:moveTo>
                <a:lnTo>
                  <a:pt x="877277" y="76200"/>
                </a:lnTo>
                <a:lnTo>
                  <a:pt x="940777" y="44450"/>
                </a:lnTo>
                <a:lnTo>
                  <a:pt x="889977" y="44450"/>
                </a:lnTo>
                <a:lnTo>
                  <a:pt x="889977" y="31750"/>
                </a:lnTo>
                <a:lnTo>
                  <a:pt x="940777" y="31750"/>
                </a:lnTo>
                <a:lnTo>
                  <a:pt x="877277" y="0"/>
                </a:lnTo>
                <a:close/>
              </a:path>
              <a:path w="953769" h="76200">
                <a:moveTo>
                  <a:pt x="877277" y="31750"/>
                </a:moveTo>
                <a:lnTo>
                  <a:pt x="0" y="31750"/>
                </a:lnTo>
                <a:lnTo>
                  <a:pt x="0" y="44450"/>
                </a:lnTo>
                <a:lnTo>
                  <a:pt x="877277" y="44450"/>
                </a:lnTo>
                <a:lnTo>
                  <a:pt x="877277" y="31750"/>
                </a:lnTo>
                <a:close/>
              </a:path>
              <a:path w="953769" h="76200">
                <a:moveTo>
                  <a:pt x="940777" y="31750"/>
                </a:moveTo>
                <a:lnTo>
                  <a:pt x="889977" y="31750"/>
                </a:lnTo>
                <a:lnTo>
                  <a:pt x="889977" y="44450"/>
                </a:lnTo>
                <a:lnTo>
                  <a:pt x="940777" y="44450"/>
                </a:lnTo>
                <a:lnTo>
                  <a:pt x="953477" y="38100"/>
                </a:lnTo>
                <a:lnTo>
                  <a:pt x="940777" y="31750"/>
                </a:lnTo>
                <a:close/>
              </a:path>
            </a:pathLst>
          </a:custGeom>
          <a:solidFill>
            <a:srgbClr val="051821"/>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a:ln>
                <a:noFill/>
              </a:ln>
              <a:solidFill>
                <a:srgbClr val="FFFFFF"/>
              </a:solidFill>
              <a:effectLst/>
              <a:uLnTx/>
              <a:uFillTx/>
              <a:ea typeface="+mn-ea"/>
              <a:cs typeface="+mn-cs"/>
            </a:endParaRPr>
          </a:p>
        </p:txBody>
      </p:sp>
      <p:sp>
        <p:nvSpPr>
          <p:cNvPr id="11" name="object 7">
            <a:extLst>
              <a:ext uri="{FF2B5EF4-FFF2-40B4-BE49-F238E27FC236}">
                <a16:creationId xmlns:a16="http://schemas.microsoft.com/office/drawing/2014/main" id="{0EF7DDE7-CD5B-4B19-957E-9C2EBED2308B}"/>
              </a:ext>
            </a:extLst>
          </p:cNvPr>
          <p:cNvSpPr txBox="1"/>
          <p:nvPr/>
        </p:nvSpPr>
        <p:spPr>
          <a:xfrm>
            <a:off x="1483539" y="1595937"/>
            <a:ext cx="1276507" cy="444620"/>
          </a:xfrm>
          <a:prstGeom prst="rect">
            <a:avLst/>
          </a:prstGeom>
        </p:spPr>
        <p:txBody>
          <a:bodyPr vert="horz" wrap="square" lIns="0" tIns="13600" rIns="0" bIns="0" rtlCol="0">
            <a:spAutoFit/>
          </a:bodyPr>
          <a:lstStyle/>
          <a:p>
            <a:pPr marL="12953" marR="5181" lvl="0" indent="0" algn="l" defTabSz="932742" rtl="0" eaLnBrk="1" fontAlgn="auto" latinLnBrk="0" hangingPunct="1">
              <a:lnSpc>
                <a:spcPct val="100000"/>
              </a:lnSpc>
              <a:spcBef>
                <a:spcPts val="107"/>
              </a:spcBef>
              <a:spcAft>
                <a:spcPts val="0"/>
              </a:spcAft>
              <a:buClrTx/>
              <a:buSzTx/>
              <a:buFontTx/>
              <a:buNone/>
              <a:tabLst/>
              <a:defRPr/>
            </a:pPr>
            <a:r>
              <a:rPr kumimoji="0" lang="en-US" sz="1400" b="0" i="0" u="none" strike="noStrike" kern="1200" cap="none" spc="0" normalizeH="0" baseline="0">
                <a:ln>
                  <a:noFill/>
                </a:ln>
                <a:solidFill>
                  <a:srgbClr val="051821"/>
                </a:solidFill>
                <a:effectLst/>
                <a:uLnTx/>
                <a:uFillTx/>
                <a:ea typeface="+mn-ea"/>
                <a:cs typeface="Verdana"/>
              </a:rPr>
              <a:t>Linear, i.e. Virtual Address</a:t>
            </a:r>
            <a:endParaRPr kumimoji="0" lang="en-US" sz="1400" b="0" i="0" u="none" strike="noStrike" kern="1200" cap="none" spc="0" normalizeH="0" baseline="0">
              <a:ln>
                <a:noFill/>
              </a:ln>
              <a:solidFill>
                <a:srgbClr val="FFFFFF"/>
              </a:solidFill>
              <a:effectLst/>
              <a:uLnTx/>
              <a:uFillTx/>
              <a:ea typeface="+mn-ea"/>
              <a:cs typeface="Verdana"/>
            </a:endParaRPr>
          </a:p>
        </p:txBody>
      </p:sp>
      <p:sp>
        <p:nvSpPr>
          <p:cNvPr id="13" name="object 8">
            <a:extLst>
              <a:ext uri="{FF2B5EF4-FFF2-40B4-BE49-F238E27FC236}">
                <a16:creationId xmlns:a16="http://schemas.microsoft.com/office/drawing/2014/main" id="{C714517E-5F0D-49FC-8262-8798E00AB550}"/>
              </a:ext>
            </a:extLst>
          </p:cNvPr>
          <p:cNvSpPr txBox="1"/>
          <p:nvPr/>
        </p:nvSpPr>
        <p:spPr>
          <a:xfrm>
            <a:off x="4683541" y="1584408"/>
            <a:ext cx="883625" cy="443967"/>
          </a:xfrm>
          <a:prstGeom prst="rect">
            <a:avLst/>
          </a:prstGeom>
        </p:spPr>
        <p:txBody>
          <a:bodyPr vert="horz" wrap="square" lIns="0" tIns="12953" rIns="0" bIns="0" rtlCol="0">
            <a:spAutoFit/>
          </a:bodyPr>
          <a:lstStyle/>
          <a:p>
            <a:pPr marL="12953" marR="5181" lvl="0" indent="0" algn="l" defTabSz="932742" rtl="0" eaLnBrk="1" fontAlgn="auto" latinLnBrk="0" hangingPunct="1">
              <a:lnSpc>
                <a:spcPct val="100000"/>
              </a:lnSpc>
              <a:spcBef>
                <a:spcPts val="102"/>
              </a:spcBef>
              <a:spcAft>
                <a:spcPts val="0"/>
              </a:spcAft>
              <a:buClrTx/>
              <a:buSzTx/>
              <a:buFontTx/>
              <a:buNone/>
              <a:tabLst/>
              <a:defRPr/>
            </a:pPr>
            <a:r>
              <a:rPr kumimoji="0" lang="en-US" sz="1400" b="0" i="0" u="none" strike="noStrike" kern="1200" cap="none" spc="0" normalizeH="0" baseline="0">
                <a:ln>
                  <a:noFill/>
                </a:ln>
                <a:solidFill>
                  <a:srgbClr val="051821"/>
                </a:solidFill>
                <a:effectLst/>
                <a:uLnTx/>
                <a:uFillTx/>
                <a:ea typeface="+mn-ea"/>
                <a:cs typeface="Verdana"/>
              </a:rPr>
              <a:t>Physicial Address</a:t>
            </a:r>
            <a:endParaRPr kumimoji="0" lang="en-US" sz="1400" b="0" i="0" u="none" strike="noStrike" kern="1200" cap="none" spc="0" normalizeH="0" baseline="0">
              <a:ln>
                <a:noFill/>
              </a:ln>
              <a:solidFill>
                <a:srgbClr val="FFFFFF"/>
              </a:solidFill>
              <a:effectLst/>
              <a:uLnTx/>
              <a:uFillTx/>
              <a:ea typeface="+mn-ea"/>
              <a:cs typeface="Verdana"/>
            </a:endParaRPr>
          </a:p>
        </p:txBody>
      </p:sp>
      <p:sp>
        <p:nvSpPr>
          <p:cNvPr id="15" name="object 7">
            <a:extLst>
              <a:ext uri="{FF2B5EF4-FFF2-40B4-BE49-F238E27FC236}">
                <a16:creationId xmlns:a16="http://schemas.microsoft.com/office/drawing/2014/main" id="{E7CB1D41-94B5-4E63-803C-D744E535A426}"/>
              </a:ext>
            </a:extLst>
          </p:cNvPr>
          <p:cNvSpPr txBox="1"/>
          <p:nvPr/>
        </p:nvSpPr>
        <p:spPr>
          <a:xfrm>
            <a:off x="5811008" y="1674023"/>
            <a:ext cx="896335" cy="444620"/>
          </a:xfrm>
          <a:prstGeom prst="rect">
            <a:avLst/>
          </a:prstGeom>
        </p:spPr>
        <p:txBody>
          <a:bodyPr vert="horz" wrap="square" lIns="0" tIns="13600" rIns="0" bIns="0" rtlCol="0">
            <a:spAutoFit/>
          </a:bodyPr>
          <a:lstStyle/>
          <a:p>
            <a:pPr marL="29790" marR="0" lvl="0" indent="0" algn="ctr" defTabSz="932742" rtl="0" eaLnBrk="1" fontAlgn="auto" latinLnBrk="0" hangingPunct="1">
              <a:lnSpc>
                <a:spcPct val="100000"/>
              </a:lnSpc>
              <a:spcBef>
                <a:spcPts val="107"/>
              </a:spcBef>
              <a:spcAft>
                <a:spcPts val="0"/>
              </a:spcAft>
              <a:buClrTx/>
              <a:buSzTx/>
              <a:buFontTx/>
              <a:buNone/>
              <a:tabLst/>
              <a:defRPr/>
            </a:pPr>
            <a:r>
              <a:rPr lang="fr-FR" sz="1400">
                <a:solidFill>
                  <a:srgbClr val="FFFFFF"/>
                </a:solidFill>
                <a:cs typeface="Verdana"/>
              </a:rPr>
              <a:t>Accès</a:t>
            </a:r>
            <a:r>
              <a:rPr kumimoji="0" lang="fr-FR" sz="1400" b="1" i="0" u="none" strike="noStrike" kern="1200" cap="none" spc="0" normalizeH="0" baseline="0" noProof="0">
                <a:ln>
                  <a:noFill/>
                </a:ln>
                <a:solidFill>
                  <a:srgbClr val="FFFFFF"/>
                </a:solidFill>
                <a:effectLst/>
                <a:uLnTx/>
                <a:uFillTx/>
                <a:ea typeface="+mn-ea"/>
                <a:cs typeface="Verdana"/>
              </a:rPr>
              <a:t> </a:t>
            </a:r>
            <a:r>
              <a:rPr lang="fr-FR" sz="1400">
                <a:solidFill>
                  <a:srgbClr val="FFFFFF"/>
                </a:solidFill>
                <a:cs typeface="Verdana"/>
              </a:rPr>
              <a:t>Enclave ?</a:t>
            </a:r>
          </a:p>
        </p:txBody>
      </p:sp>
      <p:grpSp>
        <p:nvGrpSpPr>
          <p:cNvPr id="19" name="Groupe 25">
            <a:extLst>
              <a:ext uri="{FF2B5EF4-FFF2-40B4-BE49-F238E27FC236}">
                <a16:creationId xmlns:a16="http://schemas.microsoft.com/office/drawing/2014/main" id="{043F9DE1-A10E-4F47-B6EA-35C9D3CD508D}"/>
              </a:ext>
            </a:extLst>
          </p:cNvPr>
          <p:cNvGrpSpPr/>
          <p:nvPr/>
        </p:nvGrpSpPr>
        <p:grpSpPr>
          <a:xfrm>
            <a:off x="5406470" y="1552548"/>
            <a:ext cx="1904477" cy="1126882"/>
            <a:chOff x="5586845" y="3281238"/>
            <a:chExt cx="1904477" cy="1126882"/>
          </a:xfrm>
        </p:grpSpPr>
        <p:sp>
          <p:nvSpPr>
            <p:cNvPr id="17" name="object 3">
              <a:extLst>
                <a:ext uri="{FF2B5EF4-FFF2-40B4-BE49-F238E27FC236}">
                  <a16:creationId xmlns:a16="http://schemas.microsoft.com/office/drawing/2014/main" id="{3AA363B5-69D6-4C6E-B83D-38F8997A989C}"/>
                </a:ext>
              </a:extLst>
            </p:cNvPr>
            <p:cNvSpPr/>
            <p:nvPr/>
          </p:nvSpPr>
          <p:spPr>
            <a:xfrm>
              <a:off x="5586845" y="3281238"/>
              <a:ext cx="1904477" cy="1126882"/>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400" kern="0">
                <a:gradFill>
                  <a:gsLst>
                    <a:gs pos="0">
                      <a:srgbClr val="FFFFFF"/>
                    </a:gs>
                    <a:gs pos="100000">
                      <a:srgbClr val="FFFFFF"/>
                    </a:gs>
                  </a:gsLst>
                  <a:lin ang="5400000" scaled="0"/>
                </a:gradFill>
              </a:endParaRPr>
            </a:p>
          </p:txBody>
        </p:sp>
        <p:sp>
          <p:nvSpPr>
            <p:cNvPr id="18" name="ZoneTexte 27">
              <a:extLst>
                <a:ext uri="{FF2B5EF4-FFF2-40B4-BE49-F238E27FC236}">
                  <a16:creationId xmlns:a16="http://schemas.microsoft.com/office/drawing/2014/main" id="{F5E20799-C87E-4916-BC30-4CFC7B35C72C}"/>
                </a:ext>
              </a:extLst>
            </p:cNvPr>
            <p:cNvSpPr txBox="1"/>
            <p:nvPr/>
          </p:nvSpPr>
          <p:spPr>
            <a:xfrm>
              <a:off x="5709946" y="3569270"/>
              <a:ext cx="1658274" cy="704808"/>
            </a:xfrm>
            <a:prstGeom prst="rect">
              <a:avLst/>
            </a:prstGeom>
            <a:noFill/>
          </p:spPr>
          <p:txBody>
            <a:bodyPr wrap="none" lIns="182880" tIns="146304" rIns="182880" bIns="146304" rtlCol="0">
              <a:spAutoFit/>
            </a:bodyPr>
            <a:lstStyle/>
            <a:p>
              <a:pPr marL="29790" lvl="0" algn="ctr">
                <a:spcBef>
                  <a:spcPts val="107"/>
                </a:spcBef>
                <a:defRPr/>
              </a:pPr>
              <a:r>
                <a:rPr lang="fr-FR" sz="1400">
                  <a:solidFill>
                    <a:srgbClr val="FFFFFF"/>
                  </a:solidFill>
                  <a:cs typeface="Verdana"/>
                </a:rPr>
                <a:t>Enclave Access?</a:t>
              </a:r>
            </a:p>
            <a:p>
              <a:pPr>
                <a:lnSpc>
                  <a:spcPct val="90000"/>
                </a:lnSpc>
                <a:spcAft>
                  <a:spcPts val="600"/>
                </a:spcAft>
              </a:pPr>
              <a:endParaRPr lang="fr-FR" sz="1400">
                <a:gradFill>
                  <a:gsLst>
                    <a:gs pos="2917">
                      <a:schemeClr val="tx1"/>
                    </a:gs>
                    <a:gs pos="30000">
                      <a:schemeClr val="tx1"/>
                    </a:gs>
                  </a:gsLst>
                  <a:lin ang="5400000" scaled="0"/>
                </a:gradFill>
              </a:endParaRPr>
            </a:p>
          </p:txBody>
        </p:sp>
      </p:grpSp>
      <p:sp>
        <p:nvSpPr>
          <p:cNvPr id="21" name="Rectangle 20">
            <a:extLst>
              <a:ext uri="{FF2B5EF4-FFF2-40B4-BE49-F238E27FC236}">
                <a16:creationId xmlns:a16="http://schemas.microsoft.com/office/drawing/2014/main" id="{28ACFABE-09B5-463C-849F-4FB48083F23B}"/>
              </a:ext>
            </a:extLst>
          </p:cNvPr>
          <p:cNvSpPr/>
          <p:nvPr/>
        </p:nvSpPr>
        <p:spPr>
          <a:xfrm>
            <a:off x="46037" y="6652489"/>
            <a:ext cx="3919466" cy="276999"/>
          </a:xfrm>
          <a:prstGeom prst="rect">
            <a:avLst/>
          </a:prstGeom>
        </p:spPr>
        <p:txBody>
          <a:bodyPr wrap="square">
            <a:spAutoFit/>
          </a:bodyPr>
          <a:lstStyle/>
          <a:p>
            <a:pPr>
              <a:spcBef>
                <a:spcPts val="1200"/>
              </a:spcBef>
            </a:pPr>
            <a:r>
              <a:rPr lang="fr-FR" sz="1200"/>
              <a:t>Intel Source (</a:t>
            </a:r>
            <a:r>
              <a:rPr lang="en-US" sz="1200">
                <a:hlinkClick r:id="rId3"/>
              </a:rPr>
              <a:t>Intel Software Guard Extensions</a:t>
            </a:r>
            <a:r>
              <a:rPr lang="en-US" sz="1200"/>
              <a:t>) </a:t>
            </a:r>
          </a:p>
        </p:txBody>
      </p:sp>
    </p:spTree>
    <p:extLst>
      <p:ext uri="{BB962C8B-B14F-4D97-AF65-F5344CB8AC3E}">
        <p14:creationId xmlns:p14="http://schemas.microsoft.com/office/powerpoint/2010/main" val="2584436531"/>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72274" y="144462"/>
            <a:ext cx="11889564" cy="860424"/>
          </a:xfrm>
        </p:spPr>
        <p:txBody>
          <a:bodyPr/>
          <a:lstStyle/>
          <a:p>
            <a:r>
              <a:rPr lang="en-US"/>
              <a:t>SGX access control</a:t>
            </a:r>
          </a:p>
        </p:txBody>
      </p:sp>
      <p:sp>
        <p:nvSpPr>
          <p:cNvPr id="3" name="object 3">
            <a:extLst>
              <a:ext uri="{FF2B5EF4-FFF2-40B4-BE49-F238E27FC236}">
                <a16:creationId xmlns:a16="http://schemas.microsoft.com/office/drawing/2014/main" id="{6B3046D1-2A8C-458E-A100-1CA1A9FFC2E7}"/>
              </a:ext>
            </a:extLst>
          </p:cNvPr>
          <p:cNvSpPr/>
          <p:nvPr/>
        </p:nvSpPr>
        <p:spPr>
          <a:xfrm>
            <a:off x="2892554" y="1667306"/>
            <a:ext cx="1658480" cy="9326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kern="0">
                <a:gradFill>
                  <a:gsLst>
                    <a:gs pos="0">
                      <a:srgbClr val="FFFFFF"/>
                    </a:gs>
                    <a:gs pos="100000">
                      <a:srgbClr val="FFFFFF"/>
                    </a:gs>
                  </a:gsLst>
                  <a:lin ang="5400000" scaled="0"/>
                </a:gradFill>
              </a:rPr>
              <a:t>Traditional IA Page Table Checks</a:t>
            </a:r>
          </a:p>
        </p:txBody>
      </p:sp>
      <p:sp>
        <p:nvSpPr>
          <p:cNvPr id="5" name="object 5">
            <a:extLst>
              <a:ext uri="{FF2B5EF4-FFF2-40B4-BE49-F238E27FC236}">
                <a16:creationId xmlns:a16="http://schemas.microsoft.com/office/drawing/2014/main" id="{70FCD631-89C2-4B91-9491-31DD46953DAD}"/>
              </a:ext>
            </a:extLst>
          </p:cNvPr>
          <p:cNvSpPr/>
          <p:nvPr/>
        </p:nvSpPr>
        <p:spPr>
          <a:xfrm>
            <a:off x="4550903" y="2086200"/>
            <a:ext cx="848410" cy="77717"/>
          </a:xfrm>
          <a:custGeom>
            <a:avLst/>
            <a:gdLst/>
            <a:ahLst/>
            <a:cxnLst/>
            <a:rect l="l" t="t" r="r" b="b"/>
            <a:pathLst>
              <a:path w="831850" h="76200">
                <a:moveTo>
                  <a:pt x="819874" y="31623"/>
                </a:moveTo>
                <a:lnTo>
                  <a:pt x="767969" y="31623"/>
                </a:lnTo>
                <a:lnTo>
                  <a:pt x="768222" y="44323"/>
                </a:lnTo>
                <a:lnTo>
                  <a:pt x="755459" y="44455"/>
                </a:lnTo>
                <a:lnTo>
                  <a:pt x="755777" y="76200"/>
                </a:lnTo>
                <a:lnTo>
                  <a:pt x="831595" y="37337"/>
                </a:lnTo>
                <a:lnTo>
                  <a:pt x="819874" y="31623"/>
                </a:lnTo>
                <a:close/>
              </a:path>
              <a:path w="831850" h="76200">
                <a:moveTo>
                  <a:pt x="755332" y="31754"/>
                </a:moveTo>
                <a:lnTo>
                  <a:pt x="0" y="39624"/>
                </a:lnTo>
                <a:lnTo>
                  <a:pt x="254" y="52324"/>
                </a:lnTo>
                <a:lnTo>
                  <a:pt x="755459" y="44455"/>
                </a:lnTo>
                <a:lnTo>
                  <a:pt x="755332" y="31754"/>
                </a:lnTo>
                <a:close/>
              </a:path>
              <a:path w="831850" h="76200">
                <a:moveTo>
                  <a:pt x="767969" y="31623"/>
                </a:moveTo>
                <a:lnTo>
                  <a:pt x="755332" y="31754"/>
                </a:lnTo>
                <a:lnTo>
                  <a:pt x="755459" y="44455"/>
                </a:lnTo>
                <a:lnTo>
                  <a:pt x="768222" y="44323"/>
                </a:lnTo>
                <a:lnTo>
                  <a:pt x="767969" y="31623"/>
                </a:lnTo>
                <a:close/>
              </a:path>
              <a:path w="831850" h="76200">
                <a:moveTo>
                  <a:pt x="755015" y="0"/>
                </a:moveTo>
                <a:lnTo>
                  <a:pt x="755332" y="31754"/>
                </a:lnTo>
                <a:lnTo>
                  <a:pt x="767969" y="31623"/>
                </a:lnTo>
                <a:lnTo>
                  <a:pt x="819874" y="31623"/>
                </a:lnTo>
                <a:lnTo>
                  <a:pt x="755015" y="0"/>
                </a:lnTo>
                <a:close/>
              </a:path>
            </a:pathLst>
          </a:custGeom>
          <a:solidFill>
            <a:srgbClr val="051821"/>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a:ln>
                <a:noFill/>
              </a:ln>
              <a:solidFill>
                <a:srgbClr val="FFFFFF"/>
              </a:solidFill>
              <a:effectLst/>
              <a:uLnTx/>
              <a:uFillTx/>
              <a:ea typeface="+mn-ea"/>
              <a:cs typeface="+mn-cs"/>
            </a:endParaRPr>
          </a:p>
        </p:txBody>
      </p:sp>
      <p:sp>
        <p:nvSpPr>
          <p:cNvPr id="9" name="object 6">
            <a:extLst>
              <a:ext uri="{FF2B5EF4-FFF2-40B4-BE49-F238E27FC236}">
                <a16:creationId xmlns:a16="http://schemas.microsoft.com/office/drawing/2014/main" id="{358BAE69-3D47-49AF-9F31-918333C4E9B5}"/>
              </a:ext>
            </a:extLst>
          </p:cNvPr>
          <p:cNvSpPr/>
          <p:nvPr/>
        </p:nvSpPr>
        <p:spPr>
          <a:xfrm>
            <a:off x="1919537" y="2094749"/>
            <a:ext cx="972756" cy="77717"/>
          </a:xfrm>
          <a:custGeom>
            <a:avLst/>
            <a:gdLst/>
            <a:ahLst/>
            <a:cxnLst/>
            <a:rect l="l" t="t" r="r" b="b"/>
            <a:pathLst>
              <a:path w="953769" h="76200">
                <a:moveTo>
                  <a:pt x="877277" y="0"/>
                </a:moveTo>
                <a:lnTo>
                  <a:pt x="877277" y="76200"/>
                </a:lnTo>
                <a:lnTo>
                  <a:pt x="940777" y="44450"/>
                </a:lnTo>
                <a:lnTo>
                  <a:pt x="889977" y="44450"/>
                </a:lnTo>
                <a:lnTo>
                  <a:pt x="889977" y="31750"/>
                </a:lnTo>
                <a:lnTo>
                  <a:pt x="940777" y="31750"/>
                </a:lnTo>
                <a:lnTo>
                  <a:pt x="877277" y="0"/>
                </a:lnTo>
                <a:close/>
              </a:path>
              <a:path w="953769" h="76200">
                <a:moveTo>
                  <a:pt x="877277" y="31750"/>
                </a:moveTo>
                <a:lnTo>
                  <a:pt x="0" y="31750"/>
                </a:lnTo>
                <a:lnTo>
                  <a:pt x="0" y="44450"/>
                </a:lnTo>
                <a:lnTo>
                  <a:pt x="877277" y="44450"/>
                </a:lnTo>
                <a:lnTo>
                  <a:pt x="877277" y="31750"/>
                </a:lnTo>
                <a:close/>
              </a:path>
              <a:path w="953769" h="76200">
                <a:moveTo>
                  <a:pt x="940777" y="31750"/>
                </a:moveTo>
                <a:lnTo>
                  <a:pt x="889977" y="31750"/>
                </a:lnTo>
                <a:lnTo>
                  <a:pt x="889977" y="44450"/>
                </a:lnTo>
                <a:lnTo>
                  <a:pt x="940777" y="44450"/>
                </a:lnTo>
                <a:lnTo>
                  <a:pt x="953477" y="38100"/>
                </a:lnTo>
                <a:lnTo>
                  <a:pt x="940777" y="31750"/>
                </a:lnTo>
                <a:close/>
              </a:path>
            </a:pathLst>
          </a:custGeom>
          <a:solidFill>
            <a:srgbClr val="051821"/>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a:ln>
                <a:noFill/>
              </a:ln>
              <a:solidFill>
                <a:srgbClr val="FFFFFF"/>
              </a:solidFill>
              <a:effectLst/>
              <a:uLnTx/>
              <a:uFillTx/>
              <a:ea typeface="+mn-ea"/>
              <a:cs typeface="+mn-cs"/>
            </a:endParaRPr>
          </a:p>
        </p:txBody>
      </p:sp>
      <p:sp>
        <p:nvSpPr>
          <p:cNvPr id="11" name="object 7">
            <a:extLst>
              <a:ext uri="{FF2B5EF4-FFF2-40B4-BE49-F238E27FC236}">
                <a16:creationId xmlns:a16="http://schemas.microsoft.com/office/drawing/2014/main" id="{722DC332-03F9-4FB6-B46A-EAE270D40931}"/>
              </a:ext>
            </a:extLst>
          </p:cNvPr>
          <p:cNvSpPr txBox="1"/>
          <p:nvPr/>
        </p:nvSpPr>
        <p:spPr>
          <a:xfrm>
            <a:off x="1483539" y="1595937"/>
            <a:ext cx="1276507" cy="444620"/>
          </a:xfrm>
          <a:prstGeom prst="rect">
            <a:avLst/>
          </a:prstGeom>
        </p:spPr>
        <p:txBody>
          <a:bodyPr vert="horz" wrap="square" lIns="0" tIns="13600" rIns="0" bIns="0" rtlCol="0">
            <a:spAutoFit/>
          </a:bodyPr>
          <a:lstStyle/>
          <a:p>
            <a:pPr marL="12953" marR="5181" lvl="0" indent="0" algn="l" defTabSz="932742" rtl="0" eaLnBrk="1" fontAlgn="auto" latinLnBrk="0" hangingPunct="1">
              <a:lnSpc>
                <a:spcPct val="100000"/>
              </a:lnSpc>
              <a:spcBef>
                <a:spcPts val="107"/>
              </a:spcBef>
              <a:spcAft>
                <a:spcPts val="0"/>
              </a:spcAft>
              <a:buClrTx/>
              <a:buSzTx/>
              <a:buFontTx/>
              <a:buNone/>
              <a:tabLst/>
              <a:defRPr/>
            </a:pPr>
            <a:r>
              <a:rPr kumimoji="0" lang="en-US" sz="1400" b="0" i="0" u="none" strike="noStrike" kern="1200" cap="none" spc="0" normalizeH="0" baseline="0">
                <a:ln>
                  <a:noFill/>
                </a:ln>
                <a:solidFill>
                  <a:srgbClr val="051821"/>
                </a:solidFill>
                <a:effectLst/>
                <a:uLnTx/>
                <a:uFillTx/>
                <a:ea typeface="+mn-ea"/>
                <a:cs typeface="Verdana"/>
              </a:rPr>
              <a:t>Linear, i.e. Virtual Address</a:t>
            </a:r>
            <a:endParaRPr kumimoji="0" lang="en-US" sz="1400" b="0" i="0" u="none" strike="noStrike" kern="1200" cap="none" spc="0" normalizeH="0" baseline="0">
              <a:ln>
                <a:noFill/>
              </a:ln>
              <a:solidFill>
                <a:srgbClr val="FFFFFF"/>
              </a:solidFill>
              <a:effectLst/>
              <a:uLnTx/>
              <a:uFillTx/>
              <a:ea typeface="+mn-ea"/>
              <a:cs typeface="Verdana"/>
            </a:endParaRPr>
          </a:p>
        </p:txBody>
      </p:sp>
      <p:sp>
        <p:nvSpPr>
          <p:cNvPr id="13" name="object 8">
            <a:extLst>
              <a:ext uri="{FF2B5EF4-FFF2-40B4-BE49-F238E27FC236}">
                <a16:creationId xmlns:a16="http://schemas.microsoft.com/office/drawing/2014/main" id="{D18CB6A8-4123-4F6D-997C-BB136E79FC4F}"/>
              </a:ext>
            </a:extLst>
          </p:cNvPr>
          <p:cNvSpPr txBox="1"/>
          <p:nvPr/>
        </p:nvSpPr>
        <p:spPr>
          <a:xfrm>
            <a:off x="4683541" y="1584408"/>
            <a:ext cx="883625" cy="443967"/>
          </a:xfrm>
          <a:prstGeom prst="rect">
            <a:avLst/>
          </a:prstGeom>
        </p:spPr>
        <p:txBody>
          <a:bodyPr vert="horz" wrap="square" lIns="0" tIns="12953" rIns="0" bIns="0" rtlCol="0">
            <a:spAutoFit/>
          </a:bodyPr>
          <a:lstStyle/>
          <a:p>
            <a:pPr marL="12953" marR="5181" lvl="0" indent="0" algn="l" defTabSz="932742" rtl="0" eaLnBrk="1" fontAlgn="auto" latinLnBrk="0" hangingPunct="1">
              <a:lnSpc>
                <a:spcPct val="100000"/>
              </a:lnSpc>
              <a:spcBef>
                <a:spcPts val="102"/>
              </a:spcBef>
              <a:spcAft>
                <a:spcPts val="0"/>
              </a:spcAft>
              <a:buClrTx/>
              <a:buSzTx/>
              <a:buFontTx/>
              <a:buNone/>
              <a:tabLst/>
              <a:defRPr/>
            </a:pPr>
            <a:r>
              <a:rPr kumimoji="0" lang="en-US" sz="1400" b="0" i="0" u="none" strike="noStrike" kern="1200" cap="none" spc="0" normalizeH="0" baseline="0">
                <a:ln>
                  <a:noFill/>
                </a:ln>
                <a:solidFill>
                  <a:srgbClr val="051821"/>
                </a:solidFill>
                <a:effectLst/>
                <a:uLnTx/>
                <a:uFillTx/>
                <a:ea typeface="+mn-ea"/>
                <a:cs typeface="Verdana"/>
              </a:rPr>
              <a:t>Physicial Address</a:t>
            </a:r>
            <a:endParaRPr kumimoji="0" lang="en-US" sz="1400" b="0" i="0" u="none" strike="noStrike" kern="1200" cap="none" spc="0" normalizeH="0" baseline="0">
              <a:ln>
                <a:noFill/>
              </a:ln>
              <a:solidFill>
                <a:srgbClr val="FFFFFF"/>
              </a:solidFill>
              <a:effectLst/>
              <a:uLnTx/>
              <a:uFillTx/>
              <a:ea typeface="+mn-ea"/>
              <a:cs typeface="Verdana"/>
            </a:endParaRPr>
          </a:p>
        </p:txBody>
      </p:sp>
      <p:sp>
        <p:nvSpPr>
          <p:cNvPr id="15" name="object 7">
            <a:extLst>
              <a:ext uri="{FF2B5EF4-FFF2-40B4-BE49-F238E27FC236}">
                <a16:creationId xmlns:a16="http://schemas.microsoft.com/office/drawing/2014/main" id="{6A9A3280-C3B0-4D1F-A153-EA5BA0A819DD}"/>
              </a:ext>
            </a:extLst>
          </p:cNvPr>
          <p:cNvSpPr txBox="1"/>
          <p:nvPr/>
        </p:nvSpPr>
        <p:spPr>
          <a:xfrm>
            <a:off x="5811008" y="1674023"/>
            <a:ext cx="896335" cy="444620"/>
          </a:xfrm>
          <a:prstGeom prst="rect">
            <a:avLst/>
          </a:prstGeom>
        </p:spPr>
        <p:txBody>
          <a:bodyPr vert="horz" wrap="square" lIns="0" tIns="13600" rIns="0" bIns="0" rtlCol="0">
            <a:spAutoFit/>
          </a:bodyPr>
          <a:lstStyle/>
          <a:p>
            <a:pPr marL="29790" marR="0" lvl="0" indent="0" algn="ctr" defTabSz="932742" rtl="0" eaLnBrk="1" fontAlgn="auto" latinLnBrk="0" hangingPunct="1">
              <a:lnSpc>
                <a:spcPct val="100000"/>
              </a:lnSpc>
              <a:spcBef>
                <a:spcPts val="107"/>
              </a:spcBef>
              <a:spcAft>
                <a:spcPts val="0"/>
              </a:spcAft>
              <a:buClrTx/>
              <a:buSzTx/>
              <a:buFontTx/>
              <a:buNone/>
              <a:tabLst/>
              <a:defRPr/>
            </a:pPr>
            <a:r>
              <a:rPr lang="fr-FR" sz="1400">
                <a:solidFill>
                  <a:srgbClr val="FFFFFF"/>
                </a:solidFill>
                <a:cs typeface="Verdana"/>
              </a:rPr>
              <a:t>Accès</a:t>
            </a:r>
            <a:r>
              <a:rPr kumimoji="0" lang="fr-FR" sz="1400" b="1" i="0" u="none" strike="noStrike" kern="1200" cap="none" spc="0" normalizeH="0" baseline="0" noProof="0">
                <a:ln>
                  <a:noFill/>
                </a:ln>
                <a:solidFill>
                  <a:srgbClr val="FFFFFF"/>
                </a:solidFill>
                <a:effectLst/>
                <a:uLnTx/>
                <a:uFillTx/>
                <a:ea typeface="+mn-ea"/>
                <a:cs typeface="Verdana"/>
              </a:rPr>
              <a:t> </a:t>
            </a:r>
            <a:r>
              <a:rPr lang="fr-FR" sz="1400">
                <a:solidFill>
                  <a:srgbClr val="FFFFFF"/>
                </a:solidFill>
                <a:cs typeface="Verdana"/>
              </a:rPr>
              <a:t>Enclave ?</a:t>
            </a:r>
          </a:p>
        </p:txBody>
      </p:sp>
      <p:grpSp>
        <p:nvGrpSpPr>
          <p:cNvPr id="19" name="Groupe 25">
            <a:extLst>
              <a:ext uri="{FF2B5EF4-FFF2-40B4-BE49-F238E27FC236}">
                <a16:creationId xmlns:a16="http://schemas.microsoft.com/office/drawing/2014/main" id="{80A224CA-C245-45DE-8213-267D92B6470C}"/>
              </a:ext>
            </a:extLst>
          </p:cNvPr>
          <p:cNvGrpSpPr/>
          <p:nvPr/>
        </p:nvGrpSpPr>
        <p:grpSpPr>
          <a:xfrm>
            <a:off x="5406470" y="1552548"/>
            <a:ext cx="1904477" cy="1126882"/>
            <a:chOff x="5586845" y="3281238"/>
            <a:chExt cx="1904477" cy="1126882"/>
          </a:xfrm>
        </p:grpSpPr>
        <p:sp>
          <p:nvSpPr>
            <p:cNvPr id="17" name="object 3">
              <a:extLst>
                <a:ext uri="{FF2B5EF4-FFF2-40B4-BE49-F238E27FC236}">
                  <a16:creationId xmlns:a16="http://schemas.microsoft.com/office/drawing/2014/main" id="{865004EF-451A-4FA1-A02D-4035ED8599D1}"/>
                </a:ext>
              </a:extLst>
            </p:cNvPr>
            <p:cNvSpPr/>
            <p:nvPr/>
          </p:nvSpPr>
          <p:spPr>
            <a:xfrm>
              <a:off x="5586845" y="3281238"/>
              <a:ext cx="1904477" cy="1126882"/>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400" kern="0">
                <a:gradFill>
                  <a:gsLst>
                    <a:gs pos="0">
                      <a:srgbClr val="FFFFFF"/>
                    </a:gs>
                    <a:gs pos="100000">
                      <a:srgbClr val="FFFFFF"/>
                    </a:gs>
                  </a:gsLst>
                  <a:lin ang="5400000" scaled="0"/>
                </a:gradFill>
              </a:endParaRPr>
            </a:p>
          </p:txBody>
        </p:sp>
        <p:sp>
          <p:nvSpPr>
            <p:cNvPr id="18" name="ZoneTexte 27">
              <a:extLst>
                <a:ext uri="{FF2B5EF4-FFF2-40B4-BE49-F238E27FC236}">
                  <a16:creationId xmlns:a16="http://schemas.microsoft.com/office/drawing/2014/main" id="{D65ADB6F-6C86-4D8B-8059-0602356AAD88}"/>
                </a:ext>
              </a:extLst>
            </p:cNvPr>
            <p:cNvSpPr txBox="1"/>
            <p:nvPr/>
          </p:nvSpPr>
          <p:spPr>
            <a:xfrm>
              <a:off x="5709946" y="3569270"/>
              <a:ext cx="1658274" cy="704808"/>
            </a:xfrm>
            <a:prstGeom prst="rect">
              <a:avLst/>
            </a:prstGeom>
            <a:noFill/>
          </p:spPr>
          <p:txBody>
            <a:bodyPr wrap="none" lIns="182880" tIns="146304" rIns="182880" bIns="146304" rtlCol="0">
              <a:spAutoFit/>
            </a:bodyPr>
            <a:lstStyle/>
            <a:p>
              <a:pPr marL="29790" lvl="0" algn="ctr">
                <a:spcBef>
                  <a:spcPts val="107"/>
                </a:spcBef>
                <a:defRPr/>
              </a:pPr>
              <a:r>
                <a:rPr lang="fr-FR" sz="1400">
                  <a:solidFill>
                    <a:srgbClr val="FFFFFF"/>
                  </a:solidFill>
                  <a:cs typeface="Verdana"/>
                </a:rPr>
                <a:t>Enclave Access?</a:t>
              </a:r>
            </a:p>
            <a:p>
              <a:pPr>
                <a:lnSpc>
                  <a:spcPct val="90000"/>
                </a:lnSpc>
                <a:spcAft>
                  <a:spcPts val="600"/>
                </a:spcAft>
              </a:pPr>
              <a:endParaRPr lang="fr-FR" sz="1400">
                <a:gradFill>
                  <a:gsLst>
                    <a:gs pos="2917">
                      <a:schemeClr val="tx1"/>
                    </a:gs>
                    <a:gs pos="30000">
                      <a:schemeClr val="tx1"/>
                    </a:gs>
                  </a:gsLst>
                  <a:lin ang="5400000" scaled="0"/>
                </a:gradFill>
              </a:endParaRPr>
            </a:p>
          </p:txBody>
        </p:sp>
      </p:grpSp>
      <p:sp>
        <p:nvSpPr>
          <p:cNvPr id="45" name="object 11">
            <a:extLst>
              <a:ext uri="{FF2B5EF4-FFF2-40B4-BE49-F238E27FC236}">
                <a16:creationId xmlns:a16="http://schemas.microsoft.com/office/drawing/2014/main" id="{F8BF2826-991F-4876-9F1C-1D05C2353EC7}"/>
              </a:ext>
            </a:extLst>
          </p:cNvPr>
          <p:cNvSpPr/>
          <p:nvPr/>
        </p:nvSpPr>
        <p:spPr>
          <a:xfrm>
            <a:off x="7310946" y="2102198"/>
            <a:ext cx="875653" cy="45719"/>
          </a:xfrm>
          <a:custGeom>
            <a:avLst/>
            <a:gdLst/>
            <a:ahLst/>
            <a:cxnLst/>
            <a:rect l="l" t="t" r="r" b="b"/>
            <a:pathLst>
              <a:path w="742314" h="76200">
                <a:moveTo>
                  <a:pt x="665861" y="0"/>
                </a:moveTo>
                <a:lnTo>
                  <a:pt x="665701" y="31800"/>
                </a:lnTo>
                <a:lnTo>
                  <a:pt x="678434" y="31876"/>
                </a:lnTo>
                <a:lnTo>
                  <a:pt x="678306" y="44576"/>
                </a:lnTo>
                <a:lnTo>
                  <a:pt x="665638" y="44576"/>
                </a:lnTo>
                <a:lnTo>
                  <a:pt x="665479" y="76200"/>
                </a:lnTo>
                <a:lnTo>
                  <a:pt x="729794" y="44576"/>
                </a:lnTo>
                <a:lnTo>
                  <a:pt x="678306" y="44576"/>
                </a:lnTo>
                <a:lnTo>
                  <a:pt x="729948" y="44501"/>
                </a:lnTo>
                <a:lnTo>
                  <a:pt x="741934" y="38608"/>
                </a:lnTo>
                <a:lnTo>
                  <a:pt x="665861" y="0"/>
                </a:lnTo>
                <a:close/>
              </a:path>
              <a:path w="742314" h="76200">
                <a:moveTo>
                  <a:pt x="665701" y="31800"/>
                </a:moveTo>
                <a:lnTo>
                  <a:pt x="665638" y="44501"/>
                </a:lnTo>
                <a:lnTo>
                  <a:pt x="678306" y="44576"/>
                </a:lnTo>
                <a:lnTo>
                  <a:pt x="678434" y="31876"/>
                </a:lnTo>
                <a:lnTo>
                  <a:pt x="665701" y="31800"/>
                </a:lnTo>
                <a:close/>
              </a:path>
              <a:path w="742314" h="76200">
                <a:moveTo>
                  <a:pt x="0" y="27812"/>
                </a:moveTo>
                <a:lnTo>
                  <a:pt x="0" y="40512"/>
                </a:lnTo>
                <a:lnTo>
                  <a:pt x="665638" y="44501"/>
                </a:lnTo>
                <a:lnTo>
                  <a:pt x="665701" y="31800"/>
                </a:lnTo>
                <a:lnTo>
                  <a:pt x="0" y="27812"/>
                </a:lnTo>
                <a:close/>
              </a:path>
            </a:pathLst>
          </a:custGeom>
          <a:solidFill>
            <a:srgbClr val="051821"/>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a:ln>
                <a:noFill/>
              </a:ln>
              <a:solidFill>
                <a:srgbClr val="FFFFFF"/>
              </a:solidFill>
              <a:effectLst/>
              <a:uLnTx/>
              <a:uFillTx/>
              <a:cs typeface="Segoe UI" panose="020B0502040204020203" pitchFamily="34" charset="0"/>
            </a:endParaRPr>
          </a:p>
        </p:txBody>
      </p:sp>
      <p:sp>
        <p:nvSpPr>
          <p:cNvPr id="47" name="object 12">
            <a:extLst>
              <a:ext uri="{FF2B5EF4-FFF2-40B4-BE49-F238E27FC236}">
                <a16:creationId xmlns:a16="http://schemas.microsoft.com/office/drawing/2014/main" id="{1BC98CB6-6CEC-48A5-AA2C-0B2E1953C558}"/>
              </a:ext>
            </a:extLst>
          </p:cNvPr>
          <p:cNvSpPr txBox="1"/>
          <p:nvPr/>
        </p:nvSpPr>
        <p:spPr>
          <a:xfrm>
            <a:off x="7301612" y="1666638"/>
            <a:ext cx="498424" cy="232820"/>
          </a:xfrm>
          <a:prstGeom prst="rect">
            <a:avLst/>
          </a:prstGeom>
        </p:spPr>
        <p:txBody>
          <a:bodyPr vert="horz" wrap="square" lIns="0" tIns="12953" rIns="0" bIns="0" rtlCol="0">
            <a:spAutoFit/>
          </a:bodyPr>
          <a:lstStyle/>
          <a:p>
            <a:pPr marL="12953" marR="0" lvl="0" indent="0" algn="l" defTabSz="932742" rtl="0" eaLnBrk="1" fontAlgn="auto" latinLnBrk="0" hangingPunct="1">
              <a:lnSpc>
                <a:spcPct val="100000"/>
              </a:lnSpc>
              <a:spcBef>
                <a:spcPts val="102"/>
              </a:spcBef>
              <a:spcAft>
                <a:spcPts val="0"/>
              </a:spcAft>
              <a:buClrTx/>
              <a:buSzTx/>
              <a:buFontTx/>
              <a:buNone/>
              <a:tabLst/>
              <a:defRPr/>
            </a:pPr>
            <a:r>
              <a:rPr lang="fr-FR" sz="1400">
                <a:solidFill>
                  <a:srgbClr val="051821"/>
                </a:solidFill>
                <a:cs typeface="Verdana"/>
              </a:rPr>
              <a:t>No</a:t>
            </a:r>
          </a:p>
        </p:txBody>
      </p:sp>
      <p:sp>
        <p:nvSpPr>
          <p:cNvPr id="49" name="object 15">
            <a:extLst>
              <a:ext uri="{FF2B5EF4-FFF2-40B4-BE49-F238E27FC236}">
                <a16:creationId xmlns:a16="http://schemas.microsoft.com/office/drawing/2014/main" id="{133A645A-0221-4218-8168-CD59BCD3FFAB}"/>
              </a:ext>
            </a:extLst>
          </p:cNvPr>
          <p:cNvSpPr/>
          <p:nvPr/>
        </p:nvSpPr>
        <p:spPr>
          <a:xfrm>
            <a:off x="9742587" y="2115989"/>
            <a:ext cx="642393" cy="3740917"/>
          </a:xfrm>
          <a:custGeom>
            <a:avLst/>
            <a:gdLst/>
            <a:ahLst/>
            <a:cxnLst/>
            <a:rect l="l" t="t" r="r" b="b"/>
            <a:pathLst>
              <a:path w="617854" h="3623310">
                <a:moveTo>
                  <a:pt x="76200" y="3546500"/>
                </a:moveTo>
                <a:lnTo>
                  <a:pt x="0" y="3584600"/>
                </a:lnTo>
                <a:lnTo>
                  <a:pt x="76200" y="3622700"/>
                </a:lnTo>
                <a:lnTo>
                  <a:pt x="76200" y="3590950"/>
                </a:lnTo>
                <a:lnTo>
                  <a:pt x="63500" y="3590950"/>
                </a:lnTo>
                <a:lnTo>
                  <a:pt x="63500" y="3578250"/>
                </a:lnTo>
                <a:lnTo>
                  <a:pt x="76200" y="3578250"/>
                </a:lnTo>
                <a:lnTo>
                  <a:pt x="76200" y="3546500"/>
                </a:lnTo>
                <a:close/>
              </a:path>
              <a:path w="617854" h="3623310">
                <a:moveTo>
                  <a:pt x="76200" y="3578250"/>
                </a:moveTo>
                <a:lnTo>
                  <a:pt x="63500" y="3578250"/>
                </a:lnTo>
                <a:lnTo>
                  <a:pt x="63500" y="3590950"/>
                </a:lnTo>
                <a:lnTo>
                  <a:pt x="76200" y="3590950"/>
                </a:lnTo>
                <a:lnTo>
                  <a:pt x="76200" y="3578250"/>
                </a:lnTo>
                <a:close/>
              </a:path>
              <a:path w="617854" h="3623310">
                <a:moveTo>
                  <a:pt x="604774" y="3578250"/>
                </a:moveTo>
                <a:lnTo>
                  <a:pt x="76200" y="3578250"/>
                </a:lnTo>
                <a:lnTo>
                  <a:pt x="76200" y="3590950"/>
                </a:lnTo>
                <a:lnTo>
                  <a:pt x="614680" y="3590950"/>
                </a:lnTo>
                <a:lnTo>
                  <a:pt x="617474" y="3588105"/>
                </a:lnTo>
                <a:lnTo>
                  <a:pt x="617474" y="3584600"/>
                </a:lnTo>
                <a:lnTo>
                  <a:pt x="604774" y="3584600"/>
                </a:lnTo>
                <a:lnTo>
                  <a:pt x="604774" y="3578250"/>
                </a:lnTo>
                <a:close/>
              </a:path>
              <a:path w="617854" h="3623310">
                <a:moveTo>
                  <a:pt x="604774" y="6350"/>
                </a:moveTo>
                <a:lnTo>
                  <a:pt x="604774" y="3584600"/>
                </a:lnTo>
                <a:lnTo>
                  <a:pt x="611124" y="3578250"/>
                </a:lnTo>
                <a:lnTo>
                  <a:pt x="617474" y="3578250"/>
                </a:lnTo>
                <a:lnTo>
                  <a:pt x="617474" y="12699"/>
                </a:lnTo>
                <a:lnTo>
                  <a:pt x="611124" y="12700"/>
                </a:lnTo>
                <a:lnTo>
                  <a:pt x="604774" y="6350"/>
                </a:lnTo>
                <a:close/>
              </a:path>
              <a:path w="617854" h="3623310">
                <a:moveTo>
                  <a:pt x="617474" y="3578250"/>
                </a:moveTo>
                <a:lnTo>
                  <a:pt x="611124" y="3578250"/>
                </a:lnTo>
                <a:lnTo>
                  <a:pt x="604774" y="3584600"/>
                </a:lnTo>
                <a:lnTo>
                  <a:pt x="617474" y="3584600"/>
                </a:lnTo>
                <a:lnTo>
                  <a:pt x="617474" y="3578250"/>
                </a:lnTo>
                <a:close/>
              </a:path>
              <a:path w="617854" h="3623310">
                <a:moveTo>
                  <a:pt x="614680" y="0"/>
                </a:moveTo>
                <a:lnTo>
                  <a:pt x="382524" y="0"/>
                </a:lnTo>
                <a:lnTo>
                  <a:pt x="382524" y="12700"/>
                </a:lnTo>
                <a:lnTo>
                  <a:pt x="604774" y="12700"/>
                </a:lnTo>
                <a:lnTo>
                  <a:pt x="604774" y="6350"/>
                </a:lnTo>
                <a:lnTo>
                  <a:pt x="617474" y="6349"/>
                </a:lnTo>
                <a:lnTo>
                  <a:pt x="617474" y="2793"/>
                </a:lnTo>
                <a:lnTo>
                  <a:pt x="614680" y="0"/>
                </a:lnTo>
                <a:close/>
              </a:path>
              <a:path w="617854" h="3623310">
                <a:moveTo>
                  <a:pt x="617474" y="6349"/>
                </a:moveTo>
                <a:lnTo>
                  <a:pt x="604774" y="6350"/>
                </a:lnTo>
                <a:lnTo>
                  <a:pt x="611124" y="12700"/>
                </a:lnTo>
                <a:lnTo>
                  <a:pt x="617474" y="12699"/>
                </a:lnTo>
                <a:lnTo>
                  <a:pt x="617474" y="6349"/>
                </a:lnTo>
                <a:close/>
              </a:path>
            </a:pathLst>
          </a:custGeom>
          <a:solidFill>
            <a:srgbClr val="051821"/>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a:ln>
                <a:noFill/>
              </a:ln>
              <a:solidFill>
                <a:srgbClr val="FFFFFF"/>
              </a:solidFill>
              <a:effectLst/>
              <a:uLnTx/>
              <a:uFillTx/>
              <a:cs typeface="Segoe UI" panose="020B0502040204020203" pitchFamily="34" charset="0"/>
            </a:endParaRPr>
          </a:p>
        </p:txBody>
      </p:sp>
      <p:sp>
        <p:nvSpPr>
          <p:cNvPr id="51" name="object 18">
            <a:extLst>
              <a:ext uri="{FF2B5EF4-FFF2-40B4-BE49-F238E27FC236}">
                <a16:creationId xmlns:a16="http://schemas.microsoft.com/office/drawing/2014/main" id="{031093BD-ACEF-45B5-BA97-90E6CA73C96A}"/>
              </a:ext>
            </a:extLst>
          </p:cNvPr>
          <p:cNvSpPr/>
          <p:nvPr/>
        </p:nvSpPr>
        <p:spPr>
          <a:xfrm>
            <a:off x="9139358" y="2562975"/>
            <a:ext cx="45719" cy="654506"/>
          </a:xfrm>
          <a:custGeom>
            <a:avLst/>
            <a:gdLst/>
            <a:ahLst/>
            <a:cxnLst/>
            <a:rect l="l" t="t" r="r" b="b"/>
            <a:pathLst>
              <a:path w="76200" h="642619">
                <a:moveTo>
                  <a:pt x="31685" y="566262"/>
                </a:moveTo>
                <a:lnTo>
                  <a:pt x="0" y="567054"/>
                </a:lnTo>
                <a:lnTo>
                  <a:pt x="40004" y="642238"/>
                </a:lnTo>
                <a:lnTo>
                  <a:pt x="69700" y="578992"/>
                </a:lnTo>
                <a:lnTo>
                  <a:pt x="32003" y="578992"/>
                </a:lnTo>
                <a:lnTo>
                  <a:pt x="31685" y="566262"/>
                </a:lnTo>
                <a:close/>
              </a:path>
              <a:path w="76200" h="642619">
                <a:moveTo>
                  <a:pt x="44387" y="565945"/>
                </a:moveTo>
                <a:lnTo>
                  <a:pt x="31685" y="566262"/>
                </a:lnTo>
                <a:lnTo>
                  <a:pt x="32003" y="578992"/>
                </a:lnTo>
                <a:lnTo>
                  <a:pt x="44703" y="578612"/>
                </a:lnTo>
                <a:lnTo>
                  <a:pt x="44387" y="565945"/>
                </a:lnTo>
                <a:close/>
              </a:path>
              <a:path w="76200" h="642619">
                <a:moveTo>
                  <a:pt x="76200" y="565150"/>
                </a:moveTo>
                <a:lnTo>
                  <a:pt x="44387" y="565945"/>
                </a:lnTo>
                <a:lnTo>
                  <a:pt x="44703" y="578612"/>
                </a:lnTo>
                <a:lnTo>
                  <a:pt x="32003" y="578992"/>
                </a:lnTo>
                <a:lnTo>
                  <a:pt x="69700" y="578992"/>
                </a:lnTo>
                <a:lnTo>
                  <a:pt x="76200" y="565150"/>
                </a:lnTo>
                <a:close/>
              </a:path>
              <a:path w="76200" h="642619">
                <a:moveTo>
                  <a:pt x="30225" y="0"/>
                </a:moveTo>
                <a:lnTo>
                  <a:pt x="17525" y="253"/>
                </a:lnTo>
                <a:lnTo>
                  <a:pt x="31685" y="566262"/>
                </a:lnTo>
                <a:lnTo>
                  <a:pt x="44387" y="565945"/>
                </a:lnTo>
                <a:lnTo>
                  <a:pt x="30225" y="0"/>
                </a:lnTo>
                <a:close/>
              </a:path>
            </a:pathLst>
          </a:custGeom>
          <a:solidFill>
            <a:srgbClr val="051821"/>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a:ln>
                <a:noFill/>
              </a:ln>
              <a:solidFill>
                <a:srgbClr val="FFFFFF"/>
              </a:solidFill>
              <a:effectLst/>
              <a:uLnTx/>
              <a:uFillTx/>
              <a:cs typeface="Segoe UI" panose="020B0502040204020203" pitchFamily="34" charset="0"/>
            </a:endParaRPr>
          </a:p>
        </p:txBody>
      </p:sp>
      <p:sp>
        <p:nvSpPr>
          <p:cNvPr id="53" name="object 19">
            <a:extLst>
              <a:ext uri="{FF2B5EF4-FFF2-40B4-BE49-F238E27FC236}">
                <a16:creationId xmlns:a16="http://schemas.microsoft.com/office/drawing/2014/main" id="{EBAC9C4A-40CA-4C83-8C2C-212E2B8DB531}"/>
              </a:ext>
            </a:extLst>
          </p:cNvPr>
          <p:cNvSpPr/>
          <p:nvPr/>
        </p:nvSpPr>
        <p:spPr>
          <a:xfrm>
            <a:off x="9139328" y="4627265"/>
            <a:ext cx="45719" cy="666225"/>
          </a:xfrm>
          <a:custGeom>
            <a:avLst/>
            <a:gdLst/>
            <a:ahLst/>
            <a:cxnLst/>
            <a:rect l="l" t="t" r="r" b="b"/>
            <a:pathLst>
              <a:path w="76200" h="674370">
                <a:moveTo>
                  <a:pt x="31795" y="598201"/>
                </a:moveTo>
                <a:lnTo>
                  <a:pt x="0" y="598677"/>
                </a:lnTo>
                <a:lnTo>
                  <a:pt x="39370" y="674242"/>
                </a:lnTo>
                <a:lnTo>
                  <a:pt x="69797" y="610869"/>
                </a:lnTo>
                <a:lnTo>
                  <a:pt x="32003" y="610869"/>
                </a:lnTo>
                <a:lnTo>
                  <a:pt x="31795" y="598201"/>
                </a:lnTo>
                <a:close/>
              </a:path>
              <a:path w="76200" h="674370">
                <a:moveTo>
                  <a:pt x="44494" y="598010"/>
                </a:moveTo>
                <a:lnTo>
                  <a:pt x="31795" y="598201"/>
                </a:lnTo>
                <a:lnTo>
                  <a:pt x="32003" y="610869"/>
                </a:lnTo>
                <a:lnTo>
                  <a:pt x="44703" y="610742"/>
                </a:lnTo>
                <a:lnTo>
                  <a:pt x="44494" y="598010"/>
                </a:lnTo>
                <a:close/>
              </a:path>
              <a:path w="76200" h="674370">
                <a:moveTo>
                  <a:pt x="76200" y="597534"/>
                </a:moveTo>
                <a:lnTo>
                  <a:pt x="44494" y="598010"/>
                </a:lnTo>
                <a:lnTo>
                  <a:pt x="44703" y="610742"/>
                </a:lnTo>
                <a:lnTo>
                  <a:pt x="32003" y="610869"/>
                </a:lnTo>
                <a:lnTo>
                  <a:pt x="69797" y="610869"/>
                </a:lnTo>
                <a:lnTo>
                  <a:pt x="76200" y="597534"/>
                </a:lnTo>
                <a:close/>
              </a:path>
              <a:path w="76200" h="674370">
                <a:moveTo>
                  <a:pt x="34671" y="0"/>
                </a:moveTo>
                <a:lnTo>
                  <a:pt x="21971" y="253"/>
                </a:lnTo>
                <a:lnTo>
                  <a:pt x="31795" y="598201"/>
                </a:lnTo>
                <a:lnTo>
                  <a:pt x="44494" y="598010"/>
                </a:lnTo>
                <a:lnTo>
                  <a:pt x="34671" y="0"/>
                </a:lnTo>
                <a:close/>
              </a:path>
            </a:pathLst>
          </a:custGeom>
          <a:solidFill>
            <a:srgbClr val="051821"/>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a:ln>
                <a:noFill/>
              </a:ln>
              <a:solidFill>
                <a:srgbClr val="FFFFFF"/>
              </a:solidFill>
              <a:effectLst/>
              <a:uLnTx/>
              <a:uFillTx/>
              <a:cs typeface="Segoe UI" panose="020B0502040204020203" pitchFamily="34" charset="0"/>
            </a:endParaRPr>
          </a:p>
        </p:txBody>
      </p:sp>
      <p:sp>
        <p:nvSpPr>
          <p:cNvPr id="55" name="TextBox 8">
            <a:extLst>
              <a:ext uri="{FF2B5EF4-FFF2-40B4-BE49-F238E27FC236}">
                <a16:creationId xmlns:a16="http://schemas.microsoft.com/office/drawing/2014/main" id="{20EC872A-7015-43AE-85D5-585DEE49E676}"/>
              </a:ext>
            </a:extLst>
          </p:cNvPr>
          <p:cNvSpPr txBox="1"/>
          <p:nvPr/>
        </p:nvSpPr>
        <p:spPr>
          <a:xfrm>
            <a:off x="8043927" y="786988"/>
            <a:ext cx="2215992" cy="517065"/>
          </a:xfrm>
          <a:prstGeom prst="rect">
            <a:avLst/>
          </a:prstGeom>
          <a:noFill/>
        </p:spPr>
        <p:txBody>
          <a:bodyPr wrap="none" lIns="182880" tIns="146304" rIns="182880" bIns="146304" rtlCol="0">
            <a:spAutoFit/>
          </a:bodyPr>
          <a:lstStyle/>
          <a:p>
            <a:pPr lvl="0" algn="ctr">
              <a:lnSpc>
                <a:spcPct val="90000"/>
              </a:lnSpc>
              <a:spcBef>
                <a:spcPct val="20000"/>
              </a:spcBef>
              <a:buSzPct val="90000"/>
              <a:defRPr/>
            </a:pPr>
            <a:r>
              <a:rPr lang="en-US" sz="1600">
                <a:gradFill>
                  <a:gsLst>
                    <a:gs pos="1250">
                      <a:schemeClr val="tx1"/>
                    </a:gs>
                    <a:gs pos="100000">
                      <a:schemeClr val="tx1"/>
                    </a:gs>
                  </a:gsLst>
                  <a:lin ang="5400000" scaled="0"/>
                </a:gradFill>
                <a:latin typeface="Segoe UI Semibold" panose="020B0702040204020203" pitchFamily="34" charset="0"/>
                <a:cs typeface="Segoe UI Semibold" panose="020B0702040204020203" pitchFamily="34" charset="0"/>
              </a:rPr>
              <a:t>Non-Enclave Access</a:t>
            </a:r>
          </a:p>
        </p:txBody>
      </p:sp>
      <p:sp>
        <p:nvSpPr>
          <p:cNvPr id="57" name="Rectangle 56">
            <a:extLst>
              <a:ext uri="{FF2B5EF4-FFF2-40B4-BE49-F238E27FC236}">
                <a16:creationId xmlns:a16="http://schemas.microsoft.com/office/drawing/2014/main" id="{8808F959-BCF1-4714-9B94-7F6257B45E10}"/>
              </a:ext>
            </a:extLst>
          </p:cNvPr>
          <p:cNvSpPr/>
          <p:nvPr/>
        </p:nvSpPr>
        <p:spPr bwMode="auto">
          <a:xfrm>
            <a:off x="7800036" y="826657"/>
            <a:ext cx="2954705" cy="5838958"/>
          </a:xfrm>
          <a:prstGeom prst="rect">
            <a:avLst/>
          </a:prstGeom>
          <a:noFill/>
          <a:ln w="19050">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59" name="object 12">
            <a:extLst>
              <a:ext uri="{FF2B5EF4-FFF2-40B4-BE49-F238E27FC236}">
                <a16:creationId xmlns:a16="http://schemas.microsoft.com/office/drawing/2014/main" id="{1C1A7285-A01E-485C-A00B-AB1B4B2AFDC1}"/>
              </a:ext>
            </a:extLst>
          </p:cNvPr>
          <p:cNvSpPr txBox="1"/>
          <p:nvPr/>
        </p:nvSpPr>
        <p:spPr>
          <a:xfrm>
            <a:off x="8561144" y="2656196"/>
            <a:ext cx="498424" cy="228523"/>
          </a:xfrm>
          <a:prstGeom prst="rect">
            <a:avLst/>
          </a:prstGeom>
        </p:spPr>
        <p:txBody>
          <a:bodyPr vert="horz" wrap="square" lIns="0" tIns="12953" rIns="0" bIns="0" rtlCol="0">
            <a:spAutoFit/>
          </a:bodyPr>
          <a:lstStyle/>
          <a:p>
            <a:pPr marL="12953" marR="0" lvl="0" indent="0" algn="l" defTabSz="932742" rtl="0" eaLnBrk="1" fontAlgn="auto" latinLnBrk="0" hangingPunct="1">
              <a:lnSpc>
                <a:spcPct val="100000"/>
              </a:lnSpc>
              <a:spcBef>
                <a:spcPts val="102"/>
              </a:spcBef>
              <a:spcAft>
                <a:spcPts val="0"/>
              </a:spcAft>
              <a:buClrTx/>
              <a:buSzTx/>
              <a:buFontTx/>
              <a:buNone/>
              <a:tabLst/>
              <a:defRPr/>
            </a:pPr>
            <a:r>
              <a:rPr lang="en-US" sz="1400">
                <a:solidFill>
                  <a:srgbClr val="051821"/>
                </a:solidFill>
                <a:cs typeface="Verdana"/>
              </a:rPr>
              <a:t>Yes</a:t>
            </a:r>
          </a:p>
        </p:txBody>
      </p:sp>
      <p:sp>
        <p:nvSpPr>
          <p:cNvPr id="61" name="object 12">
            <a:extLst>
              <a:ext uri="{FF2B5EF4-FFF2-40B4-BE49-F238E27FC236}">
                <a16:creationId xmlns:a16="http://schemas.microsoft.com/office/drawing/2014/main" id="{2EC98853-BDEC-4895-A4E8-5A55FB9DFD7A}"/>
              </a:ext>
            </a:extLst>
          </p:cNvPr>
          <p:cNvSpPr txBox="1"/>
          <p:nvPr/>
        </p:nvSpPr>
        <p:spPr>
          <a:xfrm>
            <a:off x="9913078" y="2627402"/>
            <a:ext cx="498424" cy="232820"/>
          </a:xfrm>
          <a:prstGeom prst="rect">
            <a:avLst/>
          </a:prstGeom>
        </p:spPr>
        <p:txBody>
          <a:bodyPr vert="horz" wrap="square" lIns="0" tIns="12953" rIns="0" bIns="0" rtlCol="0">
            <a:spAutoFit/>
          </a:bodyPr>
          <a:lstStyle/>
          <a:p>
            <a:pPr marL="12953" marR="0" lvl="0" indent="0" algn="l" defTabSz="932742" rtl="0" eaLnBrk="1" fontAlgn="auto" latinLnBrk="0" hangingPunct="1">
              <a:lnSpc>
                <a:spcPct val="100000"/>
              </a:lnSpc>
              <a:spcBef>
                <a:spcPts val="102"/>
              </a:spcBef>
              <a:spcAft>
                <a:spcPts val="0"/>
              </a:spcAft>
              <a:buClrTx/>
              <a:buSzTx/>
              <a:buFontTx/>
              <a:buNone/>
              <a:tabLst/>
              <a:defRPr/>
            </a:pPr>
            <a:r>
              <a:rPr lang="en-US" sz="1400">
                <a:solidFill>
                  <a:srgbClr val="051821"/>
                </a:solidFill>
                <a:cs typeface="Verdana"/>
              </a:rPr>
              <a:t>No</a:t>
            </a:r>
          </a:p>
        </p:txBody>
      </p:sp>
      <p:sp>
        <p:nvSpPr>
          <p:cNvPr id="63" name="object 3">
            <a:extLst>
              <a:ext uri="{FF2B5EF4-FFF2-40B4-BE49-F238E27FC236}">
                <a16:creationId xmlns:a16="http://schemas.microsoft.com/office/drawing/2014/main" id="{A708897F-0CCE-4ADD-BD9D-7A5027EFE4FE}"/>
              </a:ext>
            </a:extLst>
          </p:cNvPr>
          <p:cNvSpPr/>
          <p:nvPr/>
        </p:nvSpPr>
        <p:spPr>
          <a:xfrm>
            <a:off x="8166383" y="1553236"/>
            <a:ext cx="1956012" cy="1126882"/>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gradFill>
                <a:gsLst>
                  <a:gs pos="0">
                    <a:srgbClr val="FFFFFF"/>
                  </a:gs>
                  <a:gs pos="100000">
                    <a:srgbClr val="FFFFFF"/>
                  </a:gs>
                </a:gsLst>
                <a:lin ang="5400000" scaled="0"/>
              </a:gradFill>
            </a:endParaRPr>
          </a:p>
        </p:txBody>
      </p:sp>
      <p:sp>
        <p:nvSpPr>
          <p:cNvPr id="65" name="ZoneTexte 67">
            <a:extLst>
              <a:ext uri="{FF2B5EF4-FFF2-40B4-BE49-F238E27FC236}">
                <a16:creationId xmlns:a16="http://schemas.microsoft.com/office/drawing/2014/main" id="{437B70D8-6C8D-4382-AD45-955B303344C8}"/>
              </a:ext>
            </a:extLst>
          </p:cNvPr>
          <p:cNvSpPr txBox="1"/>
          <p:nvPr/>
        </p:nvSpPr>
        <p:spPr>
          <a:xfrm>
            <a:off x="8186496" y="1823139"/>
            <a:ext cx="1930850" cy="874085"/>
          </a:xfrm>
          <a:prstGeom prst="rect">
            <a:avLst/>
          </a:prstGeom>
          <a:noFill/>
        </p:spPr>
        <p:txBody>
          <a:bodyPr wrap="none" lIns="182880" tIns="146304" rIns="182880" bIns="146304" rtlCol="0">
            <a:spAutoFit/>
          </a:bodyPr>
          <a:lstStyle/>
          <a:p>
            <a:pPr marL="56992" marR="108803" lvl="0" indent="58935" algn="ctr" fontAlgn="auto">
              <a:lnSpc>
                <a:spcPts val="2448"/>
              </a:lnSpc>
              <a:spcBef>
                <a:spcPts val="61"/>
              </a:spcBef>
              <a:spcAft>
                <a:spcPts val="600"/>
              </a:spcAft>
              <a:buClrTx/>
              <a:buSzTx/>
              <a:buFontTx/>
              <a:buNone/>
              <a:tabLst/>
              <a:defRPr/>
            </a:pPr>
            <a:r>
              <a:rPr lang="en-US" sz="1400">
                <a:solidFill>
                  <a:srgbClr val="FFFFFF"/>
                </a:solidFill>
                <a:cs typeface="Verdana"/>
              </a:rPr>
              <a:t>Address in EPC?</a:t>
            </a:r>
          </a:p>
          <a:p>
            <a:pPr>
              <a:lnSpc>
                <a:spcPct val="90000"/>
              </a:lnSpc>
              <a:spcAft>
                <a:spcPts val="600"/>
              </a:spcAft>
            </a:pPr>
            <a:endParaRPr lang="en-US" sz="1400">
              <a:gradFill>
                <a:gsLst>
                  <a:gs pos="2917">
                    <a:schemeClr val="tx1"/>
                  </a:gs>
                  <a:gs pos="30000">
                    <a:schemeClr val="tx1"/>
                  </a:gs>
                </a:gsLst>
                <a:lin ang="5400000" scaled="0"/>
              </a:gradFill>
            </a:endParaRPr>
          </a:p>
        </p:txBody>
      </p:sp>
      <p:sp>
        <p:nvSpPr>
          <p:cNvPr id="67" name="object 3">
            <a:extLst>
              <a:ext uri="{FF2B5EF4-FFF2-40B4-BE49-F238E27FC236}">
                <a16:creationId xmlns:a16="http://schemas.microsoft.com/office/drawing/2014/main" id="{CD62E847-3174-460D-AF67-C59E5B1F497E}"/>
              </a:ext>
            </a:extLst>
          </p:cNvPr>
          <p:cNvSpPr/>
          <p:nvPr/>
        </p:nvSpPr>
        <p:spPr>
          <a:xfrm>
            <a:off x="8308757" y="3225106"/>
            <a:ext cx="1658480" cy="13813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kern="0">
                <a:gradFill>
                  <a:gsLst>
                    <a:gs pos="0">
                      <a:srgbClr val="FFFFFF"/>
                    </a:gs>
                    <a:gs pos="100000">
                      <a:srgbClr val="FFFFFF"/>
                    </a:gs>
                  </a:gsLst>
                  <a:lin ang="5400000" scaled="0"/>
                </a:gradFill>
              </a:rPr>
              <a:t>Replace Addres </a:t>
            </a:r>
            <a:br>
              <a:rPr lang="en-US" sz="1400" kern="0">
                <a:gradFill>
                  <a:gsLst>
                    <a:gs pos="0">
                      <a:srgbClr val="FFFFFF"/>
                    </a:gs>
                    <a:gs pos="100000">
                      <a:srgbClr val="FFFFFF"/>
                    </a:gs>
                  </a:gsLst>
                  <a:lin ang="5400000" scaled="0"/>
                </a:gradFill>
              </a:rPr>
            </a:br>
            <a:r>
              <a:rPr lang="en-US" sz="1400" kern="0">
                <a:gradFill>
                  <a:gsLst>
                    <a:gs pos="0">
                      <a:srgbClr val="FFFFFF"/>
                    </a:gs>
                    <a:gs pos="100000">
                      <a:srgbClr val="FFFFFF"/>
                    </a:gs>
                  </a:gsLst>
                  <a:lin ang="5400000" scaled="0"/>
                </a:gradFill>
              </a:rPr>
              <a:t>with</a:t>
            </a:r>
            <a:br>
              <a:rPr lang="en-US" sz="1400" kern="0">
                <a:gradFill>
                  <a:gsLst>
                    <a:gs pos="0">
                      <a:srgbClr val="FFFFFF"/>
                    </a:gs>
                    <a:gs pos="100000">
                      <a:srgbClr val="FFFFFF"/>
                    </a:gs>
                  </a:gsLst>
                  <a:lin ang="5400000" scaled="0"/>
                </a:gradFill>
              </a:rPr>
            </a:br>
            <a:r>
              <a:rPr lang="en-US" sz="1400" kern="0">
                <a:gradFill>
                  <a:gsLst>
                    <a:gs pos="0">
                      <a:srgbClr val="FFFFFF"/>
                    </a:gs>
                    <a:gs pos="100000">
                      <a:srgbClr val="FFFFFF"/>
                    </a:gs>
                  </a:gsLst>
                  <a:lin ang="5400000" scaled="0"/>
                </a:gradFill>
              </a:rPr>
              <a:t>Abort Page</a:t>
            </a:r>
          </a:p>
        </p:txBody>
      </p:sp>
      <p:sp>
        <p:nvSpPr>
          <p:cNvPr id="69" name="TextBox 57">
            <a:extLst>
              <a:ext uri="{FF2B5EF4-FFF2-40B4-BE49-F238E27FC236}">
                <a16:creationId xmlns:a16="http://schemas.microsoft.com/office/drawing/2014/main" id="{A563CA1D-3F43-4C89-96A7-067688FA670D}"/>
              </a:ext>
            </a:extLst>
          </p:cNvPr>
          <p:cNvSpPr txBox="1"/>
          <p:nvPr/>
        </p:nvSpPr>
        <p:spPr>
          <a:xfrm>
            <a:off x="8554925" y="5253199"/>
            <a:ext cx="1156763" cy="1052375"/>
          </a:xfrm>
          <a:prstGeom prst="roundRect">
            <a:avLst/>
          </a:prstGeom>
          <a:solidFill>
            <a:srgbClr val="92D050"/>
          </a:solidFill>
          <a:ln>
            <a:solidFill>
              <a:srgbClr val="92D05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defPPr>
              <a:defRPr lang="en-US"/>
            </a:defPPr>
            <a:lvl1pPr algn="ctr">
              <a:defRPr sz="1400" kern="0">
                <a:gradFill>
                  <a:gsLst>
                    <a:gs pos="0">
                      <a:srgbClr val="FFFFFF"/>
                    </a:gs>
                    <a:gs pos="100000">
                      <a:srgbClr val="FFFFFF"/>
                    </a:gs>
                  </a:gsLst>
                  <a:lin ang="5400000" scaled="0"/>
                </a:gra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lnSpc>
                <a:spcPct val="90000"/>
              </a:lnSpc>
              <a:spcAft>
                <a:spcPts val="600"/>
              </a:spcAft>
              <a:defRPr/>
            </a:pPr>
            <a:r>
              <a:rPr lang="en-US"/>
              <a:t>Allow Memory Access</a:t>
            </a:r>
          </a:p>
        </p:txBody>
      </p:sp>
      <p:sp>
        <p:nvSpPr>
          <p:cNvPr id="71" name="Rectangle 70">
            <a:extLst>
              <a:ext uri="{FF2B5EF4-FFF2-40B4-BE49-F238E27FC236}">
                <a16:creationId xmlns:a16="http://schemas.microsoft.com/office/drawing/2014/main" id="{B111D626-3248-4021-BE07-92ABFE583C6C}"/>
              </a:ext>
            </a:extLst>
          </p:cNvPr>
          <p:cNvSpPr/>
          <p:nvPr/>
        </p:nvSpPr>
        <p:spPr>
          <a:xfrm>
            <a:off x="46037" y="6652489"/>
            <a:ext cx="3919466" cy="276999"/>
          </a:xfrm>
          <a:prstGeom prst="rect">
            <a:avLst/>
          </a:prstGeom>
        </p:spPr>
        <p:txBody>
          <a:bodyPr wrap="square">
            <a:spAutoFit/>
          </a:bodyPr>
          <a:lstStyle/>
          <a:p>
            <a:pPr>
              <a:spcBef>
                <a:spcPts val="1200"/>
              </a:spcBef>
            </a:pPr>
            <a:r>
              <a:rPr lang="fr-FR" sz="1200"/>
              <a:t>Intel Source (</a:t>
            </a:r>
            <a:r>
              <a:rPr lang="en-US" sz="1200">
                <a:hlinkClick r:id="rId3"/>
              </a:rPr>
              <a:t>Intel Software Guard Extensions</a:t>
            </a:r>
            <a:r>
              <a:rPr lang="en-US" sz="1200"/>
              <a:t>) </a:t>
            </a:r>
          </a:p>
        </p:txBody>
      </p:sp>
    </p:spTree>
    <p:extLst>
      <p:ext uri="{BB962C8B-B14F-4D97-AF65-F5344CB8AC3E}">
        <p14:creationId xmlns:p14="http://schemas.microsoft.com/office/powerpoint/2010/main" val="3601663193"/>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72274" y="144462"/>
            <a:ext cx="11889564" cy="860424"/>
          </a:xfrm>
        </p:spPr>
        <p:txBody>
          <a:bodyPr/>
          <a:lstStyle/>
          <a:p>
            <a:r>
              <a:rPr lang="en-US"/>
              <a:t>SGX access control</a:t>
            </a:r>
          </a:p>
        </p:txBody>
      </p:sp>
      <p:sp>
        <p:nvSpPr>
          <p:cNvPr id="7" name="Rectangle 6">
            <a:extLst>
              <a:ext uri="{FF2B5EF4-FFF2-40B4-BE49-F238E27FC236}">
                <a16:creationId xmlns:a16="http://schemas.microsoft.com/office/drawing/2014/main" id="{54E9B083-25CB-4D41-9AF5-3122EE9A2F2F}"/>
              </a:ext>
            </a:extLst>
          </p:cNvPr>
          <p:cNvSpPr/>
          <p:nvPr/>
        </p:nvSpPr>
        <p:spPr>
          <a:xfrm>
            <a:off x="46037" y="6652489"/>
            <a:ext cx="3919466" cy="276999"/>
          </a:xfrm>
          <a:prstGeom prst="rect">
            <a:avLst/>
          </a:prstGeom>
        </p:spPr>
        <p:txBody>
          <a:bodyPr wrap="square">
            <a:spAutoFit/>
          </a:bodyPr>
          <a:lstStyle/>
          <a:p>
            <a:pPr>
              <a:spcBef>
                <a:spcPts val="1200"/>
              </a:spcBef>
            </a:pPr>
            <a:r>
              <a:rPr lang="fr-FR" sz="1200"/>
              <a:t>Intel Source (</a:t>
            </a:r>
            <a:r>
              <a:rPr lang="en-US" sz="1200">
                <a:hlinkClick r:id="rId3"/>
              </a:rPr>
              <a:t>Intel Software Guard Extensions</a:t>
            </a:r>
            <a:r>
              <a:rPr lang="en-US" sz="1200"/>
              <a:t>) </a:t>
            </a:r>
          </a:p>
        </p:txBody>
      </p:sp>
      <p:sp>
        <p:nvSpPr>
          <p:cNvPr id="3" name="object 3">
            <a:extLst>
              <a:ext uri="{FF2B5EF4-FFF2-40B4-BE49-F238E27FC236}">
                <a16:creationId xmlns:a16="http://schemas.microsoft.com/office/drawing/2014/main" id="{4B46B412-2F4B-49AE-A4C2-6065B8D1C031}"/>
              </a:ext>
            </a:extLst>
          </p:cNvPr>
          <p:cNvSpPr/>
          <p:nvPr/>
        </p:nvSpPr>
        <p:spPr>
          <a:xfrm>
            <a:off x="2892554" y="1667306"/>
            <a:ext cx="1658480" cy="9326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kern="0">
                <a:gradFill>
                  <a:gsLst>
                    <a:gs pos="0">
                      <a:srgbClr val="FFFFFF"/>
                    </a:gs>
                    <a:gs pos="100000">
                      <a:srgbClr val="FFFFFF"/>
                    </a:gs>
                  </a:gsLst>
                  <a:lin ang="5400000" scaled="0"/>
                </a:gradFill>
              </a:rPr>
              <a:t>Traditional IA Page Table Checks</a:t>
            </a:r>
          </a:p>
        </p:txBody>
      </p:sp>
      <p:sp>
        <p:nvSpPr>
          <p:cNvPr id="5" name="object 5">
            <a:extLst>
              <a:ext uri="{FF2B5EF4-FFF2-40B4-BE49-F238E27FC236}">
                <a16:creationId xmlns:a16="http://schemas.microsoft.com/office/drawing/2014/main" id="{74DBF0C3-7DF6-406D-9F29-5EF2CF391805}"/>
              </a:ext>
            </a:extLst>
          </p:cNvPr>
          <p:cNvSpPr/>
          <p:nvPr/>
        </p:nvSpPr>
        <p:spPr>
          <a:xfrm>
            <a:off x="4550903" y="2086200"/>
            <a:ext cx="848410" cy="77717"/>
          </a:xfrm>
          <a:custGeom>
            <a:avLst/>
            <a:gdLst/>
            <a:ahLst/>
            <a:cxnLst/>
            <a:rect l="l" t="t" r="r" b="b"/>
            <a:pathLst>
              <a:path w="831850" h="76200">
                <a:moveTo>
                  <a:pt x="819874" y="31623"/>
                </a:moveTo>
                <a:lnTo>
                  <a:pt x="767969" y="31623"/>
                </a:lnTo>
                <a:lnTo>
                  <a:pt x="768222" y="44323"/>
                </a:lnTo>
                <a:lnTo>
                  <a:pt x="755459" y="44455"/>
                </a:lnTo>
                <a:lnTo>
                  <a:pt x="755777" y="76200"/>
                </a:lnTo>
                <a:lnTo>
                  <a:pt x="831595" y="37337"/>
                </a:lnTo>
                <a:lnTo>
                  <a:pt x="819874" y="31623"/>
                </a:lnTo>
                <a:close/>
              </a:path>
              <a:path w="831850" h="76200">
                <a:moveTo>
                  <a:pt x="755332" y="31754"/>
                </a:moveTo>
                <a:lnTo>
                  <a:pt x="0" y="39624"/>
                </a:lnTo>
                <a:lnTo>
                  <a:pt x="254" y="52324"/>
                </a:lnTo>
                <a:lnTo>
                  <a:pt x="755459" y="44455"/>
                </a:lnTo>
                <a:lnTo>
                  <a:pt x="755332" y="31754"/>
                </a:lnTo>
                <a:close/>
              </a:path>
              <a:path w="831850" h="76200">
                <a:moveTo>
                  <a:pt x="767969" y="31623"/>
                </a:moveTo>
                <a:lnTo>
                  <a:pt x="755332" y="31754"/>
                </a:lnTo>
                <a:lnTo>
                  <a:pt x="755459" y="44455"/>
                </a:lnTo>
                <a:lnTo>
                  <a:pt x="768222" y="44323"/>
                </a:lnTo>
                <a:lnTo>
                  <a:pt x="767969" y="31623"/>
                </a:lnTo>
                <a:close/>
              </a:path>
              <a:path w="831850" h="76200">
                <a:moveTo>
                  <a:pt x="755015" y="0"/>
                </a:moveTo>
                <a:lnTo>
                  <a:pt x="755332" y="31754"/>
                </a:lnTo>
                <a:lnTo>
                  <a:pt x="767969" y="31623"/>
                </a:lnTo>
                <a:lnTo>
                  <a:pt x="819874" y="31623"/>
                </a:lnTo>
                <a:lnTo>
                  <a:pt x="755015" y="0"/>
                </a:lnTo>
                <a:close/>
              </a:path>
            </a:pathLst>
          </a:custGeom>
          <a:solidFill>
            <a:srgbClr val="051821"/>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a:ln>
                <a:noFill/>
              </a:ln>
              <a:solidFill>
                <a:srgbClr val="FFFFFF"/>
              </a:solidFill>
              <a:effectLst/>
              <a:uLnTx/>
              <a:uFillTx/>
              <a:ea typeface="+mn-ea"/>
              <a:cs typeface="+mn-cs"/>
            </a:endParaRPr>
          </a:p>
        </p:txBody>
      </p:sp>
      <p:sp>
        <p:nvSpPr>
          <p:cNvPr id="9" name="object 6">
            <a:extLst>
              <a:ext uri="{FF2B5EF4-FFF2-40B4-BE49-F238E27FC236}">
                <a16:creationId xmlns:a16="http://schemas.microsoft.com/office/drawing/2014/main" id="{AF7015CC-EBEF-4943-B220-68061EC87A4F}"/>
              </a:ext>
            </a:extLst>
          </p:cNvPr>
          <p:cNvSpPr/>
          <p:nvPr/>
        </p:nvSpPr>
        <p:spPr>
          <a:xfrm>
            <a:off x="1919537" y="2094749"/>
            <a:ext cx="972756" cy="77717"/>
          </a:xfrm>
          <a:custGeom>
            <a:avLst/>
            <a:gdLst/>
            <a:ahLst/>
            <a:cxnLst/>
            <a:rect l="l" t="t" r="r" b="b"/>
            <a:pathLst>
              <a:path w="953769" h="76200">
                <a:moveTo>
                  <a:pt x="877277" y="0"/>
                </a:moveTo>
                <a:lnTo>
                  <a:pt x="877277" y="76200"/>
                </a:lnTo>
                <a:lnTo>
                  <a:pt x="940777" y="44450"/>
                </a:lnTo>
                <a:lnTo>
                  <a:pt x="889977" y="44450"/>
                </a:lnTo>
                <a:lnTo>
                  <a:pt x="889977" y="31750"/>
                </a:lnTo>
                <a:lnTo>
                  <a:pt x="940777" y="31750"/>
                </a:lnTo>
                <a:lnTo>
                  <a:pt x="877277" y="0"/>
                </a:lnTo>
                <a:close/>
              </a:path>
              <a:path w="953769" h="76200">
                <a:moveTo>
                  <a:pt x="877277" y="31750"/>
                </a:moveTo>
                <a:lnTo>
                  <a:pt x="0" y="31750"/>
                </a:lnTo>
                <a:lnTo>
                  <a:pt x="0" y="44450"/>
                </a:lnTo>
                <a:lnTo>
                  <a:pt x="877277" y="44450"/>
                </a:lnTo>
                <a:lnTo>
                  <a:pt x="877277" y="31750"/>
                </a:lnTo>
                <a:close/>
              </a:path>
              <a:path w="953769" h="76200">
                <a:moveTo>
                  <a:pt x="940777" y="31750"/>
                </a:moveTo>
                <a:lnTo>
                  <a:pt x="889977" y="31750"/>
                </a:lnTo>
                <a:lnTo>
                  <a:pt x="889977" y="44450"/>
                </a:lnTo>
                <a:lnTo>
                  <a:pt x="940777" y="44450"/>
                </a:lnTo>
                <a:lnTo>
                  <a:pt x="953477" y="38100"/>
                </a:lnTo>
                <a:lnTo>
                  <a:pt x="940777" y="31750"/>
                </a:lnTo>
                <a:close/>
              </a:path>
            </a:pathLst>
          </a:custGeom>
          <a:solidFill>
            <a:srgbClr val="051821"/>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a:ln>
                <a:noFill/>
              </a:ln>
              <a:solidFill>
                <a:srgbClr val="FFFFFF"/>
              </a:solidFill>
              <a:effectLst/>
              <a:uLnTx/>
              <a:uFillTx/>
              <a:ea typeface="+mn-ea"/>
              <a:cs typeface="+mn-cs"/>
            </a:endParaRPr>
          </a:p>
        </p:txBody>
      </p:sp>
      <p:sp>
        <p:nvSpPr>
          <p:cNvPr id="11" name="object 7">
            <a:extLst>
              <a:ext uri="{FF2B5EF4-FFF2-40B4-BE49-F238E27FC236}">
                <a16:creationId xmlns:a16="http://schemas.microsoft.com/office/drawing/2014/main" id="{6B82704C-54EB-41AF-8E10-9D8F5308DF5C}"/>
              </a:ext>
            </a:extLst>
          </p:cNvPr>
          <p:cNvSpPr txBox="1"/>
          <p:nvPr/>
        </p:nvSpPr>
        <p:spPr>
          <a:xfrm>
            <a:off x="1483539" y="1595937"/>
            <a:ext cx="1276507" cy="444620"/>
          </a:xfrm>
          <a:prstGeom prst="rect">
            <a:avLst/>
          </a:prstGeom>
        </p:spPr>
        <p:txBody>
          <a:bodyPr vert="horz" wrap="square" lIns="0" tIns="13600" rIns="0" bIns="0" rtlCol="0">
            <a:spAutoFit/>
          </a:bodyPr>
          <a:lstStyle/>
          <a:p>
            <a:pPr marL="12953" marR="5181" lvl="0" indent="0" algn="l" defTabSz="932742" rtl="0" eaLnBrk="1" fontAlgn="auto" latinLnBrk="0" hangingPunct="1">
              <a:lnSpc>
                <a:spcPct val="100000"/>
              </a:lnSpc>
              <a:spcBef>
                <a:spcPts val="107"/>
              </a:spcBef>
              <a:spcAft>
                <a:spcPts val="0"/>
              </a:spcAft>
              <a:buClrTx/>
              <a:buSzTx/>
              <a:buFontTx/>
              <a:buNone/>
              <a:tabLst/>
              <a:defRPr/>
            </a:pPr>
            <a:r>
              <a:rPr kumimoji="0" lang="en-US" sz="1400" b="0" i="0" u="none" strike="noStrike" kern="1200" cap="none" spc="0" normalizeH="0" baseline="0">
                <a:ln>
                  <a:noFill/>
                </a:ln>
                <a:solidFill>
                  <a:srgbClr val="051821"/>
                </a:solidFill>
                <a:effectLst/>
                <a:uLnTx/>
                <a:uFillTx/>
                <a:ea typeface="+mn-ea"/>
                <a:cs typeface="Verdana"/>
              </a:rPr>
              <a:t>Linear, i.e. Virtual Address</a:t>
            </a:r>
            <a:endParaRPr kumimoji="0" lang="en-US" sz="1400" b="0" i="0" u="none" strike="noStrike" kern="1200" cap="none" spc="0" normalizeH="0" baseline="0">
              <a:ln>
                <a:noFill/>
              </a:ln>
              <a:solidFill>
                <a:srgbClr val="FFFFFF"/>
              </a:solidFill>
              <a:effectLst/>
              <a:uLnTx/>
              <a:uFillTx/>
              <a:ea typeface="+mn-ea"/>
              <a:cs typeface="Verdana"/>
            </a:endParaRPr>
          </a:p>
        </p:txBody>
      </p:sp>
      <p:sp>
        <p:nvSpPr>
          <p:cNvPr id="13" name="object 8">
            <a:extLst>
              <a:ext uri="{FF2B5EF4-FFF2-40B4-BE49-F238E27FC236}">
                <a16:creationId xmlns:a16="http://schemas.microsoft.com/office/drawing/2014/main" id="{85046E64-F092-483A-A3CE-1D40B9ED0A46}"/>
              </a:ext>
            </a:extLst>
          </p:cNvPr>
          <p:cNvSpPr txBox="1"/>
          <p:nvPr/>
        </p:nvSpPr>
        <p:spPr>
          <a:xfrm>
            <a:off x="4683541" y="1584408"/>
            <a:ext cx="883625" cy="443967"/>
          </a:xfrm>
          <a:prstGeom prst="rect">
            <a:avLst/>
          </a:prstGeom>
        </p:spPr>
        <p:txBody>
          <a:bodyPr vert="horz" wrap="square" lIns="0" tIns="12953" rIns="0" bIns="0" rtlCol="0">
            <a:spAutoFit/>
          </a:bodyPr>
          <a:lstStyle/>
          <a:p>
            <a:pPr marL="12953" marR="5181" lvl="0" indent="0" algn="l" defTabSz="932742" rtl="0" eaLnBrk="1" fontAlgn="auto" latinLnBrk="0" hangingPunct="1">
              <a:lnSpc>
                <a:spcPct val="100000"/>
              </a:lnSpc>
              <a:spcBef>
                <a:spcPts val="102"/>
              </a:spcBef>
              <a:spcAft>
                <a:spcPts val="0"/>
              </a:spcAft>
              <a:buClrTx/>
              <a:buSzTx/>
              <a:buFontTx/>
              <a:buNone/>
              <a:tabLst/>
              <a:defRPr/>
            </a:pPr>
            <a:r>
              <a:rPr kumimoji="0" lang="en-US" sz="1400" b="0" i="0" u="none" strike="noStrike" kern="1200" cap="none" spc="0" normalizeH="0" baseline="0">
                <a:ln>
                  <a:noFill/>
                </a:ln>
                <a:solidFill>
                  <a:srgbClr val="051821"/>
                </a:solidFill>
                <a:effectLst/>
                <a:uLnTx/>
                <a:uFillTx/>
                <a:ea typeface="+mn-ea"/>
                <a:cs typeface="Verdana"/>
              </a:rPr>
              <a:t>Physicial Address</a:t>
            </a:r>
            <a:endParaRPr kumimoji="0" lang="en-US" sz="1400" b="0" i="0" u="none" strike="noStrike" kern="1200" cap="none" spc="0" normalizeH="0" baseline="0">
              <a:ln>
                <a:noFill/>
              </a:ln>
              <a:solidFill>
                <a:srgbClr val="FFFFFF"/>
              </a:solidFill>
              <a:effectLst/>
              <a:uLnTx/>
              <a:uFillTx/>
              <a:ea typeface="+mn-ea"/>
              <a:cs typeface="Verdana"/>
            </a:endParaRPr>
          </a:p>
        </p:txBody>
      </p:sp>
      <p:sp>
        <p:nvSpPr>
          <p:cNvPr id="15" name="object 7">
            <a:extLst>
              <a:ext uri="{FF2B5EF4-FFF2-40B4-BE49-F238E27FC236}">
                <a16:creationId xmlns:a16="http://schemas.microsoft.com/office/drawing/2014/main" id="{91426850-440B-4447-AF36-E0078B0C92AE}"/>
              </a:ext>
            </a:extLst>
          </p:cNvPr>
          <p:cNvSpPr txBox="1"/>
          <p:nvPr/>
        </p:nvSpPr>
        <p:spPr>
          <a:xfrm>
            <a:off x="5811008" y="1674023"/>
            <a:ext cx="896335" cy="444620"/>
          </a:xfrm>
          <a:prstGeom prst="rect">
            <a:avLst/>
          </a:prstGeom>
        </p:spPr>
        <p:txBody>
          <a:bodyPr vert="horz" wrap="square" lIns="0" tIns="13600" rIns="0" bIns="0" rtlCol="0">
            <a:spAutoFit/>
          </a:bodyPr>
          <a:lstStyle/>
          <a:p>
            <a:pPr marL="29790" marR="0" lvl="0" indent="0" algn="ctr" defTabSz="932742" rtl="0" eaLnBrk="1" fontAlgn="auto" latinLnBrk="0" hangingPunct="1">
              <a:lnSpc>
                <a:spcPct val="100000"/>
              </a:lnSpc>
              <a:spcBef>
                <a:spcPts val="107"/>
              </a:spcBef>
              <a:spcAft>
                <a:spcPts val="0"/>
              </a:spcAft>
              <a:buClrTx/>
              <a:buSzTx/>
              <a:buFontTx/>
              <a:buNone/>
              <a:tabLst/>
              <a:defRPr/>
            </a:pPr>
            <a:r>
              <a:rPr lang="fr-FR" sz="1400">
                <a:solidFill>
                  <a:srgbClr val="FFFFFF"/>
                </a:solidFill>
                <a:cs typeface="Verdana"/>
              </a:rPr>
              <a:t>Accès</a:t>
            </a:r>
            <a:r>
              <a:rPr kumimoji="0" lang="fr-FR" sz="1400" b="1" i="0" u="none" strike="noStrike" kern="1200" cap="none" spc="0" normalizeH="0" baseline="0" noProof="0">
                <a:ln>
                  <a:noFill/>
                </a:ln>
                <a:solidFill>
                  <a:srgbClr val="FFFFFF"/>
                </a:solidFill>
                <a:effectLst/>
                <a:uLnTx/>
                <a:uFillTx/>
                <a:ea typeface="+mn-ea"/>
                <a:cs typeface="Verdana"/>
              </a:rPr>
              <a:t> </a:t>
            </a:r>
            <a:r>
              <a:rPr lang="fr-FR" sz="1400">
                <a:solidFill>
                  <a:srgbClr val="FFFFFF"/>
                </a:solidFill>
                <a:cs typeface="Verdana"/>
              </a:rPr>
              <a:t>Enclave ?</a:t>
            </a:r>
          </a:p>
        </p:txBody>
      </p:sp>
      <p:grpSp>
        <p:nvGrpSpPr>
          <p:cNvPr id="19" name="Groupe 25">
            <a:extLst>
              <a:ext uri="{FF2B5EF4-FFF2-40B4-BE49-F238E27FC236}">
                <a16:creationId xmlns:a16="http://schemas.microsoft.com/office/drawing/2014/main" id="{DA401899-88CE-4891-8A26-C6A938C0B298}"/>
              </a:ext>
            </a:extLst>
          </p:cNvPr>
          <p:cNvGrpSpPr/>
          <p:nvPr/>
        </p:nvGrpSpPr>
        <p:grpSpPr>
          <a:xfrm>
            <a:off x="5406470" y="1552548"/>
            <a:ext cx="1904477" cy="1126882"/>
            <a:chOff x="5586845" y="3281238"/>
            <a:chExt cx="1904477" cy="1126882"/>
          </a:xfrm>
        </p:grpSpPr>
        <p:sp>
          <p:nvSpPr>
            <p:cNvPr id="17" name="object 3">
              <a:extLst>
                <a:ext uri="{FF2B5EF4-FFF2-40B4-BE49-F238E27FC236}">
                  <a16:creationId xmlns:a16="http://schemas.microsoft.com/office/drawing/2014/main" id="{D72A6F33-90C0-4105-87EC-0F992A5BCADF}"/>
                </a:ext>
              </a:extLst>
            </p:cNvPr>
            <p:cNvSpPr/>
            <p:nvPr/>
          </p:nvSpPr>
          <p:spPr>
            <a:xfrm>
              <a:off x="5586845" y="3281238"/>
              <a:ext cx="1904477" cy="1126882"/>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400" kern="0">
                <a:gradFill>
                  <a:gsLst>
                    <a:gs pos="0">
                      <a:srgbClr val="FFFFFF"/>
                    </a:gs>
                    <a:gs pos="100000">
                      <a:srgbClr val="FFFFFF"/>
                    </a:gs>
                  </a:gsLst>
                  <a:lin ang="5400000" scaled="0"/>
                </a:gradFill>
              </a:endParaRPr>
            </a:p>
          </p:txBody>
        </p:sp>
        <p:sp>
          <p:nvSpPr>
            <p:cNvPr id="18" name="ZoneTexte 27">
              <a:extLst>
                <a:ext uri="{FF2B5EF4-FFF2-40B4-BE49-F238E27FC236}">
                  <a16:creationId xmlns:a16="http://schemas.microsoft.com/office/drawing/2014/main" id="{9EC7603D-D823-41A5-8380-4B83EAFF4026}"/>
                </a:ext>
              </a:extLst>
            </p:cNvPr>
            <p:cNvSpPr txBox="1"/>
            <p:nvPr/>
          </p:nvSpPr>
          <p:spPr>
            <a:xfrm>
              <a:off x="5709946" y="3569270"/>
              <a:ext cx="1658274" cy="704808"/>
            </a:xfrm>
            <a:prstGeom prst="rect">
              <a:avLst/>
            </a:prstGeom>
            <a:noFill/>
          </p:spPr>
          <p:txBody>
            <a:bodyPr wrap="none" lIns="182880" tIns="146304" rIns="182880" bIns="146304" rtlCol="0">
              <a:spAutoFit/>
            </a:bodyPr>
            <a:lstStyle/>
            <a:p>
              <a:pPr marL="29790" lvl="0" algn="ctr">
                <a:spcBef>
                  <a:spcPts val="107"/>
                </a:spcBef>
                <a:defRPr/>
              </a:pPr>
              <a:r>
                <a:rPr lang="fr-FR" sz="1400">
                  <a:solidFill>
                    <a:srgbClr val="FFFFFF"/>
                  </a:solidFill>
                  <a:cs typeface="Verdana"/>
                </a:rPr>
                <a:t>Enclave Access?</a:t>
              </a:r>
            </a:p>
            <a:p>
              <a:pPr>
                <a:lnSpc>
                  <a:spcPct val="90000"/>
                </a:lnSpc>
                <a:spcAft>
                  <a:spcPts val="600"/>
                </a:spcAft>
              </a:pPr>
              <a:endParaRPr lang="fr-FR" sz="1400">
                <a:gradFill>
                  <a:gsLst>
                    <a:gs pos="2917">
                      <a:schemeClr val="tx1"/>
                    </a:gs>
                    <a:gs pos="30000">
                      <a:schemeClr val="tx1"/>
                    </a:gs>
                  </a:gsLst>
                  <a:lin ang="5400000" scaled="0"/>
                </a:gradFill>
              </a:endParaRPr>
            </a:p>
          </p:txBody>
        </p:sp>
      </p:grpSp>
      <p:sp>
        <p:nvSpPr>
          <p:cNvPr id="21" name="object 11">
            <a:extLst>
              <a:ext uri="{FF2B5EF4-FFF2-40B4-BE49-F238E27FC236}">
                <a16:creationId xmlns:a16="http://schemas.microsoft.com/office/drawing/2014/main" id="{B76911F9-8103-4652-AB67-B6CACAB7C5EB}"/>
              </a:ext>
            </a:extLst>
          </p:cNvPr>
          <p:cNvSpPr/>
          <p:nvPr/>
        </p:nvSpPr>
        <p:spPr>
          <a:xfrm>
            <a:off x="7310946" y="2102198"/>
            <a:ext cx="875653" cy="45719"/>
          </a:xfrm>
          <a:custGeom>
            <a:avLst/>
            <a:gdLst/>
            <a:ahLst/>
            <a:cxnLst/>
            <a:rect l="l" t="t" r="r" b="b"/>
            <a:pathLst>
              <a:path w="742314" h="76200">
                <a:moveTo>
                  <a:pt x="665861" y="0"/>
                </a:moveTo>
                <a:lnTo>
                  <a:pt x="665701" y="31800"/>
                </a:lnTo>
                <a:lnTo>
                  <a:pt x="678434" y="31876"/>
                </a:lnTo>
                <a:lnTo>
                  <a:pt x="678306" y="44576"/>
                </a:lnTo>
                <a:lnTo>
                  <a:pt x="665638" y="44576"/>
                </a:lnTo>
                <a:lnTo>
                  <a:pt x="665479" y="76200"/>
                </a:lnTo>
                <a:lnTo>
                  <a:pt x="729794" y="44576"/>
                </a:lnTo>
                <a:lnTo>
                  <a:pt x="678306" y="44576"/>
                </a:lnTo>
                <a:lnTo>
                  <a:pt x="729948" y="44501"/>
                </a:lnTo>
                <a:lnTo>
                  <a:pt x="741934" y="38608"/>
                </a:lnTo>
                <a:lnTo>
                  <a:pt x="665861" y="0"/>
                </a:lnTo>
                <a:close/>
              </a:path>
              <a:path w="742314" h="76200">
                <a:moveTo>
                  <a:pt x="665701" y="31800"/>
                </a:moveTo>
                <a:lnTo>
                  <a:pt x="665638" y="44501"/>
                </a:lnTo>
                <a:lnTo>
                  <a:pt x="678306" y="44576"/>
                </a:lnTo>
                <a:lnTo>
                  <a:pt x="678434" y="31876"/>
                </a:lnTo>
                <a:lnTo>
                  <a:pt x="665701" y="31800"/>
                </a:lnTo>
                <a:close/>
              </a:path>
              <a:path w="742314" h="76200">
                <a:moveTo>
                  <a:pt x="0" y="27812"/>
                </a:moveTo>
                <a:lnTo>
                  <a:pt x="0" y="40512"/>
                </a:lnTo>
                <a:lnTo>
                  <a:pt x="665638" y="44501"/>
                </a:lnTo>
                <a:lnTo>
                  <a:pt x="665701" y="31800"/>
                </a:lnTo>
                <a:lnTo>
                  <a:pt x="0" y="27812"/>
                </a:lnTo>
                <a:close/>
              </a:path>
            </a:pathLst>
          </a:custGeom>
          <a:solidFill>
            <a:srgbClr val="051821"/>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a:ln>
                <a:noFill/>
              </a:ln>
              <a:solidFill>
                <a:srgbClr val="FFFFFF"/>
              </a:solidFill>
              <a:effectLst/>
              <a:uLnTx/>
              <a:uFillTx/>
              <a:cs typeface="Segoe UI" panose="020B0502040204020203" pitchFamily="34" charset="0"/>
            </a:endParaRPr>
          </a:p>
        </p:txBody>
      </p:sp>
      <p:sp>
        <p:nvSpPr>
          <p:cNvPr id="23" name="object 15">
            <a:extLst>
              <a:ext uri="{FF2B5EF4-FFF2-40B4-BE49-F238E27FC236}">
                <a16:creationId xmlns:a16="http://schemas.microsoft.com/office/drawing/2014/main" id="{B4D29B65-BFFE-4C4D-B78F-4291388CA283}"/>
              </a:ext>
            </a:extLst>
          </p:cNvPr>
          <p:cNvSpPr/>
          <p:nvPr/>
        </p:nvSpPr>
        <p:spPr>
          <a:xfrm>
            <a:off x="9742587" y="2115989"/>
            <a:ext cx="642393" cy="3740917"/>
          </a:xfrm>
          <a:custGeom>
            <a:avLst/>
            <a:gdLst/>
            <a:ahLst/>
            <a:cxnLst/>
            <a:rect l="l" t="t" r="r" b="b"/>
            <a:pathLst>
              <a:path w="617854" h="3623310">
                <a:moveTo>
                  <a:pt x="76200" y="3546500"/>
                </a:moveTo>
                <a:lnTo>
                  <a:pt x="0" y="3584600"/>
                </a:lnTo>
                <a:lnTo>
                  <a:pt x="76200" y="3622700"/>
                </a:lnTo>
                <a:lnTo>
                  <a:pt x="76200" y="3590950"/>
                </a:lnTo>
                <a:lnTo>
                  <a:pt x="63500" y="3590950"/>
                </a:lnTo>
                <a:lnTo>
                  <a:pt x="63500" y="3578250"/>
                </a:lnTo>
                <a:lnTo>
                  <a:pt x="76200" y="3578250"/>
                </a:lnTo>
                <a:lnTo>
                  <a:pt x="76200" y="3546500"/>
                </a:lnTo>
                <a:close/>
              </a:path>
              <a:path w="617854" h="3623310">
                <a:moveTo>
                  <a:pt x="76200" y="3578250"/>
                </a:moveTo>
                <a:lnTo>
                  <a:pt x="63500" y="3578250"/>
                </a:lnTo>
                <a:lnTo>
                  <a:pt x="63500" y="3590950"/>
                </a:lnTo>
                <a:lnTo>
                  <a:pt x="76200" y="3590950"/>
                </a:lnTo>
                <a:lnTo>
                  <a:pt x="76200" y="3578250"/>
                </a:lnTo>
                <a:close/>
              </a:path>
              <a:path w="617854" h="3623310">
                <a:moveTo>
                  <a:pt x="604774" y="3578250"/>
                </a:moveTo>
                <a:lnTo>
                  <a:pt x="76200" y="3578250"/>
                </a:lnTo>
                <a:lnTo>
                  <a:pt x="76200" y="3590950"/>
                </a:lnTo>
                <a:lnTo>
                  <a:pt x="614680" y="3590950"/>
                </a:lnTo>
                <a:lnTo>
                  <a:pt x="617474" y="3588105"/>
                </a:lnTo>
                <a:lnTo>
                  <a:pt x="617474" y="3584600"/>
                </a:lnTo>
                <a:lnTo>
                  <a:pt x="604774" y="3584600"/>
                </a:lnTo>
                <a:lnTo>
                  <a:pt x="604774" y="3578250"/>
                </a:lnTo>
                <a:close/>
              </a:path>
              <a:path w="617854" h="3623310">
                <a:moveTo>
                  <a:pt x="604774" y="6350"/>
                </a:moveTo>
                <a:lnTo>
                  <a:pt x="604774" y="3584600"/>
                </a:lnTo>
                <a:lnTo>
                  <a:pt x="611124" y="3578250"/>
                </a:lnTo>
                <a:lnTo>
                  <a:pt x="617474" y="3578250"/>
                </a:lnTo>
                <a:lnTo>
                  <a:pt x="617474" y="12699"/>
                </a:lnTo>
                <a:lnTo>
                  <a:pt x="611124" y="12700"/>
                </a:lnTo>
                <a:lnTo>
                  <a:pt x="604774" y="6350"/>
                </a:lnTo>
                <a:close/>
              </a:path>
              <a:path w="617854" h="3623310">
                <a:moveTo>
                  <a:pt x="617474" y="3578250"/>
                </a:moveTo>
                <a:lnTo>
                  <a:pt x="611124" y="3578250"/>
                </a:lnTo>
                <a:lnTo>
                  <a:pt x="604774" y="3584600"/>
                </a:lnTo>
                <a:lnTo>
                  <a:pt x="617474" y="3584600"/>
                </a:lnTo>
                <a:lnTo>
                  <a:pt x="617474" y="3578250"/>
                </a:lnTo>
                <a:close/>
              </a:path>
              <a:path w="617854" h="3623310">
                <a:moveTo>
                  <a:pt x="614680" y="0"/>
                </a:moveTo>
                <a:lnTo>
                  <a:pt x="382524" y="0"/>
                </a:lnTo>
                <a:lnTo>
                  <a:pt x="382524" y="12700"/>
                </a:lnTo>
                <a:lnTo>
                  <a:pt x="604774" y="12700"/>
                </a:lnTo>
                <a:lnTo>
                  <a:pt x="604774" y="6350"/>
                </a:lnTo>
                <a:lnTo>
                  <a:pt x="617474" y="6349"/>
                </a:lnTo>
                <a:lnTo>
                  <a:pt x="617474" y="2793"/>
                </a:lnTo>
                <a:lnTo>
                  <a:pt x="614680" y="0"/>
                </a:lnTo>
                <a:close/>
              </a:path>
              <a:path w="617854" h="3623310">
                <a:moveTo>
                  <a:pt x="617474" y="6349"/>
                </a:moveTo>
                <a:lnTo>
                  <a:pt x="604774" y="6350"/>
                </a:lnTo>
                <a:lnTo>
                  <a:pt x="611124" y="12700"/>
                </a:lnTo>
                <a:lnTo>
                  <a:pt x="617474" y="12699"/>
                </a:lnTo>
                <a:lnTo>
                  <a:pt x="617474" y="6349"/>
                </a:lnTo>
                <a:close/>
              </a:path>
            </a:pathLst>
          </a:custGeom>
          <a:solidFill>
            <a:srgbClr val="051821"/>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a:ln>
                <a:noFill/>
              </a:ln>
              <a:solidFill>
                <a:srgbClr val="FFFFFF"/>
              </a:solidFill>
              <a:effectLst/>
              <a:uLnTx/>
              <a:uFillTx/>
              <a:cs typeface="Segoe UI" panose="020B0502040204020203" pitchFamily="34" charset="0"/>
            </a:endParaRPr>
          </a:p>
        </p:txBody>
      </p:sp>
      <p:sp>
        <p:nvSpPr>
          <p:cNvPr id="25" name="object 18">
            <a:extLst>
              <a:ext uri="{FF2B5EF4-FFF2-40B4-BE49-F238E27FC236}">
                <a16:creationId xmlns:a16="http://schemas.microsoft.com/office/drawing/2014/main" id="{DDE2069B-4B09-4BC9-8EB8-3A4454C8B7D5}"/>
              </a:ext>
            </a:extLst>
          </p:cNvPr>
          <p:cNvSpPr/>
          <p:nvPr/>
        </p:nvSpPr>
        <p:spPr>
          <a:xfrm>
            <a:off x="9139358" y="2562975"/>
            <a:ext cx="45719" cy="654506"/>
          </a:xfrm>
          <a:custGeom>
            <a:avLst/>
            <a:gdLst/>
            <a:ahLst/>
            <a:cxnLst/>
            <a:rect l="l" t="t" r="r" b="b"/>
            <a:pathLst>
              <a:path w="76200" h="642619">
                <a:moveTo>
                  <a:pt x="31685" y="566262"/>
                </a:moveTo>
                <a:lnTo>
                  <a:pt x="0" y="567054"/>
                </a:lnTo>
                <a:lnTo>
                  <a:pt x="40004" y="642238"/>
                </a:lnTo>
                <a:lnTo>
                  <a:pt x="69700" y="578992"/>
                </a:lnTo>
                <a:lnTo>
                  <a:pt x="32003" y="578992"/>
                </a:lnTo>
                <a:lnTo>
                  <a:pt x="31685" y="566262"/>
                </a:lnTo>
                <a:close/>
              </a:path>
              <a:path w="76200" h="642619">
                <a:moveTo>
                  <a:pt x="44387" y="565945"/>
                </a:moveTo>
                <a:lnTo>
                  <a:pt x="31685" y="566262"/>
                </a:lnTo>
                <a:lnTo>
                  <a:pt x="32003" y="578992"/>
                </a:lnTo>
                <a:lnTo>
                  <a:pt x="44703" y="578612"/>
                </a:lnTo>
                <a:lnTo>
                  <a:pt x="44387" y="565945"/>
                </a:lnTo>
                <a:close/>
              </a:path>
              <a:path w="76200" h="642619">
                <a:moveTo>
                  <a:pt x="76200" y="565150"/>
                </a:moveTo>
                <a:lnTo>
                  <a:pt x="44387" y="565945"/>
                </a:lnTo>
                <a:lnTo>
                  <a:pt x="44703" y="578612"/>
                </a:lnTo>
                <a:lnTo>
                  <a:pt x="32003" y="578992"/>
                </a:lnTo>
                <a:lnTo>
                  <a:pt x="69700" y="578992"/>
                </a:lnTo>
                <a:lnTo>
                  <a:pt x="76200" y="565150"/>
                </a:lnTo>
                <a:close/>
              </a:path>
              <a:path w="76200" h="642619">
                <a:moveTo>
                  <a:pt x="30225" y="0"/>
                </a:moveTo>
                <a:lnTo>
                  <a:pt x="17525" y="253"/>
                </a:lnTo>
                <a:lnTo>
                  <a:pt x="31685" y="566262"/>
                </a:lnTo>
                <a:lnTo>
                  <a:pt x="44387" y="565945"/>
                </a:lnTo>
                <a:lnTo>
                  <a:pt x="30225" y="0"/>
                </a:lnTo>
                <a:close/>
              </a:path>
            </a:pathLst>
          </a:custGeom>
          <a:solidFill>
            <a:srgbClr val="051821"/>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a:ln>
                <a:noFill/>
              </a:ln>
              <a:solidFill>
                <a:srgbClr val="FFFFFF"/>
              </a:solidFill>
              <a:effectLst/>
              <a:uLnTx/>
              <a:uFillTx/>
              <a:cs typeface="Segoe UI" panose="020B0502040204020203" pitchFamily="34" charset="0"/>
            </a:endParaRPr>
          </a:p>
        </p:txBody>
      </p:sp>
      <p:sp>
        <p:nvSpPr>
          <p:cNvPr id="27" name="object 19">
            <a:extLst>
              <a:ext uri="{FF2B5EF4-FFF2-40B4-BE49-F238E27FC236}">
                <a16:creationId xmlns:a16="http://schemas.microsoft.com/office/drawing/2014/main" id="{CA37B453-2E98-4259-8315-A8F6E74EA3B3}"/>
              </a:ext>
            </a:extLst>
          </p:cNvPr>
          <p:cNvSpPr/>
          <p:nvPr/>
        </p:nvSpPr>
        <p:spPr>
          <a:xfrm>
            <a:off x="9139328" y="4627265"/>
            <a:ext cx="45719" cy="666225"/>
          </a:xfrm>
          <a:custGeom>
            <a:avLst/>
            <a:gdLst/>
            <a:ahLst/>
            <a:cxnLst/>
            <a:rect l="l" t="t" r="r" b="b"/>
            <a:pathLst>
              <a:path w="76200" h="674370">
                <a:moveTo>
                  <a:pt x="31795" y="598201"/>
                </a:moveTo>
                <a:lnTo>
                  <a:pt x="0" y="598677"/>
                </a:lnTo>
                <a:lnTo>
                  <a:pt x="39370" y="674242"/>
                </a:lnTo>
                <a:lnTo>
                  <a:pt x="69797" y="610869"/>
                </a:lnTo>
                <a:lnTo>
                  <a:pt x="32003" y="610869"/>
                </a:lnTo>
                <a:lnTo>
                  <a:pt x="31795" y="598201"/>
                </a:lnTo>
                <a:close/>
              </a:path>
              <a:path w="76200" h="674370">
                <a:moveTo>
                  <a:pt x="44494" y="598010"/>
                </a:moveTo>
                <a:lnTo>
                  <a:pt x="31795" y="598201"/>
                </a:lnTo>
                <a:lnTo>
                  <a:pt x="32003" y="610869"/>
                </a:lnTo>
                <a:lnTo>
                  <a:pt x="44703" y="610742"/>
                </a:lnTo>
                <a:lnTo>
                  <a:pt x="44494" y="598010"/>
                </a:lnTo>
                <a:close/>
              </a:path>
              <a:path w="76200" h="674370">
                <a:moveTo>
                  <a:pt x="76200" y="597534"/>
                </a:moveTo>
                <a:lnTo>
                  <a:pt x="44494" y="598010"/>
                </a:lnTo>
                <a:lnTo>
                  <a:pt x="44703" y="610742"/>
                </a:lnTo>
                <a:lnTo>
                  <a:pt x="32003" y="610869"/>
                </a:lnTo>
                <a:lnTo>
                  <a:pt x="69797" y="610869"/>
                </a:lnTo>
                <a:lnTo>
                  <a:pt x="76200" y="597534"/>
                </a:lnTo>
                <a:close/>
              </a:path>
              <a:path w="76200" h="674370">
                <a:moveTo>
                  <a:pt x="34671" y="0"/>
                </a:moveTo>
                <a:lnTo>
                  <a:pt x="21971" y="253"/>
                </a:lnTo>
                <a:lnTo>
                  <a:pt x="31795" y="598201"/>
                </a:lnTo>
                <a:lnTo>
                  <a:pt x="44494" y="598010"/>
                </a:lnTo>
                <a:lnTo>
                  <a:pt x="34671" y="0"/>
                </a:lnTo>
                <a:close/>
              </a:path>
            </a:pathLst>
          </a:custGeom>
          <a:solidFill>
            <a:srgbClr val="051821"/>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a:ln>
                <a:noFill/>
              </a:ln>
              <a:solidFill>
                <a:srgbClr val="FFFFFF"/>
              </a:solidFill>
              <a:effectLst/>
              <a:uLnTx/>
              <a:uFillTx/>
              <a:cs typeface="Segoe UI" panose="020B0502040204020203" pitchFamily="34" charset="0"/>
            </a:endParaRPr>
          </a:p>
        </p:txBody>
      </p:sp>
      <p:sp>
        <p:nvSpPr>
          <p:cNvPr id="29" name="TextBox 8">
            <a:extLst>
              <a:ext uri="{FF2B5EF4-FFF2-40B4-BE49-F238E27FC236}">
                <a16:creationId xmlns:a16="http://schemas.microsoft.com/office/drawing/2014/main" id="{486ECADA-8C1A-4A4E-867D-A4038CCD1F21}"/>
              </a:ext>
            </a:extLst>
          </p:cNvPr>
          <p:cNvSpPr txBox="1"/>
          <p:nvPr/>
        </p:nvSpPr>
        <p:spPr>
          <a:xfrm>
            <a:off x="8043927" y="786988"/>
            <a:ext cx="2215992" cy="517065"/>
          </a:xfrm>
          <a:prstGeom prst="rect">
            <a:avLst/>
          </a:prstGeom>
          <a:noFill/>
        </p:spPr>
        <p:txBody>
          <a:bodyPr wrap="none" lIns="182880" tIns="146304" rIns="182880" bIns="146304" rtlCol="0">
            <a:spAutoFit/>
          </a:bodyPr>
          <a:lstStyle/>
          <a:p>
            <a:pPr lvl="0" algn="ctr">
              <a:lnSpc>
                <a:spcPct val="90000"/>
              </a:lnSpc>
              <a:spcBef>
                <a:spcPct val="20000"/>
              </a:spcBef>
              <a:buSzPct val="90000"/>
              <a:defRPr/>
            </a:pPr>
            <a:r>
              <a:rPr lang="en-US" sz="1600">
                <a:gradFill>
                  <a:gsLst>
                    <a:gs pos="1250">
                      <a:schemeClr val="tx1"/>
                    </a:gs>
                    <a:gs pos="100000">
                      <a:schemeClr val="tx1"/>
                    </a:gs>
                  </a:gsLst>
                  <a:lin ang="5400000" scaled="0"/>
                </a:gradFill>
                <a:latin typeface="Segoe UI Semibold" panose="020B0702040204020203" pitchFamily="34" charset="0"/>
                <a:cs typeface="Segoe UI Semibold" panose="020B0702040204020203" pitchFamily="34" charset="0"/>
              </a:rPr>
              <a:t>Non-Enclave Access</a:t>
            </a:r>
          </a:p>
        </p:txBody>
      </p:sp>
      <p:sp>
        <p:nvSpPr>
          <p:cNvPr id="31" name="Rectangle 30">
            <a:extLst>
              <a:ext uri="{FF2B5EF4-FFF2-40B4-BE49-F238E27FC236}">
                <a16:creationId xmlns:a16="http://schemas.microsoft.com/office/drawing/2014/main" id="{78735BCF-2EDF-4ED1-8AE0-98293CF4165B}"/>
              </a:ext>
            </a:extLst>
          </p:cNvPr>
          <p:cNvSpPr/>
          <p:nvPr/>
        </p:nvSpPr>
        <p:spPr bwMode="auto">
          <a:xfrm>
            <a:off x="7800036" y="826657"/>
            <a:ext cx="2954705" cy="5838958"/>
          </a:xfrm>
          <a:prstGeom prst="rect">
            <a:avLst/>
          </a:prstGeom>
          <a:noFill/>
          <a:ln w="19050">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33" name="object 12">
            <a:extLst>
              <a:ext uri="{FF2B5EF4-FFF2-40B4-BE49-F238E27FC236}">
                <a16:creationId xmlns:a16="http://schemas.microsoft.com/office/drawing/2014/main" id="{3F174B51-47B5-4979-B103-3A085C943E79}"/>
              </a:ext>
            </a:extLst>
          </p:cNvPr>
          <p:cNvSpPr txBox="1"/>
          <p:nvPr/>
        </p:nvSpPr>
        <p:spPr>
          <a:xfrm>
            <a:off x="8561144" y="2656196"/>
            <a:ext cx="498424" cy="228523"/>
          </a:xfrm>
          <a:prstGeom prst="rect">
            <a:avLst/>
          </a:prstGeom>
        </p:spPr>
        <p:txBody>
          <a:bodyPr vert="horz" wrap="square" lIns="0" tIns="12953" rIns="0" bIns="0" rtlCol="0">
            <a:spAutoFit/>
          </a:bodyPr>
          <a:lstStyle/>
          <a:p>
            <a:pPr marL="12953" marR="0" lvl="0" indent="0" algn="l" defTabSz="932742" rtl="0" eaLnBrk="1" fontAlgn="auto" latinLnBrk="0" hangingPunct="1">
              <a:lnSpc>
                <a:spcPct val="100000"/>
              </a:lnSpc>
              <a:spcBef>
                <a:spcPts val="102"/>
              </a:spcBef>
              <a:spcAft>
                <a:spcPts val="0"/>
              </a:spcAft>
              <a:buClrTx/>
              <a:buSzTx/>
              <a:buFontTx/>
              <a:buNone/>
              <a:tabLst/>
              <a:defRPr/>
            </a:pPr>
            <a:r>
              <a:rPr lang="en-US" sz="1400">
                <a:solidFill>
                  <a:srgbClr val="051821"/>
                </a:solidFill>
                <a:cs typeface="Verdana"/>
              </a:rPr>
              <a:t>Yes</a:t>
            </a:r>
          </a:p>
        </p:txBody>
      </p:sp>
      <p:sp>
        <p:nvSpPr>
          <p:cNvPr id="35" name="object 12">
            <a:extLst>
              <a:ext uri="{FF2B5EF4-FFF2-40B4-BE49-F238E27FC236}">
                <a16:creationId xmlns:a16="http://schemas.microsoft.com/office/drawing/2014/main" id="{1E619907-DBA0-49BC-A911-751A5B4CBD7E}"/>
              </a:ext>
            </a:extLst>
          </p:cNvPr>
          <p:cNvSpPr txBox="1"/>
          <p:nvPr/>
        </p:nvSpPr>
        <p:spPr>
          <a:xfrm>
            <a:off x="9913078" y="2627402"/>
            <a:ext cx="498424" cy="232820"/>
          </a:xfrm>
          <a:prstGeom prst="rect">
            <a:avLst/>
          </a:prstGeom>
        </p:spPr>
        <p:txBody>
          <a:bodyPr vert="horz" wrap="square" lIns="0" tIns="12953" rIns="0" bIns="0" rtlCol="0">
            <a:spAutoFit/>
          </a:bodyPr>
          <a:lstStyle/>
          <a:p>
            <a:pPr marL="12953" marR="0" lvl="0" indent="0" algn="l" defTabSz="932742" rtl="0" eaLnBrk="1" fontAlgn="auto" latinLnBrk="0" hangingPunct="1">
              <a:lnSpc>
                <a:spcPct val="100000"/>
              </a:lnSpc>
              <a:spcBef>
                <a:spcPts val="102"/>
              </a:spcBef>
              <a:spcAft>
                <a:spcPts val="0"/>
              </a:spcAft>
              <a:buClrTx/>
              <a:buSzTx/>
              <a:buFontTx/>
              <a:buNone/>
              <a:tabLst/>
              <a:defRPr/>
            </a:pPr>
            <a:r>
              <a:rPr lang="en-US" sz="1400">
                <a:solidFill>
                  <a:srgbClr val="051821"/>
                </a:solidFill>
                <a:cs typeface="Verdana"/>
              </a:rPr>
              <a:t>No</a:t>
            </a:r>
          </a:p>
        </p:txBody>
      </p:sp>
      <p:sp>
        <p:nvSpPr>
          <p:cNvPr id="37" name="object 3">
            <a:extLst>
              <a:ext uri="{FF2B5EF4-FFF2-40B4-BE49-F238E27FC236}">
                <a16:creationId xmlns:a16="http://schemas.microsoft.com/office/drawing/2014/main" id="{502BA70F-9E53-442E-8513-D67333F22033}"/>
              </a:ext>
            </a:extLst>
          </p:cNvPr>
          <p:cNvSpPr/>
          <p:nvPr/>
        </p:nvSpPr>
        <p:spPr>
          <a:xfrm>
            <a:off x="8166383" y="1553236"/>
            <a:ext cx="1956012" cy="1126882"/>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gradFill>
                <a:gsLst>
                  <a:gs pos="0">
                    <a:srgbClr val="FFFFFF"/>
                  </a:gs>
                  <a:gs pos="100000">
                    <a:srgbClr val="FFFFFF"/>
                  </a:gs>
                </a:gsLst>
                <a:lin ang="5400000" scaled="0"/>
              </a:gradFill>
            </a:endParaRPr>
          </a:p>
        </p:txBody>
      </p:sp>
      <p:sp>
        <p:nvSpPr>
          <p:cNvPr id="39" name="ZoneTexte 67">
            <a:extLst>
              <a:ext uri="{FF2B5EF4-FFF2-40B4-BE49-F238E27FC236}">
                <a16:creationId xmlns:a16="http://schemas.microsoft.com/office/drawing/2014/main" id="{D9C86373-D492-4399-B5F0-439E3838F712}"/>
              </a:ext>
            </a:extLst>
          </p:cNvPr>
          <p:cNvSpPr txBox="1"/>
          <p:nvPr/>
        </p:nvSpPr>
        <p:spPr>
          <a:xfrm>
            <a:off x="8186496" y="1823139"/>
            <a:ext cx="1930850" cy="874085"/>
          </a:xfrm>
          <a:prstGeom prst="rect">
            <a:avLst/>
          </a:prstGeom>
          <a:noFill/>
        </p:spPr>
        <p:txBody>
          <a:bodyPr wrap="none" lIns="182880" tIns="146304" rIns="182880" bIns="146304" rtlCol="0">
            <a:spAutoFit/>
          </a:bodyPr>
          <a:lstStyle/>
          <a:p>
            <a:pPr marL="56992" marR="108803" lvl="0" indent="58935" algn="ctr" fontAlgn="auto">
              <a:lnSpc>
                <a:spcPts val="2448"/>
              </a:lnSpc>
              <a:spcBef>
                <a:spcPts val="61"/>
              </a:spcBef>
              <a:spcAft>
                <a:spcPts val="600"/>
              </a:spcAft>
              <a:buClrTx/>
              <a:buSzTx/>
              <a:buFontTx/>
              <a:buNone/>
              <a:tabLst/>
              <a:defRPr/>
            </a:pPr>
            <a:r>
              <a:rPr lang="en-US" sz="1400">
                <a:solidFill>
                  <a:srgbClr val="FFFFFF"/>
                </a:solidFill>
                <a:cs typeface="Verdana"/>
              </a:rPr>
              <a:t>Address in EPC?</a:t>
            </a:r>
          </a:p>
          <a:p>
            <a:pPr>
              <a:lnSpc>
                <a:spcPct val="90000"/>
              </a:lnSpc>
              <a:spcAft>
                <a:spcPts val="600"/>
              </a:spcAft>
            </a:pPr>
            <a:endParaRPr lang="en-US" sz="1400">
              <a:gradFill>
                <a:gsLst>
                  <a:gs pos="2917">
                    <a:schemeClr val="tx1"/>
                  </a:gs>
                  <a:gs pos="30000">
                    <a:schemeClr val="tx1"/>
                  </a:gs>
                </a:gsLst>
                <a:lin ang="5400000" scaled="0"/>
              </a:gradFill>
            </a:endParaRPr>
          </a:p>
        </p:txBody>
      </p:sp>
      <p:sp>
        <p:nvSpPr>
          <p:cNvPr id="41" name="object 3">
            <a:extLst>
              <a:ext uri="{FF2B5EF4-FFF2-40B4-BE49-F238E27FC236}">
                <a16:creationId xmlns:a16="http://schemas.microsoft.com/office/drawing/2014/main" id="{EE432920-DEBE-4E0F-A30E-374141AD842F}"/>
              </a:ext>
            </a:extLst>
          </p:cNvPr>
          <p:cNvSpPr/>
          <p:nvPr/>
        </p:nvSpPr>
        <p:spPr>
          <a:xfrm>
            <a:off x="8308757" y="3225106"/>
            <a:ext cx="1658480" cy="13813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kern="0">
                <a:gradFill>
                  <a:gsLst>
                    <a:gs pos="0">
                      <a:srgbClr val="FFFFFF"/>
                    </a:gs>
                    <a:gs pos="100000">
                      <a:srgbClr val="FFFFFF"/>
                    </a:gs>
                  </a:gsLst>
                  <a:lin ang="5400000" scaled="0"/>
                </a:gradFill>
              </a:rPr>
              <a:t>Replace Addres </a:t>
            </a:r>
            <a:br>
              <a:rPr lang="en-US" sz="1400" kern="0">
                <a:gradFill>
                  <a:gsLst>
                    <a:gs pos="0">
                      <a:srgbClr val="FFFFFF"/>
                    </a:gs>
                    <a:gs pos="100000">
                      <a:srgbClr val="FFFFFF"/>
                    </a:gs>
                  </a:gsLst>
                  <a:lin ang="5400000" scaled="0"/>
                </a:gradFill>
              </a:rPr>
            </a:br>
            <a:r>
              <a:rPr lang="en-US" sz="1400" kern="0">
                <a:gradFill>
                  <a:gsLst>
                    <a:gs pos="0">
                      <a:srgbClr val="FFFFFF"/>
                    </a:gs>
                    <a:gs pos="100000">
                      <a:srgbClr val="FFFFFF"/>
                    </a:gs>
                  </a:gsLst>
                  <a:lin ang="5400000" scaled="0"/>
                </a:gradFill>
              </a:rPr>
              <a:t>with</a:t>
            </a:r>
            <a:br>
              <a:rPr lang="en-US" sz="1400" kern="0">
                <a:gradFill>
                  <a:gsLst>
                    <a:gs pos="0">
                      <a:srgbClr val="FFFFFF"/>
                    </a:gs>
                    <a:gs pos="100000">
                      <a:srgbClr val="FFFFFF"/>
                    </a:gs>
                  </a:gsLst>
                  <a:lin ang="5400000" scaled="0"/>
                </a:gradFill>
              </a:rPr>
            </a:br>
            <a:r>
              <a:rPr lang="en-US" sz="1400" kern="0">
                <a:gradFill>
                  <a:gsLst>
                    <a:gs pos="0">
                      <a:srgbClr val="FFFFFF"/>
                    </a:gs>
                    <a:gs pos="100000">
                      <a:srgbClr val="FFFFFF"/>
                    </a:gs>
                  </a:gsLst>
                  <a:lin ang="5400000" scaled="0"/>
                </a:gradFill>
              </a:rPr>
              <a:t>Abort Page</a:t>
            </a:r>
          </a:p>
        </p:txBody>
      </p:sp>
      <p:sp>
        <p:nvSpPr>
          <p:cNvPr id="43" name="TextBox 57">
            <a:extLst>
              <a:ext uri="{FF2B5EF4-FFF2-40B4-BE49-F238E27FC236}">
                <a16:creationId xmlns:a16="http://schemas.microsoft.com/office/drawing/2014/main" id="{755D6467-4636-4EF6-94DA-A8F9FAF8422A}"/>
              </a:ext>
            </a:extLst>
          </p:cNvPr>
          <p:cNvSpPr txBox="1"/>
          <p:nvPr/>
        </p:nvSpPr>
        <p:spPr>
          <a:xfrm>
            <a:off x="8554925" y="5253199"/>
            <a:ext cx="1156763" cy="1052375"/>
          </a:xfrm>
          <a:prstGeom prst="roundRect">
            <a:avLst/>
          </a:prstGeom>
          <a:solidFill>
            <a:srgbClr val="92D050"/>
          </a:solidFill>
          <a:ln>
            <a:solidFill>
              <a:srgbClr val="92D05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defPPr>
              <a:defRPr lang="en-US"/>
            </a:defPPr>
            <a:lvl1pPr algn="ctr">
              <a:defRPr sz="1400" kern="0">
                <a:gradFill>
                  <a:gsLst>
                    <a:gs pos="0">
                      <a:srgbClr val="FFFFFF"/>
                    </a:gs>
                    <a:gs pos="100000">
                      <a:srgbClr val="FFFFFF"/>
                    </a:gs>
                  </a:gsLst>
                  <a:lin ang="5400000" scaled="0"/>
                </a:gra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lnSpc>
                <a:spcPct val="90000"/>
              </a:lnSpc>
              <a:spcAft>
                <a:spcPts val="600"/>
              </a:spcAft>
              <a:defRPr/>
            </a:pPr>
            <a:r>
              <a:rPr lang="en-US"/>
              <a:t>Allow Memory Access</a:t>
            </a:r>
          </a:p>
        </p:txBody>
      </p:sp>
      <p:sp>
        <p:nvSpPr>
          <p:cNvPr id="45" name="Rectangle 44">
            <a:extLst>
              <a:ext uri="{FF2B5EF4-FFF2-40B4-BE49-F238E27FC236}">
                <a16:creationId xmlns:a16="http://schemas.microsoft.com/office/drawing/2014/main" id="{3FD6E336-7423-492F-9AB9-8C8583A5CF61}"/>
              </a:ext>
            </a:extLst>
          </p:cNvPr>
          <p:cNvSpPr/>
          <p:nvPr/>
        </p:nvSpPr>
        <p:spPr bwMode="auto">
          <a:xfrm>
            <a:off x="727383" y="3050701"/>
            <a:ext cx="6900034" cy="3598542"/>
          </a:xfrm>
          <a:prstGeom prst="rect">
            <a:avLst/>
          </a:prstGeom>
          <a:noFill/>
          <a:ln w="19050">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cxnSp>
        <p:nvCxnSpPr>
          <p:cNvPr id="47" name="Straight Arrow Connector 46">
            <a:extLst>
              <a:ext uri="{FF2B5EF4-FFF2-40B4-BE49-F238E27FC236}">
                <a16:creationId xmlns:a16="http://schemas.microsoft.com/office/drawing/2014/main" id="{8A12740E-C819-4092-BB3D-CEC17F412D1F}"/>
              </a:ext>
            </a:extLst>
          </p:cNvPr>
          <p:cNvCxnSpPr>
            <a:cxnSpLocks/>
            <a:endCxn id="65" idx="0"/>
          </p:cNvCxnSpPr>
          <p:nvPr/>
        </p:nvCxnSpPr>
        <p:spPr>
          <a:xfrm>
            <a:off x="6348389" y="2697645"/>
            <a:ext cx="0" cy="412353"/>
          </a:xfrm>
          <a:prstGeom prst="straightConnector1">
            <a:avLst/>
          </a:prstGeom>
          <a:ln w="19050">
            <a:headEnd type="none"/>
            <a:tailEnd type="triangle"/>
          </a:ln>
        </p:spPr>
        <p:style>
          <a:lnRef idx="1">
            <a:schemeClr val="dk1"/>
          </a:lnRef>
          <a:fillRef idx="0">
            <a:schemeClr val="dk1"/>
          </a:fillRef>
          <a:effectRef idx="0">
            <a:schemeClr val="dk1"/>
          </a:effectRef>
          <a:fontRef idx="minor">
            <a:schemeClr val="tx1"/>
          </a:fontRef>
        </p:style>
      </p:cxnSp>
      <p:cxnSp>
        <p:nvCxnSpPr>
          <p:cNvPr id="49" name="Straight Arrow Connector 48">
            <a:extLst>
              <a:ext uri="{FF2B5EF4-FFF2-40B4-BE49-F238E27FC236}">
                <a16:creationId xmlns:a16="http://schemas.microsoft.com/office/drawing/2014/main" id="{B0F26E13-51C1-4AC0-AF93-A3269DA81619}"/>
              </a:ext>
            </a:extLst>
          </p:cNvPr>
          <p:cNvCxnSpPr>
            <a:cxnSpLocks/>
            <a:stCxn id="65" idx="2"/>
            <a:endCxn id="63" idx="0"/>
          </p:cNvCxnSpPr>
          <p:nvPr/>
        </p:nvCxnSpPr>
        <p:spPr>
          <a:xfrm>
            <a:off x="6348389" y="4236880"/>
            <a:ext cx="1" cy="183406"/>
          </a:xfrm>
          <a:prstGeom prst="straightConnector1">
            <a:avLst/>
          </a:prstGeom>
          <a:ln w="19050">
            <a:headEnd type="none"/>
            <a:tailEnd type="triangle"/>
          </a:ln>
        </p:spPr>
        <p:style>
          <a:lnRef idx="1">
            <a:schemeClr val="dk1"/>
          </a:lnRef>
          <a:fillRef idx="0">
            <a:schemeClr val="dk1"/>
          </a:fillRef>
          <a:effectRef idx="0">
            <a:schemeClr val="dk1"/>
          </a:effectRef>
          <a:fontRef idx="minor">
            <a:schemeClr val="tx1"/>
          </a:fontRef>
        </p:style>
      </p:cxnSp>
      <p:cxnSp>
        <p:nvCxnSpPr>
          <p:cNvPr id="51" name="Straight Arrow Connector 50">
            <a:extLst>
              <a:ext uri="{FF2B5EF4-FFF2-40B4-BE49-F238E27FC236}">
                <a16:creationId xmlns:a16="http://schemas.microsoft.com/office/drawing/2014/main" id="{96911B6C-889D-428E-B2AC-0880DAEFC813}"/>
              </a:ext>
            </a:extLst>
          </p:cNvPr>
          <p:cNvCxnSpPr>
            <a:cxnSpLocks/>
            <a:stCxn id="63" idx="2"/>
            <a:endCxn id="67" idx="0"/>
          </p:cNvCxnSpPr>
          <p:nvPr/>
        </p:nvCxnSpPr>
        <p:spPr>
          <a:xfrm flipH="1">
            <a:off x="6348389" y="5048468"/>
            <a:ext cx="1" cy="244997"/>
          </a:xfrm>
          <a:prstGeom prst="straightConnector1">
            <a:avLst/>
          </a:prstGeom>
          <a:ln w="19050">
            <a:headEnd type="none"/>
            <a:tailEnd type="triangle"/>
          </a:ln>
        </p:spPr>
        <p:style>
          <a:lnRef idx="1">
            <a:schemeClr val="dk1"/>
          </a:lnRef>
          <a:fillRef idx="0">
            <a:schemeClr val="dk1"/>
          </a:fillRef>
          <a:effectRef idx="0">
            <a:schemeClr val="dk1"/>
          </a:effectRef>
          <a:fontRef idx="minor">
            <a:schemeClr val="tx1"/>
          </a:fontRef>
        </p:style>
      </p:cxnSp>
      <p:cxnSp>
        <p:nvCxnSpPr>
          <p:cNvPr id="53" name="Straight Arrow Connector 52">
            <a:extLst>
              <a:ext uri="{FF2B5EF4-FFF2-40B4-BE49-F238E27FC236}">
                <a16:creationId xmlns:a16="http://schemas.microsoft.com/office/drawing/2014/main" id="{883F58A1-F407-4518-84BF-E43044B1E6E6}"/>
              </a:ext>
            </a:extLst>
          </p:cNvPr>
          <p:cNvCxnSpPr>
            <a:cxnSpLocks/>
          </p:cNvCxnSpPr>
          <p:nvPr/>
        </p:nvCxnSpPr>
        <p:spPr>
          <a:xfrm>
            <a:off x="7326395" y="5856906"/>
            <a:ext cx="1243979" cy="0"/>
          </a:xfrm>
          <a:prstGeom prst="straightConnector1">
            <a:avLst/>
          </a:prstGeom>
          <a:ln w="19050">
            <a:headEnd type="none"/>
            <a:tailEnd type="triangle"/>
          </a:ln>
        </p:spPr>
        <p:style>
          <a:lnRef idx="1">
            <a:schemeClr val="dk1"/>
          </a:lnRef>
          <a:fillRef idx="0">
            <a:schemeClr val="dk1"/>
          </a:fillRef>
          <a:effectRef idx="0">
            <a:schemeClr val="dk1"/>
          </a:effectRef>
          <a:fontRef idx="minor">
            <a:schemeClr val="tx1"/>
          </a:fontRef>
        </p:style>
      </p:cxnSp>
      <p:sp>
        <p:nvSpPr>
          <p:cNvPr id="55" name="object 12">
            <a:extLst>
              <a:ext uri="{FF2B5EF4-FFF2-40B4-BE49-F238E27FC236}">
                <a16:creationId xmlns:a16="http://schemas.microsoft.com/office/drawing/2014/main" id="{CBE944CB-8A4C-480E-AECA-F662FC62BFBC}"/>
              </a:ext>
            </a:extLst>
          </p:cNvPr>
          <p:cNvSpPr txBox="1"/>
          <p:nvPr/>
        </p:nvSpPr>
        <p:spPr>
          <a:xfrm>
            <a:off x="5596513" y="2680432"/>
            <a:ext cx="498424" cy="228523"/>
          </a:xfrm>
          <a:prstGeom prst="rect">
            <a:avLst/>
          </a:prstGeom>
        </p:spPr>
        <p:txBody>
          <a:bodyPr vert="horz" wrap="square" lIns="0" tIns="12953" rIns="0" bIns="0" rtlCol="0">
            <a:spAutoFit/>
          </a:bodyPr>
          <a:lstStyle/>
          <a:p>
            <a:pPr marL="12953" marR="0" lvl="0" indent="0" algn="l" defTabSz="932742" rtl="0" eaLnBrk="1" fontAlgn="auto" latinLnBrk="0" hangingPunct="1">
              <a:lnSpc>
                <a:spcPct val="100000"/>
              </a:lnSpc>
              <a:spcBef>
                <a:spcPts val="102"/>
              </a:spcBef>
              <a:spcAft>
                <a:spcPts val="0"/>
              </a:spcAft>
              <a:buClrTx/>
              <a:buSzTx/>
              <a:buFontTx/>
              <a:buNone/>
              <a:tabLst/>
              <a:defRPr/>
            </a:pPr>
            <a:r>
              <a:rPr lang="fr-FR" sz="1400">
                <a:solidFill>
                  <a:srgbClr val="051821"/>
                </a:solidFill>
                <a:cs typeface="Verdana"/>
              </a:rPr>
              <a:t>Oui</a:t>
            </a:r>
          </a:p>
        </p:txBody>
      </p:sp>
      <p:sp>
        <p:nvSpPr>
          <p:cNvPr id="57" name="object 12">
            <a:extLst>
              <a:ext uri="{FF2B5EF4-FFF2-40B4-BE49-F238E27FC236}">
                <a16:creationId xmlns:a16="http://schemas.microsoft.com/office/drawing/2014/main" id="{3D26DC87-010C-46FF-9077-6F0C54E4520D}"/>
              </a:ext>
            </a:extLst>
          </p:cNvPr>
          <p:cNvSpPr txBox="1"/>
          <p:nvPr/>
        </p:nvSpPr>
        <p:spPr>
          <a:xfrm>
            <a:off x="6730637" y="4130760"/>
            <a:ext cx="498424" cy="228523"/>
          </a:xfrm>
          <a:prstGeom prst="rect">
            <a:avLst/>
          </a:prstGeom>
        </p:spPr>
        <p:txBody>
          <a:bodyPr vert="horz" wrap="square" lIns="0" tIns="12953" rIns="0" bIns="0" rtlCol="0">
            <a:spAutoFit/>
          </a:bodyPr>
          <a:lstStyle/>
          <a:p>
            <a:pPr marL="12953" marR="0" lvl="0" indent="0" algn="l" defTabSz="932742" rtl="0" eaLnBrk="1" fontAlgn="auto" latinLnBrk="0" hangingPunct="1">
              <a:lnSpc>
                <a:spcPct val="100000"/>
              </a:lnSpc>
              <a:spcBef>
                <a:spcPts val="102"/>
              </a:spcBef>
              <a:spcAft>
                <a:spcPts val="0"/>
              </a:spcAft>
              <a:buClrTx/>
              <a:buSzTx/>
              <a:buFontTx/>
              <a:buNone/>
              <a:tabLst/>
              <a:defRPr/>
            </a:pPr>
            <a:r>
              <a:rPr lang="en-US" sz="1400">
                <a:solidFill>
                  <a:srgbClr val="051821"/>
                </a:solidFill>
                <a:cs typeface="Verdana"/>
              </a:rPr>
              <a:t>Yes</a:t>
            </a:r>
          </a:p>
        </p:txBody>
      </p:sp>
      <p:sp>
        <p:nvSpPr>
          <p:cNvPr id="59" name="object 12">
            <a:extLst>
              <a:ext uri="{FF2B5EF4-FFF2-40B4-BE49-F238E27FC236}">
                <a16:creationId xmlns:a16="http://schemas.microsoft.com/office/drawing/2014/main" id="{34095261-B8BA-4994-BA2B-8E8F901CD574}"/>
              </a:ext>
            </a:extLst>
          </p:cNvPr>
          <p:cNvSpPr txBox="1"/>
          <p:nvPr/>
        </p:nvSpPr>
        <p:spPr>
          <a:xfrm>
            <a:off x="6791536" y="5187345"/>
            <a:ext cx="498424" cy="228523"/>
          </a:xfrm>
          <a:prstGeom prst="rect">
            <a:avLst/>
          </a:prstGeom>
        </p:spPr>
        <p:txBody>
          <a:bodyPr vert="horz" wrap="square" lIns="0" tIns="12953" rIns="0" bIns="0" rtlCol="0">
            <a:spAutoFit/>
          </a:bodyPr>
          <a:lstStyle/>
          <a:p>
            <a:pPr marL="12953" marR="0" lvl="0" indent="0" algn="l" defTabSz="932742" rtl="0" eaLnBrk="1" fontAlgn="auto" latinLnBrk="0" hangingPunct="1">
              <a:lnSpc>
                <a:spcPct val="100000"/>
              </a:lnSpc>
              <a:spcBef>
                <a:spcPts val="102"/>
              </a:spcBef>
              <a:spcAft>
                <a:spcPts val="0"/>
              </a:spcAft>
              <a:buClrTx/>
              <a:buSzTx/>
              <a:buFontTx/>
              <a:buNone/>
              <a:tabLst/>
              <a:defRPr/>
            </a:pPr>
            <a:r>
              <a:rPr lang="en-US" sz="1400">
                <a:solidFill>
                  <a:srgbClr val="051821"/>
                </a:solidFill>
                <a:cs typeface="Verdana"/>
              </a:rPr>
              <a:t>Yes</a:t>
            </a:r>
          </a:p>
        </p:txBody>
      </p:sp>
      <p:sp>
        <p:nvSpPr>
          <p:cNvPr id="61" name="TextBox 60">
            <a:extLst>
              <a:ext uri="{FF2B5EF4-FFF2-40B4-BE49-F238E27FC236}">
                <a16:creationId xmlns:a16="http://schemas.microsoft.com/office/drawing/2014/main" id="{8258E541-D048-4629-9D61-A8B6F4F8992F}"/>
              </a:ext>
            </a:extLst>
          </p:cNvPr>
          <p:cNvSpPr txBox="1"/>
          <p:nvPr/>
        </p:nvSpPr>
        <p:spPr>
          <a:xfrm>
            <a:off x="710904" y="3059250"/>
            <a:ext cx="1791196" cy="517065"/>
          </a:xfrm>
          <a:prstGeom prst="rect">
            <a:avLst/>
          </a:prstGeom>
          <a:noFill/>
        </p:spPr>
        <p:txBody>
          <a:bodyPr wrap="none" lIns="182880" tIns="146304" rIns="182880" bIns="146304" rtlCol="0">
            <a:spAutoFit/>
          </a:bodyPr>
          <a:lstStyle/>
          <a:p>
            <a:pPr marR="0" indent="0" algn="ctr" fontAlgn="auto">
              <a:lnSpc>
                <a:spcPct val="90000"/>
              </a:lnSpc>
              <a:spcBef>
                <a:spcPct val="20000"/>
              </a:spcBef>
              <a:spcAft>
                <a:spcPts val="600"/>
              </a:spcAft>
              <a:buClrTx/>
              <a:buSzPct val="90000"/>
              <a:buFontTx/>
              <a:buNone/>
              <a:tabLst/>
              <a:defRPr/>
            </a:pPr>
            <a:r>
              <a:rPr lang="en-US" sz="1600">
                <a:gradFill>
                  <a:gsLst>
                    <a:gs pos="1250">
                      <a:schemeClr val="tx1"/>
                    </a:gs>
                    <a:gs pos="100000">
                      <a:schemeClr val="tx1"/>
                    </a:gs>
                  </a:gsLst>
                  <a:lin ang="5400000" scaled="0"/>
                </a:gradFill>
                <a:latin typeface="Segoe UI Semibold" panose="020B0702040204020203" pitchFamily="34" charset="0"/>
                <a:cs typeface="Segoe UI Semibold" panose="020B0702040204020203" pitchFamily="34" charset="0"/>
              </a:rPr>
              <a:t> Enclave Access</a:t>
            </a:r>
          </a:p>
        </p:txBody>
      </p:sp>
      <p:sp>
        <p:nvSpPr>
          <p:cNvPr id="63" name="object 3">
            <a:extLst>
              <a:ext uri="{FF2B5EF4-FFF2-40B4-BE49-F238E27FC236}">
                <a16:creationId xmlns:a16="http://schemas.microsoft.com/office/drawing/2014/main" id="{B6FC39E7-D86C-40D6-AEDE-0216E45B053C}"/>
              </a:ext>
            </a:extLst>
          </p:cNvPr>
          <p:cNvSpPr/>
          <p:nvPr/>
        </p:nvSpPr>
        <p:spPr>
          <a:xfrm>
            <a:off x="5861869" y="4420286"/>
            <a:ext cx="973041" cy="6281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kern="0">
                <a:gradFill>
                  <a:gsLst>
                    <a:gs pos="0">
                      <a:srgbClr val="FFFFFF"/>
                    </a:gs>
                    <a:gs pos="100000">
                      <a:srgbClr val="FFFFFF"/>
                    </a:gs>
                  </a:gsLst>
                  <a:lin ang="5400000" scaled="0"/>
                </a:gradFill>
              </a:rPr>
              <a:t>EPCM  Check</a:t>
            </a:r>
          </a:p>
        </p:txBody>
      </p:sp>
      <p:sp>
        <p:nvSpPr>
          <p:cNvPr id="65" name="object 3">
            <a:extLst>
              <a:ext uri="{FF2B5EF4-FFF2-40B4-BE49-F238E27FC236}">
                <a16:creationId xmlns:a16="http://schemas.microsoft.com/office/drawing/2014/main" id="{E72F05FC-EC5F-44EC-902E-0CB829E7BDA0}"/>
              </a:ext>
            </a:extLst>
          </p:cNvPr>
          <p:cNvSpPr/>
          <p:nvPr/>
        </p:nvSpPr>
        <p:spPr>
          <a:xfrm>
            <a:off x="5370383" y="3109998"/>
            <a:ext cx="1956012" cy="1126882"/>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gradFill>
                <a:gsLst>
                  <a:gs pos="0">
                    <a:srgbClr val="FFFFFF"/>
                  </a:gs>
                  <a:gs pos="100000">
                    <a:srgbClr val="FFFFFF"/>
                  </a:gs>
                </a:gsLst>
                <a:lin ang="5400000" scaled="0"/>
              </a:gradFill>
            </a:endParaRPr>
          </a:p>
        </p:txBody>
      </p:sp>
      <p:sp>
        <p:nvSpPr>
          <p:cNvPr id="67" name="object 3">
            <a:extLst>
              <a:ext uri="{FF2B5EF4-FFF2-40B4-BE49-F238E27FC236}">
                <a16:creationId xmlns:a16="http://schemas.microsoft.com/office/drawing/2014/main" id="{83B489C4-C093-40DC-91B3-058F20C14E99}"/>
              </a:ext>
            </a:extLst>
          </p:cNvPr>
          <p:cNvSpPr/>
          <p:nvPr/>
        </p:nvSpPr>
        <p:spPr>
          <a:xfrm>
            <a:off x="5370383" y="5293465"/>
            <a:ext cx="1956012" cy="1126882"/>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gradFill>
                <a:gsLst>
                  <a:gs pos="0">
                    <a:srgbClr val="FFFFFF"/>
                  </a:gs>
                  <a:gs pos="100000">
                    <a:srgbClr val="FFFFFF"/>
                  </a:gs>
                </a:gsLst>
                <a:lin ang="5400000" scaled="0"/>
              </a:gradFill>
            </a:endParaRPr>
          </a:p>
        </p:txBody>
      </p:sp>
      <p:sp>
        <p:nvSpPr>
          <p:cNvPr id="69" name="ZoneTexte 95">
            <a:extLst>
              <a:ext uri="{FF2B5EF4-FFF2-40B4-BE49-F238E27FC236}">
                <a16:creationId xmlns:a16="http://schemas.microsoft.com/office/drawing/2014/main" id="{505446B8-937F-4A9C-BA15-579F3006D7D5}"/>
              </a:ext>
            </a:extLst>
          </p:cNvPr>
          <p:cNvSpPr txBox="1"/>
          <p:nvPr/>
        </p:nvSpPr>
        <p:spPr>
          <a:xfrm>
            <a:off x="5389792" y="3346793"/>
            <a:ext cx="1917192" cy="874085"/>
          </a:xfrm>
          <a:prstGeom prst="rect">
            <a:avLst/>
          </a:prstGeom>
          <a:noFill/>
        </p:spPr>
        <p:txBody>
          <a:bodyPr wrap="none" lIns="182880" tIns="146304" rIns="182880" bIns="146304" rtlCol="0">
            <a:spAutoFit/>
          </a:bodyPr>
          <a:lstStyle/>
          <a:p>
            <a:pPr marL="56992" marR="108803" lvl="0" indent="58935" algn="ctr" fontAlgn="auto">
              <a:lnSpc>
                <a:spcPts val="2448"/>
              </a:lnSpc>
              <a:spcBef>
                <a:spcPts val="61"/>
              </a:spcBef>
              <a:spcAft>
                <a:spcPts val="600"/>
              </a:spcAft>
              <a:buClrTx/>
              <a:buSzTx/>
              <a:buFontTx/>
              <a:buNone/>
              <a:tabLst/>
              <a:defRPr/>
            </a:pPr>
            <a:r>
              <a:rPr lang="en-US" sz="1400">
                <a:solidFill>
                  <a:srgbClr val="FFFFFF"/>
                </a:solidFill>
                <a:cs typeface="Verdana"/>
              </a:rPr>
              <a:t>Address in EPC?</a:t>
            </a:r>
          </a:p>
          <a:p>
            <a:pPr>
              <a:lnSpc>
                <a:spcPct val="90000"/>
              </a:lnSpc>
              <a:spcAft>
                <a:spcPts val="600"/>
              </a:spcAft>
            </a:pPr>
            <a:endParaRPr lang="en-US" sz="1400">
              <a:gradFill>
                <a:gsLst>
                  <a:gs pos="2917">
                    <a:schemeClr val="tx1"/>
                  </a:gs>
                  <a:gs pos="30000">
                    <a:schemeClr val="tx1"/>
                  </a:gs>
                </a:gsLst>
                <a:lin ang="5400000" scaled="0"/>
              </a:gradFill>
            </a:endParaRPr>
          </a:p>
        </p:txBody>
      </p:sp>
      <p:sp>
        <p:nvSpPr>
          <p:cNvPr id="71" name="ZoneTexte 96">
            <a:extLst>
              <a:ext uri="{FF2B5EF4-FFF2-40B4-BE49-F238E27FC236}">
                <a16:creationId xmlns:a16="http://schemas.microsoft.com/office/drawing/2014/main" id="{8AB642F8-D02E-4FBE-BE82-07A02C000716}"/>
              </a:ext>
            </a:extLst>
          </p:cNvPr>
          <p:cNvSpPr txBox="1"/>
          <p:nvPr/>
        </p:nvSpPr>
        <p:spPr>
          <a:xfrm>
            <a:off x="5340343" y="5507892"/>
            <a:ext cx="2100461" cy="566950"/>
          </a:xfrm>
          <a:prstGeom prst="rect">
            <a:avLst/>
          </a:prstGeom>
          <a:noFill/>
        </p:spPr>
        <p:txBody>
          <a:bodyPr wrap="square" lIns="182880" tIns="146304" rIns="182880" bIns="146304" rtlCol="0">
            <a:spAutoFit/>
          </a:bodyPr>
          <a:lstStyle/>
          <a:p>
            <a:pPr marL="56992" marR="108803" lvl="0" indent="58935" algn="ctr" fontAlgn="auto">
              <a:lnSpc>
                <a:spcPts val="2448"/>
              </a:lnSpc>
              <a:spcBef>
                <a:spcPts val="61"/>
              </a:spcBef>
              <a:spcAft>
                <a:spcPts val="600"/>
              </a:spcAft>
              <a:buClrTx/>
              <a:buSzTx/>
              <a:buFontTx/>
              <a:buNone/>
              <a:tabLst/>
              <a:defRPr/>
            </a:pPr>
            <a:r>
              <a:rPr lang="en-US" sz="1400">
                <a:solidFill>
                  <a:srgbClr val="FFFFFF"/>
                </a:solidFill>
                <a:cs typeface="Verdana"/>
              </a:rPr>
              <a:t>Check Pass?</a:t>
            </a:r>
          </a:p>
        </p:txBody>
      </p:sp>
    </p:spTree>
    <p:extLst>
      <p:ext uri="{BB962C8B-B14F-4D97-AF65-F5344CB8AC3E}">
        <p14:creationId xmlns:p14="http://schemas.microsoft.com/office/powerpoint/2010/main" val="4242943398"/>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72274" y="144462"/>
            <a:ext cx="11889564" cy="860424"/>
          </a:xfrm>
        </p:spPr>
        <p:txBody>
          <a:bodyPr/>
          <a:lstStyle/>
          <a:p>
            <a:r>
              <a:rPr lang="en-US"/>
              <a:t>SGX access control</a:t>
            </a:r>
          </a:p>
        </p:txBody>
      </p:sp>
      <p:sp>
        <p:nvSpPr>
          <p:cNvPr id="3" name="object 3">
            <a:extLst>
              <a:ext uri="{FF2B5EF4-FFF2-40B4-BE49-F238E27FC236}">
                <a16:creationId xmlns:a16="http://schemas.microsoft.com/office/drawing/2014/main" id="{97021E45-D9EA-4952-AB3E-A31646412287}"/>
              </a:ext>
            </a:extLst>
          </p:cNvPr>
          <p:cNvSpPr/>
          <p:nvPr/>
        </p:nvSpPr>
        <p:spPr>
          <a:xfrm>
            <a:off x="2892554" y="1667306"/>
            <a:ext cx="1658480" cy="9326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kern="0">
                <a:gradFill>
                  <a:gsLst>
                    <a:gs pos="0">
                      <a:srgbClr val="FFFFFF"/>
                    </a:gs>
                    <a:gs pos="100000">
                      <a:srgbClr val="FFFFFF"/>
                    </a:gs>
                  </a:gsLst>
                  <a:lin ang="5400000" scaled="0"/>
                </a:gradFill>
              </a:rPr>
              <a:t>Traditional IA Page Table Checks</a:t>
            </a:r>
          </a:p>
        </p:txBody>
      </p:sp>
      <p:sp>
        <p:nvSpPr>
          <p:cNvPr id="5" name="object 5">
            <a:extLst>
              <a:ext uri="{FF2B5EF4-FFF2-40B4-BE49-F238E27FC236}">
                <a16:creationId xmlns:a16="http://schemas.microsoft.com/office/drawing/2014/main" id="{1BC86E22-6EA8-4CDD-9C3B-344EAF932BEA}"/>
              </a:ext>
            </a:extLst>
          </p:cNvPr>
          <p:cNvSpPr/>
          <p:nvPr/>
        </p:nvSpPr>
        <p:spPr>
          <a:xfrm>
            <a:off x="4550903" y="2086200"/>
            <a:ext cx="848410" cy="77717"/>
          </a:xfrm>
          <a:custGeom>
            <a:avLst/>
            <a:gdLst/>
            <a:ahLst/>
            <a:cxnLst/>
            <a:rect l="l" t="t" r="r" b="b"/>
            <a:pathLst>
              <a:path w="831850" h="76200">
                <a:moveTo>
                  <a:pt x="819874" y="31623"/>
                </a:moveTo>
                <a:lnTo>
                  <a:pt x="767969" y="31623"/>
                </a:lnTo>
                <a:lnTo>
                  <a:pt x="768222" y="44323"/>
                </a:lnTo>
                <a:lnTo>
                  <a:pt x="755459" y="44455"/>
                </a:lnTo>
                <a:lnTo>
                  <a:pt x="755777" y="76200"/>
                </a:lnTo>
                <a:lnTo>
                  <a:pt x="831595" y="37337"/>
                </a:lnTo>
                <a:lnTo>
                  <a:pt x="819874" y="31623"/>
                </a:lnTo>
                <a:close/>
              </a:path>
              <a:path w="831850" h="76200">
                <a:moveTo>
                  <a:pt x="755332" y="31754"/>
                </a:moveTo>
                <a:lnTo>
                  <a:pt x="0" y="39624"/>
                </a:lnTo>
                <a:lnTo>
                  <a:pt x="254" y="52324"/>
                </a:lnTo>
                <a:lnTo>
                  <a:pt x="755459" y="44455"/>
                </a:lnTo>
                <a:lnTo>
                  <a:pt x="755332" y="31754"/>
                </a:lnTo>
                <a:close/>
              </a:path>
              <a:path w="831850" h="76200">
                <a:moveTo>
                  <a:pt x="767969" y="31623"/>
                </a:moveTo>
                <a:lnTo>
                  <a:pt x="755332" y="31754"/>
                </a:lnTo>
                <a:lnTo>
                  <a:pt x="755459" y="44455"/>
                </a:lnTo>
                <a:lnTo>
                  <a:pt x="768222" y="44323"/>
                </a:lnTo>
                <a:lnTo>
                  <a:pt x="767969" y="31623"/>
                </a:lnTo>
                <a:close/>
              </a:path>
              <a:path w="831850" h="76200">
                <a:moveTo>
                  <a:pt x="755015" y="0"/>
                </a:moveTo>
                <a:lnTo>
                  <a:pt x="755332" y="31754"/>
                </a:lnTo>
                <a:lnTo>
                  <a:pt x="767969" y="31623"/>
                </a:lnTo>
                <a:lnTo>
                  <a:pt x="819874" y="31623"/>
                </a:lnTo>
                <a:lnTo>
                  <a:pt x="755015" y="0"/>
                </a:lnTo>
                <a:close/>
              </a:path>
            </a:pathLst>
          </a:custGeom>
          <a:solidFill>
            <a:srgbClr val="051821"/>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a:ln>
                <a:noFill/>
              </a:ln>
              <a:solidFill>
                <a:srgbClr val="FFFFFF"/>
              </a:solidFill>
              <a:effectLst/>
              <a:uLnTx/>
              <a:uFillTx/>
              <a:ea typeface="+mn-ea"/>
              <a:cs typeface="+mn-cs"/>
            </a:endParaRPr>
          </a:p>
        </p:txBody>
      </p:sp>
      <p:sp>
        <p:nvSpPr>
          <p:cNvPr id="9" name="object 6">
            <a:extLst>
              <a:ext uri="{FF2B5EF4-FFF2-40B4-BE49-F238E27FC236}">
                <a16:creationId xmlns:a16="http://schemas.microsoft.com/office/drawing/2014/main" id="{908668B3-3729-41C9-BDBC-5656B9A427EF}"/>
              </a:ext>
            </a:extLst>
          </p:cNvPr>
          <p:cNvSpPr/>
          <p:nvPr/>
        </p:nvSpPr>
        <p:spPr>
          <a:xfrm>
            <a:off x="1919537" y="2094749"/>
            <a:ext cx="972756" cy="77717"/>
          </a:xfrm>
          <a:custGeom>
            <a:avLst/>
            <a:gdLst/>
            <a:ahLst/>
            <a:cxnLst/>
            <a:rect l="l" t="t" r="r" b="b"/>
            <a:pathLst>
              <a:path w="953769" h="76200">
                <a:moveTo>
                  <a:pt x="877277" y="0"/>
                </a:moveTo>
                <a:lnTo>
                  <a:pt x="877277" y="76200"/>
                </a:lnTo>
                <a:lnTo>
                  <a:pt x="940777" y="44450"/>
                </a:lnTo>
                <a:lnTo>
                  <a:pt x="889977" y="44450"/>
                </a:lnTo>
                <a:lnTo>
                  <a:pt x="889977" y="31750"/>
                </a:lnTo>
                <a:lnTo>
                  <a:pt x="940777" y="31750"/>
                </a:lnTo>
                <a:lnTo>
                  <a:pt x="877277" y="0"/>
                </a:lnTo>
                <a:close/>
              </a:path>
              <a:path w="953769" h="76200">
                <a:moveTo>
                  <a:pt x="877277" y="31750"/>
                </a:moveTo>
                <a:lnTo>
                  <a:pt x="0" y="31750"/>
                </a:lnTo>
                <a:lnTo>
                  <a:pt x="0" y="44450"/>
                </a:lnTo>
                <a:lnTo>
                  <a:pt x="877277" y="44450"/>
                </a:lnTo>
                <a:lnTo>
                  <a:pt x="877277" y="31750"/>
                </a:lnTo>
                <a:close/>
              </a:path>
              <a:path w="953769" h="76200">
                <a:moveTo>
                  <a:pt x="940777" y="31750"/>
                </a:moveTo>
                <a:lnTo>
                  <a:pt x="889977" y="31750"/>
                </a:lnTo>
                <a:lnTo>
                  <a:pt x="889977" y="44450"/>
                </a:lnTo>
                <a:lnTo>
                  <a:pt x="940777" y="44450"/>
                </a:lnTo>
                <a:lnTo>
                  <a:pt x="953477" y="38100"/>
                </a:lnTo>
                <a:lnTo>
                  <a:pt x="940777" y="31750"/>
                </a:lnTo>
                <a:close/>
              </a:path>
            </a:pathLst>
          </a:custGeom>
          <a:solidFill>
            <a:srgbClr val="051821"/>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a:ln>
                <a:noFill/>
              </a:ln>
              <a:solidFill>
                <a:srgbClr val="FFFFFF"/>
              </a:solidFill>
              <a:effectLst/>
              <a:uLnTx/>
              <a:uFillTx/>
              <a:ea typeface="+mn-ea"/>
              <a:cs typeface="+mn-cs"/>
            </a:endParaRPr>
          </a:p>
        </p:txBody>
      </p:sp>
      <p:sp>
        <p:nvSpPr>
          <p:cNvPr id="11" name="object 7">
            <a:extLst>
              <a:ext uri="{FF2B5EF4-FFF2-40B4-BE49-F238E27FC236}">
                <a16:creationId xmlns:a16="http://schemas.microsoft.com/office/drawing/2014/main" id="{244C89E8-1132-48CA-B52E-D92B1DEAAD9A}"/>
              </a:ext>
            </a:extLst>
          </p:cNvPr>
          <p:cNvSpPr txBox="1"/>
          <p:nvPr/>
        </p:nvSpPr>
        <p:spPr>
          <a:xfrm>
            <a:off x="1483539" y="1595937"/>
            <a:ext cx="1276507" cy="444620"/>
          </a:xfrm>
          <a:prstGeom prst="rect">
            <a:avLst/>
          </a:prstGeom>
        </p:spPr>
        <p:txBody>
          <a:bodyPr vert="horz" wrap="square" lIns="0" tIns="13600" rIns="0" bIns="0" rtlCol="0">
            <a:spAutoFit/>
          </a:bodyPr>
          <a:lstStyle/>
          <a:p>
            <a:pPr marL="12953" marR="5181" lvl="0" indent="0" algn="l" defTabSz="932742" rtl="0" eaLnBrk="1" fontAlgn="auto" latinLnBrk="0" hangingPunct="1">
              <a:lnSpc>
                <a:spcPct val="100000"/>
              </a:lnSpc>
              <a:spcBef>
                <a:spcPts val="107"/>
              </a:spcBef>
              <a:spcAft>
                <a:spcPts val="0"/>
              </a:spcAft>
              <a:buClrTx/>
              <a:buSzTx/>
              <a:buFontTx/>
              <a:buNone/>
              <a:tabLst/>
              <a:defRPr/>
            </a:pPr>
            <a:r>
              <a:rPr kumimoji="0" lang="en-US" sz="1400" b="0" i="0" u="none" strike="noStrike" kern="1200" cap="none" spc="0" normalizeH="0" baseline="0">
                <a:ln>
                  <a:noFill/>
                </a:ln>
                <a:solidFill>
                  <a:srgbClr val="051821"/>
                </a:solidFill>
                <a:effectLst/>
                <a:uLnTx/>
                <a:uFillTx/>
                <a:ea typeface="+mn-ea"/>
                <a:cs typeface="Verdana"/>
              </a:rPr>
              <a:t>Linear, i.e. Virtual Address</a:t>
            </a:r>
            <a:endParaRPr kumimoji="0" lang="en-US" sz="1400" b="0" i="0" u="none" strike="noStrike" kern="1200" cap="none" spc="0" normalizeH="0" baseline="0">
              <a:ln>
                <a:noFill/>
              </a:ln>
              <a:solidFill>
                <a:srgbClr val="FFFFFF"/>
              </a:solidFill>
              <a:effectLst/>
              <a:uLnTx/>
              <a:uFillTx/>
              <a:ea typeface="+mn-ea"/>
              <a:cs typeface="Verdana"/>
            </a:endParaRPr>
          </a:p>
        </p:txBody>
      </p:sp>
      <p:sp>
        <p:nvSpPr>
          <p:cNvPr id="13" name="object 8">
            <a:extLst>
              <a:ext uri="{FF2B5EF4-FFF2-40B4-BE49-F238E27FC236}">
                <a16:creationId xmlns:a16="http://schemas.microsoft.com/office/drawing/2014/main" id="{74C18BC2-CE3E-4982-B5A2-FF6DD9C50369}"/>
              </a:ext>
            </a:extLst>
          </p:cNvPr>
          <p:cNvSpPr txBox="1"/>
          <p:nvPr/>
        </p:nvSpPr>
        <p:spPr>
          <a:xfrm>
            <a:off x="4683541" y="1584408"/>
            <a:ext cx="883625" cy="443967"/>
          </a:xfrm>
          <a:prstGeom prst="rect">
            <a:avLst/>
          </a:prstGeom>
        </p:spPr>
        <p:txBody>
          <a:bodyPr vert="horz" wrap="square" lIns="0" tIns="12953" rIns="0" bIns="0" rtlCol="0">
            <a:spAutoFit/>
          </a:bodyPr>
          <a:lstStyle/>
          <a:p>
            <a:pPr marL="12953" marR="5181" lvl="0" indent="0" algn="l" defTabSz="932742" rtl="0" eaLnBrk="1" fontAlgn="auto" latinLnBrk="0" hangingPunct="1">
              <a:lnSpc>
                <a:spcPct val="100000"/>
              </a:lnSpc>
              <a:spcBef>
                <a:spcPts val="102"/>
              </a:spcBef>
              <a:spcAft>
                <a:spcPts val="0"/>
              </a:spcAft>
              <a:buClrTx/>
              <a:buSzTx/>
              <a:buFontTx/>
              <a:buNone/>
              <a:tabLst/>
              <a:defRPr/>
            </a:pPr>
            <a:r>
              <a:rPr kumimoji="0" lang="en-US" sz="1400" b="0" i="0" u="none" strike="noStrike" kern="1200" cap="none" spc="0" normalizeH="0" baseline="0">
                <a:ln>
                  <a:noFill/>
                </a:ln>
                <a:solidFill>
                  <a:srgbClr val="051821"/>
                </a:solidFill>
                <a:effectLst/>
                <a:uLnTx/>
                <a:uFillTx/>
                <a:ea typeface="+mn-ea"/>
                <a:cs typeface="Verdana"/>
              </a:rPr>
              <a:t>Physicial Address</a:t>
            </a:r>
            <a:endParaRPr kumimoji="0" lang="en-US" sz="1400" b="0" i="0" u="none" strike="noStrike" kern="1200" cap="none" spc="0" normalizeH="0" baseline="0">
              <a:ln>
                <a:noFill/>
              </a:ln>
              <a:solidFill>
                <a:srgbClr val="FFFFFF"/>
              </a:solidFill>
              <a:effectLst/>
              <a:uLnTx/>
              <a:uFillTx/>
              <a:ea typeface="+mn-ea"/>
              <a:cs typeface="Verdana"/>
            </a:endParaRPr>
          </a:p>
        </p:txBody>
      </p:sp>
      <p:sp>
        <p:nvSpPr>
          <p:cNvPr id="15" name="object 7">
            <a:extLst>
              <a:ext uri="{FF2B5EF4-FFF2-40B4-BE49-F238E27FC236}">
                <a16:creationId xmlns:a16="http://schemas.microsoft.com/office/drawing/2014/main" id="{F6E47384-A9E8-4581-A69C-1945AF9FA019}"/>
              </a:ext>
            </a:extLst>
          </p:cNvPr>
          <p:cNvSpPr txBox="1"/>
          <p:nvPr/>
        </p:nvSpPr>
        <p:spPr>
          <a:xfrm>
            <a:off x="5811008" y="1674023"/>
            <a:ext cx="896335" cy="444620"/>
          </a:xfrm>
          <a:prstGeom prst="rect">
            <a:avLst/>
          </a:prstGeom>
        </p:spPr>
        <p:txBody>
          <a:bodyPr vert="horz" wrap="square" lIns="0" tIns="13600" rIns="0" bIns="0" rtlCol="0">
            <a:spAutoFit/>
          </a:bodyPr>
          <a:lstStyle/>
          <a:p>
            <a:pPr marL="29790" marR="0" lvl="0" indent="0" algn="ctr" defTabSz="932742" rtl="0" eaLnBrk="1" fontAlgn="auto" latinLnBrk="0" hangingPunct="1">
              <a:lnSpc>
                <a:spcPct val="100000"/>
              </a:lnSpc>
              <a:spcBef>
                <a:spcPts val="107"/>
              </a:spcBef>
              <a:spcAft>
                <a:spcPts val="0"/>
              </a:spcAft>
              <a:buClrTx/>
              <a:buSzTx/>
              <a:buFontTx/>
              <a:buNone/>
              <a:tabLst/>
              <a:defRPr/>
            </a:pPr>
            <a:r>
              <a:rPr lang="fr-FR" sz="1400">
                <a:solidFill>
                  <a:srgbClr val="FFFFFF"/>
                </a:solidFill>
                <a:cs typeface="Verdana"/>
              </a:rPr>
              <a:t>Accès</a:t>
            </a:r>
            <a:r>
              <a:rPr kumimoji="0" lang="fr-FR" sz="1400" b="1" i="0" u="none" strike="noStrike" kern="1200" cap="none" spc="0" normalizeH="0" baseline="0" noProof="0">
                <a:ln>
                  <a:noFill/>
                </a:ln>
                <a:solidFill>
                  <a:srgbClr val="FFFFFF"/>
                </a:solidFill>
                <a:effectLst/>
                <a:uLnTx/>
                <a:uFillTx/>
                <a:ea typeface="+mn-ea"/>
                <a:cs typeface="Verdana"/>
              </a:rPr>
              <a:t> </a:t>
            </a:r>
            <a:r>
              <a:rPr lang="fr-FR" sz="1400">
                <a:solidFill>
                  <a:srgbClr val="FFFFFF"/>
                </a:solidFill>
                <a:cs typeface="Verdana"/>
              </a:rPr>
              <a:t>Enclave ?</a:t>
            </a:r>
          </a:p>
        </p:txBody>
      </p:sp>
      <p:grpSp>
        <p:nvGrpSpPr>
          <p:cNvPr id="19" name="Groupe 25">
            <a:extLst>
              <a:ext uri="{FF2B5EF4-FFF2-40B4-BE49-F238E27FC236}">
                <a16:creationId xmlns:a16="http://schemas.microsoft.com/office/drawing/2014/main" id="{ADBC492B-4E1B-4DCA-AE23-7D1AE36DBAEB}"/>
              </a:ext>
            </a:extLst>
          </p:cNvPr>
          <p:cNvGrpSpPr/>
          <p:nvPr/>
        </p:nvGrpSpPr>
        <p:grpSpPr>
          <a:xfrm>
            <a:off x="5406470" y="1552548"/>
            <a:ext cx="1904477" cy="1126882"/>
            <a:chOff x="5586845" y="3281238"/>
            <a:chExt cx="1904477" cy="1126882"/>
          </a:xfrm>
        </p:grpSpPr>
        <p:sp>
          <p:nvSpPr>
            <p:cNvPr id="17" name="object 3">
              <a:extLst>
                <a:ext uri="{FF2B5EF4-FFF2-40B4-BE49-F238E27FC236}">
                  <a16:creationId xmlns:a16="http://schemas.microsoft.com/office/drawing/2014/main" id="{DACEA916-50C5-4592-A20E-D35B1C20B834}"/>
                </a:ext>
              </a:extLst>
            </p:cNvPr>
            <p:cNvSpPr/>
            <p:nvPr/>
          </p:nvSpPr>
          <p:spPr>
            <a:xfrm>
              <a:off x="5586845" y="3281238"/>
              <a:ext cx="1904477" cy="1126882"/>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400" kern="0">
                <a:gradFill>
                  <a:gsLst>
                    <a:gs pos="0">
                      <a:srgbClr val="FFFFFF"/>
                    </a:gs>
                    <a:gs pos="100000">
                      <a:srgbClr val="FFFFFF"/>
                    </a:gs>
                  </a:gsLst>
                  <a:lin ang="5400000" scaled="0"/>
                </a:gradFill>
              </a:endParaRPr>
            </a:p>
          </p:txBody>
        </p:sp>
        <p:sp>
          <p:nvSpPr>
            <p:cNvPr id="18" name="ZoneTexte 27">
              <a:extLst>
                <a:ext uri="{FF2B5EF4-FFF2-40B4-BE49-F238E27FC236}">
                  <a16:creationId xmlns:a16="http://schemas.microsoft.com/office/drawing/2014/main" id="{DA08464B-54B3-481E-9C50-0C0305482824}"/>
                </a:ext>
              </a:extLst>
            </p:cNvPr>
            <p:cNvSpPr txBox="1"/>
            <p:nvPr/>
          </p:nvSpPr>
          <p:spPr>
            <a:xfrm>
              <a:off x="5709946" y="3569270"/>
              <a:ext cx="1658274" cy="704808"/>
            </a:xfrm>
            <a:prstGeom prst="rect">
              <a:avLst/>
            </a:prstGeom>
            <a:noFill/>
          </p:spPr>
          <p:txBody>
            <a:bodyPr wrap="none" lIns="182880" tIns="146304" rIns="182880" bIns="146304" rtlCol="0">
              <a:spAutoFit/>
            </a:bodyPr>
            <a:lstStyle/>
            <a:p>
              <a:pPr marL="29790" lvl="0" algn="ctr">
                <a:spcBef>
                  <a:spcPts val="107"/>
                </a:spcBef>
                <a:defRPr/>
              </a:pPr>
              <a:r>
                <a:rPr lang="fr-FR" sz="1400">
                  <a:solidFill>
                    <a:srgbClr val="FFFFFF"/>
                  </a:solidFill>
                  <a:cs typeface="Verdana"/>
                </a:rPr>
                <a:t>Enclave Access?</a:t>
              </a:r>
            </a:p>
            <a:p>
              <a:pPr>
                <a:lnSpc>
                  <a:spcPct val="90000"/>
                </a:lnSpc>
                <a:spcAft>
                  <a:spcPts val="600"/>
                </a:spcAft>
              </a:pPr>
              <a:endParaRPr lang="fr-FR" sz="1400">
                <a:gradFill>
                  <a:gsLst>
                    <a:gs pos="2917">
                      <a:schemeClr val="tx1"/>
                    </a:gs>
                    <a:gs pos="30000">
                      <a:schemeClr val="tx1"/>
                    </a:gs>
                  </a:gsLst>
                  <a:lin ang="5400000" scaled="0"/>
                </a:gradFill>
              </a:endParaRPr>
            </a:p>
          </p:txBody>
        </p:sp>
      </p:grpSp>
      <p:sp>
        <p:nvSpPr>
          <p:cNvPr id="21" name="object 11">
            <a:extLst>
              <a:ext uri="{FF2B5EF4-FFF2-40B4-BE49-F238E27FC236}">
                <a16:creationId xmlns:a16="http://schemas.microsoft.com/office/drawing/2014/main" id="{6D453171-10C1-4239-999E-7F29E63E78EC}"/>
              </a:ext>
            </a:extLst>
          </p:cNvPr>
          <p:cNvSpPr/>
          <p:nvPr/>
        </p:nvSpPr>
        <p:spPr>
          <a:xfrm>
            <a:off x="7310946" y="2102198"/>
            <a:ext cx="875653" cy="45719"/>
          </a:xfrm>
          <a:custGeom>
            <a:avLst/>
            <a:gdLst/>
            <a:ahLst/>
            <a:cxnLst/>
            <a:rect l="l" t="t" r="r" b="b"/>
            <a:pathLst>
              <a:path w="742314" h="76200">
                <a:moveTo>
                  <a:pt x="665861" y="0"/>
                </a:moveTo>
                <a:lnTo>
                  <a:pt x="665701" y="31800"/>
                </a:lnTo>
                <a:lnTo>
                  <a:pt x="678434" y="31876"/>
                </a:lnTo>
                <a:lnTo>
                  <a:pt x="678306" y="44576"/>
                </a:lnTo>
                <a:lnTo>
                  <a:pt x="665638" y="44576"/>
                </a:lnTo>
                <a:lnTo>
                  <a:pt x="665479" y="76200"/>
                </a:lnTo>
                <a:lnTo>
                  <a:pt x="729794" y="44576"/>
                </a:lnTo>
                <a:lnTo>
                  <a:pt x="678306" y="44576"/>
                </a:lnTo>
                <a:lnTo>
                  <a:pt x="729948" y="44501"/>
                </a:lnTo>
                <a:lnTo>
                  <a:pt x="741934" y="38608"/>
                </a:lnTo>
                <a:lnTo>
                  <a:pt x="665861" y="0"/>
                </a:lnTo>
                <a:close/>
              </a:path>
              <a:path w="742314" h="76200">
                <a:moveTo>
                  <a:pt x="665701" y="31800"/>
                </a:moveTo>
                <a:lnTo>
                  <a:pt x="665638" y="44501"/>
                </a:lnTo>
                <a:lnTo>
                  <a:pt x="678306" y="44576"/>
                </a:lnTo>
                <a:lnTo>
                  <a:pt x="678434" y="31876"/>
                </a:lnTo>
                <a:lnTo>
                  <a:pt x="665701" y="31800"/>
                </a:lnTo>
                <a:close/>
              </a:path>
              <a:path w="742314" h="76200">
                <a:moveTo>
                  <a:pt x="0" y="27812"/>
                </a:moveTo>
                <a:lnTo>
                  <a:pt x="0" y="40512"/>
                </a:lnTo>
                <a:lnTo>
                  <a:pt x="665638" y="44501"/>
                </a:lnTo>
                <a:lnTo>
                  <a:pt x="665701" y="31800"/>
                </a:lnTo>
                <a:lnTo>
                  <a:pt x="0" y="27812"/>
                </a:lnTo>
                <a:close/>
              </a:path>
            </a:pathLst>
          </a:custGeom>
          <a:solidFill>
            <a:srgbClr val="051821"/>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a:ln>
                <a:noFill/>
              </a:ln>
              <a:solidFill>
                <a:srgbClr val="FFFFFF"/>
              </a:solidFill>
              <a:effectLst/>
              <a:uLnTx/>
              <a:uFillTx/>
              <a:cs typeface="Segoe UI" panose="020B0502040204020203" pitchFamily="34" charset="0"/>
            </a:endParaRPr>
          </a:p>
        </p:txBody>
      </p:sp>
      <p:sp>
        <p:nvSpPr>
          <p:cNvPr id="23" name="object 15">
            <a:extLst>
              <a:ext uri="{FF2B5EF4-FFF2-40B4-BE49-F238E27FC236}">
                <a16:creationId xmlns:a16="http://schemas.microsoft.com/office/drawing/2014/main" id="{6419C0A1-27F7-40EE-9173-BE2A722CDC8B}"/>
              </a:ext>
            </a:extLst>
          </p:cNvPr>
          <p:cNvSpPr/>
          <p:nvPr/>
        </p:nvSpPr>
        <p:spPr>
          <a:xfrm>
            <a:off x="9742587" y="2115989"/>
            <a:ext cx="642393" cy="3740917"/>
          </a:xfrm>
          <a:custGeom>
            <a:avLst/>
            <a:gdLst/>
            <a:ahLst/>
            <a:cxnLst/>
            <a:rect l="l" t="t" r="r" b="b"/>
            <a:pathLst>
              <a:path w="617854" h="3623310">
                <a:moveTo>
                  <a:pt x="76200" y="3546500"/>
                </a:moveTo>
                <a:lnTo>
                  <a:pt x="0" y="3584600"/>
                </a:lnTo>
                <a:lnTo>
                  <a:pt x="76200" y="3622700"/>
                </a:lnTo>
                <a:lnTo>
                  <a:pt x="76200" y="3590950"/>
                </a:lnTo>
                <a:lnTo>
                  <a:pt x="63500" y="3590950"/>
                </a:lnTo>
                <a:lnTo>
                  <a:pt x="63500" y="3578250"/>
                </a:lnTo>
                <a:lnTo>
                  <a:pt x="76200" y="3578250"/>
                </a:lnTo>
                <a:lnTo>
                  <a:pt x="76200" y="3546500"/>
                </a:lnTo>
                <a:close/>
              </a:path>
              <a:path w="617854" h="3623310">
                <a:moveTo>
                  <a:pt x="76200" y="3578250"/>
                </a:moveTo>
                <a:lnTo>
                  <a:pt x="63500" y="3578250"/>
                </a:lnTo>
                <a:lnTo>
                  <a:pt x="63500" y="3590950"/>
                </a:lnTo>
                <a:lnTo>
                  <a:pt x="76200" y="3590950"/>
                </a:lnTo>
                <a:lnTo>
                  <a:pt x="76200" y="3578250"/>
                </a:lnTo>
                <a:close/>
              </a:path>
              <a:path w="617854" h="3623310">
                <a:moveTo>
                  <a:pt x="604774" y="3578250"/>
                </a:moveTo>
                <a:lnTo>
                  <a:pt x="76200" y="3578250"/>
                </a:lnTo>
                <a:lnTo>
                  <a:pt x="76200" y="3590950"/>
                </a:lnTo>
                <a:lnTo>
                  <a:pt x="614680" y="3590950"/>
                </a:lnTo>
                <a:lnTo>
                  <a:pt x="617474" y="3588105"/>
                </a:lnTo>
                <a:lnTo>
                  <a:pt x="617474" y="3584600"/>
                </a:lnTo>
                <a:lnTo>
                  <a:pt x="604774" y="3584600"/>
                </a:lnTo>
                <a:lnTo>
                  <a:pt x="604774" y="3578250"/>
                </a:lnTo>
                <a:close/>
              </a:path>
              <a:path w="617854" h="3623310">
                <a:moveTo>
                  <a:pt x="604774" y="6350"/>
                </a:moveTo>
                <a:lnTo>
                  <a:pt x="604774" y="3584600"/>
                </a:lnTo>
                <a:lnTo>
                  <a:pt x="611124" y="3578250"/>
                </a:lnTo>
                <a:lnTo>
                  <a:pt x="617474" y="3578250"/>
                </a:lnTo>
                <a:lnTo>
                  <a:pt x="617474" y="12699"/>
                </a:lnTo>
                <a:lnTo>
                  <a:pt x="611124" y="12700"/>
                </a:lnTo>
                <a:lnTo>
                  <a:pt x="604774" y="6350"/>
                </a:lnTo>
                <a:close/>
              </a:path>
              <a:path w="617854" h="3623310">
                <a:moveTo>
                  <a:pt x="617474" y="3578250"/>
                </a:moveTo>
                <a:lnTo>
                  <a:pt x="611124" y="3578250"/>
                </a:lnTo>
                <a:lnTo>
                  <a:pt x="604774" y="3584600"/>
                </a:lnTo>
                <a:lnTo>
                  <a:pt x="617474" y="3584600"/>
                </a:lnTo>
                <a:lnTo>
                  <a:pt x="617474" y="3578250"/>
                </a:lnTo>
                <a:close/>
              </a:path>
              <a:path w="617854" h="3623310">
                <a:moveTo>
                  <a:pt x="614680" y="0"/>
                </a:moveTo>
                <a:lnTo>
                  <a:pt x="382524" y="0"/>
                </a:lnTo>
                <a:lnTo>
                  <a:pt x="382524" y="12700"/>
                </a:lnTo>
                <a:lnTo>
                  <a:pt x="604774" y="12700"/>
                </a:lnTo>
                <a:lnTo>
                  <a:pt x="604774" y="6350"/>
                </a:lnTo>
                <a:lnTo>
                  <a:pt x="617474" y="6349"/>
                </a:lnTo>
                <a:lnTo>
                  <a:pt x="617474" y="2793"/>
                </a:lnTo>
                <a:lnTo>
                  <a:pt x="614680" y="0"/>
                </a:lnTo>
                <a:close/>
              </a:path>
              <a:path w="617854" h="3623310">
                <a:moveTo>
                  <a:pt x="617474" y="6349"/>
                </a:moveTo>
                <a:lnTo>
                  <a:pt x="604774" y="6350"/>
                </a:lnTo>
                <a:lnTo>
                  <a:pt x="611124" y="12700"/>
                </a:lnTo>
                <a:lnTo>
                  <a:pt x="617474" y="12699"/>
                </a:lnTo>
                <a:lnTo>
                  <a:pt x="617474" y="6349"/>
                </a:lnTo>
                <a:close/>
              </a:path>
            </a:pathLst>
          </a:custGeom>
          <a:solidFill>
            <a:srgbClr val="051821"/>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a:ln>
                <a:noFill/>
              </a:ln>
              <a:solidFill>
                <a:srgbClr val="FFFFFF"/>
              </a:solidFill>
              <a:effectLst/>
              <a:uLnTx/>
              <a:uFillTx/>
              <a:cs typeface="Segoe UI" panose="020B0502040204020203" pitchFamily="34" charset="0"/>
            </a:endParaRPr>
          </a:p>
        </p:txBody>
      </p:sp>
      <p:sp>
        <p:nvSpPr>
          <p:cNvPr id="25" name="object 18">
            <a:extLst>
              <a:ext uri="{FF2B5EF4-FFF2-40B4-BE49-F238E27FC236}">
                <a16:creationId xmlns:a16="http://schemas.microsoft.com/office/drawing/2014/main" id="{6FBC04BB-A71C-4604-9885-93B159D1A575}"/>
              </a:ext>
            </a:extLst>
          </p:cNvPr>
          <p:cNvSpPr/>
          <p:nvPr/>
        </p:nvSpPr>
        <p:spPr>
          <a:xfrm>
            <a:off x="9139358" y="2562975"/>
            <a:ext cx="45719" cy="654506"/>
          </a:xfrm>
          <a:custGeom>
            <a:avLst/>
            <a:gdLst/>
            <a:ahLst/>
            <a:cxnLst/>
            <a:rect l="l" t="t" r="r" b="b"/>
            <a:pathLst>
              <a:path w="76200" h="642619">
                <a:moveTo>
                  <a:pt x="31685" y="566262"/>
                </a:moveTo>
                <a:lnTo>
                  <a:pt x="0" y="567054"/>
                </a:lnTo>
                <a:lnTo>
                  <a:pt x="40004" y="642238"/>
                </a:lnTo>
                <a:lnTo>
                  <a:pt x="69700" y="578992"/>
                </a:lnTo>
                <a:lnTo>
                  <a:pt x="32003" y="578992"/>
                </a:lnTo>
                <a:lnTo>
                  <a:pt x="31685" y="566262"/>
                </a:lnTo>
                <a:close/>
              </a:path>
              <a:path w="76200" h="642619">
                <a:moveTo>
                  <a:pt x="44387" y="565945"/>
                </a:moveTo>
                <a:lnTo>
                  <a:pt x="31685" y="566262"/>
                </a:lnTo>
                <a:lnTo>
                  <a:pt x="32003" y="578992"/>
                </a:lnTo>
                <a:lnTo>
                  <a:pt x="44703" y="578612"/>
                </a:lnTo>
                <a:lnTo>
                  <a:pt x="44387" y="565945"/>
                </a:lnTo>
                <a:close/>
              </a:path>
              <a:path w="76200" h="642619">
                <a:moveTo>
                  <a:pt x="76200" y="565150"/>
                </a:moveTo>
                <a:lnTo>
                  <a:pt x="44387" y="565945"/>
                </a:lnTo>
                <a:lnTo>
                  <a:pt x="44703" y="578612"/>
                </a:lnTo>
                <a:lnTo>
                  <a:pt x="32003" y="578992"/>
                </a:lnTo>
                <a:lnTo>
                  <a:pt x="69700" y="578992"/>
                </a:lnTo>
                <a:lnTo>
                  <a:pt x="76200" y="565150"/>
                </a:lnTo>
                <a:close/>
              </a:path>
              <a:path w="76200" h="642619">
                <a:moveTo>
                  <a:pt x="30225" y="0"/>
                </a:moveTo>
                <a:lnTo>
                  <a:pt x="17525" y="253"/>
                </a:lnTo>
                <a:lnTo>
                  <a:pt x="31685" y="566262"/>
                </a:lnTo>
                <a:lnTo>
                  <a:pt x="44387" y="565945"/>
                </a:lnTo>
                <a:lnTo>
                  <a:pt x="30225" y="0"/>
                </a:lnTo>
                <a:close/>
              </a:path>
            </a:pathLst>
          </a:custGeom>
          <a:solidFill>
            <a:srgbClr val="051821"/>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a:ln>
                <a:noFill/>
              </a:ln>
              <a:solidFill>
                <a:srgbClr val="FFFFFF"/>
              </a:solidFill>
              <a:effectLst/>
              <a:uLnTx/>
              <a:uFillTx/>
              <a:cs typeface="Segoe UI" panose="020B0502040204020203" pitchFamily="34" charset="0"/>
            </a:endParaRPr>
          </a:p>
        </p:txBody>
      </p:sp>
      <p:sp>
        <p:nvSpPr>
          <p:cNvPr id="27" name="object 19">
            <a:extLst>
              <a:ext uri="{FF2B5EF4-FFF2-40B4-BE49-F238E27FC236}">
                <a16:creationId xmlns:a16="http://schemas.microsoft.com/office/drawing/2014/main" id="{A31006DB-5489-495C-9A48-D60723B3A91A}"/>
              </a:ext>
            </a:extLst>
          </p:cNvPr>
          <p:cNvSpPr/>
          <p:nvPr/>
        </p:nvSpPr>
        <p:spPr>
          <a:xfrm>
            <a:off x="9139328" y="4627265"/>
            <a:ext cx="45719" cy="666225"/>
          </a:xfrm>
          <a:custGeom>
            <a:avLst/>
            <a:gdLst/>
            <a:ahLst/>
            <a:cxnLst/>
            <a:rect l="l" t="t" r="r" b="b"/>
            <a:pathLst>
              <a:path w="76200" h="674370">
                <a:moveTo>
                  <a:pt x="31795" y="598201"/>
                </a:moveTo>
                <a:lnTo>
                  <a:pt x="0" y="598677"/>
                </a:lnTo>
                <a:lnTo>
                  <a:pt x="39370" y="674242"/>
                </a:lnTo>
                <a:lnTo>
                  <a:pt x="69797" y="610869"/>
                </a:lnTo>
                <a:lnTo>
                  <a:pt x="32003" y="610869"/>
                </a:lnTo>
                <a:lnTo>
                  <a:pt x="31795" y="598201"/>
                </a:lnTo>
                <a:close/>
              </a:path>
              <a:path w="76200" h="674370">
                <a:moveTo>
                  <a:pt x="44494" y="598010"/>
                </a:moveTo>
                <a:lnTo>
                  <a:pt x="31795" y="598201"/>
                </a:lnTo>
                <a:lnTo>
                  <a:pt x="32003" y="610869"/>
                </a:lnTo>
                <a:lnTo>
                  <a:pt x="44703" y="610742"/>
                </a:lnTo>
                <a:lnTo>
                  <a:pt x="44494" y="598010"/>
                </a:lnTo>
                <a:close/>
              </a:path>
              <a:path w="76200" h="674370">
                <a:moveTo>
                  <a:pt x="76200" y="597534"/>
                </a:moveTo>
                <a:lnTo>
                  <a:pt x="44494" y="598010"/>
                </a:lnTo>
                <a:lnTo>
                  <a:pt x="44703" y="610742"/>
                </a:lnTo>
                <a:lnTo>
                  <a:pt x="32003" y="610869"/>
                </a:lnTo>
                <a:lnTo>
                  <a:pt x="69797" y="610869"/>
                </a:lnTo>
                <a:lnTo>
                  <a:pt x="76200" y="597534"/>
                </a:lnTo>
                <a:close/>
              </a:path>
              <a:path w="76200" h="674370">
                <a:moveTo>
                  <a:pt x="34671" y="0"/>
                </a:moveTo>
                <a:lnTo>
                  <a:pt x="21971" y="253"/>
                </a:lnTo>
                <a:lnTo>
                  <a:pt x="31795" y="598201"/>
                </a:lnTo>
                <a:lnTo>
                  <a:pt x="44494" y="598010"/>
                </a:lnTo>
                <a:lnTo>
                  <a:pt x="34671" y="0"/>
                </a:lnTo>
                <a:close/>
              </a:path>
            </a:pathLst>
          </a:custGeom>
          <a:solidFill>
            <a:srgbClr val="051821"/>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a:ln>
                <a:noFill/>
              </a:ln>
              <a:solidFill>
                <a:srgbClr val="FFFFFF"/>
              </a:solidFill>
              <a:effectLst/>
              <a:uLnTx/>
              <a:uFillTx/>
              <a:cs typeface="Segoe UI" panose="020B0502040204020203" pitchFamily="34" charset="0"/>
            </a:endParaRPr>
          </a:p>
        </p:txBody>
      </p:sp>
      <p:sp>
        <p:nvSpPr>
          <p:cNvPr id="29" name="TextBox 8">
            <a:extLst>
              <a:ext uri="{FF2B5EF4-FFF2-40B4-BE49-F238E27FC236}">
                <a16:creationId xmlns:a16="http://schemas.microsoft.com/office/drawing/2014/main" id="{4108E16C-F356-4D2D-B7BC-E77B9FBC27CE}"/>
              </a:ext>
            </a:extLst>
          </p:cNvPr>
          <p:cNvSpPr txBox="1"/>
          <p:nvPr/>
        </p:nvSpPr>
        <p:spPr>
          <a:xfrm>
            <a:off x="8043927" y="786988"/>
            <a:ext cx="2215992" cy="517065"/>
          </a:xfrm>
          <a:prstGeom prst="rect">
            <a:avLst/>
          </a:prstGeom>
          <a:noFill/>
        </p:spPr>
        <p:txBody>
          <a:bodyPr wrap="none" lIns="182880" tIns="146304" rIns="182880" bIns="146304" rtlCol="0">
            <a:spAutoFit/>
          </a:bodyPr>
          <a:lstStyle/>
          <a:p>
            <a:pPr lvl="0" algn="ctr">
              <a:lnSpc>
                <a:spcPct val="90000"/>
              </a:lnSpc>
              <a:spcBef>
                <a:spcPct val="20000"/>
              </a:spcBef>
              <a:buSzPct val="90000"/>
              <a:defRPr/>
            </a:pPr>
            <a:r>
              <a:rPr lang="en-US" sz="1600">
                <a:gradFill>
                  <a:gsLst>
                    <a:gs pos="1250">
                      <a:schemeClr val="tx1"/>
                    </a:gs>
                    <a:gs pos="100000">
                      <a:schemeClr val="tx1"/>
                    </a:gs>
                  </a:gsLst>
                  <a:lin ang="5400000" scaled="0"/>
                </a:gradFill>
                <a:latin typeface="Segoe UI Semibold" panose="020B0702040204020203" pitchFamily="34" charset="0"/>
                <a:cs typeface="Segoe UI Semibold" panose="020B0702040204020203" pitchFamily="34" charset="0"/>
              </a:rPr>
              <a:t>Non-Enclave Access</a:t>
            </a:r>
          </a:p>
        </p:txBody>
      </p:sp>
      <p:sp>
        <p:nvSpPr>
          <p:cNvPr id="31" name="Rectangle 30">
            <a:extLst>
              <a:ext uri="{FF2B5EF4-FFF2-40B4-BE49-F238E27FC236}">
                <a16:creationId xmlns:a16="http://schemas.microsoft.com/office/drawing/2014/main" id="{C6BD8EDC-A38A-457B-B2E8-1BE89D04CBA3}"/>
              </a:ext>
            </a:extLst>
          </p:cNvPr>
          <p:cNvSpPr/>
          <p:nvPr/>
        </p:nvSpPr>
        <p:spPr bwMode="auto">
          <a:xfrm>
            <a:off x="7800036" y="826657"/>
            <a:ext cx="2954705" cy="5838958"/>
          </a:xfrm>
          <a:prstGeom prst="rect">
            <a:avLst/>
          </a:prstGeom>
          <a:noFill/>
          <a:ln w="19050">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33" name="object 12">
            <a:extLst>
              <a:ext uri="{FF2B5EF4-FFF2-40B4-BE49-F238E27FC236}">
                <a16:creationId xmlns:a16="http://schemas.microsoft.com/office/drawing/2014/main" id="{19BC3D86-BFCD-4DC6-9F3F-D82447BEBBE5}"/>
              </a:ext>
            </a:extLst>
          </p:cNvPr>
          <p:cNvSpPr txBox="1"/>
          <p:nvPr/>
        </p:nvSpPr>
        <p:spPr>
          <a:xfrm>
            <a:off x="8561144" y="2656196"/>
            <a:ext cx="498424" cy="228523"/>
          </a:xfrm>
          <a:prstGeom prst="rect">
            <a:avLst/>
          </a:prstGeom>
        </p:spPr>
        <p:txBody>
          <a:bodyPr vert="horz" wrap="square" lIns="0" tIns="12953" rIns="0" bIns="0" rtlCol="0">
            <a:spAutoFit/>
          </a:bodyPr>
          <a:lstStyle/>
          <a:p>
            <a:pPr marL="12953" marR="0" lvl="0" indent="0" algn="l" defTabSz="932742" rtl="0" eaLnBrk="1" fontAlgn="auto" latinLnBrk="0" hangingPunct="1">
              <a:lnSpc>
                <a:spcPct val="100000"/>
              </a:lnSpc>
              <a:spcBef>
                <a:spcPts val="102"/>
              </a:spcBef>
              <a:spcAft>
                <a:spcPts val="0"/>
              </a:spcAft>
              <a:buClrTx/>
              <a:buSzTx/>
              <a:buFontTx/>
              <a:buNone/>
              <a:tabLst/>
              <a:defRPr/>
            </a:pPr>
            <a:r>
              <a:rPr lang="en-US" sz="1400">
                <a:solidFill>
                  <a:srgbClr val="051821"/>
                </a:solidFill>
                <a:cs typeface="Verdana"/>
              </a:rPr>
              <a:t>Yes</a:t>
            </a:r>
          </a:p>
        </p:txBody>
      </p:sp>
      <p:sp>
        <p:nvSpPr>
          <p:cNvPr id="35" name="object 12">
            <a:extLst>
              <a:ext uri="{FF2B5EF4-FFF2-40B4-BE49-F238E27FC236}">
                <a16:creationId xmlns:a16="http://schemas.microsoft.com/office/drawing/2014/main" id="{A95A2CF0-54FE-4D6F-91E8-400BBFE4D042}"/>
              </a:ext>
            </a:extLst>
          </p:cNvPr>
          <p:cNvSpPr txBox="1"/>
          <p:nvPr/>
        </p:nvSpPr>
        <p:spPr>
          <a:xfrm>
            <a:off x="9913078" y="2627402"/>
            <a:ext cx="498424" cy="232820"/>
          </a:xfrm>
          <a:prstGeom prst="rect">
            <a:avLst/>
          </a:prstGeom>
        </p:spPr>
        <p:txBody>
          <a:bodyPr vert="horz" wrap="square" lIns="0" tIns="12953" rIns="0" bIns="0" rtlCol="0">
            <a:spAutoFit/>
          </a:bodyPr>
          <a:lstStyle/>
          <a:p>
            <a:pPr marL="12953" marR="0" lvl="0" indent="0" algn="l" defTabSz="932742" rtl="0" eaLnBrk="1" fontAlgn="auto" latinLnBrk="0" hangingPunct="1">
              <a:lnSpc>
                <a:spcPct val="100000"/>
              </a:lnSpc>
              <a:spcBef>
                <a:spcPts val="102"/>
              </a:spcBef>
              <a:spcAft>
                <a:spcPts val="0"/>
              </a:spcAft>
              <a:buClrTx/>
              <a:buSzTx/>
              <a:buFontTx/>
              <a:buNone/>
              <a:tabLst/>
              <a:defRPr/>
            </a:pPr>
            <a:r>
              <a:rPr lang="en-US" sz="1400">
                <a:solidFill>
                  <a:srgbClr val="051821"/>
                </a:solidFill>
                <a:cs typeface="Verdana"/>
              </a:rPr>
              <a:t>No</a:t>
            </a:r>
          </a:p>
        </p:txBody>
      </p:sp>
      <p:sp>
        <p:nvSpPr>
          <p:cNvPr id="37" name="object 3">
            <a:extLst>
              <a:ext uri="{FF2B5EF4-FFF2-40B4-BE49-F238E27FC236}">
                <a16:creationId xmlns:a16="http://schemas.microsoft.com/office/drawing/2014/main" id="{68D596FA-90BE-4C14-BBE0-EAB2A566A38D}"/>
              </a:ext>
            </a:extLst>
          </p:cNvPr>
          <p:cNvSpPr/>
          <p:nvPr/>
        </p:nvSpPr>
        <p:spPr>
          <a:xfrm>
            <a:off x="8166383" y="1553236"/>
            <a:ext cx="1956012" cy="1126882"/>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gradFill>
                <a:gsLst>
                  <a:gs pos="0">
                    <a:srgbClr val="FFFFFF"/>
                  </a:gs>
                  <a:gs pos="100000">
                    <a:srgbClr val="FFFFFF"/>
                  </a:gs>
                </a:gsLst>
                <a:lin ang="5400000" scaled="0"/>
              </a:gradFill>
            </a:endParaRPr>
          </a:p>
        </p:txBody>
      </p:sp>
      <p:sp>
        <p:nvSpPr>
          <p:cNvPr id="39" name="ZoneTexte 67">
            <a:extLst>
              <a:ext uri="{FF2B5EF4-FFF2-40B4-BE49-F238E27FC236}">
                <a16:creationId xmlns:a16="http://schemas.microsoft.com/office/drawing/2014/main" id="{4529DD88-544E-415A-8E9A-4262C73DC80F}"/>
              </a:ext>
            </a:extLst>
          </p:cNvPr>
          <p:cNvSpPr txBox="1"/>
          <p:nvPr/>
        </p:nvSpPr>
        <p:spPr>
          <a:xfrm>
            <a:off x="8186496" y="1823139"/>
            <a:ext cx="1930850" cy="874085"/>
          </a:xfrm>
          <a:prstGeom prst="rect">
            <a:avLst/>
          </a:prstGeom>
          <a:noFill/>
        </p:spPr>
        <p:txBody>
          <a:bodyPr wrap="none" lIns="182880" tIns="146304" rIns="182880" bIns="146304" rtlCol="0">
            <a:spAutoFit/>
          </a:bodyPr>
          <a:lstStyle/>
          <a:p>
            <a:pPr marL="56992" marR="108803" lvl="0" indent="58935" algn="ctr" fontAlgn="auto">
              <a:lnSpc>
                <a:spcPts val="2448"/>
              </a:lnSpc>
              <a:spcBef>
                <a:spcPts val="61"/>
              </a:spcBef>
              <a:spcAft>
                <a:spcPts val="600"/>
              </a:spcAft>
              <a:buClrTx/>
              <a:buSzTx/>
              <a:buFontTx/>
              <a:buNone/>
              <a:tabLst/>
              <a:defRPr/>
            </a:pPr>
            <a:r>
              <a:rPr lang="en-US" sz="1400">
                <a:solidFill>
                  <a:srgbClr val="FFFFFF"/>
                </a:solidFill>
                <a:cs typeface="Verdana"/>
              </a:rPr>
              <a:t>Address in EPC?</a:t>
            </a:r>
          </a:p>
          <a:p>
            <a:pPr>
              <a:lnSpc>
                <a:spcPct val="90000"/>
              </a:lnSpc>
              <a:spcAft>
                <a:spcPts val="600"/>
              </a:spcAft>
            </a:pPr>
            <a:endParaRPr lang="en-US" sz="1400">
              <a:gradFill>
                <a:gsLst>
                  <a:gs pos="2917">
                    <a:schemeClr val="tx1"/>
                  </a:gs>
                  <a:gs pos="30000">
                    <a:schemeClr val="tx1"/>
                  </a:gs>
                </a:gsLst>
                <a:lin ang="5400000" scaled="0"/>
              </a:gradFill>
            </a:endParaRPr>
          </a:p>
        </p:txBody>
      </p:sp>
      <p:sp>
        <p:nvSpPr>
          <p:cNvPr id="41" name="object 3">
            <a:extLst>
              <a:ext uri="{FF2B5EF4-FFF2-40B4-BE49-F238E27FC236}">
                <a16:creationId xmlns:a16="http://schemas.microsoft.com/office/drawing/2014/main" id="{FB64A070-F568-4D16-ADE2-504D73D45873}"/>
              </a:ext>
            </a:extLst>
          </p:cNvPr>
          <p:cNvSpPr/>
          <p:nvPr/>
        </p:nvSpPr>
        <p:spPr>
          <a:xfrm>
            <a:off x="8308757" y="3225106"/>
            <a:ext cx="1658480" cy="13813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kern="0">
                <a:gradFill>
                  <a:gsLst>
                    <a:gs pos="0">
                      <a:srgbClr val="FFFFFF"/>
                    </a:gs>
                    <a:gs pos="100000">
                      <a:srgbClr val="FFFFFF"/>
                    </a:gs>
                  </a:gsLst>
                  <a:lin ang="5400000" scaled="0"/>
                </a:gradFill>
              </a:rPr>
              <a:t>Replace Addres </a:t>
            </a:r>
            <a:br>
              <a:rPr lang="en-US" sz="1400" kern="0">
                <a:gradFill>
                  <a:gsLst>
                    <a:gs pos="0">
                      <a:srgbClr val="FFFFFF"/>
                    </a:gs>
                    <a:gs pos="100000">
                      <a:srgbClr val="FFFFFF"/>
                    </a:gs>
                  </a:gsLst>
                  <a:lin ang="5400000" scaled="0"/>
                </a:gradFill>
              </a:rPr>
            </a:br>
            <a:r>
              <a:rPr lang="en-US" sz="1400" kern="0">
                <a:gradFill>
                  <a:gsLst>
                    <a:gs pos="0">
                      <a:srgbClr val="FFFFFF"/>
                    </a:gs>
                    <a:gs pos="100000">
                      <a:srgbClr val="FFFFFF"/>
                    </a:gs>
                  </a:gsLst>
                  <a:lin ang="5400000" scaled="0"/>
                </a:gradFill>
              </a:rPr>
              <a:t>with</a:t>
            </a:r>
            <a:br>
              <a:rPr lang="en-US" sz="1400" kern="0">
                <a:gradFill>
                  <a:gsLst>
                    <a:gs pos="0">
                      <a:srgbClr val="FFFFFF"/>
                    </a:gs>
                    <a:gs pos="100000">
                      <a:srgbClr val="FFFFFF"/>
                    </a:gs>
                  </a:gsLst>
                  <a:lin ang="5400000" scaled="0"/>
                </a:gradFill>
              </a:rPr>
            </a:br>
            <a:r>
              <a:rPr lang="en-US" sz="1400" kern="0">
                <a:gradFill>
                  <a:gsLst>
                    <a:gs pos="0">
                      <a:srgbClr val="FFFFFF"/>
                    </a:gs>
                    <a:gs pos="100000">
                      <a:srgbClr val="FFFFFF"/>
                    </a:gs>
                  </a:gsLst>
                  <a:lin ang="5400000" scaled="0"/>
                </a:gradFill>
              </a:rPr>
              <a:t>Abort Page</a:t>
            </a:r>
          </a:p>
        </p:txBody>
      </p:sp>
      <p:sp>
        <p:nvSpPr>
          <p:cNvPr id="43" name="TextBox 57">
            <a:extLst>
              <a:ext uri="{FF2B5EF4-FFF2-40B4-BE49-F238E27FC236}">
                <a16:creationId xmlns:a16="http://schemas.microsoft.com/office/drawing/2014/main" id="{3EDBC55D-84FC-4E83-A570-D964B627BCFC}"/>
              </a:ext>
            </a:extLst>
          </p:cNvPr>
          <p:cNvSpPr txBox="1"/>
          <p:nvPr/>
        </p:nvSpPr>
        <p:spPr>
          <a:xfrm>
            <a:off x="8554925" y="5253199"/>
            <a:ext cx="1156763" cy="1052375"/>
          </a:xfrm>
          <a:prstGeom prst="roundRect">
            <a:avLst/>
          </a:prstGeom>
          <a:solidFill>
            <a:srgbClr val="92D050"/>
          </a:solidFill>
          <a:ln>
            <a:solidFill>
              <a:srgbClr val="92D05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defPPr>
              <a:defRPr lang="en-US"/>
            </a:defPPr>
            <a:lvl1pPr algn="ctr">
              <a:defRPr sz="1400" kern="0">
                <a:gradFill>
                  <a:gsLst>
                    <a:gs pos="0">
                      <a:srgbClr val="FFFFFF"/>
                    </a:gs>
                    <a:gs pos="100000">
                      <a:srgbClr val="FFFFFF"/>
                    </a:gs>
                  </a:gsLst>
                  <a:lin ang="5400000" scaled="0"/>
                </a:gra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lnSpc>
                <a:spcPct val="90000"/>
              </a:lnSpc>
              <a:spcAft>
                <a:spcPts val="600"/>
              </a:spcAft>
              <a:defRPr/>
            </a:pPr>
            <a:r>
              <a:rPr lang="en-US"/>
              <a:t>Allow Memory Access</a:t>
            </a:r>
          </a:p>
        </p:txBody>
      </p:sp>
      <p:sp>
        <p:nvSpPr>
          <p:cNvPr id="45" name="Rectangle 44">
            <a:extLst>
              <a:ext uri="{FF2B5EF4-FFF2-40B4-BE49-F238E27FC236}">
                <a16:creationId xmlns:a16="http://schemas.microsoft.com/office/drawing/2014/main" id="{ADCC4DD5-82BD-46A0-A63F-69441530359D}"/>
              </a:ext>
            </a:extLst>
          </p:cNvPr>
          <p:cNvSpPr/>
          <p:nvPr/>
        </p:nvSpPr>
        <p:spPr>
          <a:xfrm>
            <a:off x="46037" y="6652489"/>
            <a:ext cx="3919466" cy="307777"/>
          </a:xfrm>
          <a:prstGeom prst="rect">
            <a:avLst/>
          </a:prstGeom>
        </p:spPr>
        <p:txBody>
          <a:bodyPr wrap="square">
            <a:spAutoFit/>
          </a:bodyPr>
          <a:lstStyle/>
          <a:p>
            <a:pPr>
              <a:spcBef>
                <a:spcPts val="1200"/>
              </a:spcBef>
            </a:pPr>
            <a:r>
              <a:rPr lang="fr-FR" sz="1400"/>
              <a:t>Intel Source (</a:t>
            </a:r>
            <a:r>
              <a:rPr lang="en-US" sz="1400">
                <a:hlinkClick r:id="rId3"/>
              </a:rPr>
              <a:t>Intel Software Guard Extensions</a:t>
            </a:r>
            <a:r>
              <a:rPr lang="en-US" sz="1400"/>
              <a:t>) </a:t>
            </a:r>
          </a:p>
        </p:txBody>
      </p:sp>
      <p:sp>
        <p:nvSpPr>
          <p:cNvPr id="47" name="Rectangle 46">
            <a:extLst>
              <a:ext uri="{FF2B5EF4-FFF2-40B4-BE49-F238E27FC236}">
                <a16:creationId xmlns:a16="http://schemas.microsoft.com/office/drawing/2014/main" id="{3707D46A-97D1-4FE0-8337-BC806280363D}"/>
              </a:ext>
            </a:extLst>
          </p:cNvPr>
          <p:cNvSpPr/>
          <p:nvPr/>
        </p:nvSpPr>
        <p:spPr>
          <a:xfrm>
            <a:off x="46037" y="6652489"/>
            <a:ext cx="3919466" cy="307777"/>
          </a:xfrm>
          <a:prstGeom prst="rect">
            <a:avLst/>
          </a:prstGeom>
        </p:spPr>
        <p:txBody>
          <a:bodyPr wrap="square">
            <a:spAutoFit/>
          </a:bodyPr>
          <a:lstStyle/>
          <a:p>
            <a:pPr>
              <a:spcBef>
                <a:spcPts val="1200"/>
              </a:spcBef>
            </a:pPr>
            <a:r>
              <a:rPr lang="fr-FR" sz="1400"/>
              <a:t>Intel Source (</a:t>
            </a:r>
            <a:r>
              <a:rPr lang="en-US" sz="1400">
                <a:hlinkClick r:id="rId3"/>
              </a:rPr>
              <a:t>Intel Software Guard Extensions</a:t>
            </a:r>
            <a:r>
              <a:rPr lang="en-US" sz="1400"/>
              <a:t>) </a:t>
            </a:r>
          </a:p>
        </p:txBody>
      </p:sp>
      <p:sp>
        <p:nvSpPr>
          <p:cNvPr id="49" name="Rectangle 48">
            <a:extLst>
              <a:ext uri="{FF2B5EF4-FFF2-40B4-BE49-F238E27FC236}">
                <a16:creationId xmlns:a16="http://schemas.microsoft.com/office/drawing/2014/main" id="{6E00A4DE-F114-4D9E-963C-650B27651C54}"/>
              </a:ext>
            </a:extLst>
          </p:cNvPr>
          <p:cNvSpPr/>
          <p:nvPr/>
        </p:nvSpPr>
        <p:spPr bwMode="auto">
          <a:xfrm>
            <a:off x="748316" y="3050701"/>
            <a:ext cx="6900034" cy="3598542"/>
          </a:xfrm>
          <a:prstGeom prst="rect">
            <a:avLst/>
          </a:prstGeom>
          <a:noFill/>
          <a:ln w="19050">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cxnSp>
        <p:nvCxnSpPr>
          <p:cNvPr id="51" name="Straight Arrow Connector 50">
            <a:extLst>
              <a:ext uri="{FF2B5EF4-FFF2-40B4-BE49-F238E27FC236}">
                <a16:creationId xmlns:a16="http://schemas.microsoft.com/office/drawing/2014/main" id="{23092D72-7F2F-4951-9CB9-8ECB50CEA3A7}"/>
              </a:ext>
            </a:extLst>
          </p:cNvPr>
          <p:cNvCxnSpPr>
            <a:cxnSpLocks/>
            <a:stCxn id="18" idx="2"/>
            <a:endCxn id="67" idx="0"/>
          </p:cNvCxnSpPr>
          <p:nvPr/>
        </p:nvCxnSpPr>
        <p:spPr>
          <a:xfrm>
            <a:off x="6358708" y="2545388"/>
            <a:ext cx="10614" cy="564610"/>
          </a:xfrm>
          <a:prstGeom prst="straightConnector1">
            <a:avLst/>
          </a:prstGeom>
          <a:ln w="19050">
            <a:headEnd type="none"/>
            <a:tailEnd type="triangle"/>
          </a:ln>
        </p:spPr>
        <p:style>
          <a:lnRef idx="1">
            <a:schemeClr val="dk1"/>
          </a:lnRef>
          <a:fillRef idx="0">
            <a:schemeClr val="dk1"/>
          </a:fillRef>
          <a:effectRef idx="0">
            <a:schemeClr val="dk1"/>
          </a:effectRef>
          <a:fontRef idx="minor">
            <a:schemeClr val="tx1"/>
          </a:fontRef>
        </p:style>
      </p:cxnSp>
      <p:cxnSp>
        <p:nvCxnSpPr>
          <p:cNvPr id="53" name="Straight Arrow Connector 52">
            <a:extLst>
              <a:ext uri="{FF2B5EF4-FFF2-40B4-BE49-F238E27FC236}">
                <a16:creationId xmlns:a16="http://schemas.microsoft.com/office/drawing/2014/main" id="{9AC4091A-E42D-4917-8109-0B0A6F4ABCEF}"/>
              </a:ext>
            </a:extLst>
          </p:cNvPr>
          <p:cNvCxnSpPr>
            <a:cxnSpLocks/>
            <a:stCxn id="67" idx="2"/>
            <a:endCxn id="65" idx="0"/>
          </p:cNvCxnSpPr>
          <p:nvPr/>
        </p:nvCxnSpPr>
        <p:spPr>
          <a:xfrm>
            <a:off x="6369322" y="4236880"/>
            <a:ext cx="1" cy="183406"/>
          </a:xfrm>
          <a:prstGeom prst="straightConnector1">
            <a:avLst/>
          </a:prstGeom>
          <a:ln w="19050">
            <a:headEnd type="none"/>
            <a:tailEnd type="triangle"/>
          </a:ln>
        </p:spPr>
        <p:style>
          <a:lnRef idx="1">
            <a:schemeClr val="dk1"/>
          </a:lnRef>
          <a:fillRef idx="0">
            <a:schemeClr val="dk1"/>
          </a:fillRef>
          <a:effectRef idx="0">
            <a:schemeClr val="dk1"/>
          </a:effectRef>
          <a:fontRef idx="minor">
            <a:schemeClr val="tx1"/>
          </a:fontRef>
        </p:style>
      </p:cxnSp>
      <p:cxnSp>
        <p:nvCxnSpPr>
          <p:cNvPr id="55" name="Straight Arrow Connector 54">
            <a:extLst>
              <a:ext uri="{FF2B5EF4-FFF2-40B4-BE49-F238E27FC236}">
                <a16:creationId xmlns:a16="http://schemas.microsoft.com/office/drawing/2014/main" id="{6588AE6C-8DAA-4FF8-A7E9-DA4390D73D82}"/>
              </a:ext>
            </a:extLst>
          </p:cNvPr>
          <p:cNvCxnSpPr>
            <a:cxnSpLocks/>
            <a:stCxn id="65" idx="2"/>
            <a:endCxn id="69" idx="0"/>
          </p:cNvCxnSpPr>
          <p:nvPr/>
        </p:nvCxnSpPr>
        <p:spPr>
          <a:xfrm flipH="1">
            <a:off x="6369322" y="5048468"/>
            <a:ext cx="1" cy="244997"/>
          </a:xfrm>
          <a:prstGeom prst="straightConnector1">
            <a:avLst/>
          </a:prstGeom>
          <a:ln w="19050">
            <a:headEnd type="none"/>
            <a:tailEnd type="triangle"/>
          </a:ln>
        </p:spPr>
        <p:style>
          <a:lnRef idx="1">
            <a:schemeClr val="dk1"/>
          </a:lnRef>
          <a:fillRef idx="0">
            <a:schemeClr val="dk1"/>
          </a:fillRef>
          <a:effectRef idx="0">
            <a:schemeClr val="dk1"/>
          </a:effectRef>
          <a:fontRef idx="minor">
            <a:schemeClr val="tx1"/>
          </a:fontRef>
        </p:style>
      </p:cxnSp>
      <p:sp>
        <p:nvSpPr>
          <p:cNvPr id="57" name="object 12">
            <a:extLst>
              <a:ext uri="{FF2B5EF4-FFF2-40B4-BE49-F238E27FC236}">
                <a16:creationId xmlns:a16="http://schemas.microsoft.com/office/drawing/2014/main" id="{A05380BE-F229-4E08-97BA-70F2330B55ED}"/>
              </a:ext>
            </a:extLst>
          </p:cNvPr>
          <p:cNvSpPr txBox="1"/>
          <p:nvPr/>
        </p:nvSpPr>
        <p:spPr>
          <a:xfrm>
            <a:off x="5596513" y="2680432"/>
            <a:ext cx="498424" cy="228523"/>
          </a:xfrm>
          <a:prstGeom prst="rect">
            <a:avLst/>
          </a:prstGeom>
        </p:spPr>
        <p:txBody>
          <a:bodyPr vert="horz" wrap="square" lIns="0" tIns="12953" rIns="0" bIns="0" rtlCol="0">
            <a:spAutoFit/>
          </a:bodyPr>
          <a:lstStyle/>
          <a:p>
            <a:pPr marL="12953" marR="0" lvl="0" indent="0" algn="l" defTabSz="932742" rtl="0" eaLnBrk="1" fontAlgn="auto" latinLnBrk="0" hangingPunct="1">
              <a:lnSpc>
                <a:spcPct val="100000"/>
              </a:lnSpc>
              <a:spcBef>
                <a:spcPts val="102"/>
              </a:spcBef>
              <a:spcAft>
                <a:spcPts val="0"/>
              </a:spcAft>
              <a:buClrTx/>
              <a:buSzTx/>
              <a:buFontTx/>
              <a:buNone/>
              <a:tabLst/>
              <a:defRPr/>
            </a:pPr>
            <a:r>
              <a:rPr lang="fr-FR" sz="1400">
                <a:solidFill>
                  <a:srgbClr val="051821"/>
                </a:solidFill>
                <a:cs typeface="Verdana"/>
              </a:rPr>
              <a:t>Oui</a:t>
            </a:r>
          </a:p>
        </p:txBody>
      </p:sp>
      <p:sp>
        <p:nvSpPr>
          <p:cNvPr id="59" name="object 12">
            <a:extLst>
              <a:ext uri="{FF2B5EF4-FFF2-40B4-BE49-F238E27FC236}">
                <a16:creationId xmlns:a16="http://schemas.microsoft.com/office/drawing/2014/main" id="{B8D20EC4-D794-406B-BE62-28044AFD8977}"/>
              </a:ext>
            </a:extLst>
          </p:cNvPr>
          <p:cNvSpPr txBox="1"/>
          <p:nvPr/>
        </p:nvSpPr>
        <p:spPr>
          <a:xfrm>
            <a:off x="6751570" y="4130760"/>
            <a:ext cx="498424" cy="228523"/>
          </a:xfrm>
          <a:prstGeom prst="rect">
            <a:avLst/>
          </a:prstGeom>
        </p:spPr>
        <p:txBody>
          <a:bodyPr vert="horz" wrap="square" lIns="0" tIns="12953" rIns="0" bIns="0" rtlCol="0">
            <a:spAutoFit/>
          </a:bodyPr>
          <a:lstStyle/>
          <a:p>
            <a:pPr marL="12953" marR="0" lvl="0" indent="0" algn="l" defTabSz="932742" rtl="0" eaLnBrk="1" fontAlgn="auto" latinLnBrk="0" hangingPunct="1">
              <a:lnSpc>
                <a:spcPct val="100000"/>
              </a:lnSpc>
              <a:spcBef>
                <a:spcPts val="102"/>
              </a:spcBef>
              <a:spcAft>
                <a:spcPts val="0"/>
              </a:spcAft>
              <a:buClrTx/>
              <a:buSzTx/>
              <a:buFontTx/>
              <a:buNone/>
              <a:tabLst/>
              <a:defRPr/>
            </a:pPr>
            <a:r>
              <a:rPr lang="en-US" sz="1400">
                <a:solidFill>
                  <a:srgbClr val="051821"/>
                </a:solidFill>
                <a:cs typeface="Verdana"/>
              </a:rPr>
              <a:t>Yes</a:t>
            </a:r>
          </a:p>
        </p:txBody>
      </p:sp>
      <p:sp>
        <p:nvSpPr>
          <p:cNvPr id="61" name="object 12">
            <a:extLst>
              <a:ext uri="{FF2B5EF4-FFF2-40B4-BE49-F238E27FC236}">
                <a16:creationId xmlns:a16="http://schemas.microsoft.com/office/drawing/2014/main" id="{5FBCFCFE-7171-4800-A4ED-3769906BE191}"/>
              </a:ext>
            </a:extLst>
          </p:cNvPr>
          <p:cNvSpPr txBox="1"/>
          <p:nvPr/>
        </p:nvSpPr>
        <p:spPr>
          <a:xfrm>
            <a:off x="6812469" y="5187345"/>
            <a:ext cx="498424" cy="228523"/>
          </a:xfrm>
          <a:prstGeom prst="rect">
            <a:avLst/>
          </a:prstGeom>
        </p:spPr>
        <p:txBody>
          <a:bodyPr vert="horz" wrap="square" lIns="0" tIns="12953" rIns="0" bIns="0" rtlCol="0">
            <a:spAutoFit/>
          </a:bodyPr>
          <a:lstStyle/>
          <a:p>
            <a:pPr marL="12953" marR="0" lvl="0" indent="0" algn="l" defTabSz="932742" rtl="0" eaLnBrk="1" fontAlgn="auto" latinLnBrk="0" hangingPunct="1">
              <a:lnSpc>
                <a:spcPct val="100000"/>
              </a:lnSpc>
              <a:spcBef>
                <a:spcPts val="102"/>
              </a:spcBef>
              <a:spcAft>
                <a:spcPts val="0"/>
              </a:spcAft>
              <a:buClrTx/>
              <a:buSzTx/>
              <a:buFontTx/>
              <a:buNone/>
              <a:tabLst/>
              <a:defRPr/>
            </a:pPr>
            <a:r>
              <a:rPr lang="en-US" sz="1400">
                <a:solidFill>
                  <a:srgbClr val="051821"/>
                </a:solidFill>
                <a:cs typeface="Verdana"/>
              </a:rPr>
              <a:t>Yes</a:t>
            </a:r>
          </a:p>
        </p:txBody>
      </p:sp>
      <p:sp>
        <p:nvSpPr>
          <p:cNvPr id="63" name="TextBox 62">
            <a:extLst>
              <a:ext uri="{FF2B5EF4-FFF2-40B4-BE49-F238E27FC236}">
                <a16:creationId xmlns:a16="http://schemas.microsoft.com/office/drawing/2014/main" id="{7D872D37-0D8C-413D-88C9-0DE7DB0E0F92}"/>
              </a:ext>
            </a:extLst>
          </p:cNvPr>
          <p:cNvSpPr txBox="1"/>
          <p:nvPr/>
        </p:nvSpPr>
        <p:spPr>
          <a:xfrm>
            <a:off x="731837" y="3059250"/>
            <a:ext cx="1791196" cy="517065"/>
          </a:xfrm>
          <a:prstGeom prst="rect">
            <a:avLst/>
          </a:prstGeom>
          <a:noFill/>
        </p:spPr>
        <p:txBody>
          <a:bodyPr wrap="none" lIns="182880" tIns="146304" rIns="182880" bIns="146304" rtlCol="0">
            <a:spAutoFit/>
          </a:bodyPr>
          <a:lstStyle/>
          <a:p>
            <a:pPr marR="0" indent="0" algn="ctr" fontAlgn="auto">
              <a:lnSpc>
                <a:spcPct val="90000"/>
              </a:lnSpc>
              <a:spcBef>
                <a:spcPct val="20000"/>
              </a:spcBef>
              <a:spcAft>
                <a:spcPts val="600"/>
              </a:spcAft>
              <a:buClrTx/>
              <a:buSzPct val="90000"/>
              <a:buFontTx/>
              <a:buNone/>
              <a:tabLst/>
              <a:defRPr/>
            </a:pPr>
            <a:r>
              <a:rPr lang="en-US" sz="1600">
                <a:gradFill>
                  <a:gsLst>
                    <a:gs pos="1250">
                      <a:schemeClr val="tx1"/>
                    </a:gs>
                    <a:gs pos="100000">
                      <a:schemeClr val="tx1"/>
                    </a:gs>
                  </a:gsLst>
                  <a:lin ang="5400000" scaled="0"/>
                </a:gradFill>
                <a:latin typeface="Segoe UI Semibold" panose="020B0702040204020203" pitchFamily="34" charset="0"/>
                <a:cs typeface="Segoe UI Semibold" panose="020B0702040204020203" pitchFamily="34" charset="0"/>
              </a:rPr>
              <a:t> Enclave Access</a:t>
            </a:r>
          </a:p>
        </p:txBody>
      </p:sp>
      <p:sp>
        <p:nvSpPr>
          <p:cNvPr id="65" name="object 3">
            <a:extLst>
              <a:ext uri="{FF2B5EF4-FFF2-40B4-BE49-F238E27FC236}">
                <a16:creationId xmlns:a16="http://schemas.microsoft.com/office/drawing/2014/main" id="{75A6149F-D734-4943-9B0B-E8A657C6FA97}"/>
              </a:ext>
            </a:extLst>
          </p:cNvPr>
          <p:cNvSpPr/>
          <p:nvPr/>
        </p:nvSpPr>
        <p:spPr>
          <a:xfrm>
            <a:off x="5882802" y="4420286"/>
            <a:ext cx="973041" cy="6281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kern="0">
                <a:gradFill>
                  <a:gsLst>
                    <a:gs pos="0">
                      <a:srgbClr val="FFFFFF"/>
                    </a:gs>
                    <a:gs pos="100000">
                      <a:srgbClr val="FFFFFF"/>
                    </a:gs>
                  </a:gsLst>
                  <a:lin ang="5400000" scaled="0"/>
                </a:gradFill>
              </a:rPr>
              <a:t>EPCM  Check</a:t>
            </a:r>
          </a:p>
        </p:txBody>
      </p:sp>
      <p:sp>
        <p:nvSpPr>
          <p:cNvPr id="67" name="object 3">
            <a:extLst>
              <a:ext uri="{FF2B5EF4-FFF2-40B4-BE49-F238E27FC236}">
                <a16:creationId xmlns:a16="http://schemas.microsoft.com/office/drawing/2014/main" id="{FF8B01B4-2250-429D-855F-81604C3C2407}"/>
              </a:ext>
            </a:extLst>
          </p:cNvPr>
          <p:cNvSpPr/>
          <p:nvPr/>
        </p:nvSpPr>
        <p:spPr>
          <a:xfrm>
            <a:off x="5391316" y="3109998"/>
            <a:ext cx="1956012" cy="1126882"/>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gradFill>
                <a:gsLst>
                  <a:gs pos="0">
                    <a:srgbClr val="FFFFFF"/>
                  </a:gs>
                  <a:gs pos="100000">
                    <a:srgbClr val="FFFFFF"/>
                  </a:gs>
                </a:gsLst>
                <a:lin ang="5400000" scaled="0"/>
              </a:gradFill>
            </a:endParaRPr>
          </a:p>
        </p:txBody>
      </p:sp>
      <p:sp>
        <p:nvSpPr>
          <p:cNvPr id="69" name="object 3">
            <a:extLst>
              <a:ext uri="{FF2B5EF4-FFF2-40B4-BE49-F238E27FC236}">
                <a16:creationId xmlns:a16="http://schemas.microsoft.com/office/drawing/2014/main" id="{2DF02E19-F7CB-44C5-9F2A-D435BAD455FE}"/>
              </a:ext>
            </a:extLst>
          </p:cNvPr>
          <p:cNvSpPr/>
          <p:nvPr/>
        </p:nvSpPr>
        <p:spPr>
          <a:xfrm>
            <a:off x="5391316" y="5293465"/>
            <a:ext cx="1956012" cy="1126882"/>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gradFill>
                <a:gsLst>
                  <a:gs pos="0">
                    <a:srgbClr val="FFFFFF"/>
                  </a:gs>
                  <a:gs pos="100000">
                    <a:srgbClr val="FFFFFF"/>
                  </a:gs>
                </a:gsLst>
                <a:lin ang="5400000" scaled="0"/>
              </a:gradFill>
            </a:endParaRPr>
          </a:p>
        </p:txBody>
      </p:sp>
      <p:sp>
        <p:nvSpPr>
          <p:cNvPr id="71" name="ZoneTexte 95">
            <a:extLst>
              <a:ext uri="{FF2B5EF4-FFF2-40B4-BE49-F238E27FC236}">
                <a16:creationId xmlns:a16="http://schemas.microsoft.com/office/drawing/2014/main" id="{48C21250-6FCE-4E48-AA4A-48FCCDFDEF7B}"/>
              </a:ext>
            </a:extLst>
          </p:cNvPr>
          <p:cNvSpPr txBox="1"/>
          <p:nvPr/>
        </p:nvSpPr>
        <p:spPr>
          <a:xfrm>
            <a:off x="5410725" y="3346793"/>
            <a:ext cx="1917192" cy="874085"/>
          </a:xfrm>
          <a:prstGeom prst="rect">
            <a:avLst/>
          </a:prstGeom>
          <a:noFill/>
        </p:spPr>
        <p:txBody>
          <a:bodyPr wrap="none" lIns="182880" tIns="146304" rIns="182880" bIns="146304" rtlCol="0">
            <a:spAutoFit/>
          </a:bodyPr>
          <a:lstStyle/>
          <a:p>
            <a:pPr marL="56992" marR="108803" lvl="0" indent="58935" algn="ctr" fontAlgn="auto">
              <a:lnSpc>
                <a:spcPts val="2448"/>
              </a:lnSpc>
              <a:spcBef>
                <a:spcPts val="61"/>
              </a:spcBef>
              <a:spcAft>
                <a:spcPts val="600"/>
              </a:spcAft>
              <a:buClrTx/>
              <a:buSzTx/>
              <a:buFontTx/>
              <a:buNone/>
              <a:tabLst/>
              <a:defRPr/>
            </a:pPr>
            <a:r>
              <a:rPr lang="en-US" sz="1400">
                <a:solidFill>
                  <a:srgbClr val="FFFFFF"/>
                </a:solidFill>
                <a:cs typeface="Verdana"/>
              </a:rPr>
              <a:t>Address in EPC?</a:t>
            </a:r>
          </a:p>
          <a:p>
            <a:pPr>
              <a:lnSpc>
                <a:spcPct val="90000"/>
              </a:lnSpc>
              <a:spcAft>
                <a:spcPts val="600"/>
              </a:spcAft>
            </a:pPr>
            <a:endParaRPr lang="en-US" sz="1400">
              <a:gradFill>
                <a:gsLst>
                  <a:gs pos="2917">
                    <a:schemeClr val="tx1"/>
                  </a:gs>
                  <a:gs pos="30000">
                    <a:schemeClr val="tx1"/>
                  </a:gs>
                </a:gsLst>
                <a:lin ang="5400000" scaled="0"/>
              </a:gradFill>
            </a:endParaRPr>
          </a:p>
        </p:txBody>
      </p:sp>
      <p:sp>
        <p:nvSpPr>
          <p:cNvPr id="73" name="ZoneTexte 96">
            <a:extLst>
              <a:ext uri="{FF2B5EF4-FFF2-40B4-BE49-F238E27FC236}">
                <a16:creationId xmlns:a16="http://schemas.microsoft.com/office/drawing/2014/main" id="{C7DAB2C8-B194-4F15-B6CF-2E8AAF77612B}"/>
              </a:ext>
            </a:extLst>
          </p:cNvPr>
          <p:cNvSpPr txBox="1"/>
          <p:nvPr/>
        </p:nvSpPr>
        <p:spPr>
          <a:xfrm>
            <a:off x="5361276" y="5507892"/>
            <a:ext cx="2100461" cy="566950"/>
          </a:xfrm>
          <a:prstGeom prst="rect">
            <a:avLst/>
          </a:prstGeom>
          <a:noFill/>
        </p:spPr>
        <p:txBody>
          <a:bodyPr wrap="square" lIns="182880" tIns="146304" rIns="182880" bIns="146304" rtlCol="0">
            <a:spAutoFit/>
          </a:bodyPr>
          <a:lstStyle/>
          <a:p>
            <a:pPr marL="56992" marR="108803" lvl="0" indent="58935" algn="ctr" fontAlgn="auto">
              <a:lnSpc>
                <a:spcPts val="2448"/>
              </a:lnSpc>
              <a:spcBef>
                <a:spcPts val="61"/>
              </a:spcBef>
              <a:spcAft>
                <a:spcPts val="600"/>
              </a:spcAft>
              <a:buClrTx/>
              <a:buSzTx/>
              <a:buFontTx/>
              <a:buNone/>
              <a:tabLst/>
              <a:defRPr/>
            </a:pPr>
            <a:r>
              <a:rPr lang="en-US" sz="1400">
                <a:solidFill>
                  <a:srgbClr val="FFFFFF"/>
                </a:solidFill>
                <a:cs typeface="Verdana"/>
              </a:rPr>
              <a:t>Check Pass?</a:t>
            </a:r>
          </a:p>
        </p:txBody>
      </p:sp>
      <p:cxnSp>
        <p:nvCxnSpPr>
          <p:cNvPr id="76" name="Connector: Elbow 75">
            <a:extLst>
              <a:ext uri="{FF2B5EF4-FFF2-40B4-BE49-F238E27FC236}">
                <a16:creationId xmlns:a16="http://schemas.microsoft.com/office/drawing/2014/main" id="{277628DF-9060-4316-9182-EA80C08EE2EC}"/>
              </a:ext>
            </a:extLst>
          </p:cNvPr>
          <p:cNvCxnSpPr>
            <a:cxnSpLocks/>
          </p:cNvCxnSpPr>
          <p:nvPr/>
        </p:nvCxnSpPr>
        <p:spPr>
          <a:xfrm rot="10800000" flipV="1">
            <a:off x="2352425" y="3673439"/>
            <a:ext cx="3017959" cy="633758"/>
          </a:xfrm>
          <a:prstGeom prst="bentConnector2">
            <a:avLst/>
          </a:prstGeom>
          <a:ln w="19050">
            <a:headEnd type="none"/>
            <a:tailEnd type="triangle"/>
          </a:ln>
        </p:spPr>
        <p:style>
          <a:lnRef idx="1">
            <a:schemeClr val="dk1"/>
          </a:lnRef>
          <a:fillRef idx="0">
            <a:schemeClr val="dk1"/>
          </a:fillRef>
          <a:effectRef idx="0">
            <a:schemeClr val="dk1"/>
          </a:effectRef>
          <a:fontRef idx="minor">
            <a:schemeClr val="tx1"/>
          </a:fontRef>
        </p:style>
      </p:cxnSp>
      <p:cxnSp>
        <p:nvCxnSpPr>
          <p:cNvPr id="78" name="Connector: Elbow 77">
            <a:extLst>
              <a:ext uri="{FF2B5EF4-FFF2-40B4-BE49-F238E27FC236}">
                <a16:creationId xmlns:a16="http://schemas.microsoft.com/office/drawing/2014/main" id="{6C9F1C1B-3842-4257-8BE3-509B03D5177B}"/>
              </a:ext>
            </a:extLst>
          </p:cNvPr>
          <p:cNvCxnSpPr>
            <a:cxnSpLocks/>
          </p:cNvCxnSpPr>
          <p:nvPr/>
        </p:nvCxnSpPr>
        <p:spPr>
          <a:xfrm rot="10800000">
            <a:off x="2352425" y="5033550"/>
            <a:ext cx="3017959" cy="823356"/>
          </a:xfrm>
          <a:prstGeom prst="bentConnector2">
            <a:avLst/>
          </a:prstGeom>
          <a:ln w="19050">
            <a:headEnd type="none"/>
            <a:tailEnd type="triangle"/>
          </a:ln>
        </p:spPr>
        <p:style>
          <a:lnRef idx="1">
            <a:schemeClr val="dk1"/>
          </a:lnRef>
          <a:fillRef idx="0">
            <a:schemeClr val="dk1"/>
          </a:fillRef>
          <a:effectRef idx="0">
            <a:schemeClr val="dk1"/>
          </a:effectRef>
          <a:fontRef idx="minor">
            <a:schemeClr val="tx1"/>
          </a:fontRef>
        </p:style>
      </p:cxnSp>
      <p:sp>
        <p:nvSpPr>
          <p:cNvPr id="80" name="object 12">
            <a:extLst>
              <a:ext uri="{FF2B5EF4-FFF2-40B4-BE49-F238E27FC236}">
                <a16:creationId xmlns:a16="http://schemas.microsoft.com/office/drawing/2014/main" id="{36EA8702-E33A-43F1-84B4-2DA8D5EB0C8D}"/>
              </a:ext>
            </a:extLst>
          </p:cNvPr>
          <p:cNvSpPr txBox="1"/>
          <p:nvPr/>
        </p:nvSpPr>
        <p:spPr>
          <a:xfrm>
            <a:off x="3997952" y="3767340"/>
            <a:ext cx="498424" cy="228523"/>
          </a:xfrm>
          <a:prstGeom prst="rect">
            <a:avLst/>
          </a:prstGeom>
        </p:spPr>
        <p:txBody>
          <a:bodyPr vert="horz" wrap="square" lIns="0" tIns="12953" rIns="0" bIns="0" rtlCol="0">
            <a:spAutoFit/>
          </a:bodyPr>
          <a:lstStyle/>
          <a:p>
            <a:pPr marL="12953" marR="0" lvl="0" indent="0" algn="l" defTabSz="932742" rtl="0" eaLnBrk="1" fontAlgn="auto" latinLnBrk="0" hangingPunct="1">
              <a:lnSpc>
                <a:spcPct val="100000"/>
              </a:lnSpc>
              <a:spcBef>
                <a:spcPts val="102"/>
              </a:spcBef>
              <a:spcAft>
                <a:spcPts val="0"/>
              </a:spcAft>
              <a:buClrTx/>
              <a:buSzTx/>
              <a:buFontTx/>
              <a:buNone/>
              <a:tabLst/>
              <a:defRPr/>
            </a:pPr>
            <a:r>
              <a:rPr kumimoji="0" lang="fr-FR" sz="1400" b="0" i="0" u="none" strike="noStrike" kern="1200" cap="none" spc="-5" normalizeH="0" baseline="0" noProof="0">
                <a:ln>
                  <a:noFill/>
                </a:ln>
                <a:solidFill>
                  <a:srgbClr val="051821"/>
                </a:solidFill>
                <a:effectLst/>
                <a:uLnTx/>
                <a:uFillTx/>
                <a:ea typeface="+mn-ea"/>
                <a:cs typeface="Verdana"/>
              </a:rPr>
              <a:t>No</a:t>
            </a:r>
            <a:endParaRPr kumimoji="0" lang="fr-FR" sz="1400" b="0" i="0" u="none" strike="noStrike" kern="1200" cap="none" spc="0" normalizeH="0" baseline="0" noProof="0">
              <a:ln>
                <a:noFill/>
              </a:ln>
              <a:solidFill>
                <a:srgbClr val="FFFFFF"/>
              </a:solidFill>
              <a:effectLst/>
              <a:uLnTx/>
              <a:uFillTx/>
              <a:ea typeface="+mn-ea"/>
              <a:cs typeface="Verdana"/>
            </a:endParaRPr>
          </a:p>
        </p:txBody>
      </p:sp>
      <p:sp>
        <p:nvSpPr>
          <p:cNvPr id="82" name="object 12">
            <a:extLst>
              <a:ext uri="{FF2B5EF4-FFF2-40B4-BE49-F238E27FC236}">
                <a16:creationId xmlns:a16="http://schemas.microsoft.com/office/drawing/2014/main" id="{1A143938-7853-4A23-A50D-1AF68079BD5A}"/>
              </a:ext>
            </a:extLst>
          </p:cNvPr>
          <p:cNvSpPr txBox="1"/>
          <p:nvPr/>
        </p:nvSpPr>
        <p:spPr>
          <a:xfrm>
            <a:off x="3997952" y="5867074"/>
            <a:ext cx="498424" cy="228523"/>
          </a:xfrm>
          <a:prstGeom prst="rect">
            <a:avLst/>
          </a:prstGeom>
        </p:spPr>
        <p:txBody>
          <a:bodyPr vert="horz" wrap="square" lIns="0" tIns="12953" rIns="0" bIns="0" rtlCol="0">
            <a:spAutoFit/>
          </a:bodyPr>
          <a:lstStyle/>
          <a:p>
            <a:pPr marL="12953" marR="0" lvl="0" indent="0" algn="l" defTabSz="932742" rtl="0" eaLnBrk="1" fontAlgn="auto" latinLnBrk="0" hangingPunct="1">
              <a:lnSpc>
                <a:spcPct val="100000"/>
              </a:lnSpc>
              <a:spcBef>
                <a:spcPts val="102"/>
              </a:spcBef>
              <a:spcAft>
                <a:spcPts val="0"/>
              </a:spcAft>
              <a:buClrTx/>
              <a:buSzTx/>
              <a:buFontTx/>
              <a:buNone/>
              <a:tabLst/>
              <a:defRPr/>
            </a:pPr>
            <a:r>
              <a:rPr kumimoji="0" lang="fr-FR" sz="1400" b="0" i="0" u="none" strike="noStrike" kern="1200" cap="none" spc="-5" normalizeH="0" baseline="0" noProof="0">
                <a:ln>
                  <a:noFill/>
                </a:ln>
                <a:solidFill>
                  <a:srgbClr val="051821"/>
                </a:solidFill>
                <a:effectLst/>
                <a:uLnTx/>
                <a:uFillTx/>
                <a:ea typeface="+mn-ea"/>
                <a:cs typeface="Verdana"/>
              </a:rPr>
              <a:t>No</a:t>
            </a:r>
            <a:endParaRPr kumimoji="0" lang="fr-FR" sz="1400" b="0" i="0" u="none" strike="noStrike" kern="1200" cap="none" spc="0" normalizeH="0" baseline="0" noProof="0">
              <a:ln>
                <a:noFill/>
              </a:ln>
              <a:solidFill>
                <a:srgbClr val="FFFFFF"/>
              </a:solidFill>
              <a:effectLst/>
              <a:uLnTx/>
              <a:uFillTx/>
              <a:ea typeface="+mn-ea"/>
              <a:cs typeface="Verdana"/>
            </a:endParaRPr>
          </a:p>
        </p:txBody>
      </p:sp>
      <p:sp>
        <p:nvSpPr>
          <p:cNvPr id="84" name="TextBox 83">
            <a:extLst>
              <a:ext uri="{FF2B5EF4-FFF2-40B4-BE49-F238E27FC236}">
                <a16:creationId xmlns:a16="http://schemas.microsoft.com/office/drawing/2014/main" id="{46564CFA-1173-4334-B85D-3541CE48359E}"/>
              </a:ext>
            </a:extLst>
          </p:cNvPr>
          <p:cNvSpPr txBox="1"/>
          <p:nvPr/>
        </p:nvSpPr>
        <p:spPr>
          <a:xfrm>
            <a:off x="1478274" y="4307197"/>
            <a:ext cx="1748299" cy="96026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defPPr>
              <a:defRPr lang="en-US"/>
            </a:defPPr>
            <a:lvl1pPr algn="ctr">
              <a:defRPr sz="1400" kern="0">
                <a:gradFill>
                  <a:gsLst>
                    <a:gs pos="0">
                      <a:srgbClr val="FFFFFF"/>
                    </a:gs>
                    <a:gs pos="100000">
                      <a:srgbClr val="FFFFFF"/>
                    </a:gs>
                  </a:gsLst>
                  <a:lin ang="5400000" scaled="0"/>
                </a:gra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fr-FR"/>
              <a:t>Signal </a:t>
            </a:r>
            <a:r>
              <a:rPr lang="fr-FR" err="1"/>
              <a:t>Fault</a:t>
            </a:r>
            <a:endParaRPr lang="fr-FR"/>
          </a:p>
        </p:txBody>
      </p:sp>
    </p:spTree>
    <p:extLst>
      <p:ext uri="{BB962C8B-B14F-4D97-AF65-F5344CB8AC3E}">
        <p14:creationId xmlns:p14="http://schemas.microsoft.com/office/powerpoint/2010/main" val="798167158"/>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72274" y="144462"/>
            <a:ext cx="11889564" cy="860424"/>
          </a:xfrm>
        </p:spPr>
        <p:txBody>
          <a:bodyPr/>
          <a:lstStyle/>
          <a:p>
            <a:r>
              <a:rPr lang="en-US"/>
              <a:t>Protecting against memory spying attacks</a:t>
            </a:r>
          </a:p>
        </p:txBody>
      </p:sp>
      <p:sp>
        <p:nvSpPr>
          <p:cNvPr id="7" name="Rectangle 6">
            <a:extLst>
              <a:ext uri="{FF2B5EF4-FFF2-40B4-BE49-F238E27FC236}">
                <a16:creationId xmlns:a16="http://schemas.microsoft.com/office/drawing/2014/main" id="{54E9B083-25CB-4D41-9AF5-3122EE9A2F2F}"/>
              </a:ext>
            </a:extLst>
          </p:cNvPr>
          <p:cNvSpPr/>
          <p:nvPr/>
        </p:nvSpPr>
        <p:spPr>
          <a:xfrm>
            <a:off x="46037" y="6582260"/>
            <a:ext cx="3919466" cy="276999"/>
          </a:xfrm>
          <a:prstGeom prst="rect">
            <a:avLst/>
          </a:prstGeom>
        </p:spPr>
        <p:txBody>
          <a:bodyPr wrap="square">
            <a:spAutoFit/>
          </a:bodyPr>
          <a:lstStyle/>
          <a:p>
            <a:pPr>
              <a:spcBef>
                <a:spcPts val="1200"/>
              </a:spcBef>
            </a:pPr>
            <a:r>
              <a:rPr lang="fr-FR" sz="1200"/>
              <a:t>Intel Source (</a:t>
            </a:r>
            <a:r>
              <a:rPr lang="en-US" sz="1200">
                <a:hlinkClick r:id="rId3"/>
              </a:rPr>
              <a:t>Intel Software Guard Extensions</a:t>
            </a:r>
            <a:r>
              <a:rPr lang="en-US" sz="1200"/>
              <a:t>) </a:t>
            </a:r>
          </a:p>
        </p:txBody>
      </p:sp>
      <p:sp>
        <p:nvSpPr>
          <p:cNvPr id="3" name="Rectangle 2">
            <a:extLst>
              <a:ext uri="{FF2B5EF4-FFF2-40B4-BE49-F238E27FC236}">
                <a16:creationId xmlns:a16="http://schemas.microsoft.com/office/drawing/2014/main" id="{2D917CE6-35B4-4FCF-A64A-972B14E865AF}"/>
              </a:ext>
            </a:extLst>
          </p:cNvPr>
          <p:cNvSpPr/>
          <p:nvPr/>
        </p:nvSpPr>
        <p:spPr bwMode="auto">
          <a:xfrm>
            <a:off x="677333" y="2252133"/>
            <a:ext cx="2489200" cy="353906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fr-FR"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Rectangle: Rounded Corners 4">
            <a:extLst>
              <a:ext uri="{FF2B5EF4-FFF2-40B4-BE49-F238E27FC236}">
                <a16:creationId xmlns:a16="http://schemas.microsoft.com/office/drawing/2014/main" id="{4D417ECA-BBFA-4A81-B132-F64A291EE8D8}"/>
              </a:ext>
            </a:extLst>
          </p:cNvPr>
          <p:cNvSpPr/>
          <p:nvPr/>
        </p:nvSpPr>
        <p:spPr bwMode="auto">
          <a:xfrm>
            <a:off x="1177677" y="2747684"/>
            <a:ext cx="1456267" cy="73712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defRPr/>
            </a:pPr>
            <a:r>
              <a:rPr lang="en-US" sz="1600">
                <a:solidFill>
                  <a:schemeClr val="bg1"/>
                </a:solidFill>
              </a:rPr>
              <a:t>Cores</a:t>
            </a:r>
            <a:r>
              <a:rPr lang="fr-FR">
                <a:solidFill>
                  <a:schemeClr val="bg1"/>
                </a:solidFill>
              </a:rPr>
              <a:t> </a:t>
            </a:r>
          </a:p>
        </p:txBody>
      </p:sp>
      <p:sp>
        <p:nvSpPr>
          <p:cNvPr id="9" name="Rectangle: Rounded Corners 5">
            <a:extLst>
              <a:ext uri="{FF2B5EF4-FFF2-40B4-BE49-F238E27FC236}">
                <a16:creationId xmlns:a16="http://schemas.microsoft.com/office/drawing/2014/main" id="{02BE3268-BE6F-4A7A-BFEE-7C1FF6F2B439}"/>
              </a:ext>
            </a:extLst>
          </p:cNvPr>
          <p:cNvSpPr/>
          <p:nvPr/>
        </p:nvSpPr>
        <p:spPr bwMode="auto">
          <a:xfrm>
            <a:off x="1177677" y="3786968"/>
            <a:ext cx="1456267" cy="73712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defRPr/>
            </a:pPr>
            <a:r>
              <a:rPr lang="fr-FR" sz="1600">
                <a:solidFill>
                  <a:schemeClr val="bg1"/>
                </a:solidFill>
              </a:rPr>
              <a:t>Cache</a:t>
            </a:r>
            <a:endParaRPr lang="fr-FR">
              <a:solidFill>
                <a:schemeClr val="bg1"/>
              </a:solidFill>
            </a:endParaRPr>
          </a:p>
        </p:txBody>
      </p:sp>
      <p:sp>
        <p:nvSpPr>
          <p:cNvPr id="11" name="Rectangle: Rounded Corners 6">
            <a:extLst>
              <a:ext uri="{FF2B5EF4-FFF2-40B4-BE49-F238E27FC236}">
                <a16:creationId xmlns:a16="http://schemas.microsoft.com/office/drawing/2014/main" id="{68769ADD-7D15-4FC5-9FB1-5E4346AB7DE4}"/>
              </a:ext>
            </a:extLst>
          </p:cNvPr>
          <p:cNvSpPr/>
          <p:nvPr/>
        </p:nvSpPr>
        <p:spPr bwMode="auto">
          <a:xfrm>
            <a:off x="5625571" y="2546350"/>
            <a:ext cx="2316162" cy="2262716"/>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a:lnSpc>
                <a:spcPct val="90000"/>
              </a:lnSpc>
              <a:spcAft>
                <a:spcPts val="600"/>
              </a:spcAft>
              <a:defRPr/>
            </a:pPr>
            <a:r>
              <a:rPr lang="fr-FR" sz="1600">
                <a:solidFill>
                  <a:schemeClr val="bg1"/>
                </a:solidFill>
              </a:rPr>
              <a:t>System Memory</a:t>
            </a:r>
          </a:p>
        </p:txBody>
      </p:sp>
      <p:sp>
        <p:nvSpPr>
          <p:cNvPr id="13" name="TextBox 18">
            <a:extLst>
              <a:ext uri="{FF2B5EF4-FFF2-40B4-BE49-F238E27FC236}">
                <a16:creationId xmlns:a16="http://schemas.microsoft.com/office/drawing/2014/main" id="{A1B54CFA-6D54-402D-BED2-E34FE3F96A58}"/>
              </a:ext>
            </a:extLst>
          </p:cNvPr>
          <p:cNvSpPr txBox="1"/>
          <p:nvPr/>
        </p:nvSpPr>
        <p:spPr>
          <a:xfrm>
            <a:off x="8234461" y="1711971"/>
            <a:ext cx="2513783" cy="517065"/>
          </a:xfrm>
          <a:prstGeom prst="rect">
            <a:avLst/>
          </a:prstGeom>
          <a:noFill/>
        </p:spPr>
        <p:txBody>
          <a:bodyPr wrap="square" lIns="182880" tIns="146304" rIns="182880" bIns="146304" rtlCol="0">
            <a:spAutoFit/>
          </a:bodyPr>
          <a:lstStyle/>
          <a:p>
            <a:pPr algn="ctr">
              <a:lnSpc>
                <a:spcPct val="90000"/>
              </a:lnSpc>
              <a:spcBef>
                <a:spcPct val="20000"/>
              </a:spcBef>
              <a:spcAft>
                <a:spcPts val="600"/>
              </a:spcAft>
              <a:buSzPct val="90000"/>
              <a:defRPr/>
            </a:pPr>
            <a:r>
              <a:rPr lang="en-US" sz="1600">
                <a:gradFill>
                  <a:gsLst>
                    <a:gs pos="1250">
                      <a:schemeClr val="tx1"/>
                    </a:gs>
                    <a:gs pos="100000">
                      <a:schemeClr val="tx1"/>
                    </a:gs>
                  </a:gsLst>
                  <a:lin ang="5400000" scaled="0"/>
                </a:gradFill>
                <a:latin typeface="Segoe UI Semibold" panose="020B0702040204020203" pitchFamily="34" charset="0"/>
                <a:cs typeface="Segoe UI Semibold" panose="020B0702040204020203" pitchFamily="34" charset="0"/>
              </a:rPr>
              <a:t>Non-Enclave Access</a:t>
            </a:r>
          </a:p>
        </p:txBody>
      </p:sp>
      <p:sp>
        <p:nvSpPr>
          <p:cNvPr id="15" name="TextBox 10">
            <a:extLst>
              <a:ext uri="{FF2B5EF4-FFF2-40B4-BE49-F238E27FC236}">
                <a16:creationId xmlns:a16="http://schemas.microsoft.com/office/drawing/2014/main" id="{8CA50479-0A2B-492B-B907-629536879095}"/>
              </a:ext>
            </a:extLst>
          </p:cNvPr>
          <p:cNvSpPr txBox="1"/>
          <p:nvPr/>
        </p:nvSpPr>
        <p:spPr>
          <a:xfrm>
            <a:off x="6598954" y="3159104"/>
            <a:ext cx="369395" cy="627864"/>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endParaRPr kumimoji="0" lang="fr-FR" sz="2400" b="0" i="0" u="none" strike="noStrike" kern="1200" cap="none" spc="0" normalizeH="0" baseline="0" noProof="0">
              <a:ln>
                <a:noFill/>
              </a:ln>
              <a:solidFill>
                <a:srgbClr val="505050">
                  <a:lumMod val="50000"/>
                </a:srgbClr>
              </a:solidFill>
              <a:effectLst/>
              <a:uLnTx/>
              <a:uFillTx/>
              <a:latin typeface="Segoe UI"/>
              <a:ea typeface="+mn-ea"/>
              <a:cs typeface="+mn-cs"/>
            </a:endParaRPr>
          </a:p>
        </p:txBody>
      </p:sp>
    </p:spTree>
    <p:extLst>
      <p:ext uri="{BB962C8B-B14F-4D97-AF65-F5344CB8AC3E}">
        <p14:creationId xmlns:p14="http://schemas.microsoft.com/office/powerpoint/2010/main" val="3119398156"/>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72274" y="144462"/>
            <a:ext cx="11889564" cy="860424"/>
          </a:xfrm>
        </p:spPr>
        <p:txBody>
          <a:bodyPr/>
          <a:lstStyle/>
          <a:p>
            <a:r>
              <a:rPr lang="en-US"/>
              <a:t>Protecting vs. memory snooping attacks</a:t>
            </a:r>
          </a:p>
        </p:txBody>
      </p:sp>
      <p:sp>
        <p:nvSpPr>
          <p:cNvPr id="7" name="Rectangle 6">
            <a:extLst>
              <a:ext uri="{FF2B5EF4-FFF2-40B4-BE49-F238E27FC236}">
                <a16:creationId xmlns:a16="http://schemas.microsoft.com/office/drawing/2014/main" id="{54E9B083-25CB-4D41-9AF5-3122EE9A2F2F}"/>
              </a:ext>
            </a:extLst>
          </p:cNvPr>
          <p:cNvSpPr/>
          <p:nvPr/>
        </p:nvSpPr>
        <p:spPr>
          <a:xfrm>
            <a:off x="46037" y="6582260"/>
            <a:ext cx="3919466" cy="276999"/>
          </a:xfrm>
          <a:prstGeom prst="rect">
            <a:avLst/>
          </a:prstGeom>
        </p:spPr>
        <p:txBody>
          <a:bodyPr wrap="square">
            <a:spAutoFit/>
          </a:bodyPr>
          <a:lstStyle/>
          <a:p>
            <a:pPr>
              <a:spcBef>
                <a:spcPts val="1200"/>
              </a:spcBef>
            </a:pPr>
            <a:r>
              <a:rPr lang="fr-FR" sz="1200"/>
              <a:t>Intel Source (</a:t>
            </a:r>
            <a:r>
              <a:rPr lang="en-US" sz="1200">
                <a:hlinkClick r:id="rId3"/>
              </a:rPr>
              <a:t>Intel Software Guard Extensions</a:t>
            </a:r>
            <a:r>
              <a:rPr lang="en-US" sz="1200"/>
              <a:t>) </a:t>
            </a:r>
          </a:p>
        </p:txBody>
      </p:sp>
      <p:sp>
        <p:nvSpPr>
          <p:cNvPr id="3" name="Rectangle 2">
            <a:extLst>
              <a:ext uri="{FF2B5EF4-FFF2-40B4-BE49-F238E27FC236}">
                <a16:creationId xmlns:a16="http://schemas.microsoft.com/office/drawing/2014/main" id="{1CAB3BA3-207D-4C86-9A2D-A2B985DD8E9B}"/>
              </a:ext>
            </a:extLst>
          </p:cNvPr>
          <p:cNvSpPr/>
          <p:nvPr/>
        </p:nvSpPr>
        <p:spPr bwMode="auto">
          <a:xfrm>
            <a:off x="677333" y="2252133"/>
            <a:ext cx="2489200" cy="3539067"/>
          </a:xfrm>
          <a:prstGeom prst="rect">
            <a:avLst/>
          </a:prstGeom>
          <a:pattFill prst="pct25">
            <a:fgClr>
              <a:schemeClr val="bg1">
                <a:lumMod val="50000"/>
              </a:schemeClr>
            </a:fgClr>
            <a:bgClr>
              <a:schemeClr val="bg1"/>
            </a:bgClr>
          </a:pattFill>
          <a:ln w="38100">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fr-FR" sz="2400">
              <a:gradFill>
                <a:gsLst>
                  <a:gs pos="0">
                    <a:srgbClr val="FFFFFF"/>
                  </a:gs>
                  <a:gs pos="100000">
                    <a:srgbClr val="FFFFFF"/>
                  </a:gs>
                </a:gsLst>
                <a:lin ang="5400000" scaled="0"/>
              </a:gradFill>
              <a:latin typeface="Segoe UI"/>
              <a:cs typeface="Segoe UI" pitchFamily="34" charset="0"/>
            </a:endParaRPr>
          </a:p>
        </p:txBody>
      </p:sp>
      <p:sp>
        <p:nvSpPr>
          <p:cNvPr id="5" name="TextBox 18">
            <a:extLst>
              <a:ext uri="{FF2B5EF4-FFF2-40B4-BE49-F238E27FC236}">
                <a16:creationId xmlns:a16="http://schemas.microsoft.com/office/drawing/2014/main" id="{40CF5039-58DD-4B5D-AB1E-D92FFC768706}"/>
              </a:ext>
            </a:extLst>
          </p:cNvPr>
          <p:cNvSpPr txBox="1"/>
          <p:nvPr/>
        </p:nvSpPr>
        <p:spPr>
          <a:xfrm>
            <a:off x="8234461" y="1711971"/>
            <a:ext cx="2513783" cy="517065"/>
          </a:xfrm>
          <a:prstGeom prst="rect">
            <a:avLst/>
          </a:prstGeom>
          <a:noFill/>
        </p:spPr>
        <p:txBody>
          <a:bodyPr wrap="square" lIns="182880" tIns="146304" rIns="182880" bIns="146304" rtlCol="0">
            <a:spAutoFit/>
          </a:bodyPr>
          <a:lstStyle/>
          <a:p>
            <a:pPr algn="ctr">
              <a:lnSpc>
                <a:spcPct val="90000"/>
              </a:lnSpc>
              <a:spcBef>
                <a:spcPct val="20000"/>
              </a:spcBef>
              <a:spcAft>
                <a:spcPts val="600"/>
              </a:spcAft>
              <a:buSzPct val="90000"/>
              <a:defRPr/>
            </a:pPr>
            <a:r>
              <a:rPr lang="en-US" sz="1600">
                <a:gradFill>
                  <a:gsLst>
                    <a:gs pos="1250">
                      <a:schemeClr val="tx1"/>
                    </a:gs>
                    <a:gs pos="100000">
                      <a:schemeClr val="tx1"/>
                    </a:gs>
                  </a:gsLst>
                  <a:lin ang="5400000" scaled="0"/>
                </a:gradFill>
                <a:latin typeface="Segoe UI Semibold" panose="020B0702040204020203" pitchFamily="34" charset="0"/>
                <a:cs typeface="Segoe UI Semibold" panose="020B0702040204020203" pitchFamily="34" charset="0"/>
              </a:rPr>
              <a:t>Non-Enclave Access</a:t>
            </a:r>
          </a:p>
        </p:txBody>
      </p:sp>
      <p:sp>
        <p:nvSpPr>
          <p:cNvPr id="9" name="Rectangle: Rounded Corners 6">
            <a:extLst>
              <a:ext uri="{FF2B5EF4-FFF2-40B4-BE49-F238E27FC236}">
                <a16:creationId xmlns:a16="http://schemas.microsoft.com/office/drawing/2014/main" id="{6A666BE6-8E9F-469B-A2FA-690D1A29F152}"/>
              </a:ext>
            </a:extLst>
          </p:cNvPr>
          <p:cNvSpPr/>
          <p:nvPr/>
        </p:nvSpPr>
        <p:spPr bwMode="auto">
          <a:xfrm>
            <a:off x="5625571" y="2546350"/>
            <a:ext cx="2316162" cy="2262716"/>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a:lnSpc>
                <a:spcPct val="90000"/>
              </a:lnSpc>
              <a:spcAft>
                <a:spcPts val="600"/>
              </a:spcAft>
              <a:defRPr/>
            </a:pPr>
            <a:r>
              <a:rPr lang="fr-FR" sz="1600">
                <a:solidFill>
                  <a:schemeClr val="bg1"/>
                </a:solidFill>
              </a:rPr>
              <a:t>System Memory</a:t>
            </a:r>
          </a:p>
        </p:txBody>
      </p:sp>
      <p:sp>
        <p:nvSpPr>
          <p:cNvPr id="11" name="TextBox 10">
            <a:extLst>
              <a:ext uri="{FF2B5EF4-FFF2-40B4-BE49-F238E27FC236}">
                <a16:creationId xmlns:a16="http://schemas.microsoft.com/office/drawing/2014/main" id="{0F263EE5-9AC7-4EBA-BA71-CC2B0519E1DC}"/>
              </a:ext>
            </a:extLst>
          </p:cNvPr>
          <p:cNvSpPr txBox="1"/>
          <p:nvPr/>
        </p:nvSpPr>
        <p:spPr>
          <a:xfrm>
            <a:off x="6598954" y="3159104"/>
            <a:ext cx="369395" cy="627864"/>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endParaRPr kumimoji="0" lang="fr-FR" sz="2400" b="0" i="0" u="none" strike="noStrike" kern="1200" cap="none" spc="0" normalizeH="0" baseline="0" noProof="0">
              <a:ln>
                <a:noFill/>
              </a:ln>
              <a:solidFill>
                <a:srgbClr val="505050">
                  <a:lumMod val="50000"/>
                </a:srgbClr>
              </a:solidFill>
              <a:effectLst/>
              <a:uLnTx/>
              <a:uFillTx/>
              <a:latin typeface="Segoe UI"/>
              <a:ea typeface="+mn-ea"/>
              <a:cs typeface="+mn-cs"/>
            </a:endParaRPr>
          </a:p>
        </p:txBody>
      </p:sp>
      <p:sp>
        <p:nvSpPr>
          <p:cNvPr id="13" name="Rectangle: Rounded Corners 4">
            <a:extLst>
              <a:ext uri="{FF2B5EF4-FFF2-40B4-BE49-F238E27FC236}">
                <a16:creationId xmlns:a16="http://schemas.microsoft.com/office/drawing/2014/main" id="{70D7B7C7-EC40-4ECD-8CBD-91F49C460D5E}"/>
              </a:ext>
            </a:extLst>
          </p:cNvPr>
          <p:cNvSpPr/>
          <p:nvPr/>
        </p:nvSpPr>
        <p:spPr bwMode="auto">
          <a:xfrm>
            <a:off x="1177677" y="2747684"/>
            <a:ext cx="1456267" cy="73712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defRPr/>
            </a:pPr>
            <a:r>
              <a:rPr lang="en-US" sz="1600">
                <a:solidFill>
                  <a:schemeClr val="bg1"/>
                </a:solidFill>
              </a:rPr>
              <a:t>Cores</a:t>
            </a:r>
            <a:r>
              <a:rPr lang="fr-FR">
                <a:solidFill>
                  <a:schemeClr val="bg1"/>
                </a:solidFill>
              </a:rPr>
              <a:t> </a:t>
            </a:r>
          </a:p>
        </p:txBody>
      </p:sp>
      <p:sp>
        <p:nvSpPr>
          <p:cNvPr id="15" name="Rectangle: Rounded Corners 5">
            <a:extLst>
              <a:ext uri="{FF2B5EF4-FFF2-40B4-BE49-F238E27FC236}">
                <a16:creationId xmlns:a16="http://schemas.microsoft.com/office/drawing/2014/main" id="{DE3DA174-3370-4C9C-AC9A-687D9073D0F3}"/>
              </a:ext>
            </a:extLst>
          </p:cNvPr>
          <p:cNvSpPr/>
          <p:nvPr/>
        </p:nvSpPr>
        <p:spPr bwMode="auto">
          <a:xfrm>
            <a:off x="1177677" y="3786968"/>
            <a:ext cx="1456267" cy="73712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defRPr/>
            </a:pPr>
            <a:r>
              <a:rPr lang="fr-FR" sz="1200">
                <a:solidFill>
                  <a:schemeClr val="bg1"/>
                </a:solidFill>
              </a:rPr>
              <a:t>Cache</a:t>
            </a:r>
            <a:endParaRPr lang="fr-FR">
              <a:solidFill>
                <a:schemeClr val="bg1"/>
              </a:solidFill>
            </a:endParaRPr>
          </a:p>
        </p:txBody>
      </p:sp>
      <p:sp>
        <p:nvSpPr>
          <p:cNvPr id="19" name="TextBox 18">
            <a:extLst>
              <a:ext uri="{FF2B5EF4-FFF2-40B4-BE49-F238E27FC236}">
                <a16:creationId xmlns:a16="http://schemas.microsoft.com/office/drawing/2014/main" id="{F1AD6FF8-BB4F-408D-94DE-CB3145B568C4}"/>
              </a:ext>
            </a:extLst>
          </p:cNvPr>
          <p:cNvSpPr txBox="1"/>
          <p:nvPr/>
        </p:nvSpPr>
        <p:spPr>
          <a:xfrm>
            <a:off x="8144935" y="2065870"/>
            <a:ext cx="4291539" cy="683264"/>
          </a:xfrm>
          <a:prstGeom prst="rect">
            <a:avLst/>
          </a:prstGeom>
          <a:noFill/>
        </p:spPr>
        <p:txBody>
          <a:bodyPr wrap="square" lIns="182880" tIns="146304" rIns="182880" bIns="146304" rtlCol="0">
            <a:spAutoFit/>
          </a:bodyPr>
          <a:lstStyle/>
          <a:p>
            <a:pPr marL="584200" marR="0" lvl="1" indent="-241300" fontAlgn="auto">
              <a:lnSpc>
                <a:spcPct val="90000"/>
              </a:lnSpc>
              <a:spcBef>
                <a:spcPct val="20000"/>
              </a:spcBef>
              <a:spcAft>
                <a:spcPts val="600"/>
              </a:spcAft>
              <a:buClrTx/>
              <a:buSzPct val="90000"/>
              <a:buFont typeface="Arial" pitchFamily="34" charset="0"/>
              <a:buChar char="•"/>
              <a:tabLst/>
              <a:defRPr/>
            </a:pPr>
            <a:r>
              <a:rPr lang="en-US" sz="1400"/>
              <a:t>Security perimeter is the CPU package boundary</a:t>
            </a:r>
            <a:endParaRPr lang="fr-FR" sz="1400">
              <a:gradFill>
                <a:gsLst>
                  <a:gs pos="1250">
                    <a:schemeClr val="tx1"/>
                  </a:gs>
                  <a:gs pos="100000">
                    <a:schemeClr val="tx1"/>
                  </a:gs>
                </a:gsLst>
                <a:lin ang="5400000" scaled="0"/>
              </a:gradFill>
            </a:endParaRPr>
          </a:p>
        </p:txBody>
      </p:sp>
    </p:spTree>
    <p:extLst>
      <p:ext uri="{BB962C8B-B14F-4D97-AF65-F5344CB8AC3E}">
        <p14:creationId xmlns:p14="http://schemas.microsoft.com/office/powerpoint/2010/main" val="333510280"/>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72274" y="144462"/>
            <a:ext cx="11889564" cy="860424"/>
          </a:xfrm>
        </p:spPr>
        <p:txBody>
          <a:bodyPr/>
          <a:lstStyle/>
          <a:p>
            <a:r>
              <a:rPr lang="en-US"/>
              <a:t>Confidential Computing Track</a:t>
            </a:r>
          </a:p>
        </p:txBody>
      </p:sp>
      <p:sp>
        <p:nvSpPr>
          <p:cNvPr id="3" name="Espace réservé du texte 2"/>
          <p:cNvSpPr>
            <a:spLocks noGrp="1"/>
          </p:cNvSpPr>
          <p:nvPr>
            <p:ph type="body" sz="quarter" idx="10"/>
          </p:nvPr>
        </p:nvSpPr>
        <p:spPr>
          <a:xfrm>
            <a:off x="274638" y="1212850"/>
            <a:ext cx="11887200" cy="4494212"/>
          </a:xfrm>
        </p:spPr>
        <p:txBody>
          <a:bodyPr>
            <a:normAutofit lnSpcReduction="10000"/>
          </a:bodyPr>
          <a:lstStyle/>
          <a:p>
            <a:pPr lvl="0">
              <a:lnSpc>
                <a:spcPct val="120000"/>
              </a:lnSpc>
              <a:spcBef>
                <a:spcPts val="1200"/>
              </a:spcBef>
            </a:pPr>
            <a:r>
              <a:rPr lang="en-US"/>
              <a:t>A deeper look at the Intel SGX technology</a:t>
            </a:r>
          </a:p>
          <a:p>
            <a:pPr lvl="0">
              <a:lnSpc>
                <a:spcPct val="120000"/>
              </a:lnSpc>
              <a:spcBef>
                <a:spcPts val="1200"/>
              </a:spcBef>
            </a:pPr>
            <a:r>
              <a:rPr lang="en-US"/>
              <a:t>Doing “Lift &amp; Shift” for existing apps</a:t>
            </a:r>
          </a:p>
          <a:p>
            <a:pPr lvl="0">
              <a:lnSpc>
                <a:spcPct val="120000"/>
              </a:lnSpc>
              <a:spcBef>
                <a:spcPts val="1200"/>
              </a:spcBef>
            </a:pPr>
            <a:r>
              <a:rPr lang="en-US"/>
              <a:t>Designing enclaves for new/refactored apps</a:t>
            </a:r>
          </a:p>
          <a:p>
            <a:pPr lvl="0">
              <a:lnSpc>
                <a:spcPct val="120000"/>
              </a:lnSpc>
              <a:spcBef>
                <a:spcPts val="1200"/>
              </a:spcBef>
            </a:pPr>
            <a:r>
              <a:rPr lang="en-US"/>
              <a:t>Attesting an enclave</a:t>
            </a:r>
          </a:p>
          <a:p>
            <a:pPr lvl="0">
              <a:lnSpc>
                <a:spcPct val="120000"/>
              </a:lnSpc>
              <a:spcBef>
                <a:spcPts val="1200"/>
              </a:spcBef>
            </a:pPr>
            <a:r>
              <a:rPr lang="en-US" sz="2400"/>
              <a:t>Understanding adversary models and attacks</a:t>
            </a:r>
          </a:p>
          <a:p>
            <a:pPr>
              <a:lnSpc>
                <a:spcPct val="120000"/>
              </a:lnSpc>
              <a:spcBef>
                <a:spcPts val="1200"/>
              </a:spcBef>
            </a:pPr>
            <a:r>
              <a:rPr lang="en-US"/>
              <a:t>Attesting firmware on hardware host with Cerberus (if time permits)</a:t>
            </a:r>
          </a:p>
          <a:p>
            <a:pPr lvl="0">
              <a:lnSpc>
                <a:spcPct val="120000"/>
              </a:lnSpc>
              <a:spcBef>
                <a:spcPts val="1200"/>
              </a:spcBef>
            </a:pPr>
            <a:r>
              <a:rPr lang="en-US"/>
              <a:t>Leveraging other hardware beside Intel SGX (if time permits)</a:t>
            </a:r>
          </a:p>
          <a:p>
            <a:pPr lvl="0">
              <a:lnSpc>
                <a:spcPct val="120000"/>
              </a:lnSpc>
              <a:spcBef>
                <a:spcPts val="1200"/>
              </a:spcBef>
            </a:pPr>
            <a:r>
              <a:rPr lang="en-US"/>
              <a:t>Hands-on lab</a:t>
            </a:r>
          </a:p>
        </p:txBody>
      </p:sp>
    </p:spTree>
    <p:extLst>
      <p:ext uri="{BB962C8B-B14F-4D97-AF65-F5344CB8AC3E}">
        <p14:creationId xmlns:p14="http://schemas.microsoft.com/office/powerpoint/2010/main" val="4164553436"/>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72274" y="144462"/>
            <a:ext cx="11889564" cy="860424"/>
          </a:xfrm>
        </p:spPr>
        <p:txBody>
          <a:bodyPr/>
          <a:lstStyle/>
          <a:p>
            <a:r>
              <a:rPr lang="en-US"/>
              <a:t>Protecting vs. memory snooping attacks</a:t>
            </a:r>
          </a:p>
        </p:txBody>
      </p:sp>
      <p:sp>
        <p:nvSpPr>
          <p:cNvPr id="7" name="Rectangle 6">
            <a:extLst>
              <a:ext uri="{FF2B5EF4-FFF2-40B4-BE49-F238E27FC236}">
                <a16:creationId xmlns:a16="http://schemas.microsoft.com/office/drawing/2014/main" id="{54E9B083-25CB-4D41-9AF5-3122EE9A2F2F}"/>
              </a:ext>
            </a:extLst>
          </p:cNvPr>
          <p:cNvSpPr/>
          <p:nvPr/>
        </p:nvSpPr>
        <p:spPr>
          <a:xfrm>
            <a:off x="46037" y="6582260"/>
            <a:ext cx="3919466" cy="276999"/>
          </a:xfrm>
          <a:prstGeom prst="rect">
            <a:avLst/>
          </a:prstGeom>
        </p:spPr>
        <p:txBody>
          <a:bodyPr wrap="square">
            <a:spAutoFit/>
          </a:bodyPr>
          <a:lstStyle/>
          <a:p>
            <a:pPr>
              <a:spcBef>
                <a:spcPts val="1200"/>
              </a:spcBef>
            </a:pPr>
            <a:r>
              <a:rPr lang="fr-FR" sz="1200"/>
              <a:t>Intel Source (</a:t>
            </a:r>
            <a:r>
              <a:rPr lang="en-US" sz="1200">
                <a:hlinkClick r:id="rId3"/>
              </a:rPr>
              <a:t>Intel Software Guard Extensions</a:t>
            </a:r>
            <a:r>
              <a:rPr lang="en-US" sz="1200"/>
              <a:t>) </a:t>
            </a:r>
          </a:p>
        </p:txBody>
      </p:sp>
      <p:sp>
        <p:nvSpPr>
          <p:cNvPr id="3" name="Rectangle 2">
            <a:extLst>
              <a:ext uri="{FF2B5EF4-FFF2-40B4-BE49-F238E27FC236}">
                <a16:creationId xmlns:a16="http://schemas.microsoft.com/office/drawing/2014/main" id="{1CAB3BA3-207D-4C86-9A2D-A2B985DD8E9B}"/>
              </a:ext>
            </a:extLst>
          </p:cNvPr>
          <p:cNvSpPr/>
          <p:nvPr/>
        </p:nvSpPr>
        <p:spPr bwMode="auto">
          <a:xfrm>
            <a:off x="677333" y="2252133"/>
            <a:ext cx="2489200" cy="3539067"/>
          </a:xfrm>
          <a:prstGeom prst="rect">
            <a:avLst/>
          </a:prstGeom>
          <a:pattFill prst="pct25">
            <a:fgClr>
              <a:schemeClr val="bg1">
                <a:lumMod val="50000"/>
              </a:schemeClr>
            </a:fgClr>
            <a:bgClr>
              <a:schemeClr val="bg1"/>
            </a:bgClr>
          </a:pattFill>
          <a:ln w="38100">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fr-FR" sz="2400">
              <a:gradFill>
                <a:gsLst>
                  <a:gs pos="0">
                    <a:srgbClr val="FFFFFF"/>
                  </a:gs>
                  <a:gs pos="100000">
                    <a:srgbClr val="FFFFFF"/>
                  </a:gs>
                </a:gsLst>
                <a:lin ang="5400000" scaled="0"/>
              </a:gradFill>
              <a:latin typeface="Segoe UI"/>
              <a:cs typeface="Segoe UI" pitchFamily="34" charset="0"/>
            </a:endParaRPr>
          </a:p>
        </p:txBody>
      </p:sp>
      <p:sp>
        <p:nvSpPr>
          <p:cNvPr id="5" name="TextBox 18">
            <a:extLst>
              <a:ext uri="{FF2B5EF4-FFF2-40B4-BE49-F238E27FC236}">
                <a16:creationId xmlns:a16="http://schemas.microsoft.com/office/drawing/2014/main" id="{40CF5039-58DD-4B5D-AB1E-D92FFC768706}"/>
              </a:ext>
            </a:extLst>
          </p:cNvPr>
          <p:cNvSpPr txBox="1"/>
          <p:nvPr/>
        </p:nvSpPr>
        <p:spPr>
          <a:xfrm>
            <a:off x="8234461" y="1711971"/>
            <a:ext cx="2513783" cy="517065"/>
          </a:xfrm>
          <a:prstGeom prst="rect">
            <a:avLst/>
          </a:prstGeom>
          <a:noFill/>
        </p:spPr>
        <p:txBody>
          <a:bodyPr wrap="square" lIns="182880" tIns="146304" rIns="182880" bIns="146304" rtlCol="0">
            <a:spAutoFit/>
          </a:bodyPr>
          <a:lstStyle/>
          <a:p>
            <a:pPr algn="ctr">
              <a:lnSpc>
                <a:spcPct val="90000"/>
              </a:lnSpc>
              <a:spcBef>
                <a:spcPct val="20000"/>
              </a:spcBef>
              <a:spcAft>
                <a:spcPts val="600"/>
              </a:spcAft>
              <a:buSzPct val="90000"/>
              <a:defRPr/>
            </a:pPr>
            <a:r>
              <a:rPr lang="en-US" sz="1600">
                <a:gradFill>
                  <a:gsLst>
                    <a:gs pos="1250">
                      <a:schemeClr val="tx1"/>
                    </a:gs>
                    <a:gs pos="100000">
                      <a:schemeClr val="tx1"/>
                    </a:gs>
                  </a:gsLst>
                  <a:lin ang="5400000" scaled="0"/>
                </a:gradFill>
                <a:latin typeface="Segoe UI Semibold" panose="020B0702040204020203" pitchFamily="34" charset="0"/>
                <a:cs typeface="Segoe UI Semibold" panose="020B0702040204020203" pitchFamily="34" charset="0"/>
              </a:rPr>
              <a:t>Non-Enclave Access</a:t>
            </a:r>
          </a:p>
        </p:txBody>
      </p:sp>
      <p:sp>
        <p:nvSpPr>
          <p:cNvPr id="9" name="Rectangle: Rounded Corners 6">
            <a:extLst>
              <a:ext uri="{FF2B5EF4-FFF2-40B4-BE49-F238E27FC236}">
                <a16:creationId xmlns:a16="http://schemas.microsoft.com/office/drawing/2014/main" id="{6A666BE6-8E9F-469B-A2FA-690D1A29F152}"/>
              </a:ext>
            </a:extLst>
          </p:cNvPr>
          <p:cNvSpPr/>
          <p:nvPr/>
        </p:nvSpPr>
        <p:spPr bwMode="auto">
          <a:xfrm>
            <a:off x="5625571" y="2546350"/>
            <a:ext cx="2316162" cy="2262716"/>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a:lnSpc>
                <a:spcPct val="90000"/>
              </a:lnSpc>
              <a:spcAft>
                <a:spcPts val="600"/>
              </a:spcAft>
              <a:defRPr/>
            </a:pPr>
            <a:r>
              <a:rPr lang="fr-FR" sz="1600">
                <a:solidFill>
                  <a:schemeClr val="bg1"/>
                </a:solidFill>
              </a:rPr>
              <a:t>System Memory</a:t>
            </a:r>
          </a:p>
        </p:txBody>
      </p:sp>
      <p:sp>
        <p:nvSpPr>
          <p:cNvPr id="11" name="TextBox 10">
            <a:extLst>
              <a:ext uri="{FF2B5EF4-FFF2-40B4-BE49-F238E27FC236}">
                <a16:creationId xmlns:a16="http://schemas.microsoft.com/office/drawing/2014/main" id="{0F263EE5-9AC7-4EBA-BA71-CC2B0519E1DC}"/>
              </a:ext>
            </a:extLst>
          </p:cNvPr>
          <p:cNvSpPr txBox="1"/>
          <p:nvPr/>
        </p:nvSpPr>
        <p:spPr>
          <a:xfrm>
            <a:off x="6598954" y="3159104"/>
            <a:ext cx="369395" cy="627864"/>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endParaRPr kumimoji="0" lang="fr-FR" sz="2400" b="0" i="0" u="none" strike="noStrike" kern="1200" cap="none" spc="0" normalizeH="0" baseline="0" noProof="0">
              <a:ln>
                <a:noFill/>
              </a:ln>
              <a:solidFill>
                <a:srgbClr val="505050">
                  <a:lumMod val="50000"/>
                </a:srgbClr>
              </a:solidFill>
              <a:effectLst/>
              <a:uLnTx/>
              <a:uFillTx/>
              <a:latin typeface="Segoe UI"/>
              <a:ea typeface="+mn-ea"/>
              <a:cs typeface="+mn-cs"/>
            </a:endParaRPr>
          </a:p>
        </p:txBody>
      </p:sp>
      <p:sp>
        <p:nvSpPr>
          <p:cNvPr id="13" name="Rectangle: Rounded Corners 4">
            <a:extLst>
              <a:ext uri="{FF2B5EF4-FFF2-40B4-BE49-F238E27FC236}">
                <a16:creationId xmlns:a16="http://schemas.microsoft.com/office/drawing/2014/main" id="{70D7B7C7-EC40-4ECD-8CBD-91F49C460D5E}"/>
              </a:ext>
            </a:extLst>
          </p:cNvPr>
          <p:cNvSpPr/>
          <p:nvPr/>
        </p:nvSpPr>
        <p:spPr bwMode="auto">
          <a:xfrm>
            <a:off x="1177677" y="2747684"/>
            <a:ext cx="1456267" cy="73712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defRPr/>
            </a:pPr>
            <a:r>
              <a:rPr lang="en-US" sz="1600">
                <a:solidFill>
                  <a:schemeClr val="bg1"/>
                </a:solidFill>
              </a:rPr>
              <a:t>Cores</a:t>
            </a:r>
            <a:r>
              <a:rPr lang="fr-FR">
                <a:solidFill>
                  <a:schemeClr val="bg1"/>
                </a:solidFill>
              </a:rPr>
              <a:t> </a:t>
            </a:r>
          </a:p>
        </p:txBody>
      </p:sp>
      <p:sp>
        <p:nvSpPr>
          <p:cNvPr id="15" name="Rectangle: Rounded Corners 5">
            <a:extLst>
              <a:ext uri="{FF2B5EF4-FFF2-40B4-BE49-F238E27FC236}">
                <a16:creationId xmlns:a16="http://schemas.microsoft.com/office/drawing/2014/main" id="{DE3DA174-3370-4C9C-AC9A-687D9073D0F3}"/>
              </a:ext>
            </a:extLst>
          </p:cNvPr>
          <p:cNvSpPr/>
          <p:nvPr/>
        </p:nvSpPr>
        <p:spPr bwMode="auto">
          <a:xfrm>
            <a:off x="1177677" y="3786968"/>
            <a:ext cx="1456267" cy="73712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defRPr/>
            </a:pPr>
            <a:r>
              <a:rPr lang="fr-FR" sz="1200">
                <a:solidFill>
                  <a:schemeClr val="bg1"/>
                </a:solidFill>
              </a:rPr>
              <a:t>AMEX: 3234-</a:t>
            </a:r>
          </a:p>
          <a:p>
            <a:pPr lvl="0" algn="ctr" defTabSz="932472" fontAlgn="base">
              <a:lnSpc>
                <a:spcPct val="90000"/>
              </a:lnSpc>
              <a:spcBef>
                <a:spcPct val="0"/>
              </a:spcBef>
              <a:spcAft>
                <a:spcPct val="0"/>
              </a:spcAft>
              <a:defRPr/>
            </a:pPr>
            <a:r>
              <a:rPr lang="fr-FR" sz="1200">
                <a:solidFill>
                  <a:schemeClr val="bg1"/>
                </a:solidFill>
              </a:rPr>
              <a:t>134584-</a:t>
            </a:r>
          </a:p>
          <a:p>
            <a:pPr lvl="0" algn="ctr" defTabSz="932472" fontAlgn="base">
              <a:lnSpc>
                <a:spcPct val="90000"/>
              </a:lnSpc>
              <a:spcBef>
                <a:spcPct val="0"/>
              </a:spcBef>
              <a:spcAft>
                <a:spcPct val="0"/>
              </a:spcAft>
              <a:defRPr/>
            </a:pPr>
            <a:r>
              <a:rPr lang="fr-FR" sz="1200">
                <a:solidFill>
                  <a:schemeClr val="bg1"/>
                </a:solidFill>
              </a:rPr>
              <a:t>26864</a:t>
            </a:r>
          </a:p>
          <a:p>
            <a:pPr lvl="0" algn="ctr" defTabSz="932472" fontAlgn="base">
              <a:lnSpc>
                <a:spcPct val="90000"/>
              </a:lnSpc>
              <a:spcBef>
                <a:spcPct val="0"/>
              </a:spcBef>
              <a:spcAft>
                <a:spcPct val="0"/>
              </a:spcAft>
              <a:defRPr/>
            </a:pPr>
            <a:endParaRPr lang="fr-FR">
              <a:solidFill>
                <a:schemeClr val="bg1"/>
              </a:solidFill>
            </a:endParaRPr>
          </a:p>
        </p:txBody>
      </p:sp>
      <p:sp>
        <p:nvSpPr>
          <p:cNvPr id="19" name="TextBox 18">
            <a:extLst>
              <a:ext uri="{FF2B5EF4-FFF2-40B4-BE49-F238E27FC236}">
                <a16:creationId xmlns:a16="http://schemas.microsoft.com/office/drawing/2014/main" id="{F1AD6FF8-BB4F-408D-94DE-CB3145B568C4}"/>
              </a:ext>
            </a:extLst>
          </p:cNvPr>
          <p:cNvSpPr txBox="1"/>
          <p:nvPr/>
        </p:nvSpPr>
        <p:spPr>
          <a:xfrm>
            <a:off x="8144935" y="2065870"/>
            <a:ext cx="4291539" cy="1191095"/>
          </a:xfrm>
          <a:prstGeom prst="rect">
            <a:avLst/>
          </a:prstGeom>
          <a:noFill/>
        </p:spPr>
        <p:txBody>
          <a:bodyPr wrap="square" lIns="182880" tIns="146304" rIns="182880" bIns="146304" rtlCol="0">
            <a:spAutoFit/>
          </a:bodyPr>
          <a:lstStyle/>
          <a:p>
            <a:pPr marL="584200" marR="0" lvl="1" indent="-241300" fontAlgn="auto">
              <a:lnSpc>
                <a:spcPct val="90000"/>
              </a:lnSpc>
              <a:spcBef>
                <a:spcPct val="20000"/>
              </a:spcBef>
              <a:spcAft>
                <a:spcPts val="600"/>
              </a:spcAft>
              <a:buClrTx/>
              <a:buSzPct val="90000"/>
              <a:buFont typeface="Arial" pitchFamily="34" charset="0"/>
              <a:buChar char="•"/>
              <a:tabLst/>
              <a:defRPr/>
            </a:pPr>
            <a:r>
              <a:rPr lang="en-US" sz="1400"/>
              <a:t>Security perimeter is the CPU package boundary</a:t>
            </a:r>
          </a:p>
          <a:p>
            <a:pPr marL="584200" lvl="1" indent="-241300">
              <a:lnSpc>
                <a:spcPct val="90000"/>
              </a:lnSpc>
              <a:spcBef>
                <a:spcPct val="20000"/>
              </a:spcBef>
              <a:spcAft>
                <a:spcPts val="600"/>
              </a:spcAft>
              <a:buSzPct val="90000"/>
              <a:buFont typeface="Arial" pitchFamily="34" charset="0"/>
              <a:buChar char="•"/>
              <a:defRPr/>
            </a:pPr>
            <a:r>
              <a:rPr lang="en-US" sz="1400"/>
              <a:t>Data and code unencrypted inside CPU package</a:t>
            </a:r>
          </a:p>
        </p:txBody>
      </p:sp>
    </p:spTree>
    <p:extLst>
      <p:ext uri="{BB962C8B-B14F-4D97-AF65-F5344CB8AC3E}">
        <p14:creationId xmlns:p14="http://schemas.microsoft.com/office/powerpoint/2010/main" val="2846466231"/>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72274" y="144462"/>
            <a:ext cx="11889564" cy="860424"/>
          </a:xfrm>
        </p:spPr>
        <p:txBody>
          <a:bodyPr/>
          <a:lstStyle/>
          <a:p>
            <a:r>
              <a:rPr lang="en-US"/>
              <a:t>Protecting vs. memory snooping attacks</a:t>
            </a:r>
          </a:p>
        </p:txBody>
      </p:sp>
      <p:sp>
        <p:nvSpPr>
          <p:cNvPr id="7" name="Rectangle 6">
            <a:extLst>
              <a:ext uri="{FF2B5EF4-FFF2-40B4-BE49-F238E27FC236}">
                <a16:creationId xmlns:a16="http://schemas.microsoft.com/office/drawing/2014/main" id="{54E9B083-25CB-4D41-9AF5-3122EE9A2F2F}"/>
              </a:ext>
            </a:extLst>
          </p:cNvPr>
          <p:cNvSpPr/>
          <p:nvPr/>
        </p:nvSpPr>
        <p:spPr>
          <a:xfrm>
            <a:off x="46037" y="6582260"/>
            <a:ext cx="3919466" cy="276999"/>
          </a:xfrm>
          <a:prstGeom prst="rect">
            <a:avLst/>
          </a:prstGeom>
        </p:spPr>
        <p:txBody>
          <a:bodyPr wrap="square">
            <a:spAutoFit/>
          </a:bodyPr>
          <a:lstStyle/>
          <a:p>
            <a:pPr>
              <a:spcBef>
                <a:spcPts val="1200"/>
              </a:spcBef>
            </a:pPr>
            <a:r>
              <a:rPr lang="fr-FR" sz="1200"/>
              <a:t>Intel Source (</a:t>
            </a:r>
            <a:r>
              <a:rPr lang="en-US" sz="1200">
                <a:hlinkClick r:id="rId3"/>
              </a:rPr>
              <a:t>Intel Software Guard Extensions</a:t>
            </a:r>
            <a:r>
              <a:rPr lang="en-US" sz="1200"/>
              <a:t>) </a:t>
            </a:r>
          </a:p>
        </p:txBody>
      </p:sp>
      <p:sp>
        <p:nvSpPr>
          <p:cNvPr id="3" name="Rectangle 2">
            <a:extLst>
              <a:ext uri="{FF2B5EF4-FFF2-40B4-BE49-F238E27FC236}">
                <a16:creationId xmlns:a16="http://schemas.microsoft.com/office/drawing/2014/main" id="{B83D87DD-483C-4874-ABDC-1E00CE5D5565}"/>
              </a:ext>
            </a:extLst>
          </p:cNvPr>
          <p:cNvSpPr/>
          <p:nvPr/>
        </p:nvSpPr>
        <p:spPr bwMode="auto">
          <a:xfrm>
            <a:off x="677333" y="2252133"/>
            <a:ext cx="2489200" cy="3539067"/>
          </a:xfrm>
          <a:prstGeom prst="rect">
            <a:avLst/>
          </a:prstGeom>
          <a:pattFill prst="pct25">
            <a:fgClr>
              <a:schemeClr val="bg1">
                <a:lumMod val="50000"/>
              </a:schemeClr>
            </a:fgClr>
            <a:bgClr>
              <a:schemeClr val="bg1"/>
            </a:bgClr>
          </a:pattFill>
          <a:ln w="38100">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fr-FR" sz="2400">
              <a:gradFill>
                <a:gsLst>
                  <a:gs pos="0">
                    <a:srgbClr val="FFFFFF"/>
                  </a:gs>
                  <a:gs pos="100000">
                    <a:srgbClr val="FFFFFF"/>
                  </a:gs>
                </a:gsLst>
                <a:lin ang="5400000" scaled="0"/>
              </a:gradFill>
              <a:latin typeface="Segoe UI"/>
              <a:cs typeface="Segoe UI" pitchFamily="34" charset="0"/>
            </a:endParaRPr>
          </a:p>
        </p:txBody>
      </p:sp>
      <p:sp>
        <p:nvSpPr>
          <p:cNvPr id="5" name="TextBox 18">
            <a:extLst>
              <a:ext uri="{FF2B5EF4-FFF2-40B4-BE49-F238E27FC236}">
                <a16:creationId xmlns:a16="http://schemas.microsoft.com/office/drawing/2014/main" id="{6440540E-5EAF-4910-9224-A6B0C77A9710}"/>
              </a:ext>
            </a:extLst>
          </p:cNvPr>
          <p:cNvSpPr txBox="1"/>
          <p:nvPr/>
        </p:nvSpPr>
        <p:spPr>
          <a:xfrm>
            <a:off x="8234461" y="1711971"/>
            <a:ext cx="2513783" cy="517065"/>
          </a:xfrm>
          <a:prstGeom prst="rect">
            <a:avLst/>
          </a:prstGeom>
          <a:noFill/>
        </p:spPr>
        <p:txBody>
          <a:bodyPr wrap="square" lIns="182880" tIns="146304" rIns="182880" bIns="146304" rtlCol="0">
            <a:spAutoFit/>
          </a:bodyPr>
          <a:lstStyle/>
          <a:p>
            <a:pPr algn="ctr">
              <a:lnSpc>
                <a:spcPct val="90000"/>
              </a:lnSpc>
              <a:spcBef>
                <a:spcPct val="20000"/>
              </a:spcBef>
              <a:spcAft>
                <a:spcPts val="600"/>
              </a:spcAft>
              <a:buSzPct val="90000"/>
              <a:defRPr/>
            </a:pPr>
            <a:r>
              <a:rPr lang="en-US" sz="1600">
                <a:gradFill>
                  <a:gsLst>
                    <a:gs pos="1250">
                      <a:schemeClr val="tx1"/>
                    </a:gs>
                    <a:gs pos="100000">
                      <a:schemeClr val="tx1"/>
                    </a:gs>
                  </a:gsLst>
                  <a:lin ang="5400000" scaled="0"/>
                </a:gradFill>
                <a:latin typeface="Segoe UI Semibold" panose="020B0702040204020203" pitchFamily="34" charset="0"/>
                <a:cs typeface="Segoe UI Semibold" panose="020B0702040204020203" pitchFamily="34" charset="0"/>
              </a:rPr>
              <a:t>Non-Enclave Access</a:t>
            </a:r>
          </a:p>
        </p:txBody>
      </p:sp>
      <p:sp>
        <p:nvSpPr>
          <p:cNvPr id="9" name="Rectangle: Rounded Corners 6">
            <a:extLst>
              <a:ext uri="{FF2B5EF4-FFF2-40B4-BE49-F238E27FC236}">
                <a16:creationId xmlns:a16="http://schemas.microsoft.com/office/drawing/2014/main" id="{8162BF8F-46E7-44C0-B4E3-5E47D8CD265D}"/>
              </a:ext>
            </a:extLst>
          </p:cNvPr>
          <p:cNvSpPr/>
          <p:nvPr/>
        </p:nvSpPr>
        <p:spPr bwMode="auto">
          <a:xfrm>
            <a:off x="5625571" y="2546350"/>
            <a:ext cx="2316162" cy="2262716"/>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a:lnSpc>
                <a:spcPct val="90000"/>
              </a:lnSpc>
              <a:spcAft>
                <a:spcPts val="600"/>
              </a:spcAft>
              <a:defRPr/>
            </a:pPr>
            <a:r>
              <a:rPr lang="fr-FR" sz="1600">
                <a:solidFill>
                  <a:schemeClr val="bg1"/>
                </a:solidFill>
              </a:rPr>
              <a:t>System Memory</a:t>
            </a:r>
          </a:p>
        </p:txBody>
      </p:sp>
      <p:sp>
        <p:nvSpPr>
          <p:cNvPr id="11" name="TextBox 10">
            <a:extLst>
              <a:ext uri="{FF2B5EF4-FFF2-40B4-BE49-F238E27FC236}">
                <a16:creationId xmlns:a16="http://schemas.microsoft.com/office/drawing/2014/main" id="{E38B60CD-0AEC-4534-B1A6-0CD960B42A06}"/>
              </a:ext>
            </a:extLst>
          </p:cNvPr>
          <p:cNvSpPr txBox="1"/>
          <p:nvPr/>
        </p:nvSpPr>
        <p:spPr>
          <a:xfrm>
            <a:off x="6598954" y="3159104"/>
            <a:ext cx="369395" cy="627864"/>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endParaRPr kumimoji="0" lang="fr-FR" sz="2400" b="0" i="0" u="none" strike="noStrike" kern="1200" cap="none" spc="0" normalizeH="0" baseline="0" noProof="0">
              <a:ln>
                <a:noFill/>
              </a:ln>
              <a:solidFill>
                <a:srgbClr val="505050">
                  <a:lumMod val="50000"/>
                </a:srgbClr>
              </a:solidFill>
              <a:effectLst/>
              <a:uLnTx/>
              <a:uFillTx/>
              <a:latin typeface="Segoe UI"/>
              <a:ea typeface="+mn-ea"/>
              <a:cs typeface="+mn-cs"/>
            </a:endParaRPr>
          </a:p>
        </p:txBody>
      </p:sp>
      <p:sp>
        <p:nvSpPr>
          <p:cNvPr id="13" name="Rectangle: Rounded Corners 4">
            <a:extLst>
              <a:ext uri="{FF2B5EF4-FFF2-40B4-BE49-F238E27FC236}">
                <a16:creationId xmlns:a16="http://schemas.microsoft.com/office/drawing/2014/main" id="{8854885D-0752-4918-99EA-512F73F7863B}"/>
              </a:ext>
            </a:extLst>
          </p:cNvPr>
          <p:cNvSpPr/>
          <p:nvPr/>
        </p:nvSpPr>
        <p:spPr bwMode="auto">
          <a:xfrm>
            <a:off x="1177677" y="2747684"/>
            <a:ext cx="1456267" cy="73712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defRPr/>
            </a:pPr>
            <a:r>
              <a:rPr lang="en-US" sz="1600">
                <a:solidFill>
                  <a:schemeClr val="bg1"/>
                </a:solidFill>
              </a:rPr>
              <a:t>Cores</a:t>
            </a:r>
            <a:r>
              <a:rPr lang="fr-FR">
                <a:solidFill>
                  <a:schemeClr val="bg1"/>
                </a:solidFill>
              </a:rPr>
              <a:t> </a:t>
            </a:r>
          </a:p>
        </p:txBody>
      </p:sp>
      <p:sp>
        <p:nvSpPr>
          <p:cNvPr id="15" name="Rectangle: Rounded Corners 5">
            <a:extLst>
              <a:ext uri="{FF2B5EF4-FFF2-40B4-BE49-F238E27FC236}">
                <a16:creationId xmlns:a16="http://schemas.microsoft.com/office/drawing/2014/main" id="{0B7C8464-CF67-40C8-8F94-3ADB66526B2D}"/>
              </a:ext>
            </a:extLst>
          </p:cNvPr>
          <p:cNvSpPr/>
          <p:nvPr/>
        </p:nvSpPr>
        <p:spPr bwMode="auto">
          <a:xfrm>
            <a:off x="1177677" y="3786968"/>
            <a:ext cx="1456267" cy="73712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defRPr/>
            </a:pPr>
            <a:r>
              <a:rPr lang="fr-FR" sz="1200">
                <a:solidFill>
                  <a:schemeClr val="bg1"/>
                </a:solidFill>
              </a:rPr>
              <a:t>AMEX: 3234-</a:t>
            </a:r>
          </a:p>
          <a:p>
            <a:pPr lvl="0" algn="ctr" defTabSz="932472" fontAlgn="base">
              <a:lnSpc>
                <a:spcPct val="90000"/>
              </a:lnSpc>
              <a:spcBef>
                <a:spcPct val="0"/>
              </a:spcBef>
              <a:spcAft>
                <a:spcPct val="0"/>
              </a:spcAft>
              <a:defRPr/>
            </a:pPr>
            <a:r>
              <a:rPr lang="fr-FR" sz="1200">
                <a:solidFill>
                  <a:schemeClr val="bg1"/>
                </a:solidFill>
              </a:rPr>
              <a:t>134584-</a:t>
            </a:r>
          </a:p>
          <a:p>
            <a:pPr lvl="0" algn="ctr" defTabSz="932472" fontAlgn="base">
              <a:lnSpc>
                <a:spcPct val="90000"/>
              </a:lnSpc>
              <a:spcBef>
                <a:spcPct val="0"/>
              </a:spcBef>
              <a:spcAft>
                <a:spcPct val="0"/>
              </a:spcAft>
              <a:defRPr/>
            </a:pPr>
            <a:r>
              <a:rPr lang="fr-FR" sz="1200">
                <a:solidFill>
                  <a:schemeClr val="bg1"/>
                </a:solidFill>
              </a:rPr>
              <a:t>26864</a:t>
            </a:r>
          </a:p>
          <a:p>
            <a:pPr lvl="0" algn="ctr" defTabSz="932472" fontAlgn="base">
              <a:lnSpc>
                <a:spcPct val="90000"/>
              </a:lnSpc>
              <a:spcBef>
                <a:spcPct val="0"/>
              </a:spcBef>
              <a:spcAft>
                <a:spcPct val="0"/>
              </a:spcAft>
              <a:defRPr/>
            </a:pPr>
            <a:endParaRPr lang="fr-FR">
              <a:solidFill>
                <a:schemeClr val="bg1"/>
              </a:solidFill>
            </a:endParaRPr>
          </a:p>
        </p:txBody>
      </p:sp>
      <p:sp>
        <p:nvSpPr>
          <p:cNvPr id="17" name="TextBox 16">
            <a:extLst>
              <a:ext uri="{FF2B5EF4-FFF2-40B4-BE49-F238E27FC236}">
                <a16:creationId xmlns:a16="http://schemas.microsoft.com/office/drawing/2014/main" id="{47660F35-F1B8-4DB2-9D34-3476B379E74C}"/>
              </a:ext>
            </a:extLst>
          </p:cNvPr>
          <p:cNvSpPr txBox="1"/>
          <p:nvPr/>
        </p:nvSpPr>
        <p:spPr>
          <a:xfrm>
            <a:off x="8144935" y="2065870"/>
            <a:ext cx="4291539" cy="1698927"/>
          </a:xfrm>
          <a:prstGeom prst="rect">
            <a:avLst/>
          </a:prstGeom>
          <a:noFill/>
        </p:spPr>
        <p:txBody>
          <a:bodyPr wrap="square" lIns="182880" tIns="146304" rIns="182880" bIns="146304" rtlCol="0">
            <a:spAutoFit/>
          </a:bodyPr>
          <a:lstStyle/>
          <a:p>
            <a:pPr marL="584200" marR="0" lvl="1" indent="-241300" fontAlgn="auto">
              <a:lnSpc>
                <a:spcPct val="90000"/>
              </a:lnSpc>
              <a:spcBef>
                <a:spcPct val="20000"/>
              </a:spcBef>
              <a:spcAft>
                <a:spcPts val="600"/>
              </a:spcAft>
              <a:buClrTx/>
              <a:buSzPct val="90000"/>
              <a:buFont typeface="Arial" pitchFamily="34" charset="0"/>
              <a:buChar char="•"/>
              <a:tabLst/>
              <a:defRPr/>
            </a:pPr>
            <a:r>
              <a:rPr lang="en-US" sz="1400"/>
              <a:t>Security perimeter is the CPU package boundary</a:t>
            </a:r>
          </a:p>
          <a:p>
            <a:pPr marL="584200" marR="0" lvl="1" indent="-241300" fontAlgn="auto">
              <a:lnSpc>
                <a:spcPct val="90000"/>
              </a:lnSpc>
              <a:spcBef>
                <a:spcPct val="20000"/>
              </a:spcBef>
              <a:spcAft>
                <a:spcPts val="600"/>
              </a:spcAft>
              <a:buClrTx/>
              <a:buSzPct val="90000"/>
              <a:buFont typeface="Arial" pitchFamily="34" charset="0"/>
              <a:buChar char="•"/>
              <a:tabLst/>
              <a:defRPr/>
            </a:pPr>
            <a:r>
              <a:rPr lang="en-US" sz="1400"/>
              <a:t>Data and code unencrypted inside CPU package</a:t>
            </a:r>
          </a:p>
          <a:p>
            <a:pPr marL="584200" marR="0" lvl="1" indent="-241300" fontAlgn="auto">
              <a:lnSpc>
                <a:spcPct val="90000"/>
              </a:lnSpc>
              <a:spcBef>
                <a:spcPct val="20000"/>
              </a:spcBef>
              <a:spcAft>
                <a:spcPts val="600"/>
              </a:spcAft>
              <a:buClrTx/>
              <a:buSzPct val="90000"/>
              <a:buFont typeface="Arial" pitchFamily="34" charset="0"/>
              <a:buChar char="•"/>
              <a:tabLst/>
              <a:defRPr/>
            </a:pPr>
            <a:r>
              <a:rPr lang="en-US" sz="1400"/>
              <a:t>Data and code outside CPU package is encrypted and/or integrity checked</a:t>
            </a:r>
            <a:endParaRPr lang="fr-FR" sz="1400">
              <a:gradFill>
                <a:gsLst>
                  <a:gs pos="1250">
                    <a:schemeClr val="tx1"/>
                  </a:gs>
                  <a:gs pos="100000">
                    <a:schemeClr val="tx1"/>
                  </a:gs>
                </a:gsLst>
                <a:lin ang="5400000" scaled="0"/>
              </a:gradFill>
            </a:endParaRPr>
          </a:p>
        </p:txBody>
      </p:sp>
      <p:sp>
        <p:nvSpPr>
          <p:cNvPr id="21" name="Arrow: Right 20">
            <a:extLst>
              <a:ext uri="{FF2B5EF4-FFF2-40B4-BE49-F238E27FC236}">
                <a16:creationId xmlns:a16="http://schemas.microsoft.com/office/drawing/2014/main" id="{0EEB02EF-91D5-43A9-9CE1-B2170D406BF6}"/>
              </a:ext>
            </a:extLst>
          </p:cNvPr>
          <p:cNvSpPr/>
          <p:nvPr/>
        </p:nvSpPr>
        <p:spPr bwMode="auto">
          <a:xfrm>
            <a:off x="2540000" y="3903664"/>
            <a:ext cx="3085570" cy="633617"/>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fr-FR"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Rectangle 22">
            <a:extLst>
              <a:ext uri="{FF2B5EF4-FFF2-40B4-BE49-F238E27FC236}">
                <a16:creationId xmlns:a16="http://schemas.microsoft.com/office/drawing/2014/main" id="{09CC74CB-910E-498E-A13D-034558DF86FB}"/>
              </a:ext>
            </a:extLst>
          </p:cNvPr>
          <p:cNvSpPr/>
          <p:nvPr/>
        </p:nvSpPr>
        <p:spPr>
          <a:xfrm>
            <a:off x="2768164" y="4081468"/>
            <a:ext cx="2346925" cy="286232"/>
          </a:xfrm>
          <a:prstGeom prst="rect">
            <a:avLst/>
          </a:prstGeom>
        </p:spPr>
        <p:txBody>
          <a:bodyPr wrap="none">
            <a:spAutoFit/>
          </a:bodyPr>
          <a:lstStyle/>
          <a:p>
            <a:pPr lvl="0" algn="ctr" defTabSz="932472" fontAlgn="base">
              <a:lnSpc>
                <a:spcPct val="90000"/>
              </a:lnSpc>
              <a:spcBef>
                <a:spcPct val="0"/>
              </a:spcBef>
              <a:spcAft>
                <a:spcPct val="0"/>
              </a:spcAft>
              <a:defRPr/>
            </a:pPr>
            <a:r>
              <a:rPr lang="fr-FR" sz="1400">
                <a:solidFill>
                  <a:schemeClr val="bg1"/>
                </a:solidFill>
              </a:rPr>
              <a:t>Jco3lks937weu0cwejpoi998</a:t>
            </a:r>
          </a:p>
        </p:txBody>
      </p:sp>
    </p:spTree>
    <p:extLst>
      <p:ext uri="{BB962C8B-B14F-4D97-AF65-F5344CB8AC3E}">
        <p14:creationId xmlns:p14="http://schemas.microsoft.com/office/powerpoint/2010/main" val="110421355"/>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72274" y="144462"/>
            <a:ext cx="11889564" cy="860424"/>
          </a:xfrm>
        </p:spPr>
        <p:txBody>
          <a:bodyPr/>
          <a:lstStyle/>
          <a:p>
            <a:r>
              <a:rPr lang="en-US"/>
              <a:t>Protecting vs. memory snooping attacks</a:t>
            </a:r>
          </a:p>
        </p:txBody>
      </p:sp>
      <p:sp>
        <p:nvSpPr>
          <p:cNvPr id="7" name="Rectangle 6">
            <a:extLst>
              <a:ext uri="{FF2B5EF4-FFF2-40B4-BE49-F238E27FC236}">
                <a16:creationId xmlns:a16="http://schemas.microsoft.com/office/drawing/2014/main" id="{54E9B083-25CB-4D41-9AF5-3122EE9A2F2F}"/>
              </a:ext>
            </a:extLst>
          </p:cNvPr>
          <p:cNvSpPr/>
          <p:nvPr/>
        </p:nvSpPr>
        <p:spPr>
          <a:xfrm>
            <a:off x="46037" y="6582260"/>
            <a:ext cx="3919466" cy="276999"/>
          </a:xfrm>
          <a:prstGeom prst="rect">
            <a:avLst/>
          </a:prstGeom>
        </p:spPr>
        <p:txBody>
          <a:bodyPr wrap="square">
            <a:spAutoFit/>
          </a:bodyPr>
          <a:lstStyle/>
          <a:p>
            <a:pPr>
              <a:spcBef>
                <a:spcPts val="1200"/>
              </a:spcBef>
            </a:pPr>
            <a:r>
              <a:rPr lang="fr-FR" sz="1200"/>
              <a:t>Intel Source (</a:t>
            </a:r>
            <a:r>
              <a:rPr lang="en-US" sz="1200">
                <a:hlinkClick r:id="rId3"/>
              </a:rPr>
              <a:t>Intel Software Guard Extensions</a:t>
            </a:r>
            <a:r>
              <a:rPr lang="en-US" sz="1200"/>
              <a:t>) </a:t>
            </a:r>
          </a:p>
        </p:txBody>
      </p:sp>
      <p:sp>
        <p:nvSpPr>
          <p:cNvPr id="3" name="Rectangle 2">
            <a:extLst>
              <a:ext uri="{FF2B5EF4-FFF2-40B4-BE49-F238E27FC236}">
                <a16:creationId xmlns:a16="http://schemas.microsoft.com/office/drawing/2014/main" id="{ED9082D0-7D1F-4D53-B02A-CBEA85E7A4BA}"/>
              </a:ext>
            </a:extLst>
          </p:cNvPr>
          <p:cNvSpPr/>
          <p:nvPr/>
        </p:nvSpPr>
        <p:spPr bwMode="auto">
          <a:xfrm>
            <a:off x="677333" y="2252133"/>
            <a:ext cx="2489200" cy="3539067"/>
          </a:xfrm>
          <a:prstGeom prst="rect">
            <a:avLst/>
          </a:prstGeom>
          <a:pattFill prst="pct25">
            <a:fgClr>
              <a:schemeClr val="bg1">
                <a:lumMod val="50000"/>
              </a:schemeClr>
            </a:fgClr>
            <a:bgClr>
              <a:schemeClr val="bg1"/>
            </a:bgClr>
          </a:pattFill>
          <a:ln w="38100">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fr-FR" sz="2400">
              <a:gradFill>
                <a:gsLst>
                  <a:gs pos="0">
                    <a:srgbClr val="FFFFFF"/>
                  </a:gs>
                  <a:gs pos="100000">
                    <a:srgbClr val="FFFFFF"/>
                  </a:gs>
                </a:gsLst>
                <a:lin ang="5400000" scaled="0"/>
              </a:gradFill>
              <a:latin typeface="Segoe UI"/>
              <a:cs typeface="Segoe UI" pitchFamily="34" charset="0"/>
            </a:endParaRPr>
          </a:p>
        </p:txBody>
      </p:sp>
      <p:sp>
        <p:nvSpPr>
          <p:cNvPr id="5" name="TextBox 18">
            <a:extLst>
              <a:ext uri="{FF2B5EF4-FFF2-40B4-BE49-F238E27FC236}">
                <a16:creationId xmlns:a16="http://schemas.microsoft.com/office/drawing/2014/main" id="{1091E178-1FC6-4114-8382-BC901297D557}"/>
              </a:ext>
            </a:extLst>
          </p:cNvPr>
          <p:cNvSpPr txBox="1"/>
          <p:nvPr/>
        </p:nvSpPr>
        <p:spPr>
          <a:xfrm>
            <a:off x="8234461" y="1711971"/>
            <a:ext cx="2513783" cy="517065"/>
          </a:xfrm>
          <a:prstGeom prst="rect">
            <a:avLst/>
          </a:prstGeom>
          <a:noFill/>
        </p:spPr>
        <p:txBody>
          <a:bodyPr wrap="square" lIns="182880" tIns="146304" rIns="182880" bIns="146304" rtlCol="0">
            <a:spAutoFit/>
          </a:bodyPr>
          <a:lstStyle/>
          <a:p>
            <a:pPr algn="ctr">
              <a:lnSpc>
                <a:spcPct val="90000"/>
              </a:lnSpc>
              <a:spcBef>
                <a:spcPct val="20000"/>
              </a:spcBef>
              <a:spcAft>
                <a:spcPts val="600"/>
              </a:spcAft>
              <a:buSzPct val="90000"/>
              <a:defRPr/>
            </a:pPr>
            <a:r>
              <a:rPr lang="en-US" sz="1600">
                <a:gradFill>
                  <a:gsLst>
                    <a:gs pos="1250">
                      <a:schemeClr val="tx1"/>
                    </a:gs>
                    <a:gs pos="100000">
                      <a:schemeClr val="tx1"/>
                    </a:gs>
                  </a:gsLst>
                  <a:lin ang="5400000" scaled="0"/>
                </a:gradFill>
                <a:latin typeface="Segoe UI Semibold" panose="020B0702040204020203" pitchFamily="34" charset="0"/>
                <a:cs typeface="Segoe UI Semibold" panose="020B0702040204020203" pitchFamily="34" charset="0"/>
              </a:rPr>
              <a:t>Non-Enclave Access</a:t>
            </a:r>
          </a:p>
        </p:txBody>
      </p:sp>
      <p:sp>
        <p:nvSpPr>
          <p:cNvPr id="9" name="Rectangle: Rounded Corners 6">
            <a:extLst>
              <a:ext uri="{FF2B5EF4-FFF2-40B4-BE49-F238E27FC236}">
                <a16:creationId xmlns:a16="http://schemas.microsoft.com/office/drawing/2014/main" id="{70D8687B-A2EE-4643-BFD4-C53E47EA2CE4}"/>
              </a:ext>
            </a:extLst>
          </p:cNvPr>
          <p:cNvSpPr/>
          <p:nvPr/>
        </p:nvSpPr>
        <p:spPr bwMode="auto">
          <a:xfrm>
            <a:off x="5625571" y="2546350"/>
            <a:ext cx="2316162" cy="2262716"/>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a:lnSpc>
                <a:spcPct val="90000"/>
              </a:lnSpc>
              <a:spcAft>
                <a:spcPts val="600"/>
              </a:spcAft>
              <a:defRPr/>
            </a:pPr>
            <a:r>
              <a:rPr lang="fr-FR" sz="1600">
                <a:solidFill>
                  <a:schemeClr val="bg1"/>
                </a:solidFill>
              </a:rPr>
              <a:t>System Memory</a:t>
            </a:r>
          </a:p>
        </p:txBody>
      </p:sp>
      <p:sp>
        <p:nvSpPr>
          <p:cNvPr id="11" name="TextBox 10">
            <a:extLst>
              <a:ext uri="{FF2B5EF4-FFF2-40B4-BE49-F238E27FC236}">
                <a16:creationId xmlns:a16="http://schemas.microsoft.com/office/drawing/2014/main" id="{DE7DBC9B-4AF6-4577-803E-A0CB8880A08E}"/>
              </a:ext>
            </a:extLst>
          </p:cNvPr>
          <p:cNvSpPr txBox="1"/>
          <p:nvPr/>
        </p:nvSpPr>
        <p:spPr>
          <a:xfrm>
            <a:off x="6598954" y="3159104"/>
            <a:ext cx="369395" cy="627864"/>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endParaRPr kumimoji="0" lang="fr-FR" sz="2400" b="0" i="0" u="none" strike="noStrike" kern="1200" cap="none" spc="0" normalizeH="0" baseline="0" noProof="0">
              <a:ln>
                <a:noFill/>
              </a:ln>
              <a:solidFill>
                <a:srgbClr val="505050">
                  <a:lumMod val="50000"/>
                </a:srgbClr>
              </a:solidFill>
              <a:effectLst/>
              <a:uLnTx/>
              <a:uFillTx/>
              <a:latin typeface="Segoe UI"/>
              <a:ea typeface="+mn-ea"/>
              <a:cs typeface="+mn-cs"/>
            </a:endParaRPr>
          </a:p>
        </p:txBody>
      </p:sp>
      <p:sp>
        <p:nvSpPr>
          <p:cNvPr id="13" name="Rectangle: Rounded Corners 4">
            <a:extLst>
              <a:ext uri="{FF2B5EF4-FFF2-40B4-BE49-F238E27FC236}">
                <a16:creationId xmlns:a16="http://schemas.microsoft.com/office/drawing/2014/main" id="{912BDFD7-2343-40C4-98AD-E739C11212B4}"/>
              </a:ext>
            </a:extLst>
          </p:cNvPr>
          <p:cNvSpPr/>
          <p:nvPr/>
        </p:nvSpPr>
        <p:spPr bwMode="auto">
          <a:xfrm>
            <a:off x="1177677" y="2747684"/>
            <a:ext cx="1456267" cy="73712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defRPr/>
            </a:pPr>
            <a:r>
              <a:rPr lang="en-US" sz="1600">
                <a:solidFill>
                  <a:schemeClr val="bg1"/>
                </a:solidFill>
              </a:rPr>
              <a:t>Cores</a:t>
            </a:r>
            <a:r>
              <a:rPr lang="fr-FR">
                <a:solidFill>
                  <a:schemeClr val="bg1"/>
                </a:solidFill>
              </a:rPr>
              <a:t> </a:t>
            </a:r>
          </a:p>
        </p:txBody>
      </p:sp>
      <p:sp>
        <p:nvSpPr>
          <p:cNvPr id="15" name="Rectangle: Rounded Corners 5">
            <a:extLst>
              <a:ext uri="{FF2B5EF4-FFF2-40B4-BE49-F238E27FC236}">
                <a16:creationId xmlns:a16="http://schemas.microsoft.com/office/drawing/2014/main" id="{15FB888C-2E29-47A2-AF43-0D5EF4DD5520}"/>
              </a:ext>
            </a:extLst>
          </p:cNvPr>
          <p:cNvSpPr/>
          <p:nvPr/>
        </p:nvSpPr>
        <p:spPr bwMode="auto">
          <a:xfrm>
            <a:off x="1177677" y="3786968"/>
            <a:ext cx="1456267" cy="73712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defRPr/>
            </a:pPr>
            <a:r>
              <a:rPr lang="fr-FR" sz="1200">
                <a:solidFill>
                  <a:schemeClr val="bg1"/>
                </a:solidFill>
              </a:rPr>
              <a:t>AMEX: 3234-</a:t>
            </a:r>
          </a:p>
          <a:p>
            <a:pPr lvl="0" algn="ctr" defTabSz="932472" fontAlgn="base">
              <a:lnSpc>
                <a:spcPct val="90000"/>
              </a:lnSpc>
              <a:spcBef>
                <a:spcPct val="0"/>
              </a:spcBef>
              <a:spcAft>
                <a:spcPct val="0"/>
              </a:spcAft>
              <a:defRPr/>
            </a:pPr>
            <a:r>
              <a:rPr lang="fr-FR" sz="1200">
                <a:solidFill>
                  <a:schemeClr val="bg1"/>
                </a:solidFill>
              </a:rPr>
              <a:t>134584-</a:t>
            </a:r>
          </a:p>
          <a:p>
            <a:pPr lvl="0" algn="ctr" defTabSz="932472" fontAlgn="base">
              <a:lnSpc>
                <a:spcPct val="90000"/>
              </a:lnSpc>
              <a:spcBef>
                <a:spcPct val="0"/>
              </a:spcBef>
              <a:spcAft>
                <a:spcPct val="0"/>
              </a:spcAft>
              <a:defRPr/>
            </a:pPr>
            <a:r>
              <a:rPr lang="fr-FR" sz="1200">
                <a:solidFill>
                  <a:schemeClr val="bg1"/>
                </a:solidFill>
              </a:rPr>
              <a:t>26864</a:t>
            </a:r>
          </a:p>
          <a:p>
            <a:pPr lvl="0" algn="ctr" defTabSz="932472" fontAlgn="base">
              <a:lnSpc>
                <a:spcPct val="90000"/>
              </a:lnSpc>
              <a:spcBef>
                <a:spcPct val="0"/>
              </a:spcBef>
              <a:spcAft>
                <a:spcPct val="0"/>
              </a:spcAft>
              <a:defRPr/>
            </a:pPr>
            <a:endParaRPr lang="fr-FR">
              <a:solidFill>
                <a:schemeClr val="bg1"/>
              </a:solidFill>
            </a:endParaRPr>
          </a:p>
        </p:txBody>
      </p:sp>
      <p:sp>
        <p:nvSpPr>
          <p:cNvPr id="17" name="TextBox 16">
            <a:extLst>
              <a:ext uri="{FF2B5EF4-FFF2-40B4-BE49-F238E27FC236}">
                <a16:creationId xmlns:a16="http://schemas.microsoft.com/office/drawing/2014/main" id="{CC1AC5C6-9E3A-48FF-B0B3-45B40197BFF5}"/>
              </a:ext>
            </a:extLst>
          </p:cNvPr>
          <p:cNvSpPr txBox="1"/>
          <p:nvPr/>
        </p:nvSpPr>
        <p:spPr>
          <a:xfrm>
            <a:off x="8144935" y="2065870"/>
            <a:ext cx="4291539" cy="2012859"/>
          </a:xfrm>
          <a:prstGeom prst="rect">
            <a:avLst/>
          </a:prstGeom>
          <a:noFill/>
        </p:spPr>
        <p:txBody>
          <a:bodyPr wrap="square" lIns="182880" tIns="146304" rIns="182880" bIns="146304" rtlCol="0">
            <a:spAutoFit/>
          </a:bodyPr>
          <a:lstStyle/>
          <a:p>
            <a:pPr marL="584200" marR="0" lvl="1" indent="-241300" fontAlgn="auto">
              <a:lnSpc>
                <a:spcPct val="90000"/>
              </a:lnSpc>
              <a:spcBef>
                <a:spcPct val="20000"/>
              </a:spcBef>
              <a:spcAft>
                <a:spcPts val="600"/>
              </a:spcAft>
              <a:buClrTx/>
              <a:buSzPct val="90000"/>
              <a:buFont typeface="Arial" pitchFamily="34" charset="0"/>
              <a:buChar char="•"/>
              <a:tabLst/>
              <a:defRPr/>
            </a:pPr>
            <a:r>
              <a:rPr lang="en-US" sz="1400"/>
              <a:t>Security perimeter is the CPU package boundary</a:t>
            </a:r>
          </a:p>
          <a:p>
            <a:pPr marL="584200" marR="0" lvl="1" indent="-241300" fontAlgn="auto">
              <a:lnSpc>
                <a:spcPct val="90000"/>
              </a:lnSpc>
              <a:spcBef>
                <a:spcPct val="20000"/>
              </a:spcBef>
              <a:spcAft>
                <a:spcPts val="600"/>
              </a:spcAft>
              <a:buClrTx/>
              <a:buSzPct val="90000"/>
              <a:buFont typeface="Arial" pitchFamily="34" charset="0"/>
              <a:buChar char="•"/>
              <a:tabLst/>
              <a:defRPr/>
            </a:pPr>
            <a:r>
              <a:rPr lang="en-US" sz="1400"/>
              <a:t>Data and code unencrypted inside CPU package</a:t>
            </a:r>
          </a:p>
          <a:p>
            <a:pPr marL="584200" marR="0" lvl="1" indent="-241300" fontAlgn="auto">
              <a:lnSpc>
                <a:spcPct val="90000"/>
              </a:lnSpc>
              <a:spcBef>
                <a:spcPct val="20000"/>
              </a:spcBef>
              <a:spcAft>
                <a:spcPts val="600"/>
              </a:spcAft>
              <a:buClrTx/>
              <a:buSzPct val="90000"/>
              <a:buFont typeface="Arial" pitchFamily="34" charset="0"/>
              <a:buChar char="•"/>
              <a:tabLst/>
              <a:defRPr/>
            </a:pPr>
            <a:r>
              <a:rPr lang="en-US" sz="1400"/>
              <a:t>Data and code outside CPU package is encrypted and/or integrity checked</a:t>
            </a:r>
            <a:endParaRPr lang="fr-FR" sz="1400">
              <a:gradFill>
                <a:gsLst>
                  <a:gs pos="1250">
                    <a:schemeClr val="tx1"/>
                  </a:gs>
                  <a:gs pos="100000">
                    <a:schemeClr val="tx1"/>
                  </a:gs>
                </a:gsLst>
                <a:lin ang="5400000" scaled="0"/>
              </a:gradFill>
            </a:endParaRPr>
          </a:p>
          <a:p>
            <a:pPr marL="342900" marR="0" lvl="1" fontAlgn="auto">
              <a:lnSpc>
                <a:spcPct val="90000"/>
              </a:lnSpc>
              <a:spcBef>
                <a:spcPct val="20000"/>
              </a:spcBef>
              <a:spcAft>
                <a:spcPts val="600"/>
              </a:spcAft>
              <a:buClrTx/>
              <a:buSzPct val="90000"/>
              <a:tabLst/>
              <a:defRPr/>
            </a:pPr>
            <a:endParaRPr lang="fr-FR" sz="1400">
              <a:gradFill>
                <a:gsLst>
                  <a:gs pos="1250">
                    <a:schemeClr val="tx1"/>
                  </a:gs>
                  <a:gs pos="100000">
                    <a:schemeClr val="tx1"/>
                  </a:gs>
                </a:gsLst>
                <a:lin ang="5400000" scaled="0"/>
              </a:gradFill>
            </a:endParaRPr>
          </a:p>
        </p:txBody>
      </p:sp>
      <p:sp>
        <p:nvSpPr>
          <p:cNvPr id="19" name="Arrow: Right 18">
            <a:extLst>
              <a:ext uri="{FF2B5EF4-FFF2-40B4-BE49-F238E27FC236}">
                <a16:creationId xmlns:a16="http://schemas.microsoft.com/office/drawing/2014/main" id="{A9AE64D6-AC67-4EB2-A01C-E53F53378F50}"/>
              </a:ext>
            </a:extLst>
          </p:cNvPr>
          <p:cNvSpPr/>
          <p:nvPr/>
        </p:nvSpPr>
        <p:spPr bwMode="auto">
          <a:xfrm>
            <a:off x="2540000" y="3903664"/>
            <a:ext cx="3085570" cy="633617"/>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fr-FR"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Rectangle 20">
            <a:extLst>
              <a:ext uri="{FF2B5EF4-FFF2-40B4-BE49-F238E27FC236}">
                <a16:creationId xmlns:a16="http://schemas.microsoft.com/office/drawing/2014/main" id="{82C77D01-2685-4E49-88EE-91997671B6DF}"/>
              </a:ext>
            </a:extLst>
          </p:cNvPr>
          <p:cNvSpPr/>
          <p:nvPr/>
        </p:nvSpPr>
        <p:spPr>
          <a:xfrm>
            <a:off x="2768164" y="4081468"/>
            <a:ext cx="2346925" cy="286232"/>
          </a:xfrm>
          <a:prstGeom prst="rect">
            <a:avLst/>
          </a:prstGeom>
        </p:spPr>
        <p:txBody>
          <a:bodyPr wrap="none">
            <a:spAutoFit/>
          </a:bodyPr>
          <a:lstStyle/>
          <a:p>
            <a:pPr lvl="0" algn="ctr" defTabSz="932472" fontAlgn="base">
              <a:lnSpc>
                <a:spcPct val="90000"/>
              </a:lnSpc>
              <a:spcBef>
                <a:spcPct val="0"/>
              </a:spcBef>
              <a:spcAft>
                <a:spcPct val="0"/>
              </a:spcAft>
              <a:defRPr/>
            </a:pPr>
            <a:r>
              <a:rPr lang="fr-FR" sz="1400">
                <a:solidFill>
                  <a:schemeClr val="bg1"/>
                </a:solidFill>
              </a:rPr>
              <a:t>Jco3lks937weu0cwejpoi998</a:t>
            </a:r>
          </a:p>
        </p:txBody>
      </p:sp>
      <p:sp>
        <p:nvSpPr>
          <p:cNvPr id="23" name="object 38">
            <a:extLst>
              <a:ext uri="{FF2B5EF4-FFF2-40B4-BE49-F238E27FC236}">
                <a16:creationId xmlns:a16="http://schemas.microsoft.com/office/drawing/2014/main" id="{11D36474-12FC-4759-BFB0-2B0FD026ED7C}"/>
              </a:ext>
            </a:extLst>
          </p:cNvPr>
          <p:cNvSpPr/>
          <p:nvPr/>
        </p:nvSpPr>
        <p:spPr>
          <a:xfrm>
            <a:off x="3430166" y="4374838"/>
            <a:ext cx="3188335" cy="2472055"/>
          </a:xfrm>
          <a:custGeom>
            <a:avLst/>
            <a:gdLst/>
            <a:ahLst/>
            <a:cxnLst/>
            <a:rect l="l" t="t" r="r" b="b"/>
            <a:pathLst>
              <a:path w="3188335" h="2472054">
                <a:moveTo>
                  <a:pt x="852424" y="617982"/>
                </a:moveTo>
                <a:lnTo>
                  <a:pt x="217931" y="617982"/>
                </a:lnTo>
                <a:lnTo>
                  <a:pt x="217931" y="1390523"/>
                </a:lnTo>
                <a:lnTo>
                  <a:pt x="218985" y="1438691"/>
                </a:lnTo>
                <a:lnTo>
                  <a:pt x="222122" y="1486371"/>
                </a:lnTo>
                <a:lnTo>
                  <a:pt x="227282" y="1533365"/>
                </a:lnTo>
                <a:lnTo>
                  <a:pt x="234437" y="1579783"/>
                </a:lnTo>
                <a:lnTo>
                  <a:pt x="243539" y="1625529"/>
                </a:lnTo>
                <a:lnTo>
                  <a:pt x="254542" y="1670561"/>
                </a:lnTo>
                <a:lnTo>
                  <a:pt x="267404" y="1714834"/>
                </a:lnTo>
                <a:lnTo>
                  <a:pt x="282079" y="1758303"/>
                </a:lnTo>
                <a:lnTo>
                  <a:pt x="298525" y="1800925"/>
                </a:lnTo>
                <a:lnTo>
                  <a:pt x="316698" y="1842656"/>
                </a:lnTo>
                <a:lnTo>
                  <a:pt x="336553" y="1883452"/>
                </a:lnTo>
                <a:lnTo>
                  <a:pt x="358046" y="1923270"/>
                </a:lnTo>
                <a:lnTo>
                  <a:pt x="381133" y="1962064"/>
                </a:lnTo>
                <a:lnTo>
                  <a:pt x="405772" y="1999791"/>
                </a:lnTo>
                <a:lnTo>
                  <a:pt x="431917" y="2036407"/>
                </a:lnTo>
                <a:lnTo>
                  <a:pt x="459524" y="2071869"/>
                </a:lnTo>
                <a:lnTo>
                  <a:pt x="488550" y="2106131"/>
                </a:lnTo>
                <a:lnTo>
                  <a:pt x="518951" y="2139151"/>
                </a:lnTo>
                <a:lnTo>
                  <a:pt x="550683" y="2170885"/>
                </a:lnTo>
                <a:lnTo>
                  <a:pt x="583702" y="2201287"/>
                </a:lnTo>
                <a:lnTo>
                  <a:pt x="617964" y="2230315"/>
                </a:lnTo>
                <a:lnTo>
                  <a:pt x="653424" y="2257924"/>
                </a:lnTo>
                <a:lnTo>
                  <a:pt x="690040" y="2284070"/>
                </a:lnTo>
                <a:lnTo>
                  <a:pt x="727767" y="2308710"/>
                </a:lnTo>
                <a:lnTo>
                  <a:pt x="766561" y="2331800"/>
                </a:lnTo>
                <a:lnTo>
                  <a:pt x="806379" y="2353295"/>
                </a:lnTo>
                <a:lnTo>
                  <a:pt x="847175" y="2373151"/>
                </a:lnTo>
                <a:lnTo>
                  <a:pt x="888907" y="2391325"/>
                </a:lnTo>
                <a:lnTo>
                  <a:pt x="931531" y="2407773"/>
                </a:lnTo>
                <a:lnTo>
                  <a:pt x="975002" y="2422450"/>
                </a:lnTo>
                <a:lnTo>
                  <a:pt x="1019276" y="2435313"/>
                </a:lnTo>
                <a:lnTo>
                  <a:pt x="1064310" y="2446317"/>
                </a:lnTo>
                <a:lnTo>
                  <a:pt x="1110060" y="2455420"/>
                </a:lnTo>
                <a:lnTo>
                  <a:pt x="1156481" y="2462576"/>
                </a:lnTo>
                <a:lnTo>
                  <a:pt x="1203531" y="2467742"/>
                </a:lnTo>
                <a:lnTo>
                  <a:pt x="1251164" y="2470874"/>
                </a:lnTo>
                <a:lnTo>
                  <a:pt x="1299337" y="2471928"/>
                </a:lnTo>
                <a:lnTo>
                  <a:pt x="3188207" y="2471928"/>
                </a:lnTo>
                <a:lnTo>
                  <a:pt x="3188207" y="1837309"/>
                </a:lnTo>
                <a:lnTo>
                  <a:pt x="1299337" y="1837309"/>
                </a:lnTo>
                <a:lnTo>
                  <a:pt x="1250651" y="1834687"/>
                </a:lnTo>
                <a:lnTo>
                  <a:pt x="1203482" y="1827004"/>
                </a:lnTo>
                <a:lnTo>
                  <a:pt x="1158101" y="1814532"/>
                </a:lnTo>
                <a:lnTo>
                  <a:pt x="1114783" y="1797543"/>
                </a:lnTo>
                <a:lnTo>
                  <a:pt x="1073799" y="1776311"/>
                </a:lnTo>
                <a:lnTo>
                  <a:pt x="1035422" y="1751107"/>
                </a:lnTo>
                <a:lnTo>
                  <a:pt x="999927" y="1722204"/>
                </a:lnTo>
                <a:lnTo>
                  <a:pt x="967585" y="1689875"/>
                </a:lnTo>
                <a:lnTo>
                  <a:pt x="938670" y="1654392"/>
                </a:lnTo>
                <a:lnTo>
                  <a:pt x="913454" y="1616027"/>
                </a:lnTo>
                <a:lnTo>
                  <a:pt x="892211" y="1575054"/>
                </a:lnTo>
                <a:lnTo>
                  <a:pt x="875213" y="1531744"/>
                </a:lnTo>
                <a:lnTo>
                  <a:pt x="862726" y="1486319"/>
                </a:lnTo>
                <a:lnTo>
                  <a:pt x="855047" y="1439206"/>
                </a:lnTo>
                <a:lnTo>
                  <a:pt x="852424" y="1390523"/>
                </a:lnTo>
                <a:lnTo>
                  <a:pt x="852424" y="617982"/>
                </a:lnTo>
                <a:close/>
              </a:path>
              <a:path w="3188335" h="2472054">
                <a:moveTo>
                  <a:pt x="535177" y="0"/>
                </a:moveTo>
                <a:lnTo>
                  <a:pt x="0" y="617982"/>
                </a:lnTo>
                <a:lnTo>
                  <a:pt x="1070355" y="617982"/>
                </a:lnTo>
                <a:lnTo>
                  <a:pt x="535177" y="0"/>
                </a:lnTo>
                <a:close/>
              </a:path>
            </a:pathLst>
          </a:custGeom>
          <a:solidFill>
            <a:srgbClr val="C00000">
              <a:alpha val="70195"/>
            </a:srgbClr>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FFFFFF"/>
              </a:solidFill>
              <a:effectLst/>
              <a:uLnTx/>
              <a:uFillTx/>
              <a:latin typeface="Segoe UI"/>
              <a:ea typeface="+mn-ea"/>
              <a:cs typeface="+mn-cs"/>
            </a:endParaRPr>
          </a:p>
        </p:txBody>
      </p:sp>
      <p:sp>
        <p:nvSpPr>
          <p:cNvPr id="25" name="object 32">
            <a:extLst>
              <a:ext uri="{FF2B5EF4-FFF2-40B4-BE49-F238E27FC236}">
                <a16:creationId xmlns:a16="http://schemas.microsoft.com/office/drawing/2014/main" id="{18C59EED-0D98-4E12-9790-A49E5ABCE8BD}"/>
              </a:ext>
            </a:extLst>
          </p:cNvPr>
          <p:cNvSpPr/>
          <p:nvPr/>
        </p:nvSpPr>
        <p:spPr>
          <a:xfrm>
            <a:off x="6598954" y="4809065"/>
            <a:ext cx="1449064" cy="1208477"/>
          </a:xfrm>
          <a:custGeom>
            <a:avLst/>
            <a:gdLst/>
            <a:ahLst/>
            <a:cxnLst/>
            <a:rect l="l" t="t" r="r" b="b"/>
            <a:pathLst>
              <a:path w="1600200" h="1306195">
                <a:moveTo>
                  <a:pt x="453516" y="326517"/>
                </a:moveTo>
                <a:lnTo>
                  <a:pt x="118237" y="326517"/>
                </a:lnTo>
                <a:lnTo>
                  <a:pt x="118237" y="734695"/>
                </a:lnTo>
                <a:lnTo>
                  <a:pt x="120131" y="781561"/>
                </a:lnTo>
                <a:lnTo>
                  <a:pt x="125717" y="827383"/>
                </a:lnTo>
                <a:lnTo>
                  <a:pt x="134848" y="872013"/>
                </a:lnTo>
                <a:lnTo>
                  <a:pt x="147375" y="915306"/>
                </a:lnTo>
                <a:lnTo>
                  <a:pt x="163153" y="957113"/>
                </a:lnTo>
                <a:lnTo>
                  <a:pt x="182033" y="997288"/>
                </a:lnTo>
                <a:lnTo>
                  <a:pt x="203869" y="1035685"/>
                </a:lnTo>
                <a:lnTo>
                  <a:pt x="228513" y="1072155"/>
                </a:lnTo>
                <a:lnTo>
                  <a:pt x="255819" y="1106552"/>
                </a:lnTo>
                <a:lnTo>
                  <a:pt x="285638" y="1138729"/>
                </a:lnTo>
                <a:lnTo>
                  <a:pt x="317825" y="1168539"/>
                </a:lnTo>
                <a:lnTo>
                  <a:pt x="352231" y="1195836"/>
                </a:lnTo>
                <a:lnTo>
                  <a:pt x="388711" y="1220471"/>
                </a:lnTo>
                <a:lnTo>
                  <a:pt x="427115" y="1242298"/>
                </a:lnTo>
                <a:lnTo>
                  <a:pt x="467298" y="1261171"/>
                </a:lnTo>
                <a:lnTo>
                  <a:pt x="509112" y="1276942"/>
                </a:lnTo>
                <a:lnTo>
                  <a:pt x="552410" y="1289464"/>
                </a:lnTo>
                <a:lnTo>
                  <a:pt x="597045" y="1298590"/>
                </a:lnTo>
                <a:lnTo>
                  <a:pt x="642869" y="1304174"/>
                </a:lnTo>
                <a:lnTo>
                  <a:pt x="689737" y="1306068"/>
                </a:lnTo>
                <a:lnTo>
                  <a:pt x="1600200" y="1306068"/>
                </a:lnTo>
                <a:lnTo>
                  <a:pt x="1600200" y="970788"/>
                </a:lnTo>
                <a:lnTo>
                  <a:pt x="689737" y="970788"/>
                </a:lnTo>
                <a:lnTo>
                  <a:pt x="642139" y="965993"/>
                </a:lnTo>
                <a:lnTo>
                  <a:pt x="597802" y="952240"/>
                </a:lnTo>
                <a:lnTo>
                  <a:pt x="557678" y="930477"/>
                </a:lnTo>
                <a:lnTo>
                  <a:pt x="522716" y="901652"/>
                </a:lnTo>
                <a:lnTo>
                  <a:pt x="493868" y="866713"/>
                </a:lnTo>
                <a:lnTo>
                  <a:pt x="472084" y="826609"/>
                </a:lnTo>
                <a:lnTo>
                  <a:pt x="458317" y="782287"/>
                </a:lnTo>
                <a:lnTo>
                  <a:pt x="453516" y="734695"/>
                </a:lnTo>
                <a:lnTo>
                  <a:pt x="453516" y="326517"/>
                </a:lnTo>
                <a:close/>
              </a:path>
              <a:path w="1600200" h="1306195">
                <a:moveTo>
                  <a:pt x="285876" y="0"/>
                </a:moveTo>
                <a:lnTo>
                  <a:pt x="0" y="326517"/>
                </a:lnTo>
                <a:lnTo>
                  <a:pt x="571880" y="326517"/>
                </a:lnTo>
                <a:lnTo>
                  <a:pt x="285876" y="0"/>
                </a:lnTo>
                <a:close/>
              </a:path>
            </a:pathLst>
          </a:custGeom>
          <a:solidFill>
            <a:srgbClr val="C00000">
              <a:alpha val="70195"/>
            </a:srgbClr>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FFFFFF"/>
              </a:solidFill>
              <a:effectLst/>
              <a:uLnTx/>
              <a:uFillTx/>
              <a:latin typeface="Segoe UI"/>
              <a:ea typeface="+mn-ea"/>
              <a:cs typeface="+mn-cs"/>
            </a:endParaRPr>
          </a:p>
        </p:txBody>
      </p:sp>
      <p:sp>
        <p:nvSpPr>
          <p:cNvPr id="27" name="object 36">
            <a:extLst>
              <a:ext uri="{FF2B5EF4-FFF2-40B4-BE49-F238E27FC236}">
                <a16:creationId xmlns:a16="http://schemas.microsoft.com/office/drawing/2014/main" id="{95CDE10E-75E0-44C5-8C39-F7F4E9F9AE1F}"/>
              </a:ext>
            </a:extLst>
          </p:cNvPr>
          <p:cNvSpPr/>
          <p:nvPr/>
        </p:nvSpPr>
        <p:spPr>
          <a:xfrm>
            <a:off x="7186218" y="5554304"/>
            <a:ext cx="585215" cy="588263"/>
          </a:xfrm>
          <a:prstGeom prst="rect">
            <a:avLst/>
          </a:prstGeom>
          <a:blipFill>
            <a:blip r:embed="rId4" cstate="print"/>
            <a:stretch>
              <a:fillRect/>
            </a:stretch>
          </a:blip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FFFFFF"/>
              </a:solidFill>
              <a:effectLst/>
              <a:uLnTx/>
              <a:uFillTx/>
              <a:latin typeface="Segoe UI"/>
              <a:ea typeface="+mn-ea"/>
              <a:cs typeface="+mn-cs"/>
            </a:endParaRPr>
          </a:p>
        </p:txBody>
      </p:sp>
      <p:sp>
        <p:nvSpPr>
          <p:cNvPr id="29" name="object 43">
            <a:extLst>
              <a:ext uri="{FF2B5EF4-FFF2-40B4-BE49-F238E27FC236}">
                <a16:creationId xmlns:a16="http://schemas.microsoft.com/office/drawing/2014/main" id="{02A500CB-858A-4A7A-AA3A-726753DE10ED}"/>
              </a:ext>
            </a:extLst>
          </p:cNvPr>
          <p:cNvSpPr/>
          <p:nvPr/>
        </p:nvSpPr>
        <p:spPr>
          <a:xfrm>
            <a:off x="4920334" y="5921629"/>
            <a:ext cx="1068324" cy="1072896"/>
          </a:xfrm>
          <a:prstGeom prst="rect">
            <a:avLst/>
          </a:prstGeom>
          <a:blipFill>
            <a:blip r:embed="rId5" cstate="print"/>
            <a:stretch>
              <a:fillRect/>
            </a:stretch>
          </a:blip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FFFFFF"/>
              </a:solidFill>
              <a:effectLst/>
              <a:uLnTx/>
              <a:uFillTx/>
              <a:latin typeface="Segoe UI"/>
              <a:ea typeface="+mn-ea"/>
              <a:cs typeface="+mn-cs"/>
            </a:endParaRPr>
          </a:p>
        </p:txBody>
      </p:sp>
      <p:sp>
        <p:nvSpPr>
          <p:cNvPr id="30" name="TextBox 29">
            <a:extLst>
              <a:ext uri="{FF2B5EF4-FFF2-40B4-BE49-F238E27FC236}">
                <a16:creationId xmlns:a16="http://schemas.microsoft.com/office/drawing/2014/main" id="{B8E364C7-5DFF-488E-958C-606B2513C459}"/>
              </a:ext>
            </a:extLst>
          </p:cNvPr>
          <p:cNvSpPr txBox="1"/>
          <p:nvPr/>
        </p:nvSpPr>
        <p:spPr>
          <a:xfrm>
            <a:off x="6454265" y="6254938"/>
            <a:ext cx="1028167" cy="544765"/>
          </a:xfrm>
          <a:prstGeom prst="rect">
            <a:avLst/>
          </a:prstGeom>
          <a:noFill/>
        </p:spPr>
        <p:txBody>
          <a:bodyPr wrap="none" lIns="182880" tIns="146304" rIns="182880" bIns="146304" rtlCol="0">
            <a:spAutoFit/>
          </a:bodyPr>
          <a:lstStyle/>
          <a:p>
            <a:pPr>
              <a:lnSpc>
                <a:spcPct val="90000"/>
              </a:lnSpc>
              <a:spcAft>
                <a:spcPts val="600"/>
              </a:spcAft>
            </a:pPr>
            <a:r>
              <a:rPr lang="en-US">
                <a:solidFill>
                  <a:srgbClr val="D6B61B"/>
                </a:solidFill>
              </a:rPr>
              <a:t>Snoop</a:t>
            </a:r>
          </a:p>
        </p:txBody>
      </p:sp>
      <p:sp>
        <p:nvSpPr>
          <p:cNvPr id="34" name="TextBox 33">
            <a:extLst>
              <a:ext uri="{FF2B5EF4-FFF2-40B4-BE49-F238E27FC236}">
                <a16:creationId xmlns:a16="http://schemas.microsoft.com/office/drawing/2014/main" id="{DC15BA1E-E491-4B98-AED4-8FE32BD43BED}"/>
              </a:ext>
            </a:extLst>
          </p:cNvPr>
          <p:cNvSpPr txBox="1"/>
          <p:nvPr/>
        </p:nvSpPr>
        <p:spPr>
          <a:xfrm>
            <a:off x="8047037" y="5750202"/>
            <a:ext cx="1028167" cy="544765"/>
          </a:xfrm>
          <a:prstGeom prst="rect">
            <a:avLst/>
          </a:prstGeom>
          <a:noFill/>
        </p:spPr>
        <p:txBody>
          <a:bodyPr wrap="none" lIns="182880" tIns="146304" rIns="182880" bIns="146304" rtlCol="0">
            <a:spAutoFit/>
          </a:bodyPr>
          <a:lstStyle/>
          <a:p>
            <a:pPr>
              <a:lnSpc>
                <a:spcPct val="90000"/>
              </a:lnSpc>
              <a:spcAft>
                <a:spcPts val="600"/>
              </a:spcAft>
            </a:pPr>
            <a:r>
              <a:rPr lang="en-US">
                <a:solidFill>
                  <a:srgbClr val="D6B61B"/>
                </a:solidFill>
              </a:rPr>
              <a:t>Snoop</a:t>
            </a:r>
          </a:p>
        </p:txBody>
      </p:sp>
    </p:spTree>
    <p:extLst>
      <p:ext uri="{BB962C8B-B14F-4D97-AF65-F5344CB8AC3E}">
        <p14:creationId xmlns:p14="http://schemas.microsoft.com/office/powerpoint/2010/main" val="4239036132"/>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8D18496-4566-4C8F-87CB-903A995645F2}"/>
              </a:ext>
            </a:extLst>
          </p:cNvPr>
          <p:cNvSpPr/>
          <p:nvPr/>
        </p:nvSpPr>
        <p:spPr bwMode="auto">
          <a:xfrm>
            <a:off x="5837237" y="0"/>
            <a:ext cx="6599238" cy="6994525"/>
          </a:xfrm>
          <a:prstGeom prst="rect">
            <a:avLst/>
          </a:prstGeom>
          <a:solidFill>
            <a:srgbClr val="F9F9F9"/>
          </a:solidFill>
          <a:ln>
            <a:solidFill>
              <a:srgbClr val="F9F9F9"/>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2" name="Titre 1"/>
          <p:cNvSpPr>
            <a:spLocks noGrp="1"/>
          </p:cNvSpPr>
          <p:nvPr>
            <p:ph type="title"/>
          </p:nvPr>
        </p:nvSpPr>
        <p:spPr/>
        <p:txBody>
          <a:bodyPr/>
          <a:lstStyle/>
          <a:p>
            <a:r>
              <a:rPr lang="en-US"/>
              <a:t>To go beyond</a:t>
            </a:r>
          </a:p>
        </p:txBody>
      </p:sp>
      <p:sp>
        <p:nvSpPr>
          <p:cNvPr id="3" name="Text Placeholder 2">
            <a:extLst>
              <a:ext uri="{FF2B5EF4-FFF2-40B4-BE49-F238E27FC236}">
                <a16:creationId xmlns:a16="http://schemas.microsoft.com/office/drawing/2014/main" id="{80ED5900-B67A-4134-AD78-7CCC28E1A150}"/>
              </a:ext>
            </a:extLst>
          </p:cNvPr>
          <p:cNvSpPr>
            <a:spLocks noGrp="1"/>
          </p:cNvSpPr>
          <p:nvPr>
            <p:ph type="body" sz="quarter" idx="10"/>
          </p:nvPr>
        </p:nvSpPr>
        <p:spPr>
          <a:xfrm>
            <a:off x="290148" y="1171392"/>
            <a:ext cx="5562600" cy="5469190"/>
          </a:xfrm>
        </p:spPr>
        <p:txBody>
          <a:bodyPr/>
          <a:lstStyle/>
          <a:p>
            <a:r>
              <a:rPr lang="en-US"/>
              <a:t>Additional references on the Intel SGX technology</a:t>
            </a:r>
          </a:p>
          <a:p>
            <a:pPr lvl="1">
              <a:lnSpc>
                <a:spcPct val="100000"/>
              </a:lnSpc>
              <a:spcBef>
                <a:spcPts val="600"/>
              </a:spcBef>
            </a:pPr>
            <a:r>
              <a:rPr lang="en-US">
                <a:latin typeface="Segoe UI Semibold" panose="020B0702040204020203" pitchFamily="34" charset="0"/>
                <a:cs typeface="Segoe UI Semibold" panose="020B0702040204020203" pitchFamily="34" charset="0"/>
              </a:rPr>
              <a:t>Intel: </a:t>
            </a:r>
            <a:r>
              <a:rPr lang="en-US">
                <a:hlinkClick r:id="rId3"/>
              </a:rPr>
              <a:t>https://software.intel.com/sgx</a:t>
            </a:r>
            <a:endParaRPr lang="en-US"/>
          </a:p>
          <a:p>
            <a:pPr lvl="2">
              <a:lnSpc>
                <a:spcPct val="100000"/>
              </a:lnSpc>
              <a:spcBef>
                <a:spcPts val="600"/>
              </a:spcBef>
            </a:pPr>
            <a:r>
              <a:rPr lang="en-US" sz="1400"/>
              <a:t>SGX for Dummies</a:t>
            </a:r>
          </a:p>
          <a:p>
            <a:pPr lvl="2">
              <a:lnSpc>
                <a:spcPct val="100000"/>
              </a:lnSpc>
              <a:spcBef>
                <a:spcPts val="0"/>
              </a:spcBef>
            </a:pPr>
            <a:r>
              <a:rPr lang="en-US" sz="1400">
                <a:hlinkClick r:id="rId4"/>
              </a:rPr>
              <a:t>https://software.intel.com/en-us/blogs/2013/09/26/protecting-application-secrets-with-intel-sgx</a:t>
            </a:r>
            <a:endParaRPr lang="en-US" sz="1400"/>
          </a:p>
          <a:p>
            <a:pPr lvl="2">
              <a:lnSpc>
                <a:spcPct val="100000"/>
              </a:lnSpc>
              <a:spcBef>
                <a:spcPts val="600"/>
              </a:spcBef>
            </a:pPr>
            <a:r>
              <a:rPr lang="en-US" sz="1400"/>
              <a:t>Introductory series of videos on </a:t>
            </a:r>
            <a:r>
              <a:rPr lang="fr-FR" sz="1400"/>
              <a:t>Intel SGX</a:t>
            </a:r>
          </a:p>
          <a:p>
            <a:pPr lvl="2">
              <a:lnSpc>
                <a:spcPct val="100000"/>
              </a:lnSpc>
              <a:spcBef>
                <a:spcPts val="0"/>
              </a:spcBef>
            </a:pPr>
            <a:r>
              <a:rPr lang="fr-FR" sz="1400">
                <a:hlinkClick r:id="rId5"/>
              </a:rPr>
              <a:t>https://www.youtube.com/playlist?list=PLg-UKERBljNweaATkbbDCcEsRTADAzOl8</a:t>
            </a:r>
            <a:r>
              <a:rPr lang="fr-FR" sz="1400"/>
              <a:t> </a:t>
            </a:r>
            <a:endParaRPr lang="en-US" sz="1400"/>
          </a:p>
          <a:p>
            <a:pPr lvl="2">
              <a:lnSpc>
                <a:spcPct val="100000"/>
              </a:lnSpc>
              <a:spcBef>
                <a:spcPts val="600"/>
              </a:spcBef>
            </a:pPr>
            <a:r>
              <a:rPr lang="en-US" sz="1400"/>
              <a:t>Intel Software Guard Extensions advanced presentation</a:t>
            </a:r>
          </a:p>
          <a:p>
            <a:pPr lvl="2">
              <a:lnSpc>
                <a:spcPct val="100000"/>
              </a:lnSpc>
              <a:spcBef>
                <a:spcPts val="0"/>
              </a:spcBef>
            </a:pPr>
            <a:r>
              <a:rPr lang="en-US" sz="1400">
                <a:hlinkClick r:id="rId6"/>
              </a:rPr>
              <a:t>https://software.intel.com/sites/default/files/332680-002.pdf</a:t>
            </a:r>
            <a:endParaRPr lang="en-US" sz="1400"/>
          </a:p>
          <a:p>
            <a:pPr lvl="1">
              <a:lnSpc>
                <a:spcPct val="100000"/>
              </a:lnSpc>
              <a:spcBef>
                <a:spcPts val="1200"/>
              </a:spcBef>
            </a:pPr>
            <a:r>
              <a:rPr lang="en-US" sz="1800">
                <a:latin typeface="Segoe UI Semibold" panose="020B0702040204020203" pitchFamily="34" charset="0"/>
                <a:cs typeface="Segoe UI Semibold" panose="020B0702040204020203" pitchFamily="34" charset="0"/>
              </a:rPr>
              <a:t>Blog posts and papers of interest</a:t>
            </a:r>
          </a:p>
          <a:p>
            <a:pPr lvl="2">
              <a:lnSpc>
                <a:spcPct val="100000"/>
              </a:lnSpc>
              <a:spcBef>
                <a:spcPts val="600"/>
              </a:spcBef>
            </a:pPr>
            <a:r>
              <a:rPr lang="en-US" sz="1400"/>
              <a:t>Overview of Intel SGX - Part 1, SGX Internals</a:t>
            </a:r>
          </a:p>
          <a:p>
            <a:pPr lvl="2">
              <a:lnSpc>
                <a:spcPct val="100000"/>
              </a:lnSpc>
              <a:spcBef>
                <a:spcPts val="0"/>
              </a:spcBef>
            </a:pPr>
            <a:r>
              <a:rPr lang="en-US" sz="1400">
                <a:hlinkClick r:id="rId7"/>
              </a:rPr>
              <a:t>https://blog.quarkslab.com/overview-of-intel-sgx-part-1-sgx-internals.html</a:t>
            </a:r>
            <a:r>
              <a:rPr lang="en-US" sz="1400"/>
              <a:t> </a:t>
            </a:r>
          </a:p>
          <a:p>
            <a:pPr lvl="2">
              <a:lnSpc>
                <a:spcPct val="100000"/>
              </a:lnSpc>
              <a:spcBef>
                <a:spcPts val="600"/>
              </a:spcBef>
            </a:pPr>
            <a:r>
              <a:rPr lang="en-US" sz="1400"/>
              <a:t>Overview of Intel SGX - Part 2, SGX Externals</a:t>
            </a:r>
          </a:p>
          <a:p>
            <a:pPr lvl="2">
              <a:spcBef>
                <a:spcPts val="0"/>
              </a:spcBef>
            </a:pPr>
            <a:r>
              <a:rPr lang="fr-FR" sz="1400">
                <a:hlinkClick r:id="rId8"/>
              </a:rPr>
              <a:t>https://blog.quarkslab.com/overview-of-intel-sgx-part-2-sgx-externals.html</a:t>
            </a:r>
            <a:endParaRPr lang="fr-FR" sz="1400"/>
          </a:p>
          <a:p>
            <a:pPr lvl="2">
              <a:lnSpc>
                <a:spcPct val="100000"/>
              </a:lnSpc>
              <a:spcBef>
                <a:spcPts val="600"/>
              </a:spcBef>
            </a:pPr>
            <a:r>
              <a:rPr lang="en-US" sz="1400"/>
              <a:t>SGX Explained</a:t>
            </a:r>
          </a:p>
          <a:p>
            <a:pPr lvl="2">
              <a:lnSpc>
                <a:spcPct val="100000"/>
              </a:lnSpc>
              <a:spcBef>
                <a:spcPts val="0"/>
              </a:spcBef>
            </a:pPr>
            <a:r>
              <a:rPr lang="en-US" sz="1400">
                <a:hlinkClick r:id="rId9"/>
              </a:rPr>
              <a:t>https://eprint.iacr.org/2016/086.pdf</a:t>
            </a:r>
            <a:r>
              <a:rPr lang="en-US" sz="1400"/>
              <a:t> </a:t>
            </a:r>
          </a:p>
        </p:txBody>
      </p:sp>
      <p:pic>
        <p:nvPicPr>
          <p:cNvPr id="6" name="Picture 5">
            <a:hlinkClick r:id="rId10"/>
            <a:extLst>
              <a:ext uri="{FF2B5EF4-FFF2-40B4-BE49-F238E27FC236}">
                <a16:creationId xmlns:a16="http://schemas.microsoft.com/office/drawing/2014/main" id="{4A3C3043-A4EB-401F-A665-B75257BF40ED}"/>
              </a:ext>
            </a:extLst>
          </p:cNvPr>
          <p:cNvPicPr>
            <a:picLocks noChangeAspect="1"/>
          </p:cNvPicPr>
          <p:nvPr/>
        </p:nvPicPr>
        <p:blipFill>
          <a:blip r:embed="rId11"/>
          <a:stretch>
            <a:fillRect/>
          </a:stretch>
        </p:blipFill>
        <p:spPr>
          <a:xfrm>
            <a:off x="6115965" y="525462"/>
            <a:ext cx="6298630" cy="5562600"/>
          </a:xfrm>
          <a:prstGeom prst="rect">
            <a:avLst/>
          </a:prstGeom>
        </p:spPr>
      </p:pic>
    </p:spTree>
    <p:extLst>
      <p:ext uri="{BB962C8B-B14F-4D97-AF65-F5344CB8AC3E}">
        <p14:creationId xmlns:p14="http://schemas.microsoft.com/office/powerpoint/2010/main" val="1476145449"/>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a:extLst>
              <a:ext uri="{FF2B5EF4-FFF2-40B4-BE49-F238E27FC236}">
                <a16:creationId xmlns:a16="http://schemas.microsoft.com/office/drawing/2014/main" id="{5901C22B-B408-4046-BFCC-4E34324B2C38}"/>
              </a:ext>
            </a:extLst>
          </p:cNvPr>
          <p:cNvSpPr txBox="1">
            <a:spLocks/>
          </p:cNvSpPr>
          <p:nvPr/>
        </p:nvSpPr>
        <p:spPr>
          <a:xfrm>
            <a:off x="198437" y="296862"/>
            <a:ext cx="11887200" cy="493220"/>
          </a:xfrm>
          <a:prstGeom prst="rect">
            <a:avLst/>
          </a:prstGeom>
          <a:noFill/>
        </p:spPr>
        <p:txBody>
          <a:bodyPr vert="horz" wrap="square" lIns="146304" tIns="91440" rIns="146304" bIns="91440" rtlCol="0" anchor="t" anchorCtr="0">
            <a:noAutofit/>
          </a:bodyPr>
          <a:lstStyle>
            <a:lvl1pPr algn="l" defTabSz="932742" rtl="0" eaLnBrk="1" latinLnBrk="0" hangingPunct="1">
              <a:lnSpc>
                <a:spcPct val="90000"/>
              </a:lnSpc>
              <a:spcBef>
                <a:spcPct val="0"/>
              </a:spcBef>
              <a:buNone/>
              <a:defRPr lang="fr-FR" sz="4800" b="0" kern="1200" cap="none" spc="-100" baseline="0">
                <a:ln w="3175">
                  <a:noFill/>
                </a:ln>
                <a:solidFill>
                  <a:schemeClr val="bg1"/>
                </a:solidFill>
                <a:effectLst/>
                <a:latin typeface="Segoe UI Semibold" panose="020B0702040204020203" pitchFamily="34" charset="0"/>
                <a:ea typeface="+mn-ea"/>
                <a:cs typeface="Segoe UI Semibold" panose="020B0702040204020203" pitchFamily="34" charset="0"/>
              </a:defRPr>
            </a:lvl1pPr>
          </a:lstStyle>
          <a:p>
            <a:r>
              <a:rPr lang="en-US" sz="1800" b="1" cap="all" spc="-51">
                <a:solidFill>
                  <a:schemeClr val="tx1">
                    <a:lumMod val="85000"/>
                  </a:schemeClr>
                </a:solidFill>
                <a:latin typeface="Segoe UI Semibold"/>
                <a:cs typeface="Segoe UI" panose="020B0502040204020203" pitchFamily="34" charset="0"/>
              </a:rPr>
              <a:t>Data in use Protection Compass – Confidential Computing Track</a:t>
            </a:r>
            <a:endParaRPr lang="en-US" sz="2800" cap="all">
              <a:solidFill>
                <a:schemeClr val="tx1">
                  <a:lumMod val="85000"/>
                </a:schemeClr>
              </a:solidFill>
              <a:latin typeface="Segoe UI" panose="020B0502040204020203" pitchFamily="34" charset="0"/>
              <a:cs typeface="Segoe UI" panose="020B0502040204020203" pitchFamily="34" charset="0"/>
            </a:endParaRPr>
          </a:p>
        </p:txBody>
      </p:sp>
      <p:grpSp>
        <p:nvGrpSpPr>
          <p:cNvPr id="2" name="Group 1">
            <a:extLst>
              <a:ext uri="{FF2B5EF4-FFF2-40B4-BE49-F238E27FC236}">
                <a16:creationId xmlns:a16="http://schemas.microsoft.com/office/drawing/2014/main" id="{6C4456DB-7421-4370-A28D-23C83186E7E9}"/>
              </a:ext>
            </a:extLst>
          </p:cNvPr>
          <p:cNvGrpSpPr/>
          <p:nvPr/>
        </p:nvGrpSpPr>
        <p:grpSpPr>
          <a:xfrm>
            <a:off x="7608892" y="1405230"/>
            <a:ext cx="3222616" cy="3703096"/>
            <a:chOff x="7608892" y="1405230"/>
            <a:chExt cx="3222616" cy="3703096"/>
          </a:xfrm>
        </p:grpSpPr>
        <p:grpSp>
          <p:nvGrpSpPr>
            <p:cNvPr id="7" name="Group 6">
              <a:extLst>
                <a:ext uri="{FF2B5EF4-FFF2-40B4-BE49-F238E27FC236}">
                  <a16:creationId xmlns:a16="http://schemas.microsoft.com/office/drawing/2014/main" id="{39198B49-AEC9-4147-A5CD-AD10B5B9608C}"/>
                </a:ext>
              </a:extLst>
            </p:cNvPr>
            <p:cNvGrpSpPr/>
            <p:nvPr/>
          </p:nvGrpSpPr>
          <p:grpSpPr>
            <a:xfrm>
              <a:off x="7608892" y="1405230"/>
              <a:ext cx="3222616" cy="3703096"/>
              <a:chOff x="7578734" y="1512789"/>
              <a:chExt cx="3222616" cy="3703096"/>
            </a:xfrm>
          </p:grpSpPr>
          <p:grpSp>
            <p:nvGrpSpPr>
              <p:cNvPr id="9" name="Group 8">
                <a:extLst>
                  <a:ext uri="{FF2B5EF4-FFF2-40B4-BE49-F238E27FC236}">
                    <a16:creationId xmlns:a16="http://schemas.microsoft.com/office/drawing/2014/main" id="{0A4730DB-493E-402B-BFBD-F575EC8FD222}"/>
                  </a:ext>
                </a:extLst>
              </p:cNvPr>
              <p:cNvGrpSpPr/>
              <p:nvPr/>
            </p:nvGrpSpPr>
            <p:grpSpPr>
              <a:xfrm>
                <a:off x="7578734" y="1512789"/>
                <a:ext cx="3222616" cy="3703096"/>
                <a:chOff x="7830194" y="1899080"/>
                <a:chExt cx="2518414" cy="2893903"/>
              </a:xfrm>
            </p:grpSpPr>
            <p:sp>
              <p:nvSpPr>
                <p:cNvPr id="11" name="Oval 10">
                  <a:extLst>
                    <a:ext uri="{FF2B5EF4-FFF2-40B4-BE49-F238E27FC236}">
                      <a16:creationId xmlns:a16="http://schemas.microsoft.com/office/drawing/2014/main" id="{154E4D2B-7FEC-47F3-BB61-83A6B0D42294}"/>
                    </a:ext>
                  </a:extLst>
                </p:cNvPr>
                <p:cNvSpPr/>
                <p:nvPr/>
              </p:nvSpPr>
              <p:spPr bwMode="auto">
                <a:xfrm>
                  <a:off x="7830194" y="2274571"/>
                  <a:ext cx="2518414" cy="2518412"/>
                </a:xfrm>
                <a:prstGeom prst="ellipse">
                  <a:avLst/>
                </a:prstGeom>
                <a:noFill/>
                <a:ln w="76200" cap="sq">
                  <a:solidFill>
                    <a:schemeClr val="tx1">
                      <a:lumMod val="75000"/>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gradFill>
                      <a:gsLst>
                        <a:gs pos="0">
                          <a:srgbClr val="505050"/>
                        </a:gs>
                        <a:gs pos="100000">
                          <a:srgbClr val="505050"/>
                        </a:gs>
                      </a:gsLst>
                    </a:gradFill>
                    <a:effectLst/>
                    <a:uLnTx/>
                    <a:uFillTx/>
                    <a:latin typeface="Segoe UI"/>
                    <a:ea typeface="+mn-ea"/>
                    <a:cs typeface="+mn-cs"/>
                  </a:endParaRPr>
                </a:p>
              </p:txBody>
            </p:sp>
            <p:pic>
              <p:nvPicPr>
                <p:cNvPr id="12" name="Graphic 7">
                  <a:extLst>
                    <a:ext uri="{FF2B5EF4-FFF2-40B4-BE49-F238E27FC236}">
                      <a16:creationId xmlns:a16="http://schemas.microsoft.com/office/drawing/2014/main" id="{C52DA79D-62C8-4F35-8373-277FC1A1AF6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942363" y="2386739"/>
                  <a:ext cx="2294075" cy="2294075"/>
                </a:xfrm>
                <a:prstGeom prst="rect">
                  <a:avLst/>
                </a:prstGeom>
              </p:spPr>
            </p:pic>
            <p:sp>
              <p:nvSpPr>
                <p:cNvPr id="13" name="TextBox 8">
                  <a:extLst>
                    <a:ext uri="{FF2B5EF4-FFF2-40B4-BE49-F238E27FC236}">
                      <a16:creationId xmlns:a16="http://schemas.microsoft.com/office/drawing/2014/main" id="{28AEFA27-DE4F-48CA-A07C-58CD1BBEB4BF}"/>
                    </a:ext>
                  </a:extLst>
                </p:cNvPr>
                <p:cNvSpPr txBox="1"/>
                <p:nvPr/>
              </p:nvSpPr>
              <p:spPr>
                <a:xfrm>
                  <a:off x="8947534" y="1899080"/>
                  <a:ext cx="221731" cy="336730"/>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2800" b="1">
                      <a:gradFill>
                        <a:gsLst>
                          <a:gs pos="2917">
                            <a:schemeClr val="tx1">
                              <a:alpha val="20000"/>
                            </a:schemeClr>
                          </a:gs>
                          <a:gs pos="30000">
                            <a:schemeClr val="tx1">
                              <a:alpha val="20000"/>
                            </a:schemeClr>
                          </a:gs>
                        </a:gsLst>
                        <a:lin ang="5400000" scaled="0"/>
                      </a:gradFill>
                    </a:rPr>
                    <a:t>N</a:t>
                  </a:r>
                </a:p>
              </p:txBody>
            </p:sp>
          </p:grpSp>
          <p:sp>
            <p:nvSpPr>
              <p:cNvPr id="10" name="key">
                <a:extLst>
                  <a:ext uri="{FF2B5EF4-FFF2-40B4-BE49-F238E27FC236}">
                    <a16:creationId xmlns:a16="http://schemas.microsoft.com/office/drawing/2014/main" id="{6E51E190-0952-471B-8DE1-178F9495956B}"/>
                  </a:ext>
                </a:extLst>
              </p:cNvPr>
              <p:cNvSpPr>
                <a:spLocks noChangeAspect="1" noEditPoints="1"/>
              </p:cNvSpPr>
              <p:nvPr/>
            </p:nvSpPr>
            <p:spPr bwMode="auto">
              <a:xfrm rot="2700000">
                <a:off x="9002415" y="3421699"/>
                <a:ext cx="367646" cy="365760"/>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solidFill>
                <a:schemeClr val="tx1">
                  <a:lumMod val="95000"/>
                </a:schemeClr>
              </a:solidFill>
              <a:ln w="44450" cap="sq">
                <a:solidFill>
                  <a:schemeClr val="tx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gradFill>
                    <a:gsLst>
                      <a:gs pos="0">
                        <a:srgbClr val="505050"/>
                      </a:gs>
                      <a:gs pos="100000">
                        <a:srgbClr val="505050"/>
                      </a:gs>
                    </a:gsLst>
                  </a:gradFill>
                </a:endParaRPr>
              </a:p>
            </p:txBody>
          </p:sp>
        </p:grpSp>
        <p:sp>
          <p:nvSpPr>
            <p:cNvPr id="8" name="TextBox 8">
              <a:extLst>
                <a:ext uri="{FF2B5EF4-FFF2-40B4-BE49-F238E27FC236}">
                  <a16:creationId xmlns:a16="http://schemas.microsoft.com/office/drawing/2014/main" id="{1A6D889E-F3E9-486F-B4DD-F670B0849F03}"/>
                </a:ext>
              </a:extLst>
            </p:cNvPr>
            <p:cNvSpPr txBox="1"/>
            <p:nvPr/>
          </p:nvSpPr>
          <p:spPr>
            <a:xfrm>
              <a:off x="9074530" y="1405230"/>
              <a:ext cx="283732" cy="430886"/>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2800" b="1">
                  <a:solidFill>
                    <a:schemeClr val="tx1">
                      <a:lumMod val="85000"/>
                    </a:schemeClr>
                  </a:solidFill>
                </a:rPr>
                <a:t>N</a:t>
              </a:r>
            </a:p>
          </p:txBody>
        </p:sp>
      </p:grpSp>
      <p:sp>
        <p:nvSpPr>
          <p:cNvPr id="4" name="Title 3">
            <a:extLst>
              <a:ext uri="{FF2B5EF4-FFF2-40B4-BE49-F238E27FC236}">
                <a16:creationId xmlns:a16="http://schemas.microsoft.com/office/drawing/2014/main" id="{4D6C6112-2C0F-4809-B604-816558963A66}"/>
              </a:ext>
            </a:extLst>
          </p:cNvPr>
          <p:cNvSpPr>
            <a:spLocks noGrp="1"/>
          </p:cNvSpPr>
          <p:nvPr>
            <p:ph type="title"/>
          </p:nvPr>
        </p:nvSpPr>
        <p:spPr>
          <a:xfrm>
            <a:off x="274637" y="2125662"/>
            <a:ext cx="12115799" cy="1831975"/>
          </a:xfrm>
        </p:spPr>
        <p:txBody>
          <a:bodyPr/>
          <a:lstStyle/>
          <a:p>
            <a:r>
              <a:rPr lang="en-US" spc="-102">
                <a:solidFill>
                  <a:schemeClr val="tx1">
                    <a:lumMod val="50000"/>
                  </a:schemeClr>
                </a:solidFill>
              </a:rPr>
              <a:t>Doing "Lift &amp; Shift" for existing apps</a:t>
            </a:r>
            <a:endParaRPr lang="en-US" spc="-102">
              <a:solidFill>
                <a:schemeClr val="tx1">
                  <a:lumMod val="50000"/>
                </a:schemeClr>
              </a:solidFill>
              <a:latin typeface="+mn-lt"/>
            </a:endParaRPr>
          </a:p>
        </p:txBody>
      </p:sp>
    </p:spTree>
    <p:extLst>
      <p:ext uri="{BB962C8B-B14F-4D97-AF65-F5344CB8AC3E}">
        <p14:creationId xmlns:p14="http://schemas.microsoft.com/office/powerpoint/2010/main" val="1300010546"/>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0BC54-8AB9-4AEA-A946-1A29AAEF0C8A}"/>
              </a:ext>
            </a:extLst>
          </p:cNvPr>
          <p:cNvSpPr>
            <a:spLocks noGrp="1"/>
          </p:cNvSpPr>
          <p:nvPr>
            <p:ph type="title"/>
          </p:nvPr>
        </p:nvSpPr>
        <p:spPr/>
        <p:txBody>
          <a:bodyPr/>
          <a:lstStyle/>
          <a:p>
            <a:r>
              <a:rPr lang="en-US"/>
              <a:t>Make your apps confidential without changing a line of code!</a:t>
            </a:r>
            <a:br>
              <a:rPr lang="en-US"/>
            </a:br>
            <a:r>
              <a:rPr lang="en-US" sz="2400">
                <a:solidFill>
                  <a:srgbClr val="0072C6"/>
                </a:solidFill>
                <a:latin typeface="+mn-lt"/>
              </a:rPr>
              <a:t>Leveraging one of the ISVs</a:t>
            </a:r>
            <a:endParaRPr lang="en-US">
              <a:solidFill>
                <a:srgbClr val="0072C6"/>
              </a:solidFill>
              <a:latin typeface="+mn-lt"/>
            </a:endParaRPr>
          </a:p>
        </p:txBody>
      </p:sp>
      <p:pic>
        <p:nvPicPr>
          <p:cNvPr id="15" name="Picture 1" descr="Machine generated alternative text:&#10;an-Jl.jna">
            <a:extLst>
              <a:ext uri="{FF2B5EF4-FFF2-40B4-BE49-F238E27FC236}">
                <a16:creationId xmlns:a16="http://schemas.microsoft.com/office/drawing/2014/main" id="{5D097975-824C-4AF9-A3E5-70D427DD0E5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3547" b="42643"/>
          <a:stretch/>
        </p:blipFill>
        <p:spPr bwMode="auto">
          <a:xfrm>
            <a:off x="8275637" y="1687067"/>
            <a:ext cx="1682350" cy="397662"/>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a:extLst>
              <a:ext uri="{FF2B5EF4-FFF2-40B4-BE49-F238E27FC236}">
                <a16:creationId xmlns:a16="http://schemas.microsoft.com/office/drawing/2014/main" id="{7DBDEE60-94C9-4A21-9675-5B0D5EDA0593}"/>
              </a:ext>
            </a:extLst>
          </p:cNvPr>
          <p:cNvSpPr/>
          <p:nvPr/>
        </p:nvSpPr>
        <p:spPr>
          <a:xfrm>
            <a:off x="567931" y="2430462"/>
            <a:ext cx="4907968" cy="3370153"/>
          </a:xfrm>
          <a:prstGeom prst="rect">
            <a:avLst/>
          </a:prstGeom>
        </p:spPr>
        <p:style>
          <a:lnRef idx="0">
            <a:scrgbClr r="0" g="0" b="0"/>
          </a:lnRef>
          <a:fillRef idx="0">
            <a:scrgbClr r="0" g="0" b="0"/>
          </a:fillRef>
          <a:effectRef idx="0">
            <a:scrgbClr r="0" g="0" b="0"/>
          </a:effectRef>
          <a:fontRef idx="major"/>
        </p:style>
        <p:txBody>
          <a:bodyPr wrap="square" lIns="0">
            <a:spAutoFit/>
          </a:bodyPr>
          <a:lstStyle/>
          <a:p>
            <a:pPr marL="0" marR="0" lvl="0" indent="0" defTabSz="914367" eaLnBrk="1" fontAlgn="t" latinLnBrk="0" hangingPunct="1">
              <a:lnSpc>
                <a:spcPct val="100000"/>
              </a:lnSpc>
              <a:spcBef>
                <a:spcPts val="0"/>
              </a:spcBef>
              <a:spcAft>
                <a:spcPts val="600"/>
              </a:spcAft>
              <a:buClrTx/>
              <a:buSzTx/>
              <a:buFontTx/>
              <a:buNone/>
              <a:tabLst/>
              <a:defRPr/>
            </a:pPr>
            <a:r>
              <a:rPr kumimoji="0" lang="en-US" sz="1600" b="0" i="0" u="none" strike="noStrike" kern="0" cap="none" spc="0" normalizeH="0" baseline="0" noProof="0">
                <a:ln>
                  <a:noFill/>
                </a:ln>
                <a:solidFill>
                  <a:srgbClr val="000000"/>
                </a:solidFill>
                <a:effectLst/>
                <a:uLnTx/>
                <a:uFillTx/>
                <a:latin typeface="+mn-lt"/>
              </a:rPr>
              <a:t>Today, data is often encrypted at rest in storage and </a:t>
            </a:r>
            <a:br>
              <a:rPr kumimoji="0" lang="en-US" sz="1600" b="0" i="0" u="none" strike="noStrike" kern="0" cap="none" spc="0" normalizeH="0" baseline="0" noProof="0">
                <a:ln>
                  <a:noFill/>
                </a:ln>
                <a:solidFill>
                  <a:srgbClr val="000000"/>
                </a:solidFill>
                <a:effectLst/>
                <a:uLnTx/>
                <a:uFillTx/>
                <a:latin typeface="+mn-lt"/>
              </a:rPr>
            </a:br>
            <a:r>
              <a:rPr kumimoji="0" lang="en-US" sz="1600" b="0" i="0" u="none" strike="noStrike" kern="0" cap="none" spc="0" normalizeH="0" baseline="0" noProof="0">
                <a:ln>
                  <a:noFill/>
                </a:ln>
                <a:solidFill>
                  <a:srgbClr val="000000"/>
                </a:solidFill>
                <a:effectLst/>
                <a:uLnTx/>
                <a:uFillTx/>
                <a:latin typeface="+mn-lt"/>
              </a:rPr>
              <a:t>in transit across the network, but not while in use. Securing data and code with </a:t>
            </a:r>
            <a:r>
              <a:rPr kumimoji="0" lang="en-US" sz="1600" b="0" i="0" u="none" strike="noStrike" kern="0" cap="none" spc="0" normalizeH="0" baseline="0" noProof="0">
                <a:ln>
                  <a:noFill/>
                </a:ln>
                <a:solidFill>
                  <a:srgbClr val="000000"/>
                </a:solidFill>
                <a:effectLst/>
                <a:uLnTx/>
                <a:uFillTx/>
                <a:latin typeface="Segoe UI Semibold"/>
              </a:rPr>
              <a:t>confidential computing will help customers accelerate the journey to</a:t>
            </a:r>
            <a:br>
              <a:rPr kumimoji="0" lang="en-US" sz="1600" b="0" i="0" u="none" strike="noStrike" kern="0" cap="none" spc="0" normalizeH="0" baseline="0" noProof="0">
                <a:ln>
                  <a:noFill/>
                </a:ln>
                <a:solidFill>
                  <a:srgbClr val="000000"/>
                </a:solidFill>
                <a:effectLst/>
                <a:uLnTx/>
                <a:uFillTx/>
                <a:latin typeface="Segoe UI Semibold"/>
              </a:rPr>
            </a:br>
            <a:r>
              <a:rPr kumimoji="0" lang="en-US" sz="1600" b="0" i="0" u="none" strike="noStrike" kern="0" cap="none" spc="0" normalizeH="0" baseline="0" noProof="0">
                <a:ln>
                  <a:noFill/>
                </a:ln>
                <a:solidFill>
                  <a:srgbClr val="000000"/>
                </a:solidFill>
                <a:effectLst/>
                <a:uLnTx/>
                <a:uFillTx/>
                <a:latin typeface="Segoe UI Semibold"/>
              </a:rPr>
              <a:t>the cloud, while protecting their most valuable </a:t>
            </a:r>
            <a:br>
              <a:rPr kumimoji="0" lang="en-US" sz="1600" b="0" i="0" u="none" strike="noStrike" kern="0" cap="none" spc="0" normalizeH="0" baseline="0" noProof="0">
                <a:ln>
                  <a:noFill/>
                </a:ln>
                <a:solidFill>
                  <a:srgbClr val="000000"/>
                </a:solidFill>
                <a:effectLst/>
                <a:uLnTx/>
                <a:uFillTx/>
                <a:latin typeface="Segoe UI Semibold"/>
              </a:rPr>
            </a:br>
            <a:r>
              <a:rPr kumimoji="0" lang="en-US" sz="1600" b="0" i="0" u="none" strike="noStrike" kern="0" cap="none" spc="0" normalizeH="0" baseline="0" noProof="0">
                <a:ln>
                  <a:noFill/>
                </a:ln>
                <a:solidFill>
                  <a:srgbClr val="000000"/>
                </a:solidFill>
                <a:effectLst/>
                <a:uLnTx/>
                <a:uFillTx/>
                <a:latin typeface="Segoe UI Semibold"/>
              </a:rPr>
              <a:t>data</a:t>
            </a:r>
            <a:r>
              <a:rPr kumimoji="0" lang="en-US" sz="1600" b="0" i="0" u="none" strike="noStrike" kern="0" cap="none" spc="0" normalizeH="0" baseline="0" noProof="0">
                <a:ln>
                  <a:noFill/>
                </a:ln>
                <a:solidFill>
                  <a:srgbClr val="000000"/>
                </a:solidFill>
                <a:effectLst/>
                <a:uLnTx/>
                <a:uFillTx/>
                <a:latin typeface="+mn-lt"/>
              </a:rPr>
              <a:t>. Azure Confidential Computing provides the hardware-based security infrastructure needed for </a:t>
            </a:r>
            <a:br>
              <a:rPr kumimoji="0" lang="en-US" sz="1600" b="0" i="0" u="none" strike="noStrike" kern="0" cap="none" spc="0" normalizeH="0" baseline="0" noProof="0">
                <a:ln>
                  <a:noFill/>
                </a:ln>
                <a:solidFill>
                  <a:srgbClr val="000000"/>
                </a:solidFill>
                <a:effectLst/>
                <a:uLnTx/>
                <a:uFillTx/>
                <a:latin typeface="+mn-lt"/>
              </a:rPr>
            </a:br>
            <a:r>
              <a:rPr kumimoji="0" lang="en-US" sz="1600" b="0" i="0" u="none" strike="noStrike" kern="0" cap="none" spc="0" normalizeH="0" baseline="0" noProof="0">
                <a:ln>
                  <a:noFill/>
                </a:ln>
                <a:solidFill>
                  <a:srgbClr val="000000"/>
                </a:solidFill>
                <a:effectLst/>
                <a:uLnTx/>
                <a:uFillTx/>
                <a:latin typeface="+mn-lt"/>
              </a:rPr>
              <a:t>our confidential computing platform and applications to excel in the cloud. Fortanix is excited to bring </a:t>
            </a:r>
            <a:br>
              <a:rPr kumimoji="0" lang="en-US" sz="1600" b="0" i="0" u="none" strike="noStrike" kern="0" cap="none" spc="0" normalizeH="0" baseline="0" noProof="0">
                <a:ln>
                  <a:noFill/>
                </a:ln>
                <a:solidFill>
                  <a:srgbClr val="000000"/>
                </a:solidFill>
                <a:effectLst/>
                <a:uLnTx/>
                <a:uFillTx/>
                <a:latin typeface="+mn-lt"/>
              </a:rPr>
            </a:br>
            <a:r>
              <a:rPr kumimoji="0" lang="en-US" sz="1600" b="0" i="0" u="none" strike="noStrike" kern="0" cap="none" spc="0" normalizeH="0" baseline="0" noProof="0">
                <a:ln>
                  <a:noFill/>
                </a:ln>
                <a:solidFill>
                  <a:srgbClr val="000000"/>
                </a:solidFill>
                <a:effectLst/>
                <a:uLnTx/>
                <a:uFillTx/>
                <a:latin typeface="+mn-lt"/>
              </a:rPr>
              <a:t>cloud-scale confidential computing to our global customers through our partnership with Microsoft.</a:t>
            </a:r>
          </a:p>
          <a:p>
            <a:pPr marL="0" marR="0" lvl="0" indent="0" algn="r" defTabSz="914367" eaLnBrk="1" fontAlgn="t"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0078D4"/>
                </a:solidFill>
                <a:effectLst/>
                <a:uLnTx/>
                <a:uFillTx/>
                <a:latin typeface="Segoe UI Semibold"/>
              </a:rPr>
              <a:t>—</a:t>
            </a:r>
            <a:r>
              <a:rPr kumimoji="0" lang="en-US" sz="1600" b="0" i="0" u="none" strike="noStrike" kern="0" cap="none" spc="0" normalizeH="0" baseline="0" noProof="0" err="1">
                <a:ln>
                  <a:noFill/>
                </a:ln>
                <a:solidFill>
                  <a:srgbClr val="0078D4"/>
                </a:solidFill>
                <a:effectLst/>
                <a:uLnTx/>
                <a:uFillTx/>
                <a:latin typeface="Segoe UI Semibold"/>
              </a:rPr>
              <a:t>Ambuj</a:t>
            </a:r>
            <a:r>
              <a:rPr kumimoji="0" lang="en-US" sz="1600" b="0" i="0" u="none" strike="noStrike" kern="0" cap="none" spc="0" normalizeH="0" baseline="0" noProof="0">
                <a:ln>
                  <a:noFill/>
                </a:ln>
                <a:solidFill>
                  <a:srgbClr val="0078D4"/>
                </a:solidFill>
                <a:effectLst/>
                <a:uLnTx/>
                <a:uFillTx/>
                <a:latin typeface="Segoe UI Semibold"/>
              </a:rPr>
              <a:t> Kumar, CEO and Co-founder, Fortanix</a:t>
            </a:r>
          </a:p>
          <a:p>
            <a:pPr marL="0" marR="0" lvl="0" indent="0" defTabSz="914367" eaLnBrk="1" fontAlgn="t"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000000"/>
              </a:solidFill>
              <a:effectLst/>
              <a:uLnTx/>
              <a:uFillTx/>
            </a:endParaRPr>
          </a:p>
        </p:txBody>
      </p:sp>
      <p:sp>
        <p:nvSpPr>
          <p:cNvPr id="19" name="Rectangle 18">
            <a:extLst>
              <a:ext uri="{FF2B5EF4-FFF2-40B4-BE49-F238E27FC236}">
                <a16:creationId xmlns:a16="http://schemas.microsoft.com/office/drawing/2014/main" id="{7C489655-214F-4A85-9EAF-A6042AE9909F}"/>
              </a:ext>
            </a:extLst>
          </p:cNvPr>
          <p:cNvSpPr/>
          <p:nvPr/>
        </p:nvSpPr>
        <p:spPr>
          <a:xfrm>
            <a:off x="6675437" y="2430462"/>
            <a:ext cx="4913617" cy="1646605"/>
          </a:xfrm>
          <a:prstGeom prst="rect">
            <a:avLst/>
          </a:prstGeom>
        </p:spPr>
        <p:style>
          <a:lnRef idx="0">
            <a:scrgbClr r="0" g="0" b="0"/>
          </a:lnRef>
          <a:fillRef idx="0">
            <a:scrgbClr r="0" g="0" b="0"/>
          </a:fillRef>
          <a:effectRef idx="0">
            <a:scrgbClr r="0" g="0" b="0"/>
          </a:effectRef>
          <a:fontRef idx="major"/>
        </p:style>
        <p:txBody>
          <a:bodyPr wrap="square" lIns="0">
            <a:spAutoFit/>
          </a:bodyPr>
          <a:lstStyle/>
          <a:p>
            <a:pPr marL="0" marR="0" lvl="0" indent="0" defTabSz="914367" eaLnBrk="1" fontAlgn="t" latinLnBrk="0" hangingPunct="1">
              <a:lnSpc>
                <a:spcPct val="100000"/>
              </a:lnSpc>
              <a:spcBef>
                <a:spcPts val="0"/>
              </a:spcBef>
              <a:spcAft>
                <a:spcPts val="600"/>
              </a:spcAft>
              <a:buClrTx/>
              <a:buSzTx/>
              <a:buFontTx/>
              <a:buNone/>
              <a:tabLst/>
              <a:defRPr/>
            </a:pPr>
            <a:r>
              <a:rPr kumimoji="0" lang="en-US" sz="1600" b="0" i="0" u="none" strike="noStrike" kern="0" cap="none" spc="0" normalizeH="0" baseline="0" noProof="0">
                <a:ln>
                  <a:noFill/>
                </a:ln>
                <a:solidFill>
                  <a:srgbClr val="000000"/>
                </a:solidFill>
                <a:effectLst/>
                <a:uLnTx/>
                <a:uFillTx/>
                <a:latin typeface="+mn-lt"/>
              </a:rPr>
              <a:t>Insider threats are a clear and present danger to </a:t>
            </a:r>
            <a:br>
              <a:rPr kumimoji="0" lang="en-US" sz="1600" b="0" i="0" u="none" strike="noStrike" kern="0" cap="none" spc="0" normalizeH="0" baseline="0" noProof="0">
                <a:ln>
                  <a:noFill/>
                </a:ln>
                <a:solidFill>
                  <a:srgbClr val="000000"/>
                </a:solidFill>
                <a:effectLst/>
                <a:uLnTx/>
                <a:uFillTx/>
                <a:latin typeface="+mn-lt"/>
              </a:rPr>
            </a:br>
            <a:r>
              <a:rPr kumimoji="0" lang="en-US" sz="1600" b="0" i="0" u="none" strike="noStrike" kern="0" cap="none" spc="0" normalizeH="0" baseline="0" noProof="0">
                <a:ln>
                  <a:noFill/>
                </a:ln>
                <a:solidFill>
                  <a:srgbClr val="000000"/>
                </a:solidFill>
                <a:effectLst/>
                <a:uLnTx/>
                <a:uFillTx/>
                <a:latin typeface="+mn-lt"/>
              </a:rPr>
              <a:t>cloud computing. Azure Confidential Computing with enterprise-ready enclaves protects companies from insiders with a new level of simplicity. </a:t>
            </a:r>
            <a:r>
              <a:rPr kumimoji="0" lang="en-US" sz="1600" b="0" i="0" u="none" strike="noStrike" kern="0" cap="none" spc="0" normalizeH="0" baseline="0" noProof="0">
                <a:ln>
                  <a:noFill/>
                </a:ln>
                <a:solidFill>
                  <a:srgbClr val="000000"/>
                </a:solidFill>
                <a:effectLst/>
                <a:uLnTx/>
                <a:uFillTx/>
                <a:latin typeface="Segoe UI Semibold"/>
              </a:rPr>
              <a:t>The time for enterprises to start POCs is now.  </a:t>
            </a:r>
          </a:p>
          <a:p>
            <a:pPr marL="0" marR="0" lvl="0" indent="0" algn="r" defTabSz="914367" eaLnBrk="1" fontAlgn="t"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Segoe UI Semibold"/>
              </a:rPr>
              <a:t>	</a:t>
            </a:r>
            <a:r>
              <a:rPr kumimoji="0" lang="en-US" sz="1600" b="0" i="0" u="none" strike="noStrike" kern="0" cap="none" spc="0" normalizeH="0" baseline="0" noProof="0">
                <a:ln>
                  <a:noFill/>
                </a:ln>
                <a:solidFill>
                  <a:srgbClr val="0078D4"/>
                </a:solidFill>
                <a:effectLst/>
                <a:uLnTx/>
                <a:uFillTx/>
                <a:latin typeface="Segoe UI Semibold"/>
              </a:rPr>
              <a:t>—</a:t>
            </a:r>
            <a:r>
              <a:rPr kumimoji="0" lang="en-US" sz="1600" b="0" i="0" u="none" strike="noStrike" kern="0" cap="none" spc="0" normalizeH="0" baseline="0" noProof="0" err="1">
                <a:ln>
                  <a:noFill/>
                </a:ln>
                <a:solidFill>
                  <a:srgbClr val="0078D4"/>
                </a:solidFill>
                <a:effectLst/>
                <a:uLnTx/>
                <a:uFillTx/>
                <a:latin typeface="Segoe UI Semibold"/>
              </a:rPr>
              <a:t>Ayal</a:t>
            </a:r>
            <a:r>
              <a:rPr kumimoji="0" lang="en-US" sz="1600" b="0" i="0" u="none" strike="noStrike" kern="0" cap="none" spc="0" normalizeH="0" baseline="0" noProof="0">
                <a:ln>
                  <a:noFill/>
                </a:ln>
                <a:solidFill>
                  <a:srgbClr val="0078D4"/>
                </a:solidFill>
                <a:effectLst/>
                <a:uLnTx/>
                <a:uFillTx/>
                <a:latin typeface="Segoe UI Semibold"/>
              </a:rPr>
              <a:t> </a:t>
            </a:r>
            <a:r>
              <a:rPr kumimoji="0" lang="en-US" sz="1600" b="0" i="0" u="none" strike="noStrike" kern="0" cap="none" spc="0" normalizeH="0" baseline="0" noProof="0" err="1">
                <a:ln>
                  <a:noFill/>
                </a:ln>
                <a:solidFill>
                  <a:srgbClr val="0078D4"/>
                </a:solidFill>
                <a:effectLst/>
                <a:uLnTx/>
                <a:uFillTx/>
                <a:latin typeface="Segoe UI Semibold"/>
              </a:rPr>
              <a:t>Yogev</a:t>
            </a:r>
            <a:r>
              <a:rPr kumimoji="0" lang="en-US" sz="1600" b="0" i="0" u="none" strike="noStrike" kern="0" cap="none" spc="0" normalizeH="0" baseline="0" noProof="0">
                <a:ln>
                  <a:noFill/>
                </a:ln>
                <a:solidFill>
                  <a:srgbClr val="0078D4"/>
                </a:solidFill>
                <a:effectLst/>
                <a:uLnTx/>
                <a:uFillTx/>
                <a:latin typeface="Segoe UI Semibold"/>
              </a:rPr>
              <a:t>, CEO, </a:t>
            </a:r>
            <a:r>
              <a:rPr kumimoji="0" lang="en-US" sz="1600" b="0" i="0" u="none" strike="noStrike" kern="0" cap="none" spc="0" normalizeH="0" baseline="0" noProof="0" err="1">
                <a:ln>
                  <a:noFill/>
                </a:ln>
                <a:solidFill>
                  <a:srgbClr val="0078D4"/>
                </a:solidFill>
                <a:effectLst/>
                <a:uLnTx/>
                <a:uFillTx/>
                <a:latin typeface="Segoe UI Semibold"/>
              </a:rPr>
              <a:t>Anjuna</a:t>
            </a:r>
            <a:r>
              <a:rPr kumimoji="0" lang="en-US" sz="1600" b="0" i="0" u="none" strike="noStrike" kern="0" cap="none" spc="0" normalizeH="0" baseline="0" noProof="0">
                <a:ln>
                  <a:noFill/>
                </a:ln>
                <a:solidFill>
                  <a:srgbClr val="0078D4"/>
                </a:solidFill>
                <a:effectLst/>
                <a:uLnTx/>
                <a:uFillTx/>
                <a:latin typeface="Segoe UI Semibold"/>
              </a:rPr>
              <a:t> Security</a:t>
            </a:r>
          </a:p>
        </p:txBody>
      </p:sp>
      <p:sp>
        <p:nvSpPr>
          <p:cNvPr id="21" name="TextBox 20">
            <a:extLst>
              <a:ext uri="{FF2B5EF4-FFF2-40B4-BE49-F238E27FC236}">
                <a16:creationId xmlns:a16="http://schemas.microsoft.com/office/drawing/2014/main" id="{50FEB44C-9394-415C-AB64-AF245A600147}"/>
              </a:ext>
            </a:extLst>
          </p:cNvPr>
          <p:cNvSpPr txBox="1"/>
          <p:nvPr/>
        </p:nvSpPr>
        <p:spPr>
          <a:xfrm>
            <a:off x="3932237" y="5800615"/>
            <a:ext cx="4199250" cy="307777"/>
          </a:xfrm>
          <a:prstGeom prst="rect">
            <a:avLst/>
          </a:prstGeom>
          <a:noFill/>
        </p:spPr>
        <p:txBody>
          <a:bodyPr wrap="square" lIns="0" tIns="0" rIns="0" bIns="0" rtlCol="0">
            <a:spAutoFit/>
          </a:bodyPr>
          <a:lstStyle/>
          <a:p>
            <a:pPr algn="ctr" defTabSz="914367"/>
            <a:r>
              <a:rPr lang="en-US" sz="2000">
                <a:solidFill>
                  <a:srgbClr val="000000"/>
                </a:solidFill>
                <a:latin typeface="Segoe UI Semibold"/>
              </a:rPr>
              <a:t>Available in the Azure Marketplace </a:t>
            </a:r>
          </a:p>
        </p:txBody>
      </p:sp>
      <p:pic>
        <p:nvPicPr>
          <p:cNvPr id="23" name="Graphic 22" descr="Fortanix logo">
            <a:extLst>
              <a:ext uri="{FF2B5EF4-FFF2-40B4-BE49-F238E27FC236}">
                <a16:creationId xmlns:a16="http://schemas.microsoft.com/office/drawing/2014/main" id="{1FF47619-7AD0-4BE0-B9E7-3C397B8DD90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770414" y="1687067"/>
            <a:ext cx="2000738" cy="397662"/>
          </a:xfrm>
          <a:prstGeom prst="rect">
            <a:avLst/>
          </a:prstGeom>
        </p:spPr>
      </p:pic>
      <p:sp>
        <p:nvSpPr>
          <p:cNvPr id="27" name="TextBox 26">
            <a:extLst>
              <a:ext uri="{FF2B5EF4-FFF2-40B4-BE49-F238E27FC236}">
                <a16:creationId xmlns:a16="http://schemas.microsoft.com/office/drawing/2014/main" id="{3DF5AFB2-BB4B-4C36-85B1-EBDFAE1BF331}"/>
              </a:ext>
            </a:extLst>
          </p:cNvPr>
          <p:cNvSpPr txBox="1"/>
          <p:nvPr/>
        </p:nvSpPr>
        <p:spPr>
          <a:xfrm>
            <a:off x="6599237" y="6214252"/>
            <a:ext cx="5638800" cy="523220"/>
          </a:xfrm>
          <a:prstGeom prst="rect">
            <a:avLst/>
          </a:prstGeom>
          <a:noFill/>
        </p:spPr>
        <p:txBody>
          <a:bodyPr wrap="square">
            <a:spAutoFit/>
          </a:bodyPr>
          <a:lstStyle/>
          <a:p>
            <a:r>
              <a:rPr lang="fr-FR" sz="1400">
                <a:hlinkClick r:id="rId5"/>
              </a:rPr>
              <a:t>https://azuremarketplace.microsoft.com/en-us/marketplace/apps/anjuna-5229812.aee-az-v1</a:t>
            </a:r>
            <a:endParaRPr lang="en-US" sz="1400"/>
          </a:p>
        </p:txBody>
      </p:sp>
      <p:sp>
        <p:nvSpPr>
          <p:cNvPr id="29" name="TextBox 28">
            <a:extLst>
              <a:ext uri="{FF2B5EF4-FFF2-40B4-BE49-F238E27FC236}">
                <a16:creationId xmlns:a16="http://schemas.microsoft.com/office/drawing/2014/main" id="{135F896F-6755-47E7-8236-B4AFD40CA954}"/>
              </a:ext>
            </a:extLst>
          </p:cNvPr>
          <p:cNvSpPr txBox="1"/>
          <p:nvPr/>
        </p:nvSpPr>
        <p:spPr>
          <a:xfrm>
            <a:off x="537768" y="6143679"/>
            <a:ext cx="6407726" cy="523220"/>
          </a:xfrm>
          <a:prstGeom prst="rect">
            <a:avLst/>
          </a:prstGeom>
          <a:noFill/>
        </p:spPr>
        <p:txBody>
          <a:bodyPr wrap="square">
            <a:spAutoFit/>
          </a:bodyPr>
          <a:lstStyle/>
          <a:p>
            <a:r>
              <a:rPr lang="fr-FR" sz="1400">
                <a:hlinkClick r:id="rId6"/>
              </a:rPr>
              <a:t>https://azuremarketplace.microsoft.com/en-us/marketplace/apps/fortanix.enclave_manager</a:t>
            </a:r>
            <a:endParaRPr lang="en-US" sz="1400"/>
          </a:p>
        </p:txBody>
      </p:sp>
    </p:spTree>
    <p:extLst>
      <p:ext uri="{BB962C8B-B14F-4D97-AF65-F5344CB8AC3E}">
        <p14:creationId xmlns:p14="http://schemas.microsoft.com/office/powerpoint/2010/main" val="333552546"/>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F739F29-7A50-4F13-BD27-DE9DBA66135B}"/>
              </a:ext>
            </a:extLst>
          </p:cNvPr>
          <p:cNvSpPr>
            <a:spLocks noGrp="1"/>
          </p:cNvSpPr>
          <p:nvPr>
            <p:ph type="title"/>
          </p:nvPr>
        </p:nvSpPr>
        <p:spPr>
          <a:xfrm>
            <a:off x="274639" y="2125667"/>
            <a:ext cx="11887200" cy="849463"/>
          </a:xfrm>
        </p:spPr>
        <p:txBody>
          <a:bodyPr/>
          <a:lstStyle/>
          <a:p>
            <a:r>
              <a:rPr lang="fr-FR" spc="-102">
                <a:solidFill>
                  <a:schemeClr val="tx1"/>
                </a:solidFill>
              </a:rPr>
              <a:t>Demo</a:t>
            </a:r>
            <a:endParaRPr lang="en-US"/>
          </a:p>
        </p:txBody>
      </p:sp>
      <p:sp>
        <p:nvSpPr>
          <p:cNvPr id="10" name="Text Placeholder 3">
            <a:extLst>
              <a:ext uri="{FF2B5EF4-FFF2-40B4-BE49-F238E27FC236}">
                <a16:creationId xmlns:a16="http://schemas.microsoft.com/office/drawing/2014/main" id="{9714C492-A622-4883-88D0-A4648D27C5F8}"/>
              </a:ext>
            </a:extLst>
          </p:cNvPr>
          <p:cNvSpPr txBox="1">
            <a:spLocks/>
          </p:cNvSpPr>
          <p:nvPr/>
        </p:nvSpPr>
        <p:spPr>
          <a:xfrm>
            <a:off x="350837" y="3127930"/>
            <a:ext cx="10683500" cy="738664"/>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2800" kern="1200" spc="0" baseline="0">
                <a:solidFill>
                  <a:srgbClr val="0078D7"/>
                </a:soli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solidFill>
                  <a:schemeClr val="tx1"/>
                </a:solidFill>
                <a:latin typeface="+mn-lt"/>
              </a:rPr>
              <a:t>Migrating an existing app</a:t>
            </a:r>
          </a:p>
          <a:p>
            <a:pPr marL="0" indent="0">
              <a:buNone/>
            </a:pPr>
            <a:r>
              <a:rPr lang="en-US" sz="2000">
                <a:solidFill>
                  <a:schemeClr val="tx1"/>
                </a:solidFill>
                <a:latin typeface="+mn-lt"/>
              </a:rPr>
              <a:t>with Fortanix Enclave Manager</a:t>
            </a:r>
          </a:p>
          <a:p>
            <a:pPr marL="0" indent="0">
              <a:buNone/>
            </a:pPr>
            <a:endParaRPr lang="en-US">
              <a:solidFill>
                <a:schemeClr val="tx1"/>
              </a:solidFill>
            </a:endParaRPr>
          </a:p>
        </p:txBody>
      </p:sp>
      <p:grpSp>
        <p:nvGrpSpPr>
          <p:cNvPr id="2" name="Group 1">
            <a:extLst>
              <a:ext uri="{FF2B5EF4-FFF2-40B4-BE49-F238E27FC236}">
                <a16:creationId xmlns:a16="http://schemas.microsoft.com/office/drawing/2014/main" id="{41B3F522-682A-4F84-B99F-9474C9641FBF}"/>
              </a:ext>
            </a:extLst>
          </p:cNvPr>
          <p:cNvGrpSpPr/>
          <p:nvPr/>
        </p:nvGrpSpPr>
        <p:grpSpPr>
          <a:xfrm>
            <a:off x="7608892" y="1405230"/>
            <a:ext cx="3222616" cy="3703096"/>
            <a:chOff x="7578734" y="1512789"/>
            <a:chExt cx="3222616" cy="3703096"/>
          </a:xfrm>
        </p:grpSpPr>
        <p:grpSp>
          <p:nvGrpSpPr>
            <p:cNvPr id="5" name="Group 4">
              <a:extLst>
                <a:ext uri="{FF2B5EF4-FFF2-40B4-BE49-F238E27FC236}">
                  <a16:creationId xmlns:a16="http://schemas.microsoft.com/office/drawing/2014/main" id="{6BBC6343-77C3-4F42-A1A2-528B99D04A84}"/>
                </a:ext>
              </a:extLst>
            </p:cNvPr>
            <p:cNvGrpSpPr/>
            <p:nvPr/>
          </p:nvGrpSpPr>
          <p:grpSpPr>
            <a:xfrm>
              <a:off x="7578734" y="1512789"/>
              <a:ext cx="3222616" cy="3703096"/>
              <a:chOff x="7830194" y="1899080"/>
              <a:chExt cx="2518414" cy="2893903"/>
            </a:xfrm>
          </p:grpSpPr>
          <p:sp>
            <p:nvSpPr>
              <p:cNvPr id="8" name="Oval 7">
                <a:extLst>
                  <a:ext uri="{FF2B5EF4-FFF2-40B4-BE49-F238E27FC236}">
                    <a16:creationId xmlns:a16="http://schemas.microsoft.com/office/drawing/2014/main" id="{9D8D6B3C-E5DA-46C7-8F34-EB7F067CF1A7}"/>
                  </a:ext>
                </a:extLst>
              </p:cNvPr>
              <p:cNvSpPr/>
              <p:nvPr/>
            </p:nvSpPr>
            <p:spPr bwMode="auto">
              <a:xfrm>
                <a:off x="7830194" y="2274571"/>
                <a:ext cx="2518414" cy="2518412"/>
              </a:xfrm>
              <a:prstGeom prst="ellipse">
                <a:avLst/>
              </a:prstGeom>
              <a:noFill/>
              <a:ln w="76200" cap="sq">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gradFill>
                    <a:gsLst>
                      <a:gs pos="0">
                        <a:srgbClr val="505050"/>
                      </a:gs>
                      <a:gs pos="100000">
                        <a:srgbClr val="505050"/>
                      </a:gs>
                    </a:gsLst>
                  </a:gradFill>
                  <a:effectLst/>
                  <a:uLnTx/>
                  <a:uFillTx/>
                  <a:latin typeface="Segoe UI"/>
                  <a:ea typeface="+mn-ea"/>
                  <a:cs typeface="+mn-cs"/>
                </a:endParaRPr>
              </a:p>
            </p:txBody>
          </p:sp>
          <p:pic>
            <p:nvPicPr>
              <p:cNvPr id="9" name="Graphic 8">
                <a:extLst>
                  <a:ext uri="{FF2B5EF4-FFF2-40B4-BE49-F238E27FC236}">
                    <a16:creationId xmlns:a16="http://schemas.microsoft.com/office/drawing/2014/main" id="{CDFDF246-2DB4-42B4-B67B-11C075B12BF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942363" y="2386739"/>
                <a:ext cx="2294075" cy="2294075"/>
              </a:xfrm>
              <a:prstGeom prst="rect">
                <a:avLst/>
              </a:prstGeom>
            </p:spPr>
          </p:pic>
          <p:sp>
            <p:nvSpPr>
              <p:cNvPr id="11" name="TextBox 10">
                <a:extLst>
                  <a:ext uri="{FF2B5EF4-FFF2-40B4-BE49-F238E27FC236}">
                    <a16:creationId xmlns:a16="http://schemas.microsoft.com/office/drawing/2014/main" id="{F46452A6-ECC5-42C7-9BFF-D3D47D24AB91}"/>
                  </a:ext>
                </a:extLst>
              </p:cNvPr>
              <p:cNvSpPr txBox="1"/>
              <p:nvPr/>
            </p:nvSpPr>
            <p:spPr>
              <a:xfrm>
                <a:off x="8947534" y="1899080"/>
                <a:ext cx="221731" cy="336730"/>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2800" b="1">
                    <a:gradFill>
                      <a:gsLst>
                        <a:gs pos="2917">
                          <a:schemeClr val="tx1">
                            <a:alpha val="20000"/>
                          </a:schemeClr>
                        </a:gs>
                        <a:gs pos="30000">
                          <a:schemeClr val="tx1">
                            <a:alpha val="20000"/>
                          </a:schemeClr>
                        </a:gs>
                      </a:gsLst>
                      <a:lin ang="5400000" scaled="0"/>
                    </a:gradFill>
                  </a:rPr>
                  <a:t>N</a:t>
                </a:r>
              </a:p>
            </p:txBody>
          </p:sp>
        </p:grpSp>
        <p:sp>
          <p:nvSpPr>
            <p:cNvPr id="7" name="key">
              <a:extLst>
                <a:ext uri="{FF2B5EF4-FFF2-40B4-BE49-F238E27FC236}">
                  <a16:creationId xmlns:a16="http://schemas.microsoft.com/office/drawing/2014/main" id="{9C8B99D4-3191-449D-9E58-28BCFE642B6D}"/>
                </a:ext>
              </a:extLst>
            </p:cNvPr>
            <p:cNvSpPr>
              <a:spLocks noChangeAspect="1" noEditPoints="1"/>
            </p:cNvSpPr>
            <p:nvPr/>
          </p:nvSpPr>
          <p:spPr bwMode="auto">
            <a:xfrm rot="2700000">
              <a:off x="9002415" y="3421699"/>
              <a:ext cx="367646" cy="365760"/>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solidFill>
              <a:schemeClr val="accent1"/>
            </a:solidFill>
            <a:ln w="44450" cap="sq">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gradFill>
                  <a:gsLst>
                    <a:gs pos="0">
                      <a:srgbClr val="505050"/>
                    </a:gs>
                    <a:gs pos="100000">
                      <a:srgbClr val="505050"/>
                    </a:gs>
                  </a:gsLst>
                </a:gradFill>
              </a:endParaRPr>
            </a:p>
          </p:txBody>
        </p:sp>
      </p:grpSp>
    </p:spTree>
    <p:extLst>
      <p:ext uri="{BB962C8B-B14F-4D97-AF65-F5344CB8AC3E}">
        <p14:creationId xmlns:p14="http://schemas.microsoft.com/office/powerpoint/2010/main" val="371129201"/>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F739F29-7A50-4F13-BD27-DE9DBA66135B}"/>
              </a:ext>
            </a:extLst>
          </p:cNvPr>
          <p:cNvSpPr>
            <a:spLocks noGrp="1"/>
          </p:cNvSpPr>
          <p:nvPr>
            <p:ph type="title"/>
          </p:nvPr>
        </p:nvSpPr>
        <p:spPr>
          <a:xfrm>
            <a:off x="274639" y="2125667"/>
            <a:ext cx="11887200" cy="849463"/>
          </a:xfrm>
        </p:spPr>
        <p:txBody>
          <a:bodyPr/>
          <a:lstStyle/>
          <a:p>
            <a:r>
              <a:rPr lang="fr-FR" spc="-102">
                <a:solidFill>
                  <a:schemeClr val="tx1"/>
                </a:solidFill>
              </a:rPr>
              <a:t>Demo</a:t>
            </a:r>
            <a:endParaRPr lang="en-US"/>
          </a:p>
        </p:txBody>
      </p:sp>
      <p:sp>
        <p:nvSpPr>
          <p:cNvPr id="10" name="Text Placeholder 3">
            <a:extLst>
              <a:ext uri="{FF2B5EF4-FFF2-40B4-BE49-F238E27FC236}">
                <a16:creationId xmlns:a16="http://schemas.microsoft.com/office/drawing/2014/main" id="{9714C492-A622-4883-88D0-A4648D27C5F8}"/>
              </a:ext>
            </a:extLst>
          </p:cNvPr>
          <p:cNvSpPr txBox="1">
            <a:spLocks/>
          </p:cNvSpPr>
          <p:nvPr/>
        </p:nvSpPr>
        <p:spPr>
          <a:xfrm>
            <a:off x="350837" y="3127930"/>
            <a:ext cx="10683500" cy="738664"/>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2800" kern="1200" spc="0" baseline="0">
                <a:solidFill>
                  <a:srgbClr val="0078D7"/>
                </a:soli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solidFill>
                  <a:schemeClr val="tx1"/>
                </a:solidFill>
                <a:latin typeface="+mn-lt"/>
              </a:rPr>
              <a:t>Migrating an existing app</a:t>
            </a:r>
          </a:p>
          <a:p>
            <a:pPr marL="0" indent="0">
              <a:buNone/>
            </a:pPr>
            <a:r>
              <a:rPr lang="en-US" sz="2000">
                <a:solidFill>
                  <a:schemeClr val="tx1"/>
                </a:solidFill>
                <a:latin typeface="+mn-lt"/>
              </a:rPr>
              <a:t>with </a:t>
            </a:r>
            <a:r>
              <a:rPr lang="en-US" sz="2000" err="1">
                <a:solidFill>
                  <a:schemeClr val="tx1"/>
                </a:solidFill>
                <a:latin typeface="+mn-lt"/>
              </a:rPr>
              <a:t>Anjuna</a:t>
            </a:r>
            <a:r>
              <a:rPr lang="en-US" sz="2000">
                <a:solidFill>
                  <a:schemeClr val="tx1"/>
                </a:solidFill>
                <a:latin typeface="+mn-lt"/>
              </a:rPr>
              <a:t> Enterprise Enclaves</a:t>
            </a:r>
          </a:p>
          <a:p>
            <a:pPr marL="0" indent="0">
              <a:buNone/>
            </a:pPr>
            <a:endParaRPr lang="en-US">
              <a:solidFill>
                <a:schemeClr val="tx1"/>
              </a:solidFill>
            </a:endParaRPr>
          </a:p>
        </p:txBody>
      </p:sp>
      <p:grpSp>
        <p:nvGrpSpPr>
          <p:cNvPr id="2" name="Group 1">
            <a:extLst>
              <a:ext uri="{FF2B5EF4-FFF2-40B4-BE49-F238E27FC236}">
                <a16:creationId xmlns:a16="http://schemas.microsoft.com/office/drawing/2014/main" id="{41B3F522-682A-4F84-B99F-9474C9641FBF}"/>
              </a:ext>
            </a:extLst>
          </p:cNvPr>
          <p:cNvGrpSpPr/>
          <p:nvPr/>
        </p:nvGrpSpPr>
        <p:grpSpPr>
          <a:xfrm>
            <a:off x="7608892" y="1405230"/>
            <a:ext cx="3222616" cy="3703096"/>
            <a:chOff x="7578734" y="1512789"/>
            <a:chExt cx="3222616" cy="3703096"/>
          </a:xfrm>
        </p:grpSpPr>
        <p:grpSp>
          <p:nvGrpSpPr>
            <p:cNvPr id="5" name="Group 4">
              <a:extLst>
                <a:ext uri="{FF2B5EF4-FFF2-40B4-BE49-F238E27FC236}">
                  <a16:creationId xmlns:a16="http://schemas.microsoft.com/office/drawing/2014/main" id="{6BBC6343-77C3-4F42-A1A2-528B99D04A84}"/>
                </a:ext>
              </a:extLst>
            </p:cNvPr>
            <p:cNvGrpSpPr/>
            <p:nvPr/>
          </p:nvGrpSpPr>
          <p:grpSpPr>
            <a:xfrm>
              <a:off x="7578734" y="1512789"/>
              <a:ext cx="3222616" cy="3703096"/>
              <a:chOff x="7830194" y="1899080"/>
              <a:chExt cx="2518414" cy="2893903"/>
            </a:xfrm>
          </p:grpSpPr>
          <p:sp>
            <p:nvSpPr>
              <p:cNvPr id="8" name="Oval 7">
                <a:extLst>
                  <a:ext uri="{FF2B5EF4-FFF2-40B4-BE49-F238E27FC236}">
                    <a16:creationId xmlns:a16="http://schemas.microsoft.com/office/drawing/2014/main" id="{9D8D6B3C-E5DA-46C7-8F34-EB7F067CF1A7}"/>
                  </a:ext>
                </a:extLst>
              </p:cNvPr>
              <p:cNvSpPr/>
              <p:nvPr/>
            </p:nvSpPr>
            <p:spPr bwMode="auto">
              <a:xfrm>
                <a:off x="7830194" y="2274571"/>
                <a:ext cx="2518414" cy="2518412"/>
              </a:xfrm>
              <a:prstGeom prst="ellipse">
                <a:avLst/>
              </a:prstGeom>
              <a:noFill/>
              <a:ln w="76200" cap="sq">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gradFill>
                    <a:gsLst>
                      <a:gs pos="0">
                        <a:srgbClr val="505050"/>
                      </a:gs>
                      <a:gs pos="100000">
                        <a:srgbClr val="505050"/>
                      </a:gs>
                    </a:gsLst>
                  </a:gradFill>
                  <a:effectLst/>
                  <a:uLnTx/>
                  <a:uFillTx/>
                  <a:latin typeface="Segoe UI"/>
                  <a:ea typeface="+mn-ea"/>
                  <a:cs typeface="+mn-cs"/>
                </a:endParaRPr>
              </a:p>
            </p:txBody>
          </p:sp>
          <p:pic>
            <p:nvPicPr>
              <p:cNvPr id="9" name="Graphic 8">
                <a:extLst>
                  <a:ext uri="{FF2B5EF4-FFF2-40B4-BE49-F238E27FC236}">
                    <a16:creationId xmlns:a16="http://schemas.microsoft.com/office/drawing/2014/main" id="{CDFDF246-2DB4-42B4-B67B-11C075B12BF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942363" y="2386739"/>
                <a:ext cx="2294075" cy="2294075"/>
              </a:xfrm>
              <a:prstGeom prst="rect">
                <a:avLst/>
              </a:prstGeom>
            </p:spPr>
          </p:pic>
          <p:sp>
            <p:nvSpPr>
              <p:cNvPr id="11" name="TextBox 10">
                <a:extLst>
                  <a:ext uri="{FF2B5EF4-FFF2-40B4-BE49-F238E27FC236}">
                    <a16:creationId xmlns:a16="http://schemas.microsoft.com/office/drawing/2014/main" id="{F46452A6-ECC5-42C7-9BFF-D3D47D24AB91}"/>
                  </a:ext>
                </a:extLst>
              </p:cNvPr>
              <p:cNvSpPr txBox="1"/>
              <p:nvPr/>
            </p:nvSpPr>
            <p:spPr>
              <a:xfrm>
                <a:off x="8947534" y="1899080"/>
                <a:ext cx="221731" cy="336730"/>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2800" b="1">
                    <a:gradFill>
                      <a:gsLst>
                        <a:gs pos="2917">
                          <a:schemeClr val="tx1">
                            <a:alpha val="20000"/>
                          </a:schemeClr>
                        </a:gs>
                        <a:gs pos="30000">
                          <a:schemeClr val="tx1">
                            <a:alpha val="20000"/>
                          </a:schemeClr>
                        </a:gs>
                      </a:gsLst>
                      <a:lin ang="5400000" scaled="0"/>
                    </a:gradFill>
                  </a:rPr>
                  <a:t>N</a:t>
                </a:r>
              </a:p>
            </p:txBody>
          </p:sp>
        </p:grpSp>
        <p:sp>
          <p:nvSpPr>
            <p:cNvPr id="7" name="key">
              <a:extLst>
                <a:ext uri="{FF2B5EF4-FFF2-40B4-BE49-F238E27FC236}">
                  <a16:creationId xmlns:a16="http://schemas.microsoft.com/office/drawing/2014/main" id="{9C8B99D4-3191-449D-9E58-28BCFE642B6D}"/>
                </a:ext>
              </a:extLst>
            </p:cNvPr>
            <p:cNvSpPr>
              <a:spLocks noChangeAspect="1" noEditPoints="1"/>
            </p:cNvSpPr>
            <p:nvPr/>
          </p:nvSpPr>
          <p:spPr bwMode="auto">
            <a:xfrm rot="2700000">
              <a:off x="9002415" y="3421699"/>
              <a:ext cx="367646" cy="365760"/>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solidFill>
              <a:schemeClr val="accent1"/>
            </a:solidFill>
            <a:ln w="44450" cap="sq">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gradFill>
                  <a:gsLst>
                    <a:gs pos="0">
                      <a:srgbClr val="505050"/>
                    </a:gs>
                    <a:gs pos="100000">
                      <a:srgbClr val="505050"/>
                    </a:gs>
                  </a:gsLst>
                </a:gradFill>
              </a:endParaRPr>
            </a:p>
          </p:txBody>
        </p:sp>
      </p:grpSp>
    </p:spTree>
    <p:extLst>
      <p:ext uri="{BB962C8B-B14F-4D97-AF65-F5344CB8AC3E}">
        <p14:creationId xmlns:p14="http://schemas.microsoft.com/office/powerpoint/2010/main" val="3949285207"/>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a:t>Leverage open source projects</a:t>
            </a:r>
            <a:br>
              <a:rPr lang="en-US"/>
            </a:br>
            <a:r>
              <a:rPr lang="en-US" sz="2400">
                <a:solidFill>
                  <a:srgbClr val="0072C6"/>
                </a:solidFill>
                <a:latin typeface="+mn-lt"/>
              </a:rPr>
              <a:t>For a LibOS strategy </a:t>
            </a:r>
            <a:endParaRPr lang="en-US">
              <a:solidFill>
                <a:srgbClr val="0072C6"/>
              </a:solidFill>
              <a:latin typeface="+mn-lt"/>
            </a:endParaRPr>
          </a:p>
        </p:txBody>
      </p:sp>
      <p:sp>
        <p:nvSpPr>
          <p:cNvPr id="3" name="Text Placeholder 2">
            <a:extLst>
              <a:ext uri="{FF2B5EF4-FFF2-40B4-BE49-F238E27FC236}">
                <a16:creationId xmlns:a16="http://schemas.microsoft.com/office/drawing/2014/main" id="{80ED5900-B67A-4134-AD78-7CCC28E1A150}"/>
              </a:ext>
            </a:extLst>
          </p:cNvPr>
          <p:cNvSpPr>
            <a:spLocks noGrp="1"/>
          </p:cNvSpPr>
          <p:nvPr>
            <p:ph type="body" sz="quarter" idx="10"/>
          </p:nvPr>
        </p:nvSpPr>
        <p:spPr>
          <a:xfrm>
            <a:off x="274637" y="1414562"/>
            <a:ext cx="11887200" cy="5213735"/>
          </a:xfrm>
        </p:spPr>
        <p:txBody>
          <a:bodyPr/>
          <a:lstStyle/>
          <a:p>
            <a:r>
              <a:rPr lang="en-US"/>
              <a:t>Running unmodified Linux apps inside of SGX enclaves</a:t>
            </a:r>
          </a:p>
          <a:p>
            <a:pPr>
              <a:spcBef>
                <a:spcPts val="1200"/>
              </a:spcBef>
            </a:pPr>
            <a:r>
              <a:rPr lang="en-US" sz="1800">
                <a:solidFill>
                  <a:schemeClr val="tx1"/>
                </a:solidFill>
              </a:rPr>
              <a:t>Graphene Library OS with Intel SGX support</a:t>
            </a:r>
          </a:p>
          <a:p>
            <a:r>
              <a:rPr lang="fr-FR" sz="1600" u="sng">
                <a:solidFill>
                  <a:srgbClr val="0563C1"/>
                </a:solidFill>
                <a:effectLst/>
                <a:latin typeface="Segoe UI" panose="020B0502040204020203" pitchFamily="34" charset="0"/>
                <a:ea typeface="Calibri" panose="020F0502020204030204" pitchFamily="34" charset="0"/>
                <a:cs typeface="Segoe UI" panose="020B0502040204020203" pitchFamily="34" charset="0"/>
                <a:hlinkClick r:id="rId3"/>
              </a:rPr>
              <a:t>https://grapheneproject.io</a:t>
            </a:r>
            <a:r>
              <a:rPr lang="en-US" sz="1600">
                <a:gradFill>
                  <a:gsLst>
                    <a:gs pos="1250">
                      <a:schemeClr val="tx1"/>
                    </a:gs>
                    <a:gs pos="100000">
                      <a:schemeClr val="tx1"/>
                    </a:gs>
                  </a:gsLst>
                  <a:lin ang="5400000" scaled="0"/>
                </a:gradFill>
                <a:latin typeface="+mn-lt"/>
                <a:cs typeface="+mn-cs"/>
              </a:rPr>
              <a:t>, </a:t>
            </a:r>
            <a:r>
              <a:rPr lang="fr-FR" sz="1600" u="sng">
                <a:solidFill>
                  <a:srgbClr val="0563C1"/>
                </a:solidFill>
                <a:latin typeface="Segoe UI" panose="020B0502040204020203" pitchFamily="34" charset="0"/>
                <a:cs typeface="Segoe UI" panose="020B0502040204020203" pitchFamily="34" charset="0"/>
                <a:hlinkClick r:id="rId4"/>
              </a:rPr>
              <a:t>https://github.com/oscarlab/graphene</a:t>
            </a:r>
            <a:r>
              <a:rPr lang="fr-FR" sz="1600" u="sng">
                <a:solidFill>
                  <a:srgbClr val="0563C1"/>
                </a:solidFill>
                <a:latin typeface="Segoe UI" panose="020B0502040204020203" pitchFamily="34" charset="0"/>
                <a:cs typeface="Segoe UI" panose="020B0502040204020203" pitchFamily="34" charset="0"/>
              </a:rPr>
              <a:t> </a:t>
            </a:r>
          </a:p>
          <a:p>
            <a:pPr>
              <a:spcBef>
                <a:spcPts val="600"/>
              </a:spcBef>
            </a:pPr>
            <a:r>
              <a:rPr lang="en-US" sz="1600">
                <a:gradFill>
                  <a:gsLst>
                    <a:gs pos="1250">
                      <a:schemeClr val="tx1"/>
                    </a:gs>
                    <a:gs pos="100000">
                      <a:schemeClr val="tx1"/>
                    </a:gs>
                  </a:gsLst>
                  <a:lin ang="5400000" scaled="0"/>
                </a:gradFill>
                <a:latin typeface="+mn-lt"/>
                <a:cs typeface="+mn-cs"/>
              </a:rPr>
              <a:t>Provides to the ability to run unmodified apps inside an SGX enclave w/ support for dynamically loaded libraries, runtime linking, multi-process abstractions, and file authentication</a:t>
            </a:r>
          </a:p>
          <a:p>
            <a:pPr marL="285750" indent="-285750">
              <a:buFont typeface="Arial" panose="020B0604020202020204" pitchFamily="34" charset="0"/>
              <a:buChar char="•"/>
            </a:pPr>
            <a:r>
              <a:rPr lang="en-US" sz="1400">
                <a:gradFill>
                  <a:gsLst>
                    <a:gs pos="1250">
                      <a:schemeClr val="tx1"/>
                    </a:gs>
                    <a:gs pos="100000">
                      <a:schemeClr val="tx1"/>
                    </a:gs>
                  </a:gsLst>
                  <a:lin ang="5400000" scaled="0"/>
                </a:gradFill>
                <a:latin typeface="+mn-lt"/>
                <a:cs typeface="+mn-cs"/>
              </a:rPr>
              <a:t>For additional security, performs cryptographic and semantic checks at untrusted host interface</a:t>
            </a:r>
          </a:p>
          <a:p>
            <a:r>
              <a:rPr lang="en-US" sz="1600">
                <a:gradFill>
                  <a:gsLst>
                    <a:gs pos="1250">
                      <a:schemeClr val="tx1"/>
                    </a:gs>
                    <a:gs pos="100000">
                      <a:schemeClr val="tx1"/>
                    </a:gs>
                  </a:gsLst>
                  <a:lin ang="5400000" scaled="0"/>
                </a:gradFill>
                <a:latin typeface="+mn-lt"/>
                <a:cs typeface="+mn-cs"/>
              </a:rPr>
              <a:t>Developers provide a manifest file to configure the appl environment and isolation policies, Graphene automatically does the rest </a:t>
            </a:r>
          </a:p>
          <a:p>
            <a:pPr>
              <a:spcBef>
                <a:spcPts val="1800"/>
              </a:spcBef>
            </a:pPr>
            <a:r>
              <a:rPr lang="en-US" sz="1800">
                <a:solidFill>
                  <a:schemeClr val="tx1"/>
                </a:solidFill>
              </a:rPr>
              <a:t>SGX-LKL</a:t>
            </a:r>
          </a:p>
          <a:p>
            <a:r>
              <a:rPr lang="en-US" sz="1600" u="sng">
                <a:solidFill>
                  <a:srgbClr val="0563C1"/>
                </a:solidFill>
                <a:latin typeface="Segoe UI" panose="020B0502040204020203" pitchFamily="34" charset="0"/>
                <a:cs typeface="Segoe UI" panose="020B0502040204020203" pitchFamily="34" charset="0"/>
                <a:hlinkClick r:id="rId5"/>
              </a:rPr>
              <a:t>https://github.com/lsds/sgx-lkl</a:t>
            </a:r>
            <a:r>
              <a:rPr lang="en-US" sz="1600" u="sng">
                <a:solidFill>
                  <a:srgbClr val="0563C1"/>
                </a:solidFill>
                <a:latin typeface="Segoe UI" panose="020B0502040204020203" pitchFamily="34" charset="0"/>
                <a:cs typeface="Segoe UI" panose="020B0502040204020203" pitchFamily="34" charset="0"/>
              </a:rPr>
              <a:t> </a:t>
            </a:r>
          </a:p>
          <a:p>
            <a:pPr>
              <a:spcBef>
                <a:spcPts val="600"/>
              </a:spcBef>
            </a:pPr>
            <a:r>
              <a:rPr lang="en-US" sz="1600">
                <a:gradFill>
                  <a:gsLst>
                    <a:gs pos="1250">
                      <a:schemeClr val="tx1"/>
                    </a:gs>
                    <a:gs pos="100000">
                      <a:schemeClr val="tx1"/>
                    </a:gs>
                  </a:gsLst>
                  <a:lin ang="5400000" scaled="0"/>
                </a:gradFill>
                <a:latin typeface="+mn-lt"/>
                <a:cs typeface="+mn-cs"/>
              </a:rPr>
              <a:t>Uses the Linux Kernel Library (LKL) (</a:t>
            </a:r>
            <a:r>
              <a:rPr lang="en-US" sz="1600">
                <a:gradFill>
                  <a:gsLst>
                    <a:gs pos="1250">
                      <a:schemeClr val="tx1"/>
                    </a:gs>
                    <a:gs pos="100000">
                      <a:schemeClr val="tx1"/>
                    </a:gs>
                  </a:gsLst>
                  <a:lin ang="5400000" scaled="0"/>
                </a:gradFill>
                <a:latin typeface="+mn-lt"/>
                <a:cs typeface="+mn-cs"/>
                <a:hlinkClick r:id="rId6"/>
              </a:rPr>
              <a:t>https://github.com/lkl/linux</a:t>
            </a:r>
            <a:r>
              <a:rPr lang="en-US" sz="1600">
                <a:gradFill>
                  <a:gsLst>
                    <a:gs pos="1250">
                      <a:schemeClr val="tx1"/>
                    </a:gs>
                    <a:gs pos="100000">
                      <a:schemeClr val="tx1"/>
                    </a:gs>
                  </a:gsLst>
                  <a:lin ang="5400000" scaled="0"/>
                </a:gradFill>
                <a:latin typeface="+mn-lt"/>
                <a:cs typeface="+mn-cs"/>
              </a:rPr>
              <a:t>) to provide mature system support for complex applications within the enclave</a:t>
            </a:r>
          </a:p>
          <a:p>
            <a:pPr marL="171450" lvl="1" indent="-171450">
              <a:buFont typeface="Arial" panose="020B0604020202020204" pitchFamily="34" charset="0"/>
              <a:buChar char="•"/>
            </a:pPr>
            <a:r>
              <a:rPr lang="en-US" sz="1400">
                <a:gradFill>
                  <a:gsLst>
                    <a:gs pos="1250">
                      <a:schemeClr val="tx1"/>
                    </a:gs>
                    <a:gs pos="100000">
                      <a:schemeClr val="tx1"/>
                    </a:gs>
                  </a:gsLst>
                  <a:lin ang="5400000" scaled="0"/>
                </a:gradFill>
                <a:latin typeface="+mn-lt"/>
                <a:cs typeface="+mn-cs"/>
              </a:rPr>
              <a:t>A modified version of </a:t>
            </a:r>
            <a:r>
              <a:rPr lang="en-US" sz="1400" err="1">
                <a:gradFill>
                  <a:gsLst>
                    <a:gs pos="1250">
                      <a:schemeClr val="tx1"/>
                    </a:gs>
                    <a:gs pos="100000">
                      <a:schemeClr val="tx1"/>
                    </a:gs>
                  </a:gsLst>
                  <a:lin ang="5400000" scaled="0"/>
                </a:gradFill>
                <a:latin typeface="+mn-lt"/>
                <a:cs typeface="+mn-cs"/>
              </a:rPr>
              <a:t>musl</a:t>
            </a:r>
            <a:r>
              <a:rPr lang="en-US" sz="1400">
                <a:gradFill>
                  <a:gsLst>
                    <a:gs pos="1250">
                      <a:schemeClr val="tx1"/>
                    </a:gs>
                    <a:gs pos="100000">
                      <a:schemeClr val="tx1"/>
                    </a:gs>
                  </a:gsLst>
                  <a:lin ang="5400000" scaled="0"/>
                </a:gradFill>
                <a:latin typeface="+mn-lt"/>
                <a:cs typeface="+mn-cs"/>
              </a:rPr>
              <a:t> (</a:t>
            </a:r>
            <a:r>
              <a:rPr lang="en-US" sz="1400">
                <a:gradFill>
                  <a:gsLst>
                    <a:gs pos="1250">
                      <a:schemeClr val="tx1"/>
                    </a:gs>
                    <a:gs pos="100000">
                      <a:schemeClr val="tx1"/>
                    </a:gs>
                  </a:gsLst>
                  <a:lin ang="5400000" scaled="0"/>
                </a:gradFill>
                <a:latin typeface="+mn-lt"/>
                <a:cs typeface="+mn-cs"/>
                <a:hlinkClick r:id="rId7"/>
              </a:rPr>
              <a:t>https://www.musl-libc.org</a:t>
            </a:r>
            <a:r>
              <a:rPr lang="en-US" sz="1400">
                <a:gradFill>
                  <a:gsLst>
                    <a:gs pos="1250">
                      <a:schemeClr val="tx1"/>
                    </a:gs>
                    <a:gs pos="100000">
                      <a:schemeClr val="tx1"/>
                    </a:gs>
                  </a:gsLst>
                  <a:lin ang="5400000" scaled="0"/>
                </a:gradFill>
                <a:latin typeface="+mn-lt"/>
                <a:cs typeface="+mn-cs"/>
              </a:rPr>
              <a:t>) is used as C standard lib implementation</a:t>
            </a:r>
          </a:p>
          <a:p>
            <a:pPr lvl="1"/>
            <a:r>
              <a:rPr lang="en-US">
                <a:gradFill>
                  <a:gsLst>
                    <a:gs pos="1250">
                      <a:schemeClr val="tx1"/>
                    </a:gs>
                    <a:gs pos="100000">
                      <a:schemeClr val="tx1"/>
                    </a:gs>
                  </a:gsLst>
                  <a:lin ang="5400000" scaled="0"/>
                </a:gradFill>
                <a:latin typeface="+mn-lt"/>
                <a:cs typeface="+mn-cs"/>
              </a:rPr>
              <a:t>Has been tested on Ubuntu 16.04 and 18.04</a:t>
            </a:r>
          </a:p>
          <a:p>
            <a:pPr lvl="1"/>
            <a:r>
              <a:rPr lang="en-US">
                <a:gradFill>
                  <a:gsLst>
                    <a:gs pos="1250">
                      <a:schemeClr val="tx1"/>
                    </a:gs>
                    <a:gs pos="100000">
                      <a:schemeClr val="tx1"/>
                    </a:gs>
                  </a:gsLst>
                  <a:lin ang="5400000" scaled="0"/>
                </a:gradFill>
                <a:latin typeface="+mn-lt"/>
                <a:cs typeface="+mn-cs"/>
              </a:rPr>
              <a:t>Has </a:t>
            </a:r>
            <a:r>
              <a:rPr lang="en-US"/>
              <a:t>a specific branch for the Open Enclave SDK (SGX-LKL-OE): </a:t>
            </a:r>
            <a:r>
              <a:rPr lang="fr-FR">
                <a:hlinkClick r:id="rId8"/>
              </a:rPr>
              <a:t>https://github.com/lsds/sgx-lkl/tree/oe_port</a:t>
            </a:r>
            <a:endParaRPr lang="fr-FR"/>
          </a:p>
          <a:p>
            <a:pPr lvl="1">
              <a:spcBef>
                <a:spcPts val="1200"/>
              </a:spcBef>
              <a:defRPr/>
            </a:pPr>
            <a:r>
              <a:rPr lang="fr-FR" sz="1800">
                <a:solidFill>
                  <a:schemeClr val="tx1"/>
                </a:solidFill>
                <a:latin typeface="Segoe UI Semibold" panose="020B0702040204020203" pitchFamily="34" charset="0"/>
                <a:cs typeface="Segoe UI Semibold" panose="020B0702040204020203" pitchFamily="34" charset="0"/>
              </a:rPr>
              <a:t>Red Hat </a:t>
            </a:r>
            <a:r>
              <a:rPr lang="fr-FR" sz="1800" err="1">
                <a:solidFill>
                  <a:schemeClr val="tx1"/>
                </a:solidFill>
                <a:latin typeface="Segoe UI Semibold" panose="020B0702040204020203" pitchFamily="34" charset="0"/>
                <a:cs typeface="Segoe UI Semibold" panose="020B0702040204020203" pitchFamily="34" charset="0"/>
              </a:rPr>
              <a:t>Enarx</a:t>
            </a:r>
            <a:endParaRPr lang="en-US" sz="1800">
              <a:solidFill>
                <a:schemeClr val="tx1"/>
              </a:solidFill>
              <a:latin typeface="Segoe UI Semibold" panose="020B0702040204020203" pitchFamily="34" charset="0"/>
              <a:cs typeface="Segoe UI Semibold" panose="020B0702040204020203" pitchFamily="34" charset="0"/>
            </a:endParaRPr>
          </a:p>
          <a:p>
            <a:pPr lvl="1">
              <a:defRPr/>
            </a:pPr>
            <a:r>
              <a:rPr lang="en-US">
                <a:hlinkClick r:id="rId9"/>
              </a:rPr>
              <a:t>http://enarx.io/</a:t>
            </a:r>
            <a:r>
              <a:rPr lang="en-US" sz="1600">
                <a:gradFill>
                  <a:gsLst>
                    <a:gs pos="1250">
                      <a:schemeClr val="tx1"/>
                    </a:gs>
                    <a:gs pos="100000">
                      <a:schemeClr val="tx1"/>
                    </a:gs>
                  </a:gsLst>
                  <a:lin ang="5400000" scaled="0"/>
                </a:gradFill>
                <a:latin typeface="+mn-lt"/>
                <a:cs typeface="+mn-cs"/>
              </a:rPr>
              <a:t>, </a:t>
            </a:r>
            <a:r>
              <a:rPr lang="fr-FR">
                <a:hlinkClick r:id="rId10"/>
              </a:rPr>
              <a:t>https://github.com/enarx</a:t>
            </a:r>
            <a:endParaRPr lang="fr-FR"/>
          </a:p>
          <a:p>
            <a:pPr lvl="1">
              <a:defRPr/>
            </a:pPr>
            <a:r>
              <a:rPr lang="en-US"/>
              <a:t>A contributing project of the Confidential Computing Consortium</a:t>
            </a:r>
          </a:p>
        </p:txBody>
      </p:sp>
      <p:pic>
        <p:nvPicPr>
          <p:cNvPr id="7" name="Picture 2" descr="See the source image">
            <a:extLst>
              <a:ext uri="{FF2B5EF4-FFF2-40B4-BE49-F238E27FC236}">
                <a16:creationId xmlns:a16="http://schemas.microsoft.com/office/drawing/2014/main" id="{234D37AD-4E0D-474E-9835-38C90C1B3D3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104437" y="352425"/>
            <a:ext cx="1765302" cy="65433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D6FC8C4B-712D-427F-98FC-3DD7BBD35631}"/>
              </a:ext>
            </a:extLst>
          </p:cNvPr>
          <p:cNvPicPr>
            <a:picLocks noChangeAspect="1"/>
          </p:cNvPicPr>
          <p:nvPr/>
        </p:nvPicPr>
        <p:blipFill>
          <a:blip r:embed="rId12">
            <a:clrChange>
              <a:clrFrom>
                <a:srgbClr val="FFFFFF"/>
              </a:clrFrom>
              <a:clrTo>
                <a:srgbClr val="FFFFFF">
                  <a:alpha val="0"/>
                </a:srgbClr>
              </a:clrTo>
            </a:clrChange>
          </a:blip>
          <a:stretch>
            <a:fillRect/>
          </a:stretch>
        </p:blipFill>
        <p:spPr>
          <a:xfrm>
            <a:off x="6675437" y="5933913"/>
            <a:ext cx="1651978" cy="828141"/>
          </a:xfrm>
          <a:prstGeom prst="rect">
            <a:avLst/>
          </a:prstGeom>
        </p:spPr>
      </p:pic>
    </p:spTree>
    <p:extLst>
      <p:ext uri="{BB962C8B-B14F-4D97-AF65-F5344CB8AC3E}">
        <p14:creationId xmlns:p14="http://schemas.microsoft.com/office/powerpoint/2010/main" val="1408928397"/>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a:t>To go beyond</a:t>
            </a:r>
          </a:p>
        </p:txBody>
      </p:sp>
      <p:sp>
        <p:nvSpPr>
          <p:cNvPr id="3" name="Text Placeholder 2">
            <a:extLst>
              <a:ext uri="{FF2B5EF4-FFF2-40B4-BE49-F238E27FC236}">
                <a16:creationId xmlns:a16="http://schemas.microsoft.com/office/drawing/2014/main" id="{80ED5900-B67A-4134-AD78-7CCC28E1A150}"/>
              </a:ext>
            </a:extLst>
          </p:cNvPr>
          <p:cNvSpPr>
            <a:spLocks noGrp="1"/>
          </p:cNvSpPr>
          <p:nvPr>
            <p:ph type="body" sz="quarter" idx="10"/>
          </p:nvPr>
        </p:nvSpPr>
        <p:spPr>
          <a:xfrm>
            <a:off x="274637" y="1212850"/>
            <a:ext cx="11506199" cy="2225225"/>
          </a:xfrm>
        </p:spPr>
        <p:txBody>
          <a:bodyPr/>
          <a:lstStyle/>
          <a:p>
            <a:r>
              <a:rPr lang="en-US"/>
              <a:t>Blog posts and papers of interest</a:t>
            </a:r>
          </a:p>
          <a:p>
            <a:pPr lvl="2">
              <a:lnSpc>
                <a:spcPct val="100000"/>
              </a:lnSpc>
              <a:spcBef>
                <a:spcPts val="600"/>
              </a:spcBef>
            </a:pPr>
            <a:r>
              <a:rPr lang="en-US"/>
              <a:t>Graphene-SGX: A Practical Library OS for Unmodified Applications on SGX</a:t>
            </a:r>
          </a:p>
          <a:p>
            <a:pPr lvl="2">
              <a:lnSpc>
                <a:spcPct val="100000"/>
              </a:lnSpc>
              <a:spcBef>
                <a:spcPts val="0"/>
              </a:spcBef>
            </a:pPr>
            <a:r>
              <a:rPr lang="fr-FR">
                <a:hlinkClick r:id="rId3"/>
              </a:rPr>
              <a:t>https://www.usenix.org/system/files/conference/atc17/atc17-tsai.pdf</a:t>
            </a:r>
            <a:endParaRPr lang="fr-FR"/>
          </a:p>
          <a:p>
            <a:pPr lvl="2">
              <a:lnSpc>
                <a:spcPct val="100000"/>
              </a:lnSpc>
              <a:spcBef>
                <a:spcPts val="600"/>
              </a:spcBef>
            </a:pPr>
            <a:r>
              <a:rPr lang="en-US"/>
              <a:t>Cooperation and Security Isolation of Library OSes for Multi-Process Applications</a:t>
            </a:r>
          </a:p>
          <a:p>
            <a:pPr lvl="2">
              <a:lnSpc>
                <a:spcPct val="100000"/>
              </a:lnSpc>
              <a:spcBef>
                <a:spcPts val="0"/>
              </a:spcBef>
            </a:pPr>
            <a:r>
              <a:rPr lang="fr-FR">
                <a:hlinkClick r:id="rId4"/>
              </a:rPr>
              <a:t>http://www.cs.unc.edu/~porter/pubs/tsai14graphene.pdf</a:t>
            </a:r>
            <a:endParaRPr lang="fr-FR"/>
          </a:p>
          <a:p>
            <a:pPr lvl="2">
              <a:lnSpc>
                <a:spcPct val="100000"/>
              </a:lnSpc>
              <a:spcBef>
                <a:spcPts val="600"/>
              </a:spcBef>
            </a:pPr>
            <a:r>
              <a:rPr lang="en-US"/>
              <a:t>SGX-LKL: Securing the Host OS Interface for Trusted Execution</a:t>
            </a:r>
            <a:endParaRPr lang="fr-FR"/>
          </a:p>
          <a:p>
            <a:pPr lvl="2">
              <a:lnSpc>
                <a:spcPct val="100000"/>
              </a:lnSpc>
              <a:spcBef>
                <a:spcPts val="0"/>
              </a:spcBef>
            </a:pPr>
            <a:r>
              <a:rPr lang="fr-FR">
                <a:hlinkClick r:id="rId5"/>
              </a:rPr>
              <a:t>https://arxiv.org/pdf/1908.11143.pdf</a:t>
            </a:r>
            <a:endParaRPr lang="fr-FR"/>
          </a:p>
        </p:txBody>
      </p:sp>
    </p:spTree>
    <p:extLst>
      <p:ext uri="{BB962C8B-B14F-4D97-AF65-F5344CB8AC3E}">
        <p14:creationId xmlns:p14="http://schemas.microsoft.com/office/powerpoint/2010/main" val="326955337"/>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a:extLst>
              <a:ext uri="{FF2B5EF4-FFF2-40B4-BE49-F238E27FC236}">
                <a16:creationId xmlns:a16="http://schemas.microsoft.com/office/drawing/2014/main" id="{5901C22B-B408-4046-BFCC-4E34324B2C38}"/>
              </a:ext>
            </a:extLst>
          </p:cNvPr>
          <p:cNvSpPr txBox="1">
            <a:spLocks/>
          </p:cNvSpPr>
          <p:nvPr/>
        </p:nvSpPr>
        <p:spPr>
          <a:xfrm>
            <a:off x="198437" y="296862"/>
            <a:ext cx="11887200" cy="493220"/>
          </a:xfrm>
          <a:prstGeom prst="rect">
            <a:avLst/>
          </a:prstGeom>
          <a:noFill/>
        </p:spPr>
        <p:txBody>
          <a:bodyPr vert="horz" wrap="square" lIns="146304" tIns="91440" rIns="146304" bIns="91440" rtlCol="0" anchor="t" anchorCtr="0">
            <a:noAutofit/>
          </a:bodyPr>
          <a:lstStyle>
            <a:lvl1pPr algn="l" defTabSz="932742" rtl="0" eaLnBrk="1" latinLnBrk="0" hangingPunct="1">
              <a:lnSpc>
                <a:spcPct val="90000"/>
              </a:lnSpc>
              <a:spcBef>
                <a:spcPct val="0"/>
              </a:spcBef>
              <a:buNone/>
              <a:defRPr lang="fr-FR" sz="4800" b="0" kern="1200" cap="none" spc="-100" baseline="0">
                <a:ln w="3175">
                  <a:noFill/>
                </a:ln>
                <a:solidFill>
                  <a:schemeClr val="bg1"/>
                </a:solidFill>
                <a:effectLst/>
                <a:latin typeface="Segoe UI Semibold" panose="020B0702040204020203" pitchFamily="34" charset="0"/>
                <a:ea typeface="+mn-ea"/>
                <a:cs typeface="Segoe UI Semibold" panose="020B0702040204020203" pitchFamily="34" charset="0"/>
              </a:defRPr>
            </a:lvl1pPr>
          </a:lstStyle>
          <a:p>
            <a:r>
              <a:rPr lang="en-US" sz="1800" b="1" cap="all" spc="-51">
                <a:solidFill>
                  <a:schemeClr val="tx1">
                    <a:lumMod val="85000"/>
                  </a:schemeClr>
                </a:solidFill>
                <a:latin typeface="Segoe UI Semibold"/>
                <a:cs typeface="Segoe UI" panose="020B0502040204020203" pitchFamily="34" charset="0"/>
              </a:rPr>
              <a:t>Data in use Protection Compass – Confidential Computing Track</a:t>
            </a:r>
            <a:endParaRPr lang="en-US" sz="2800" cap="all">
              <a:solidFill>
                <a:schemeClr val="tx1">
                  <a:lumMod val="85000"/>
                </a:schemeClr>
              </a:solidFill>
              <a:latin typeface="Segoe UI" panose="020B0502040204020203" pitchFamily="34" charset="0"/>
              <a:cs typeface="Segoe UI" panose="020B0502040204020203" pitchFamily="34" charset="0"/>
            </a:endParaRPr>
          </a:p>
        </p:txBody>
      </p:sp>
      <p:grpSp>
        <p:nvGrpSpPr>
          <p:cNvPr id="2" name="Group 1">
            <a:extLst>
              <a:ext uri="{FF2B5EF4-FFF2-40B4-BE49-F238E27FC236}">
                <a16:creationId xmlns:a16="http://schemas.microsoft.com/office/drawing/2014/main" id="{6C4456DB-7421-4370-A28D-23C83186E7E9}"/>
              </a:ext>
            </a:extLst>
          </p:cNvPr>
          <p:cNvGrpSpPr/>
          <p:nvPr/>
        </p:nvGrpSpPr>
        <p:grpSpPr>
          <a:xfrm>
            <a:off x="7608892" y="1405230"/>
            <a:ext cx="3222616" cy="3703096"/>
            <a:chOff x="7608892" y="1405230"/>
            <a:chExt cx="3222616" cy="3703096"/>
          </a:xfrm>
        </p:grpSpPr>
        <p:grpSp>
          <p:nvGrpSpPr>
            <p:cNvPr id="7" name="Group 6">
              <a:extLst>
                <a:ext uri="{FF2B5EF4-FFF2-40B4-BE49-F238E27FC236}">
                  <a16:creationId xmlns:a16="http://schemas.microsoft.com/office/drawing/2014/main" id="{39198B49-AEC9-4147-A5CD-AD10B5B9608C}"/>
                </a:ext>
              </a:extLst>
            </p:cNvPr>
            <p:cNvGrpSpPr/>
            <p:nvPr/>
          </p:nvGrpSpPr>
          <p:grpSpPr>
            <a:xfrm>
              <a:off x="7608892" y="1405230"/>
              <a:ext cx="3222616" cy="3703096"/>
              <a:chOff x="7578734" y="1512789"/>
              <a:chExt cx="3222616" cy="3703096"/>
            </a:xfrm>
          </p:grpSpPr>
          <p:grpSp>
            <p:nvGrpSpPr>
              <p:cNvPr id="9" name="Group 8">
                <a:extLst>
                  <a:ext uri="{FF2B5EF4-FFF2-40B4-BE49-F238E27FC236}">
                    <a16:creationId xmlns:a16="http://schemas.microsoft.com/office/drawing/2014/main" id="{0A4730DB-493E-402B-BFBD-F575EC8FD222}"/>
                  </a:ext>
                </a:extLst>
              </p:cNvPr>
              <p:cNvGrpSpPr/>
              <p:nvPr/>
            </p:nvGrpSpPr>
            <p:grpSpPr>
              <a:xfrm>
                <a:off x="7578734" y="1512789"/>
                <a:ext cx="3222616" cy="3703096"/>
                <a:chOff x="7830194" y="1899080"/>
                <a:chExt cx="2518414" cy="2893903"/>
              </a:xfrm>
            </p:grpSpPr>
            <p:sp>
              <p:nvSpPr>
                <p:cNvPr id="11" name="Oval 10">
                  <a:extLst>
                    <a:ext uri="{FF2B5EF4-FFF2-40B4-BE49-F238E27FC236}">
                      <a16:creationId xmlns:a16="http://schemas.microsoft.com/office/drawing/2014/main" id="{154E4D2B-7FEC-47F3-BB61-83A6B0D42294}"/>
                    </a:ext>
                  </a:extLst>
                </p:cNvPr>
                <p:cNvSpPr/>
                <p:nvPr/>
              </p:nvSpPr>
              <p:spPr bwMode="auto">
                <a:xfrm>
                  <a:off x="7830194" y="2274571"/>
                  <a:ext cx="2518414" cy="2518412"/>
                </a:xfrm>
                <a:prstGeom prst="ellipse">
                  <a:avLst/>
                </a:prstGeom>
                <a:noFill/>
                <a:ln w="76200" cap="sq">
                  <a:solidFill>
                    <a:schemeClr val="tx1">
                      <a:lumMod val="75000"/>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gradFill>
                      <a:gsLst>
                        <a:gs pos="0">
                          <a:srgbClr val="505050"/>
                        </a:gs>
                        <a:gs pos="100000">
                          <a:srgbClr val="505050"/>
                        </a:gs>
                      </a:gsLst>
                    </a:gradFill>
                    <a:effectLst/>
                    <a:uLnTx/>
                    <a:uFillTx/>
                    <a:latin typeface="Segoe UI"/>
                    <a:ea typeface="+mn-ea"/>
                    <a:cs typeface="+mn-cs"/>
                  </a:endParaRPr>
                </a:p>
              </p:txBody>
            </p:sp>
            <p:pic>
              <p:nvPicPr>
                <p:cNvPr id="12" name="Graphic 7">
                  <a:extLst>
                    <a:ext uri="{FF2B5EF4-FFF2-40B4-BE49-F238E27FC236}">
                      <a16:creationId xmlns:a16="http://schemas.microsoft.com/office/drawing/2014/main" id="{C52DA79D-62C8-4F35-8373-277FC1A1AF6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942363" y="2386739"/>
                  <a:ext cx="2294075" cy="2294075"/>
                </a:xfrm>
                <a:prstGeom prst="rect">
                  <a:avLst/>
                </a:prstGeom>
              </p:spPr>
            </p:pic>
            <p:sp>
              <p:nvSpPr>
                <p:cNvPr id="13" name="TextBox 8">
                  <a:extLst>
                    <a:ext uri="{FF2B5EF4-FFF2-40B4-BE49-F238E27FC236}">
                      <a16:creationId xmlns:a16="http://schemas.microsoft.com/office/drawing/2014/main" id="{28AEFA27-DE4F-48CA-A07C-58CD1BBEB4BF}"/>
                    </a:ext>
                  </a:extLst>
                </p:cNvPr>
                <p:cNvSpPr txBox="1"/>
                <p:nvPr/>
              </p:nvSpPr>
              <p:spPr>
                <a:xfrm>
                  <a:off x="8947534" y="1899080"/>
                  <a:ext cx="221731" cy="336730"/>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2800" b="1">
                      <a:gradFill>
                        <a:gsLst>
                          <a:gs pos="2917">
                            <a:schemeClr val="tx1">
                              <a:alpha val="20000"/>
                            </a:schemeClr>
                          </a:gs>
                          <a:gs pos="30000">
                            <a:schemeClr val="tx1">
                              <a:alpha val="20000"/>
                            </a:schemeClr>
                          </a:gs>
                        </a:gsLst>
                        <a:lin ang="5400000" scaled="0"/>
                      </a:gradFill>
                    </a:rPr>
                    <a:t>N</a:t>
                  </a:r>
                </a:p>
              </p:txBody>
            </p:sp>
          </p:grpSp>
          <p:sp>
            <p:nvSpPr>
              <p:cNvPr id="10" name="key">
                <a:extLst>
                  <a:ext uri="{FF2B5EF4-FFF2-40B4-BE49-F238E27FC236}">
                    <a16:creationId xmlns:a16="http://schemas.microsoft.com/office/drawing/2014/main" id="{6E51E190-0952-471B-8DE1-178F9495956B}"/>
                  </a:ext>
                </a:extLst>
              </p:cNvPr>
              <p:cNvSpPr>
                <a:spLocks noChangeAspect="1" noEditPoints="1"/>
              </p:cNvSpPr>
              <p:nvPr/>
            </p:nvSpPr>
            <p:spPr bwMode="auto">
              <a:xfrm rot="2700000">
                <a:off x="9002415" y="3421699"/>
                <a:ext cx="367646" cy="365760"/>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solidFill>
                <a:schemeClr val="tx1">
                  <a:lumMod val="95000"/>
                </a:schemeClr>
              </a:solidFill>
              <a:ln w="44450" cap="sq">
                <a:solidFill>
                  <a:schemeClr val="tx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gradFill>
                    <a:gsLst>
                      <a:gs pos="0">
                        <a:srgbClr val="505050"/>
                      </a:gs>
                      <a:gs pos="100000">
                        <a:srgbClr val="505050"/>
                      </a:gs>
                    </a:gsLst>
                  </a:gradFill>
                </a:endParaRPr>
              </a:p>
            </p:txBody>
          </p:sp>
        </p:grpSp>
        <p:sp>
          <p:nvSpPr>
            <p:cNvPr id="8" name="TextBox 8">
              <a:extLst>
                <a:ext uri="{FF2B5EF4-FFF2-40B4-BE49-F238E27FC236}">
                  <a16:creationId xmlns:a16="http://schemas.microsoft.com/office/drawing/2014/main" id="{1A6D889E-F3E9-486F-B4DD-F670B0849F03}"/>
                </a:ext>
              </a:extLst>
            </p:cNvPr>
            <p:cNvSpPr txBox="1"/>
            <p:nvPr/>
          </p:nvSpPr>
          <p:spPr>
            <a:xfrm>
              <a:off x="9074530" y="1405230"/>
              <a:ext cx="283732" cy="430886"/>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2800" b="1">
                  <a:solidFill>
                    <a:schemeClr val="tx1">
                      <a:lumMod val="85000"/>
                    </a:schemeClr>
                  </a:solidFill>
                </a:rPr>
                <a:t>N</a:t>
              </a:r>
            </a:p>
          </p:txBody>
        </p:sp>
      </p:grpSp>
      <p:sp>
        <p:nvSpPr>
          <p:cNvPr id="4" name="Title 3">
            <a:extLst>
              <a:ext uri="{FF2B5EF4-FFF2-40B4-BE49-F238E27FC236}">
                <a16:creationId xmlns:a16="http://schemas.microsoft.com/office/drawing/2014/main" id="{4D6C6112-2C0F-4809-B604-816558963A66}"/>
              </a:ext>
            </a:extLst>
          </p:cNvPr>
          <p:cNvSpPr>
            <a:spLocks noGrp="1"/>
          </p:cNvSpPr>
          <p:nvPr>
            <p:ph type="title"/>
          </p:nvPr>
        </p:nvSpPr>
        <p:spPr>
          <a:xfrm>
            <a:off x="274637" y="2125662"/>
            <a:ext cx="12039599" cy="1831975"/>
          </a:xfrm>
        </p:spPr>
        <p:txBody>
          <a:bodyPr/>
          <a:lstStyle/>
          <a:p>
            <a:r>
              <a:rPr lang="en-US" spc="-102">
                <a:solidFill>
                  <a:schemeClr val="tx1">
                    <a:lumMod val="50000"/>
                  </a:schemeClr>
                </a:solidFill>
              </a:rPr>
              <a:t>A deeper look at the Intel® SGX technology</a:t>
            </a:r>
          </a:p>
        </p:txBody>
      </p:sp>
      <p:sp>
        <p:nvSpPr>
          <p:cNvPr id="3" name="TextBox 2">
            <a:extLst>
              <a:ext uri="{FF2B5EF4-FFF2-40B4-BE49-F238E27FC236}">
                <a16:creationId xmlns:a16="http://schemas.microsoft.com/office/drawing/2014/main" id="{74D52A00-3917-44C6-9A31-D8BE9839847A}"/>
              </a:ext>
            </a:extLst>
          </p:cNvPr>
          <p:cNvSpPr txBox="1"/>
          <p:nvPr/>
        </p:nvSpPr>
        <p:spPr>
          <a:xfrm>
            <a:off x="360498" y="3344862"/>
            <a:ext cx="6629400" cy="2895600"/>
          </a:xfrm>
          <a:prstGeom prst="rect">
            <a:avLst/>
          </a:prstGeom>
          <a:noFill/>
        </p:spPr>
        <p:txBody>
          <a:bodyPr wrap="square">
            <a:spAutoFit/>
          </a:bodyPr>
          <a:lstStyle/>
          <a:p>
            <a:r>
              <a:rPr lang="en-US" sz="2000" kern="0" spc="-49">
                <a:solidFill>
                  <a:srgbClr val="0078D7"/>
                </a:solidFill>
                <a:latin typeface="Segoe UI" panose="020B0502040204020203" pitchFamily="34" charset="0"/>
                <a:cs typeface="Segoe UI" panose="020B0502040204020203" pitchFamily="34" charset="0"/>
              </a:rPr>
              <a:t>“Customers are demanding the capability to reduce the attack surface and help protect sensitive data in the cloud by encrypting data in use. Our collaboration with Microsoft brings enterprise-ready confidential computing solutions to market and enables customers to take greater advantage of the benefits of cloud and multi-party compute paradigms using Intel SGX technology.” </a:t>
            </a:r>
          </a:p>
          <a:p>
            <a:pPr marL="152481" indent="18671" defTabSz="896042">
              <a:lnSpc>
                <a:spcPct val="90000"/>
              </a:lnSpc>
              <a:spcBef>
                <a:spcPts val="1176"/>
              </a:spcBef>
              <a:defRPr/>
            </a:pPr>
            <a:r>
              <a:rPr lang="en-US" kern="0">
                <a:solidFill>
                  <a:sysClr val="windowText" lastClr="000000"/>
                </a:solidFill>
                <a:latin typeface="Segoe UI Semibold" panose="020B0702040204020203" pitchFamily="34" charset="0"/>
                <a:cs typeface="Segoe UI Semibold" panose="020B0702040204020203" pitchFamily="34" charset="0"/>
              </a:rPr>
              <a:t>- Anil Rao, VP Data Center Security and Systems Architecture, Intel</a:t>
            </a:r>
          </a:p>
        </p:txBody>
      </p:sp>
      <p:pic>
        <p:nvPicPr>
          <p:cNvPr id="6" name="Picture 5">
            <a:extLst>
              <a:ext uri="{FF2B5EF4-FFF2-40B4-BE49-F238E27FC236}">
                <a16:creationId xmlns:a16="http://schemas.microsoft.com/office/drawing/2014/main" id="{C550B58D-91E4-4764-8117-4BC2D841FB75}"/>
              </a:ext>
            </a:extLst>
          </p:cNvPr>
          <p:cNvPicPr>
            <a:picLocks noChangeAspect="1"/>
          </p:cNvPicPr>
          <p:nvPr/>
        </p:nvPicPr>
        <p:blipFill>
          <a:blip r:embed="rId5"/>
          <a:stretch>
            <a:fillRect/>
          </a:stretch>
        </p:blipFill>
        <p:spPr>
          <a:xfrm>
            <a:off x="7285037" y="4792662"/>
            <a:ext cx="1432947" cy="961196"/>
          </a:xfrm>
          <a:prstGeom prst="rect">
            <a:avLst/>
          </a:prstGeom>
        </p:spPr>
      </p:pic>
    </p:spTree>
    <p:extLst>
      <p:ext uri="{BB962C8B-B14F-4D97-AF65-F5344CB8AC3E}">
        <p14:creationId xmlns:p14="http://schemas.microsoft.com/office/powerpoint/2010/main" val="2129268426"/>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a:extLst>
              <a:ext uri="{FF2B5EF4-FFF2-40B4-BE49-F238E27FC236}">
                <a16:creationId xmlns:a16="http://schemas.microsoft.com/office/drawing/2014/main" id="{5901C22B-B408-4046-BFCC-4E34324B2C38}"/>
              </a:ext>
            </a:extLst>
          </p:cNvPr>
          <p:cNvSpPr txBox="1">
            <a:spLocks/>
          </p:cNvSpPr>
          <p:nvPr/>
        </p:nvSpPr>
        <p:spPr>
          <a:xfrm>
            <a:off x="198437" y="296862"/>
            <a:ext cx="11887200" cy="493220"/>
          </a:xfrm>
          <a:prstGeom prst="rect">
            <a:avLst/>
          </a:prstGeom>
          <a:noFill/>
        </p:spPr>
        <p:txBody>
          <a:bodyPr vert="horz" wrap="square" lIns="146304" tIns="91440" rIns="146304" bIns="91440" rtlCol="0" anchor="t" anchorCtr="0">
            <a:noAutofit/>
          </a:bodyPr>
          <a:lstStyle>
            <a:lvl1pPr algn="l" defTabSz="932742" rtl="0" eaLnBrk="1" latinLnBrk="0" hangingPunct="1">
              <a:lnSpc>
                <a:spcPct val="90000"/>
              </a:lnSpc>
              <a:spcBef>
                <a:spcPct val="0"/>
              </a:spcBef>
              <a:buNone/>
              <a:defRPr lang="fr-FR" sz="4800" b="0" kern="1200" cap="none" spc="-100" baseline="0">
                <a:ln w="3175">
                  <a:noFill/>
                </a:ln>
                <a:solidFill>
                  <a:schemeClr val="bg1"/>
                </a:solidFill>
                <a:effectLst/>
                <a:latin typeface="Segoe UI Semibold" panose="020B0702040204020203" pitchFamily="34" charset="0"/>
                <a:ea typeface="+mn-ea"/>
                <a:cs typeface="Segoe UI Semibold" panose="020B0702040204020203" pitchFamily="34" charset="0"/>
              </a:defRPr>
            </a:lvl1pPr>
          </a:lstStyle>
          <a:p>
            <a:r>
              <a:rPr lang="en-US" sz="1800" b="1" cap="all" spc="-51">
                <a:solidFill>
                  <a:schemeClr val="tx1">
                    <a:lumMod val="85000"/>
                  </a:schemeClr>
                </a:solidFill>
                <a:latin typeface="Segoe UI Semibold"/>
                <a:cs typeface="Segoe UI" panose="020B0502040204020203" pitchFamily="34" charset="0"/>
              </a:rPr>
              <a:t>Data in use Protection Compass – Confidential Computing Track</a:t>
            </a:r>
            <a:endParaRPr lang="en-US" sz="2800" cap="all">
              <a:solidFill>
                <a:schemeClr val="tx1">
                  <a:lumMod val="85000"/>
                </a:schemeClr>
              </a:solidFill>
              <a:latin typeface="Segoe UI" panose="020B0502040204020203" pitchFamily="34" charset="0"/>
              <a:cs typeface="Segoe UI" panose="020B0502040204020203" pitchFamily="34" charset="0"/>
            </a:endParaRPr>
          </a:p>
        </p:txBody>
      </p:sp>
      <p:grpSp>
        <p:nvGrpSpPr>
          <p:cNvPr id="2" name="Group 1">
            <a:extLst>
              <a:ext uri="{FF2B5EF4-FFF2-40B4-BE49-F238E27FC236}">
                <a16:creationId xmlns:a16="http://schemas.microsoft.com/office/drawing/2014/main" id="{6C4456DB-7421-4370-A28D-23C83186E7E9}"/>
              </a:ext>
            </a:extLst>
          </p:cNvPr>
          <p:cNvGrpSpPr/>
          <p:nvPr/>
        </p:nvGrpSpPr>
        <p:grpSpPr>
          <a:xfrm>
            <a:off x="7608892" y="1405230"/>
            <a:ext cx="3222616" cy="3703096"/>
            <a:chOff x="7608892" y="1405230"/>
            <a:chExt cx="3222616" cy="3703096"/>
          </a:xfrm>
        </p:grpSpPr>
        <p:grpSp>
          <p:nvGrpSpPr>
            <p:cNvPr id="7" name="Group 6">
              <a:extLst>
                <a:ext uri="{FF2B5EF4-FFF2-40B4-BE49-F238E27FC236}">
                  <a16:creationId xmlns:a16="http://schemas.microsoft.com/office/drawing/2014/main" id="{39198B49-AEC9-4147-A5CD-AD10B5B9608C}"/>
                </a:ext>
              </a:extLst>
            </p:cNvPr>
            <p:cNvGrpSpPr/>
            <p:nvPr/>
          </p:nvGrpSpPr>
          <p:grpSpPr>
            <a:xfrm>
              <a:off x="7608892" y="1405230"/>
              <a:ext cx="3222616" cy="3703096"/>
              <a:chOff x="7578734" y="1512789"/>
              <a:chExt cx="3222616" cy="3703096"/>
            </a:xfrm>
          </p:grpSpPr>
          <p:grpSp>
            <p:nvGrpSpPr>
              <p:cNvPr id="9" name="Group 8">
                <a:extLst>
                  <a:ext uri="{FF2B5EF4-FFF2-40B4-BE49-F238E27FC236}">
                    <a16:creationId xmlns:a16="http://schemas.microsoft.com/office/drawing/2014/main" id="{0A4730DB-493E-402B-BFBD-F575EC8FD222}"/>
                  </a:ext>
                </a:extLst>
              </p:cNvPr>
              <p:cNvGrpSpPr/>
              <p:nvPr/>
            </p:nvGrpSpPr>
            <p:grpSpPr>
              <a:xfrm>
                <a:off x="7578734" y="1512789"/>
                <a:ext cx="3222616" cy="3703096"/>
                <a:chOff x="7830194" y="1899080"/>
                <a:chExt cx="2518414" cy="2893903"/>
              </a:xfrm>
            </p:grpSpPr>
            <p:sp>
              <p:nvSpPr>
                <p:cNvPr id="11" name="Oval 10">
                  <a:extLst>
                    <a:ext uri="{FF2B5EF4-FFF2-40B4-BE49-F238E27FC236}">
                      <a16:creationId xmlns:a16="http://schemas.microsoft.com/office/drawing/2014/main" id="{154E4D2B-7FEC-47F3-BB61-83A6B0D42294}"/>
                    </a:ext>
                  </a:extLst>
                </p:cNvPr>
                <p:cNvSpPr/>
                <p:nvPr/>
              </p:nvSpPr>
              <p:spPr bwMode="auto">
                <a:xfrm>
                  <a:off x="7830194" y="2274571"/>
                  <a:ext cx="2518414" cy="2518412"/>
                </a:xfrm>
                <a:prstGeom prst="ellipse">
                  <a:avLst/>
                </a:prstGeom>
                <a:noFill/>
                <a:ln w="76200" cap="sq">
                  <a:solidFill>
                    <a:schemeClr val="tx1">
                      <a:lumMod val="75000"/>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gradFill>
                      <a:gsLst>
                        <a:gs pos="0">
                          <a:srgbClr val="505050"/>
                        </a:gs>
                        <a:gs pos="100000">
                          <a:srgbClr val="505050"/>
                        </a:gs>
                      </a:gsLst>
                    </a:gradFill>
                    <a:effectLst/>
                    <a:uLnTx/>
                    <a:uFillTx/>
                    <a:latin typeface="Segoe UI"/>
                    <a:ea typeface="+mn-ea"/>
                    <a:cs typeface="+mn-cs"/>
                  </a:endParaRPr>
                </a:p>
              </p:txBody>
            </p:sp>
            <p:pic>
              <p:nvPicPr>
                <p:cNvPr id="12" name="Graphic 7">
                  <a:extLst>
                    <a:ext uri="{FF2B5EF4-FFF2-40B4-BE49-F238E27FC236}">
                      <a16:creationId xmlns:a16="http://schemas.microsoft.com/office/drawing/2014/main" id="{C52DA79D-62C8-4F35-8373-277FC1A1AF6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942363" y="2386739"/>
                  <a:ext cx="2294075" cy="2294075"/>
                </a:xfrm>
                <a:prstGeom prst="rect">
                  <a:avLst/>
                </a:prstGeom>
              </p:spPr>
            </p:pic>
            <p:sp>
              <p:nvSpPr>
                <p:cNvPr id="13" name="TextBox 8">
                  <a:extLst>
                    <a:ext uri="{FF2B5EF4-FFF2-40B4-BE49-F238E27FC236}">
                      <a16:creationId xmlns:a16="http://schemas.microsoft.com/office/drawing/2014/main" id="{28AEFA27-DE4F-48CA-A07C-58CD1BBEB4BF}"/>
                    </a:ext>
                  </a:extLst>
                </p:cNvPr>
                <p:cNvSpPr txBox="1"/>
                <p:nvPr/>
              </p:nvSpPr>
              <p:spPr>
                <a:xfrm>
                  <a:off x="8947534" y="1899080"/>
                  <a:ext cx="221731" cy="336730"/>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2800" b="1">
                      <a:gradFill>
                        <a:gsLst>
                          <a:gs pos="2917">
                            <a:schemeClr val="tx1">
                              <a:alpha val="20000"/>
                            </a:schemeClr>
                          </a:gs>
                          <a:gs pos="30000">
                            <a:schemeClr val="tx1">
                              <a:alpha val="20000"/>
                            </a:schemeClr>
                          </a:gs>
                        </a:gsLst>
                        <a:lin ang="5400000" scaled="0"/>
                      </a:gradFill>
                    </a:rPr>
                    <a:t>N</a:t>
                  </a:r>
                </a:p>
              </p:txBody>
            </p:sp>
          </p:grpSp>
          <p:sp>
            <p:nvSpPr>
              <p:cNvPr id="10" name="key">
                <a:extLst>
                  <a:ext uri="{FF2B5EF4-FFF2-40B4-BE49-F238E27FC236}">
                    <a16:creationId xmlns:a16="http://schemas.microsoft.com/office/drawing/2014/main" id="{6E51E190-0952-471B-8DE1-178F9495956B}"/>
                  </a:ext>
                </a:extLst>
              </p:cNvPr>
              <p:cNvSpPr>
                <a:spLocks noChangeAspect="1" noEditPoints="1"/>
              </p:cNvSpPr>
              <p:nvPr/>
            </p:nvSpPr>
            <p:spPr bwMode="auto">
              <a:xfrm rot="2700000">
                <a:off x="9002415" y="3421699"/>
                <a:ext cx="367646" cy="365760"/>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solidFill>
                <a:schemeClr val="tx1">
                  <a:lumMod val="95000"/>
                </a:schemeClr>
              </a:solidFill>
              <a:ln w="44450" cap="sq">
                <a:solidFill>
                  <a:schemeClr val="tx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gradFill>
                    <a:gsLst>
                      <a:gs pos="0">
                        <a:srgbClr val="505050"/>
                      </a:gs>
                      <a:gs pos="100000">
                        <a:srgbClr val="505050"/>
                      </a:gs>
                    </a:gsLst>
                  </a:gradFill>
                </a:endParaRPr>
              </a:p>
            </p:txBody>
          </p:sp>
        </p:grpSp>
        <p:sp>
          <p:nvSpPr>
            <p:cNvPr id="8" name="TextBox 8">
              <a:extLst>
                <a:ext uri="{FF2B5EF4-FFF2-40B4-BE49-F238E27FC236}">
                  <a16:creationId xmlns:a16="http://schemas.microsoft.com/office/drawing/2014/main" id="{1A6D889E-F3E9-486F-B4DD-F670B0849F03}"/>
                </a:ext>
              </a:extLst>
            </p:cNvPr>
            <p:cNvSpPr txBox="1"/>
            <p:nvPr/>
          </p:nvSpPr>
          <p:spPr>
            <a:xfrm>
              <a:off x="9074530" y="1405230"/>
              <a:ext cx="283732" cy="430886"/>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2800" b="1">
                  <a:solidFill>
                    <a:schemeClr val="tx1">
                      <a:lumMod val="85000"/>
                    </a:schemeClr>
                  </a:solidFill>
                </a:rPr>
                <a:t>N</a:t>
              </a:r>
            </a:p>
          </p:txBody>
        </p:sp>
      </p:grpSp>
      <p:sp>
        <p:nvSpPr>
          <p:cNvPr id="4" name="Title 3">
            <a:extLst>
              <a:ext uri="{FF2B5EF4-FFF2-40B4-BE49-F238E27FC236}">
                <a16:creationId xmlns:a16="http://schemas.microsoft.com/office/drawing/2014/main" id="{4D6C6112-2C0F-4809-B604-816558963A66}"/>
              </a:ext>
            </a:extLst>
          </p:cNvPr>
          <p:cNvSpPr>
            <a:spLocks noGrp="1"/>
          </p:cNvSpPr>
          <p:nvPr>
            <p:ph type="title"/>
          </p:nvPr>
        </p:nvSpPr>
        <p:spPr>
          <a:xfrm>
            <a:off x="274637" y="2125662"/>
            <a:ext cx="12115799" cy="1831975"/>
          </a:xfrm>
        </p:spPr>
        <p:txBody>
          <a:bodyPr/>
          <a:lstStyle/>
          <a:p>
            <a:r>
              <a:rPr lang="en-US" spc="-102">
                <a:solidFill>
                  <a:schemeClr val="tx1">
                    <a:lumMod val="50000"/>
                  </a:schemeClr>
                </a:solidFill>
              </a:rPr>
              <a:t>Designing enclaves for new/refactored apps</a:t>
            </a:r>
            <a:endParaRPr lang="en-US" spc="-102">
              <a:solidFill>
                <a:schemeClr val="tx1">
                  <a:lumMod val="50000"/>
                </a:schemeClr>
              </a:solidFill>
              <a:latin typeface="+mn-lt"/>
            </a:endParaRPr>
          </a:p>
        </p:txBody>
      </p:sp>
    </p:spTree>
    <p:extLst>
      <p:ext uri="{BB962C8B-B14F-4D97-AF65-F5344CB8AC3E}">
        <p14:creationId xmlns:p14="http://schemas.microsoft.com/office/powerpoint/2010/main" val="1404728739"/>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E29EA2F-2689-43D3-984C-29CDBF20FE9D}"/>
              </a:ext>
            </a:extLst>
          </p:cNvPr>
          <p:cNvSpPr>
            <a:spLocks noGrp="1"/>
          </p:cNvSpPr>
          <p:nvPr>
            <p:ph type="title"/>
          </p:nvPr>
        </p:nvSpPr>
        <p:spPr/>
        <p:txBody>
          <a:bodyPr/>
          <a:lstStyle/>
          <a:p>
            <a:r>
              <a:rPr lang="en-US"/>
              <a:t>World view</a:t>
            </a:r>
          </a:p>
        </p:txBody>
      </p:sp>
      <p:sp>
        <p:nvSpPr>
          <p:cNvPr id="4" name="Text Placeholder 3">
            <a:extLst>
              <a:ext uri="{FF2B5EF4-FFF2-40B4-BE49-F238E27FC236}">
                <a16:creationId xmlns:a16="http://schemas.microsoft.com/office/drawing/2014/main" id="{54E7547C-A9AA-40C2-BBED-C4FA1FC62E0D}"/>
              </a:ext>
            </a:extLst>
          </p:cNvPr>
          <p:cNvSpPr>
            <a:spLocks noGrp="1"/>
          </p:cNvSpPr>
          <p:nvPr>
            <p:ph type="body" sz="quarter" idx="10"/>
          </p:nvPr>
        </p:nvSpPr>
        <p:spPr>
          <a:xfrm>
            <a:off x="305647" y="1305322"/>
            <a:ext cx="5682701" cy="4191917"/>
          </a:xfrm>
        </p:spPr>
        <p:txBody>
          <a:bodyPr>
            <a:noAutofit/>
          </a:bodyPr>
          <a:lstStyle/>
          <a:p>
            <a:pPr>
              <a:spcBef>
                <a:spcPts val="1200"/>
              </a:spcBef>
            </a:pPr>
            <a:r>
              <a:rPr lang="en-IN"/>
              <a:t>Every service/app contains trusted and untrusted components</a:t>
            </a:r>
          </a:p>
          <a:p>
            <a:pPr>
              <a:spcBef>
                <a:spcPts val="1200"/>
              </a:spcBef>
            </a:pPr>
            <a:r>
              <a:rPr lang="en-IN"/>
              <a:t>Data is encrypted in untrusted components</a:t>
            </a:r>
          </a:p>
          <a:p>
            <a:pPr>
              <a:spcBef>
                <a:spcPts val="1200"/>
              </a:spcBef>
            </a:pPr>
            <a:r>
              <a:rPr lang="en-IN"/>
              <a:t>Keys are available only in “trusted blue rectangles” inside trusted components </a:t>
            </a:r>
          </a:p>
          <a:p>
            <a:pPr>
              <a:spcBef>
                <a:spcPts val="1200"/>
              </a:spcBef>
            </a:pPr>
            <a:r>
              <a:rPr lang="en-IN"/>
              <a:t>Questions</a:t>
            </a:r>
          </a:p>
          <a:p>
            <a:pPr marL="285750" lvl="1" indent="-285750">
              <a:buFont typeface="Arial" panose="020B0604020202020204" pitchFamily="34" charset="0"/>
              <a:buChar char="•"/>
            </a:pPr>
            <a:r>
              <a:rPr lang="en-IN"/>
              <a:t>How to design/implement the “trusted components”?</a:t>
            </a:r>
          </a:p>
          <a:p>
            <a:pPr marL="285750" lvl="1" indent="-285750">
              <a:buFont typeface="Arial" panose="020B0604020202020204" pitchFamily="34" charset="0"/>
              <a:buChar char="•"/>
            </a:pPr>
            <a:r>
              <a:rPr lang="en-IN"/>
              <a:t>How do untrusted and trusted components interact securely?</a:t>
            </a:r>
          </a:p>
          <a:p>
            <a:pPr marL="285750" lvl="1" indent="-285750">
              <a:buFont typeface="Arial" panose="020B0604020202020204" pitchFamily="34" charset="0"/>
              <a:buChar char="•"/>
            </a:pPr>
            <a:r>
              <a:rPr lang="en-IN"/>
              <a:t>How to get end-to-end security guarantees?</a:t>
            </a:r>
          </a:p>
          <a:p>
            <a:endParaRPr lang="en-US"/>
          </a:p>
        </p:txBody>
      </p:sp>
      <p:cxnSp>
        <p:nvCxnSpPr>
          <p:cNvPr id="7" name="Straight Arrow Connector 6">
            <a:extLst>
              <a:ext uri="{FF2B5EF4-FFF2-40B4-BE49-F238E27FC236}">
                <a16:creationId xmlns:a16="http://schemas.microsoft.com/office/drawing/2014/main" id="{E0BE3154-215E-4FC0-AFAA-82907652A0C8}"/>
              </a:ext>
            </a:extLst>
          </p:cNvPr>
          <p:cNvCxnSpPr>
            <a:cxnSpLocks/>
            <a:stCxn id="51" idx="3"/>
            <a:endCxn id="55" idx="1"/>
          </p:cNvCxnSpPr>
          <p:nvPr/>
        </p:nvCxnSpPr>
        <p:spPr>
          <a:xfrm>
            <a:off x="7719473" y="2519848"/>
            <a:ext cx="632364" cy="1"/>
          </a:xfrm>
          <a:prstGeom prst="straightConnector1">
            <a:avLst/>
          </a:prstGeom>
          <a:ln w="38100">
            <a:solidFill>
              <a:schemeClr val="tx1">
                <a:lumMod val="50000"/>
                <a:lumOff val="50000"/>
              </a:schemeClr>
            </a:solidFill>
            <a:headEnd type="triangle"/>
            <a:tailEnd type="triangle"/>
          </a:ln>
        </p:spPr>
        <p:style>
          <a:lnRef idx="3">
            <a:schemeClr val="dk1"/>
          </a:lnRef>
          <a:fillRef idx="0">
            <a:schemeClr val="dk1"/>
          </a:fillRef>
          <a:effectRef idx="2">
            <a:schemeClr val="dk1"/>
          </a:effectRef>
          <a:fontRef idx="minor">
            <a:schemeClr val="tx1"/>
          </a:fontRef>
        </p:style>
      </p:cxnSp>
      <p:cxnSp>
        <p:nvCxnSpPr>
          <p:cNvPr id="8" name="Straight Arrow Connector 7">
            <a:extLst>
              <a:ext uri="{FF2B5EF4-FFF2-40B4-BE49-F238E27FC236}">
                <a16:creationId xmlns:a16="http://schemas.microsoft.com/office/drawing/2014/main" id="{9E126D60-5FB2-413C-8141-1FE41F44CD24}"/>
              </a:ext>
            </a:extLst>
          </p:cNvPr>
          <p:cNvCxnSpPr>
            <a:cxnSpLocks/>
          </p:cNvCxnSpPr>
          <p:nvPr/>
        </p:nvCxnSpPr>
        <p:spPr>
          <a:xfrm>
            <a:off x="9535665" y="2519848"/>
            <a:ext cx="352736" cy="0"/>
          </a:xfrm>
          <a:prstGeom prst="straightConnector1">
            <a:avLst/>
          </a:prstGeom>
          <a:ln w="38100">
            <a:solidFill>
              <a:schemeClr val="tx1">
                <a:lumMod val="50000"/>
                <a:lumOff val="50000"/>
              </a:schemeClr>
            </a:solidFill>
            <a:headEnd type="triangle"/>
            <a:tailEnd type="triangle"/>
          </a:ln>
        </p:spPr>
        <p:style>
          <a:lnRef idx="3">
            <a:schemeClr val="dk1"/>
          </a:lnRef>
          <a:fillRef idx="0">
            <a:schemeClr val="dk1"/>
          </a:fillRef>
          <a:effectRef idx="2">
            <a:schemeClr val="dk1"/>
          </a:effectRef>
          <a:fontRef idx="minor">
            <a:schemeClr val="tx1"/>
          </a:fontRef>
        </p:style>
      </p:cxnSp>
      <p:sp>
        <p:nvSpPr>
          <p:cNvPr id="9" name="Rectangle 8">
            <a:extLst>
              <a:ext uri="{FF2B5EF4-FFF2-40B4-BE49-F238E27FC236}">
                <a16:creationId xmlns:a16="http://schemas.microsoft.com/office/drawing/2014/main" id="{9A870810-0B48-4DDB-B79C-3FB99E4B9292}"/>
              </a:ext>
            </a:extLst>
          </p:cNvPr>
          <p:cNvSpPr/>
          <p:nvPr/>
        </p:nvSpPr>
        <p:spPr>
          <a:xfrm>
            <a:off x="6370637" y="2125662"/>
            <a:ext cx="1318430" cy="788372"/>
          </a:xfrm>
          <a:prstGeom prst="rect">
            <a:avLst/>
          </a:prstGeom>
          <a:solidFill>
            <a:srgbClr val="FFFFFF">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kern="0">
                <a:solidFill>
                  <a:srgbClr val="000000"/>
                </a:solidFill>
                <a:latin typeface="Segoe UI Semibold"/>
                <a:cs typeface="Segoe UI" pitchFamily="34" charset="0"/>
              </a:rPr>
              <a:t>T1</a:t>
            </a:r>
          </a:p>
        </p:txBody>
      </p:sp>
      <p:sp>
        <p:nvSpPr>
          <p:cNvPr id="10" name="Rectangle 9">
            <a:extLst>
              <a:ext uri="{FF2B5EF4-FFF2-40B4-BE49-F238E27FC236}">
                <a16:creationId xmlns:a16="http://schemas.microsoft.com/office/drawing/2014/main" id="{B2ABFC39-8D37-4CB2-A558-2942359AC06A}"/>
              </a:ext>
            </a:extLst>
          </p:cNvPr>
          <p:cNvSpPr/>
          <p:nvPr/>
        </p:nvSpPr>
        <p:spPr>
          <a:xfrm>
            <a:off x="8382243" y="2125662"/>
            <a:ext cx="1116824" cy="788372"/>
          </a:xfrm>
          <a:prstGeom prst="rect">
            <a:avLst/>
          </a:prstGeom>
          <a:solidFill>
            <a:srgbClr val="FFFFFF">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kern="0">
                <a:solidFill>
                  <a:srgbClr val="000000"/>
                </a:solidFill>
                <a:latin typeface="Segoe UI Semibold"/>
                <a:cs typeface="Segoe UI" pitchFamily="34" charset="0"/>
              </a:rPr>
              <a:t>T2</a:t>
            </a:r>
          </a:p>
        </p:txBody>
      </p:sp>
      <p:sp>
        <p:nvSpPr>
          <p:cNvPr id="11" name="Rectangle 10">
            <a:extLst>
              <a:ext uri="{FF2B5EF4-FFF2-40B4-BE49-F238E27FC236}">
                <a16:creationId xmlns:a16="http://schemas.microsoft.com/office/drawing/2014/main" id="{3C32E386-2927-4679-B903-6B481793279A}"/>
              </a:ext>
            </a:extLst>
          </p:cNvPr>
          <p:cNvSpPr/>
          <p:nvPr/>
        </p:nvSpPr>
        <p:spPr>
          <a:xfrm>
            <a:off x="9888400" y="2125662"/>
            <a:ext cx="1116824" cy="788372"/>
          </a:xfrm>
          <a:prstGeom prst="rect">
            <a:avLst/>
          </a:prstGeom>
          <a:solidFill>
            <a:srgbClr val="FFFFFF">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kern="0">
                <a:solidFill>
                  <a:srgbClr val="000000"/>
                </a:solidFill>
                <a:latin typeface="Segoe UI Semibold"/>
                <a:cs typeface="Segoe UI" pitchFamily="34" charset="0"/>
              </a:rPr>
              <a:t>T3</a:t>
            </a:r>
          </a:p>
        </p:txBody>
      </p:sp>
      <p:sp>
        <p:nvSpPr>
          <p:cNvPr id="12" name="Rectangle 11">
            <a:extLst>
              <a:ext uri="{FF2B5EF4-FFF2-40B4-BE49-F238E27FC236}">
                <a16:creationId xmlns:a16="http://schemas.microsoft.com/office/drawing/2014/main" id="{E68CE9E9-28D7-4119-B0C4-12793545E9B3}"/>
              </a:ext>
            </a:extLst>
          </p:cNvPr>
          <p:cNvSpPr/>
          <p:nvPr/>
        </p:nvSpPr>
        <p:spPr>
          <a:xfrm>
            <a:off x="6599237" y="3598265"/>
            <a:ext cx="879233" cy="679965"/>
          </a:xfrm>
          <a:prstGeom prst="rect">
            <a:avLst/>
          </a:prstGeom>
          <a:solidFill>
            <a:srgbClr val="FFFFFF">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kern="0">
                <a:solidFill>
                  <a:srgbClr val="000000"/>
                </a:solidFill>
                <a:latin typeface="Segoe UI Semibold"/>
                <a:cs typeface="Segoe UI" pitchFamily="34" charset="0"/>
              </a:rPr>
              <a:t>U1</a:t>
            </a:r>
          </a:p>
        </p:txBody>
      </p:sp>
      <p:cxnSp>
        <p:nvCxnSpPr>
          <p:cNvPr id="13" name="Straight Arrow Connector 12">
            <a:extLst>
              <a:ext uri="{FF2B5EF4-FFF2-40B4-BE49-F238E27FC236}">
                <a16:creationId xmlns:a16="http://schemas.microsoft.com/office/drawing/2014/main" id="{116B337A-5FCB-478B-A2EE-83C589E990EF}"/>
              </a:ext>
            </a:extLst>
          </p:cNvPr>
          <p:cNvCxnSpPr>
            <a:cxnSpLocks/>
            <a:stCxn id="19" idx="0"/>
            <a:endCxn id="55" idx="2"/>
          </p:cNvCxnSpPr>
          <p:nvPr/>
        </p:nvCxnSpPr>
        <p:spPr>
          <a:xfrm flipH="1" flipV="1">
            <a:off x="8943751" y="2950061"/>
            <a:ext cx="103" cy="648204"/>
          </a:xfrm>
          <a:prstGeom prst="straightConnector1">
            <a:avLst/>
          </a:prstGeom>
          <a:ln w="38100">
            <a:solidFill>
              <a:schemeClr val="bg1">
                <a:lumMod val="50000"/>
              </a:schemeClr>
            </a:solidFill>
            <a:headEnd type="triangle"/>
            <a:tailEnd type="triangle"/>
          </a:ln>
        </p:spPr>
        <p:style>
          <a:lnRef idx="3">
            <a:schemeClr val="dk1"/>
          </a:lnRef>
          <a:fillRef idx="0">
            <a:schemeClr val="dk1"/>
          </a:fillRef>
          <a:effectRef idx="2">
            <a:schemeClr val="dk1"/>
          </a:effectRef>
          <a:fontRef idx="minor">
            <a:schemeClr val="tx1"/>
          </a:fontRef>
        </p:style>
      </p:cxnSp>
      <p:sp>
        <p:nvSpPr>
          <p:cNvPr id="14" name="Rectangle 13">
            <a:extLst>
              <a:ext uri="{FF2B5EF4-FFF2-40B4-BE49-F238E27FC236}">
                <a16:creationId xmlns:a16="http://schemas.microsoft.com/office/drawing/2014/main" id="{37DFCEED-5482-4429-9B80-2BEAFE786DD0}"/>
              </a:ext>
            </a:extLst>
          </p:cNvPr>
          <p:cNvSpPr/>
          <p:nvPr/>
        </p:nvSpPr>
        <p:spPr>
          <a:xfrm>
            <a:off x="10028237" y="3598265"/>
            <a:ext cx="879233" cy="679965"/>
          </a:xfrm>
          <a:prstGeom prst="rect">
            <a:avLst/>
          </a:prstGeom>
          <a:solidFill>
            <a:srgbClr val="FFFFFF">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kern="0">
                <a:solidFill>
                  <a:srgbClr val="000000"/>
                </a:solidFill>
                <a:latin typeface="Segoe UI Semibold"/>
                <a:cs typeface="Segoe UI" pitchFamily="34" charset="0"/>
              </a:rPr>
              <a:t>U3</a:t>
            </a:r>
          </a:p>
        </p:txBody>
      </p:sp>
      <p:cxnSp>
        <p:nvCxnSpPr>
          <p:cNvPr id="15" name="Straight Arrow Connector 14">
            <a:extLst>
              <a:ext uri="{FF2B5EF4-FFF2-40B4-BE49-F238E27FC236}">
                <a16:creationId xmlns:a16="http://schemas.microsoft.com/office/drawing/2014/main" id="{D0036D6D-1F11-494C-8C91-F07B2B575D08}"/>
              </a:ext>
            </a:extLst>
          </p:cNvPr>
          <p:cNvCxnSpPr>
            <a:cxnSpLocks/>
            <a:stCxn id="14" idx="0"/>
            <a:endCxn id="11" idx="2"/>
          </p:cNvCxnSpPr>
          <p:nvPr/>
        </p:nvCxnSpPr>
        <p:spPr>
          <a:xfrm flipH="1" flipV="1">
            <a:off x="10446812" y="2914034"/>
            <a:ext cx="21042" cy="684231"/>
          </a:xfrm>
          <a:prstGeom prst="straightConnector1">
            <a:avLst/>
          </a:prstGeom>
          <a:ln w="38100">
            <a:solidFill>
              <a:schemeClr val="bg1">
                <a:lumMod val="50000"/>
              </a:schemeClr>
            </a:solidFill>
            <a:headEnd type="triangle"/>
            <a:tailEnd type="triangle"/>
          </a:ln>
        </p:spPr>
        <p:style>
          <a:lnRef idx="3">
            <a:schemeClr val="dk1"/>
          </a:lnRef>
          <a:fillRef idx="0">
            <a:schemeClr val="dk1"/>
          </a:fillRef>
          <a:effectRef idx="2">
            <a:schemeClr val="dk1"/>
          </a:effectRef>
          <a:fontRef idx="minor">
            <a:schemeClr val="tx1"/>
          </a:fontRef>
        </p:style>
      </p:cxnSp>
      <p:cxnSp>
        <p:nvCxnSpPr>
          <p:cNvPr id="16" name="Straight Arrow Connector 15">
            <a:extLst>
              <a:ext uri="{FF2B5EF4-FFF2-40B4-BE49-F238E27FC236}">
                <a16:creationId xmlns:a16="http://schemas.microsoft.com/office/drawing/2014/main" id="{7C44286C-3740-40DD-A15C-2BEA128CE3C7}"/>
              </a:ext>
            </a:extLst>
          </p:cNvPr>
          <p:cNvCxnSpPr>
            <a:cxnSpLocks/>
            <a:stCxn id="19" idx="3"/>
            <a:endCxn id="14" idx="1"/>
          </p:cNvCxnSpPr>
          <p:nvPr/>
        </p:nvCxnSpPr>
        <p:spPr>
          <a:xfrm>
            <a:off x="9383470" y="3938248"/>
            <a:ext cx="644767" cy="0"/>
          </a:xfrm>
          <a:prstGeom prst="straightConnector1">
            <a:avLst/>
          </a:prstGeom>
          <a:ln w="38100">
            <a:solidFill>
              <a:schemeClr val="bg1">
                <a:lumMod val="50000"/>
              </a:schemeClr>
            </a:solidFill>
            <a:headEnd type="triangle"/>
            <a:tailEnd type="triangle"/>
          </a:ln>
        </p:spPr>
        <p:style>
          <a:lnRef idx="3">
            <a:schemeClr val="dk1"/>
          </a:lnRef>
          <a:fillRef idx="0">
            <a:schemeClr val="dk1"/>
          </a:fillRef>
          <a:effectRef idx="2">
            <a:schemeClr val="dk1"/>
          </a:effectRef>
          <a:fontRef idx="minor">
            <a:schemeClr val="tx1"/>
          </a:fontRef>
        </p:style>
      </p:cxnSp>
      <p:sp>
        <p:nvSpPr>
          <p:cNvPr id="17" name="Rectangle 16">
            <a:extLst>
              <a:ext uri="{FF2B5EF4-FFF2-40B4-BE49-F238E27FC236}">
                <a16:creationId xmlns:a16="http://schemas.microsoft.com/office/drawing/2014/main" id="{142A1452-C973-4EDF-8B9F-E71289632696}"/>
              </a:ext>
            </a:extLst>
          </p:cNvPr>
          <p:cNvSpPr/>
          <p:nvPr/>
        </p:nvSpPr>
        <p:spPr>
          <a:xfrm>
            <a:off x="11320740" y="3592430"/>
            <a:ext cx="879233" cy="679965"/>
          </a:xfrm>
          <a:prstGeom prst="rect">
            <a:avLst/>
          </a:prstGeom>
          <a:solidFill>
            <a:srgbClr val="FFFFFF">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kern="0">
                <a:solidFill>
                  <a:srgbClr val="000000"/>
                </a:solidFill>
                <a:latin typeface="Segoe UI Semibold"/>
                <a:cs typeface="Segoe UI" pitchFamily="34" charset="0"/>
              </a:rPr>
              <a:t>U4</a:t>
            </a:r>
          </a:p>
        </p:txBody>
      </p:sp>
      <p:cxnSp>
        <p:nvCxnSpPr>
          <p:cNvPr id="18" name="Straight Arrow Connector 17">
            <a:extLst>
              <a:ext uri="{FF2B5EF4-FFF2-40B4-BE49-F238E27FC236}">
                <a16:creationId xmlns:a16="http://schemas.microsoft.com/office/drawing/2014/main" id="{F0C41D62-C621-4118-982A-562B1A2FA2BD}"/>
              </a:ext>
            </a:extLst>
          </p:cNvPr>
          <p:cNvCxnSpPr>
            <a:cxnSpLocks/>
            <a:stCxn id="14" idx="3"/>
            <a:endCxn id="17" idx="1"/>
          </p:cNvCxnSpPr>
          <p:nvPr/>
        </p:nvCxnSpPr>
        <p:spPr>
          <a:xfrm flipV="1">
            <a:off x="10907470" y="3932413"/>
            <a:ext cx="413270" cy="5835"/>
          </a:xfrm>
          <a:prstGeom prst="straightConnector1">
            <a:avLst/>
          </a:prstGeom>
          <a:ln w="38100">
            <a:solidFill>
              <a:schemeClr val="bg1">
                <a:lumMod val="50000"/>
              </a:schemeClr>
            </a:solidFill>
            <a:headEnd type="triangle"/>
            <a:tailEnd type="triangle"/>
          </a:ln>
        </p:spPr>
        <p:style>
          <a:lnRef idx="3">
            <a:schemeClr val="dk1"/>
          </a:lnRef>
          <a:fillRef idx="0">
            <a:schemeClr val="dk1"/>
          </a:fillRef>
          <a:effectRef idx="2">
            <a:schemeClr val="dk1"/>
          </a:effectRef>
          <a:fontRef idx="minor">
            <a:schemeClr val="tx1"/>
          </a:fontRef>
        </p:style>
      </p:cxnSp>
      <p:sp>
        <p:nvSpPr>
          <p:cNvPr id="19" name="Rectangle 18">
            <a:extLst>
              <a:ext uri="{FF2B5EF4-FFF2-40B4-BE49-F238E27FC236}">
                <a16:creationId xmlns:a16="http://schemas.microsoft.com/office/drawing/2014/main" id="{F5D8408E-FC46-41C8-9396-6618A8A3BEC1}"/>
              </a:ext>
            </a:extLst>
          </p:cNvPr>
          <p:cNvSpPr/>
          <p:nvPr/>
        </p:nvSpPr>
        <p:spPr>
          <a:xfrm>
            <a:off x="8504237" y="3598265"/>
            <a:ext cx="879233" cy="679965"/>
          </a:xfrm>
          <a:prstGeom prst="rect">
            <a:avLst/>
          </a:prstGeom>
          <a:solidFill>
            <a:srgbClr val="FFFFFF">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kern="0">
                <a:solidFill>
                  <a:srgbClr val="000000"/>
                </a:solidFill>
                <a:latin typeface="Segoe UI Semibold"/>
                <a:cs typeface="Segoe UI" pitchFamily="34" charset="0"/>
              </a:rPr>
              <a:t>U2</a:t>
            </a:r>
          </a:p>
        </p:txBody>
      </p:sp>
      <p:cxnSp>
        <p:nvCxnSpPr>
          <p:cNvPr id="20" name="Straight Arrow Connector 19">
            <a:extLst>
              <a:ext uri="{FF2B5EF4-FFF2-40B4-BE49-F238E27FC236}">
                <a16:creationId xmlns:a16="http://schemas.microsoft.com/office/drawing/2014/main" id="{8B86AAD6-D6DA-41B2-9C6C-89DF96A6980C}"/>
              </a:ext>
            </a:extLst>
          </p:cNvPr>
          <p:cNvCxnSpPr>
            <a:cxnSpLocks/>
            <a:stCxn id="12" idx="0"/>
            <a:endCxn id="9" idx="2"/>
          </p:cNvCxnSpPr>
          <p:nvPr/>
        </p:nvCxnSpPr>
        <p:spPr>
          <a:xfrm flipH="1" flipV="1">
            <a:off x="7029852" y="2914034"/>
            <a:ext cx="9002" cy="684231"/>
          </a:xfrm>
          <a:prstGeom prst="straightConnector1">
            <a:avLst/>
          </a:prstGeom>
          <a:ln w="38100">
            <a:solidFill>
              <a:schemeClr val="bg1">
                <a:lumMod val="50000"/>
              </a:schemeClr>
            </a:solidFill>
            <a:headEnd type="triangle"/>
            <a:tailEnd type="triangle"/>
          </a:ln>
        </p:spPr>
        <p:style>
          <a:lnRef idx="3">
            <a:schemeClr val="dk1"/>
          </a:lnRef>
          <a:fillRef idx="0">
            <a:schemeClr val="dk1"/>
          </a:fillRef>
          <a:effectRef idx="2">
            <a:schemeClr val="dk1"/>
          </a:effectRef>
          <a:fontRef idx="minor">
            <a:schemeClr val="tx1"/>
          </a:fontRef>
        </p:style>
      </p:cxnSp>
      <p:sp>
        <p:nvSpPr>
          <p:cNvPr id="51" name="Rectangle 50">
            <a:extLst>
              <a:ext uri="{FF2B5EF4-FFF2-40B4-BE49-F238E27FC236}">
                <a16:creationId xmlns:a16="http://schemas.microsoft.com/office/drawing/2014/main" id="{02F2A6D1-1396-4AB2-9BC9-9292EA91D33B}"/>
              </a:ext>
            </a:extLst>
          </p:cNvPr>
          <p:cNvSpPr/>
          <p:nvPr/>
        </p:nvSpPr>
        <p:spPr>
          <a:xfrm>
            <a:off x="7312633" y="2058548"/>
            <a:ext cx="406840" cy="922600"/>
          </a:xfrm>
          <a:prstGeom prst="rect">
            <a:avLst/>
          </a:prstGeom>
          <a:solidFill>
            <a:srgbClr val="FFFFFF">
              <a:alpha val="45000"/>
            </a:srgbClr>
          </a:solidFill>
          <a:ln w="19050" cap="flat" cmpd="sng" algn="ctr">
            <a:solidFill>
              <a:srgbClr val="0078D3"/>
            </a:solidFill>
            <a:prstDash val="solid"/>
            <a:miter lim="800000"/>
          </a:ln>
          <a:effectLst/>
        </p:spPr>
        <p:txBody>
          <a:bodyPr rtlCol="0" anchor="ctr"/>
          <a:lstStyle/>
          <a:p>
            <a:pPr marL="0" marR="0" lvl="0" indent="0" algn="ctr" defTabSz="932418"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Semibold"/>
              <a:cs typeface="Segoe UI Light" panose="020B0502040204020203" pitchFamily="34" charset="0"/>
            </a:endParaRPr>
          </a:p>
        </p:txBody>
      </p:sp>
      <p:sp>
        <p:nvSpPr>
          <p:cNvPr id="53" name="Rectangle 52">
            <a:extLst>
              <a:ext uri="{FF2B5EF4-FFF2-40B4-BE49-F238E27FC236}">
                <a16:creationId xmlns:a16="http://schemas.microsoft.com/office/drawing/2014/main" id="{3F005F43-B758-45A1-A66B-007ACC5AFC1C}"/>
              </a:ext>
            </a:extLst>
          </p:cNvPr>
          <p:cNvSpPr/>
          <p:nvPr/>
        </p:nvSpPr>
        <p:spPr>
          <a:xfrm>
            <a:off x="9864893" y="2089636"/>
            <a:ext cx="406840" cy="860425"/>
          </a:xfrm>
          <a:prstGeom prst="rect">
            <a:avLst/>
          </a:prstGeom>
          <a:solidFill>
            <a:srgbClr val="FFFFFF">
              <a:alpha val="45000"/>
            </a:srgbClr>
          </a:solidFill>
          <a:ln w="19050" cap="flat" cmpd="sng" algn="ctr">
            <a:solidFill>
              <a:srgbClr val="0078D3"/>
            </a:solidFill>
            <a:prstDash val="solid"/>
            <a:miter lim="800000"/>
          </a:ln>
          <a:effectLst/>
        </p:spPr>
        <p:txBody>
          <a:bodyPr rtlCol="0" anchor="ctr"/>
          <a:lstStyle/>
          <a:p>
            <a:pPr marL="0" marR="0" lvl="0" indent="0" algn="ctr" defTabSz="932418"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Semibold"/>
              <a:cs typeface="Segoe UI Light" panose="020B0502040204020203" pitchFamily="34" charset="0"/>
            </a:endParaRPr>
          </a:p>
        </p:txBody>
      </p:sp>
      <p:sp>
        <p:nvSpPr>
          <p:cNvPr id="55" name="Rectangle 54">
            <a:extLst>
              <a:ext uri="{FF2B5EF4-FFF2-40B4-BE49-F238E27FC236}">
                <a16:creationId xmlns:a16="http://schemas.microsoft.com/office/drawing/2014/main" id="{4ADD3E1F-9DBB-4B11-91B6-8742AD4A3DC1}"/>
              </a:ext>
            </a:extLst>
          </p:cNvPr>
          <p:cNvSpPr/>
          <p:nvPr/>
        </p:nvSpPr>
        <p:spPr>
          <a:xfrm>
            <a:off x="8351837" y="2089636"/>
            <a:ext cx="1183828" cy="860425"/>
          </a:xfrm>
          <a:prstGeom prst="rect">
            <a:avLst/>
          </a:prstGeom>
          <a:solidFill>
            <a:srgbClr val="FFFFFF">
              <a:alpha val="45000"/>
            </a:srgbClr>
          </a:solidFill>
          <a:ln w="19050" cap="flat" cmpd="sng" algn="ctr">
            <a:solidFill>
              <a:srgbClr val="0078D3"/>
            </a:solidFill>
            <a:prstDash val="solid"/>
            <a:miter lim="800000"/>
          </a:ln>
          <a:effectLst/>
        </p:spPr>
        <p:txBody>
          <a:bodyPr rtlCol="0" anchor="ctr"/>
          <a:lstStyle/>
          <a:p>
            <a:pPr marL="0" marR="0" lvl="0" indent="0" algn="ctr" defTabSz="932418"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Semibold"/>
              <a:cs typeface="Segoe UI Light" panose="020B0502040204020203" pitchFamily="34" charset="0"/>
            </a:endParaRPr>
          </a:p>
        </p:txBody>
      </p:sp>
    </p:spTree>
    <p:extLst>
      <p:ext uri="{BB962C8B-B14F-4D97-AF65-F5344CB8AC3E}">
        <p14:creationId xmlns:p14="http://schemas.microsoft.com/office/powerpoint/2010/main" val="4064619848"/>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72274" y="144462"/>
            <a:ext cx="11889564" cy="860424"/>
          </a:xfrm>
        </p:spPr>
        <p:txBody>
          <a:bodyPr/>
          <a:lstStyle/>
          <a:p>
            <a:r>
              <a:rPr lang="en-US"/>
              <a:t>Reducing the attack surface</a:t>
            </a:r>
          </a:p>
        </p:txBody>
      </p:sp>
      <p:sp>
        <p:nvSpPr>
          <p:cNvPr id="3" name="Espace réservé du texte 2"/>
          <p:cNvSpPr>
            <a:spLocks noGrp="1"/>
          </p:cNvSpPr>
          <p:nvPr>
            <p:ph type="body" sz="quarter" idx="10"/>
          </p:nvPr>
        </p:nvSpPr>
        <p:spPr>
          <a:xfrm>
            <a:off x="274638" y="1212850"/>
            <a:ext cx="6476999" cy="4875212"/>
          </a:xfrm>
        </p:spPr>
        <p:txBody>
          <a:bodyPr>
            <a:normAutofit/>
          </a:bodyPr>
          <a:lstStyle/>
          <a:p>
            <a:pPr lvl="0"/>
            <a:r>
              <a:rPr lang="en-US"/>
              <a:t>Refactoring services/app</a:t>
            </a:r>
          </a:p>
          <a:p>
            <a:pPr marL="514350" lvl="2" indent="-285750">
              <a:buFont typeface="Arial" panose="020B0604020202020204" pitchFamily="34" charset="0"/>
              <a:buChar char="•"/>
              <a:defRPr/>
            </a:pPr>
            <a:r>
              <a:rPr lang="en-US"/>
              <a:t>Only a small amount of code needs access to secret data</a:t>
            </a:r>
          </a:p>
          <a:p>
            <a:pPr marL="514350" lvl="2" indent="-285750">
              <a:buFont typeface="Arial" panose="020B0604020202020204" pitchFamily="34" charset="0"/>
              <a:buChar char="•"/>
              <a:defRPr/>
            </a:pPr>
            <a:r>
              <a:rPr lang="en-US"/>
              <a:t>Does not involve re-writing the whole code</a:t>
            </a:r>
          </a:p>
          <a:p>
            <a:pPr lvl="0">
              <a:spcBef>
                <a:spcPts val="1200"/>
              </a:spcBef>
            </a:pPr>
            <a:r>
              <a:rPr lang="en-US"/>
              <a:t>TCB = Data processing functions + processor</a:t>
            </a:r>
          </a:p>
          <a:p>
            <a:pPr lvl="0">
              <a:spcBef>
                <a:spcPts val="1200"/>
              </a:spcBef>
            </a:pPr>
            <a:r>
              <a:rPr lang="en-US"/>
              <a:t>Software TCB 1000x smaller than operating system + hypervisor + cloud frameworks</a:t>
            </a:r>
          </a:p>
        </p:txBody>
      </p:sp>
      <p:grpSp>
        <p:nvGrpSpPr>
          <p:cNvPr id="24" name="Group 23">
            <a:extLst>
              <a:ext uri="{FF2B5EF4-FFF2-40B4-BE49-F238E27FC236}">
                <a16:creationId xmlns:a16="http://schemas.microsoft.com/office/drawing/2014/main" id="{C34C345D-4A11-4B73-BE14-6EEDC2DAC602}"/>
              </a:ext>
            </a:extLst>
          </p:cNvPr>
          <p:cNvGrpSpPr>
            <a:grpSpLocks noChangeAspect="1"/>
          </p:cNvGrpSpPr>
          <p:nvPr/>
        </p:nvGrpSpPr>
        <p:grpSpPr>
          <a:xfrm>
            <a:off x="7513637" y="1212850"/>
            <a:ext cx="3581403" cy="3698317"/>
            <a:chOff x="6835088" y="1708303"/>
            <a:chExt cx="2890735" cy="2990736"/>
          </a:xfrm>
        </p:grpSpPr>
        <p:sp>
          <p:nvSpPr>
            <p:cNvPr id="5" name="Rectangle 4">
              <a:extLst>
                <a:ext uri="{FF2B5EF4-FFF2-40B4-BE49-F238E27FC236}">
                  <a16:creationId xmlns:a16="http://schemas.microsoft.com/office/drawing/2014/main" id="{9D6BED4A-1403-476C-BF49-417827195D91}"/>
                </a:ext>
              </a:extLst>
            </p:cNvPr>
            <p:cNvSpPr/>
            <p:nvPr/>
          </p:nvSpPr>
          <p:spPr>
            <a:xfrm>
              <a:off x="6896597" y="2500402"/>
              <a:ext cx="2759512" cy="910107"/>
            </a:xfrm>
            <a:prstGeom prst="rect">
              <a:avLst/>
            </a:prstGeom>
            <a:solidFill>
              <a:srgbClr val="FFFFFF">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r>
                <a:rPr kumimoji="0" lang="en-GB" b="0" i="0" u="none" strike="noStrike" kern="0" cap="none" spc="0" normalizeH="0" baseline="0" noProof="0">
                  <a:ln>
                    <a:noFill/>
                  </a:ln>
                  <a:solidFill>
                    <a:srgbClr val="000000"/>
                  </a:solidFill>
                  <a:effectLst/>
                  <a:uLnTx/>
                  <a:uFillTx/>
                  <a:latin typeface="Segoe UI Semibold"/>
                  <a:ea typeface="+mn-ea"/>
                  <a:cs typeface="Segoe UI" pitchFamily="34" charset="0"/>
                </a:rPr>
                <a:t>Operating System</a:t>
              </a:r>
            </a:p>
          </p:txBody>
        </p:sp>
        <p:sp>
          <p:nvSpPr>
            <p:cNvPr id="6" name="Rectangle 5">
              <a:extLst>
                <a:ext uri="{FF2B5EF4-FFF2-40B4-BE49-F238E27FC236}">
                  <a16:creationId xmlns:a16="http://schemas.microsoft.com/office/drawing/2014/main" id="{9BD148A9-EE22-488F-A40B-54616CC97964}"/>
                </a:ext>
              </a:extLst>
            </p:cNvPr>
            <p:cNvSpPr/>
            <p:nvPr/>
          </p:nvSpPr>
          <p:spPr>
            <a:xfrm>
              <a:off x="6896597" y="1752712"/>
              <a:ext cx="1348195" cy="662987"/>
            </a:xfrm>
            <a:prstGeom prst="rect">
              <a:avLst/>
            </a:prstGeom>
            <a:solidFill>
              <a:srgbClr val="FFFFFF">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r>
                <a:rPr kumimoji="0" lang="en-GB" b="0" i="0" u="none" strike="noStrike" kern="0" cap="none" spc="0" normalizeH="0" baseline="0" noProof="0">
                  <a:ln>
                    <a:noFill/>
                  </a:ln>
                  <a:solidFill>
                    <a:srgbClr val="000000"/>
                  </a:solidFill>
                  <a:effectLst/>
                  <a:uLnTx/>
                  <a:uFillTx/>
                  <a:latin typeface="Segoe UI Semibold"/>
                  <a:ea typeface="+mn-ea"/>
                  <a:cs typeface="Segoe UI" pitchFamily="34" charset="0"/>
                </a:rPr>
                <a:t>App</a:t>
              </a:r>
            </a:p>
          </p:txBody>
        </p:sp>
        <p:sp>
          <p:nvSpPr>
            <p:cNvPr id="7" name="Rectangle 6">
              <a:extLst>
                <a:ext uri="{FF2B5EF4-FFF2-40B4-BE49-F238E27FC236}">
                  <a16:creationId xmlns:a16="http://schemas.microsoft.com/office/drawing/2014/main" id="{93999746-AEB6-4E44-8DE2-95A0C670B45D}"/>
                </a:ext>
              </a:extLst>
            </p:cNvPr>
            <p:cNvSpPr/>
            <p:nvPr/>
          </p:nvSpPr>
          <p:spPr>
            <a:xfrm>
              <a:off x="6896597" y="3495212"/>
              <a:ext cx="2759512" cy="559562"/>
            </a:xfrm>
            <a:prstGeom prst="rect">
              <a:avLst/>
            </a:prstGeom>
            <a:solidFill>
              <a:srgbClr val="FFFFFF">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r>
                <a:rPr kumimoji="0" lang="en-GB" b="0" i="0" u="none" strike="noStrike" kern="0" cap="none" spc="0" normalizeH="0" baseline="0" noProof="0">
                  <a:ln>
                    <a:noFill/>
                  </a:ln>
                  <a:solidFill>
                    <a:srgbClr val="000000"/>
                  </a:solidFill>
                  <a:effectLst/>
                  <a:uLnTx/>
                  <a:uFillTx/>
                  <a:latin typeface="Segoe UI Semibold"/>
                  <a:ea typeface="+mn-ea"/>
                  <a:cs typeface="Segoe UI" pitchFamily="34" charset="0"/>
                </a:rPr>
                <a:t>Hypervisor</a:t>
              </a:r>
            </a:p>
          </p:txBody>
        </p:sp>
        <p:sp>
          <p:nvSpPr>
            <p:cNvPr id="8" name="Rectangle 7">
              <a:extLst>
                <a:ext uri="{FF2B5EF4-FFF2-40B4-BE49-F238E27FC236}">
                  <a16:creationId xmlns:a16="http://schemas.microsoft.com/office/drawing/2014/main" id="{A084F849-A3AC-480A-932A-6FC155A1B192}"/>
                </a:ext>
              </a:extLst>
            </p:cNvPr>
            <p:cNvSpPr/>
            <p:nvPr/>
          </p:nvSpPr>
          <p:spPr>
            <a:xfrm>
              <a:off x="6896597" y="4139477"/>
              <a:ext cx="2759512" cy="559562"/>
            </a:xfrm>
            <a:prstGeom prst="rect">
              <a:avLst/>
            </a:prstGeom>
            <a:solidFill>
              <a:srgbClr val="FFFFFF">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r>
                <a:rPr kumimoji="0" lang="en-GB" b="0" i="0" u="none" strike="noStrike" kern="0" cap="none" spc="0" normalizeH="0" baseline="0" noProof="0">
                  <a:ln>
                    <a:noFill/>
                  </a:ln>
                  <a:solidFill>
                    <a:srgbClr val="000000"/>
                  </a:solidFill>
                  <a:effectLst/>
                  <a:uLnTx/>
                  <a:uFillTx/>
                  <a:latin typeface="Segoe UI Semibold"/>
                  <a:ea typeface="+mn-ea"/>
                  <a:cs typeface="Segoe UI" pitchFamily="34" charset="0"/>
                </a:rPr>
                <a:t>Hardware</a:t>
              </a:r>
            </a:p>
          </p:txBody>
        </p:sp>
        <p:sp>
          <p:nvSpPr>
            <p:cNvPr id="9" name="Rectangle 8">
              <a:extLst>
                <a:ext uri="{FF2B5EF4-FFF2-40B4-BE49-F238E27FC236}">
                  <a16:creationId xmlns:a16="http://schemas.microsoft.com/office/drawing/2014/main" id="{7460F08D-F6E0-4485-B3E5-B569719D4B7E}"/>
                </a:ext>
              </a:extLst>
            </p:cNvPr>
            <p:cNvSpPr/>
            <p:nvPr/>
          </p:nvSpPr>
          <p:spPr>
            <a:xfrm>
              <a:off x="8334079" y="1752712"/>
              <a:ext cx="1322030" cy="662986"/>
            </a:xfrm>
            <a:prstGeom prst="rect">
              <a:avLst/>
            </a:prstGeom>
            <a:solidFill>
              <a:srgbClr val="FFFFFF">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r>
                <a:rPr kumimoji="0" lang="en-GB" b="0" i="0" u="none" strike="noStrike" kern="0" cap="none" spc="0" normalizeH="0" baseline="0" noProof="0">
                  <a:ln>
                    <a:noFill/>
                  </a:ln>
                  <a:solidFill>
                    <a:srgbClr val="000000"/>
                  </a:solidFill>
                  <a:effectLst/>
                  <a:uLnTx/>
                  <a:uFillTx/>
                  <a:latin typeface="Segoe UI Semibold"/>
                  <a:ea typeface="+mn-ea"/>
                  <a:cs typeface="Segoe UI" pitchFamily="34" charset="0"/>
                </a:rPr>
                <a:t>App</a:t>
              </a:r>
            </a:p>
          </p:txBody>
        </p:sp>
        <p:grpSp>
          <p:nvGrpSpPr>
            <p:cNvPr id="13" name="Group 12">
              <a:extLst>
                <a:ext uri="{FF2B5EF4-FFF2-40B4-BE49-F238E27FC236}">
                  <a16:creationId xmlns:a16="http://schemas.microsoft.com/office/drawing/2014/main" id="{D3C9DBFA-0025-4A7F-AADD-D43EED687ED4}"/>
                </a:ext>
              </a:extLst>
            </p:cNvPr>
            <p:cNvGrpSpPr/>
            <p:nvPr/>
          </p:nvGrpSpPr>
          <p:grpSpPr>
            <a:xfrm>
              <a:off x="6835088" y="1708303"/>
              <a:ext cx="2890735" cy="2588084"/>
              <a:chOff x="6649887" y="2291166"/>
              <a:chExt cx="2834315" cy="2537566"/>
            </a:xfrm>
          </p:grpSpPr>
          <p:sp>
            <p:nvSpPr>
              <p:cNvPr id="15" name="Rectangle 14">
                <a:extLst>
                  <a:ext uri="{FF2B5EF4-FFF2-40B4-BE49-F238E27FC236}">
                    <a16:creationId xmlns:a16="http://schemas.microsoft.com/office/drawing/2014/main" id="{EF2449D2-8F68-4B4E-B5E1-90BBF3BEBAF7}"/>
                  </a:ext>
                </a:extLst>
              </p:cNvPr>
              <p:cNvSpPr/>
              <p:nvPr/>
            </p:nvSpPr>
            <p:spPr>
              <a:xfrm>
                <a:off x="9162230" y="2291166"/>
                <a:ext cx="321972" cy="731520"/>
              </a:xfrm>
              <a:prstGeom prst="rect">
                <a:avLst/>
              </a:prstGeom>
              <a:solidFill>
                <a:srgbClr val="FFFFFF">
                  <a:alpha val="45000"/>
                </a:srgbClr>
              </a:solidFill>
              <a:ln w="19050" cap="flat" cmpd="sng" algn="ctr">
                <a:solidFill>
                  <a:srgbClr val="0078D3"/>
                </a:solidFill>
                <a:prstDash val="solid"/>
                <a:miter lim="800000"/>
              </a:ln>
              <a:effectLst/>
            </p:spPr>
            <p:txBody>
              <a:bodyPr rtlCol="0" anchor="ctr"/>
              <a:lstStyle/>
              <a:p>
                <a:pPr marL="0" marR="0" lvl="0" indent="0" algn="ctr" defTabSz="932418"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Semibold"/>
                  <a:cs typeface="Segoe UI Light" panose="020B0502040204020203" pitchFamily="34" charset="0"/>
                </a:endParaRPr>
              </a:p>
            </p:txBody>
          </p:sp>
          <p:sp>
            <p:nvSpPr>
              <p:cNvPr id="16" name="Rectangle 15">
                <a:extLst>
                  <a:ext uri="{FF2B5EF4-FFF2-40B4-BE49-F238E27FC236}">
                    <a16:creationId xmlns:a16="http://schemas.microsoft.com/office/drawing/2014/main" id="{CE8A1C61-F401-4C79-BA04-A13B267F469B}"/>
                  </a:ext>
                </a:extLst>
              </p:cNvPr>
              <p:cNvSpPr/>
              <p:nvPr/>
            </p:nvSpPr>
            <p:spPr>
              <a:xfrm>
                <a:off x="6649887" y="4631344"/>
                <a:ext cx="2834315" cy="197388"/>
              </a:xfrm>
              <a:prstGeom prst="rect">
                <a:avLst/>
              </a:prstGeom>
              <a:solidFill>
                <a:srgbClr val="FFFFFF">
                  <a:alpha val="45000"/>
                </a:srgbClr>
              </a:solidFill>
              <a:ln w="19050" cap="flat" cmpd="sng" algn="ctr">
                <a:solidFill>
                  <a:srgbClr val="0078D3"/>
                </a:solidFill>
                <a:prstDash val="solid"/>
                <a:miter lim="800000"/>
              </a:ln>
              <a:effectLst/>
            </p:spPr>
            <p:txBody>
              <a:bodyPr rtlCol="0" anchor="ctr"/>
              <a:lstStyle/>
              <a:p>
                <a:pPr marL="0" marR="0" lvl="0" indent="0" algn="ctr" defTabSz="932418"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Semibold"/>
                  <a:cs typeface="Segoe UI Light" panose="020B0502040204020203" pitchFamily="34" charset="0"/>
                </a:endParaRPr>
              </a:p>
            </p:txBody>
          </p:sp>
        </p:grpSp>
      </p:grpSp>
    </p:spTree>
    <p:extLst>
      <p:ext uri="{BB962C8B-B14F-4D97-AF65-F5344CB8AC3E}">
        <p14:creationId xmlns:p14="http://schemas.microsoft.com/office/powerpoint/2010/main" val="1316471186"/>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BB256C-6F35-41D0-82E2-F8382DA5A36B}"/>
              </a:ext>
            </a:extLst>
          </p:cNvPr>
          <p:cNvSpPr>
            <a:spLocks noGrp="1"/>
          </p:cNvSpPr>
          <p:nvPr>
            <p:ph type="title"/>
          </p:nvPr>
        </p:nvSpPr>
        <p:spPr/>
        <p:txBody>
          <a:bodyPr/>
          <a:lstStyle/>
          <a:p>
            <a:r>
              <a:rPr lang="en-US"/>
              <a:t>Data marshalling</a:t>
            </a:r>
          </a:p>
        </p:txBody>
      </p:sp>
      <p:sp>
        <p:nvSpPr>
          <p:cNvPr id="8" name="Text Placeholder 7">
            <a:extLst>
              <a:ext uri="{FF2B5EF4-FFF2-40B4-BE49-F238E27FC236}">
                <a16:creationId xmlns:a16="http://schemas.microsoft.com/office/drawing/2014/main" id="{1E441877-8A6A-4884-9F4F-A8520D1E18F8}"/>
              </a:ext>
            </a:extLst>
          </p:cNvPr>
          <p:cNvSpPr>
            <a:spLocks noGrp="1"/>
          </p:cNvSpPr>
          <p:nvPr>
            <p:ph type="body" sz="quarter" idx="10"/>
          </p:nvPr>
        </p:nvSpPr>
        <p:spPr>
          <a:xfrm>
            <a:off x="579437" y="5021262"/>
            <a:ext cx="10906923" cy="1218795"/>
          </a:xfrm>
        </p:spPr>
        <p:txBody>
          <a:bodyPr/>
          <a:lstStyle/>
          <a:p>
            <a:r>
              <a:rPr lang="en-US" sz="1600"/>
              <a:t>Untrusted</a:t>
            </a:r>
            <a:r>
              <a:rPr lang="en-US" sz="1600">
                <a:gradFill>
                  <a:gsLst>
                    <a:gs pos="1250">
                      <a:schemeClr val="tx1"/>
                    </a:gs>
                    <a:gs pos="100000">
                      <a:schemeClr val="tx1"/>
                    </a:gs>
                  </a:gsLst>
                  <a:lin ang="5400000" scaled="0"/>
                </a:gradFill>
                <a:latin typeface="+mn-lt"/>
                <a:cs typeface="+mn-cs"/>
              </a:rPr>
              <a:t>. Refers to code or construct that runs in the host application environment outside the enclave</a:t>
            </a:r>
          </a:p>
          <a:p>
            <a:r>
              <a:rPr lang="en-US" sz="1600"/>
              <a:t>Trusted</a:t>
            </a:r>
            <a:r>
              <a:rPr lang="en-US" sz="1600">
                <a:gradFill>
                  <a:gsLst>
                    <a:gs pos="1250">
                      <a:schemeClr val="tx1"/>
                    </a:gs>
                    <a:gs pos="100000">
                      <a:schemeClr val="tx1"/>
                    </a:gs>
                  </a:gsLst>
                  <a:lin ang="5400000" scaled="0"/>
                </a:gradFill>
                <a:latin typeface="+mn-lt"/>
                <a:cs typeface="+mn-cs"/>
              </a:rPr>
              <a:t>. Refers to code or construct that runs in the Trusted Execution Environment (TEE) inside the enclave</a:t>
            </a:r>
          </a:p>
          <a:p>
            <a:r>
              <a:rPr lang="en-US" sz="1600"/>
              <a:t>ECALL</a:t>
            </a:r>
            <a:r>
              <a:rPr lang="en-US" sz="1600">
                <a:gradFill>
                  <a:gsLst>
                    <a:gs pos="1250">
                      <a:schemeClr val="tx1"/>
                    </a:gs>
                    <a:gs pos="100000">
                      <a:schemeClr val="tx1"/>
                    </a:gs>
                  </a:gsLst>
                  <a:lin ang="5400000" scaled="0"/>
                </a:gradFill>
                <a:latin typeface="+mn-lt"/>
                <a:cs typeface="+mn-cs"/>
              </a:rPr>
              <a:t>. A call from the host application into an interface function within the enclave</a:t>
            </a:r>
          </a:p>
          <a:p>
            <a:r>
              <a:rPr lang="en-US" sz="1600"/>
              <a:t>OCALL</a:t>
            </a:r>
            <a:r>
              <a:rPr lang="en-US" sz="1600">
                <a:gradFill>
                  <a:gsLst>
                    <a:gs pos="1250">
                      <a:schemeClr val="tx1"/>
                    </a:gs>
                    <a:gs pos="100000">
                      <a:schemeClr val="tx1"/>
                    </a:gs>
                  </a:gsLst>
                  <a:lin ang="5400000" scaled="0"/>
                </a:gradFill>
                <a:latin typeface="+mn-lt"/>
                <a:cs typeface="+mn-cs"/>
              </a:rPr>
              <a:t>. A call made from within the enclave to the host application</a:t>
            </a:r>
          </a:p>
        </p:txBody>
      </p:sp>
      <p:pic>
        <p:nvPicPr>
          <p:cNvPr id="5" name="Image 3">
            <a:extLst>
              <a:ext uri="{FF2B5EF4-FFF2-40B4-BE49-F238E27FC236}">
                <a16:creationId xmlns:a16="http://schemas.microsoft.com/office/drawing/2014/main" id="{F3F7A405-EC4E-40DA-9EC0-E9B54A4A0B25}"/>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2941637" y="282161"/>
            <a:ext cx="9309166" cy="4724400"/>
          </a:xfrm>
          <a:prstGeom prst="rect">
            <a:avLst/>
          </a:prstGeom>
        </p:spPr>
      </p:pic>
    </p:spTree>
    <p:extLst>
      <p:ext uri="{BB962C8B-B14F-4D97-AF65-F5344CB8AC3E}">
        <p14:creationId xmlns:p14="http://schemas.microsoft.com/office/powerpoint/2010/main" val="316655582"/>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a:t>Code refactoring</a:t>
            </a:r>
          </a:p>
        </p:txBody>
      </p:sp>
      <p:sp>
        <p:nvSpPr>
          <p:cNvPr id="3" name="Espace réservé du texte 2"/>
          <p:cNvSpPr>
            <a:spLocks noGrp="1"/>
          </p:cNvSpPr>
          <p:nvPr>
            <p:ph type="body" sz="quarter" idx="10"/>
          </p:nvPr>
        </p:nvSpPr>
        <p:spPr>
          <a:xfrm>
            <a:off x="274638" y="1212850"/>
            <a:ext cx="11887200" cy="3545586"/>
          </a:xfrm>
        </p:spPr>
        <p:txBody>
          <a:bodyPr/>
          <a:lstStyle/>
          <a:p>
            <a:pPr lvl="0"/>
            <a:r>
              <a:rPr lang="fr-FR"/>
              <a:t>Limits</a:t>
            </a:r>
          </a:p>
          <a:p>
            <a:pPr lvl="1"/>
            <a:r>
              <a:rPr lang="en-US"/>
              <a:t>Enclave size limitation </a:t>
            </a:r>
          </a:p>
          <a:p>
            <a:pPr lvl="1"/>
            <a:r>
              <a:rPr lang="en-US"/>
              <a:t>Current generation of SGX hardware* supports a maximum PRM size of 256MB but…</a:t>
            </a:r>
          </a:p>
          <a:p>
            <a:pPr lvl="1"/>
            <a:r>
              <a:rPr lang="en-US"/>
              <a:t>With swapping, no practical limits to the size of an enclave</a:t>
            </a:r>
          </a:p>
          <a:p>
            <a:pPr lvl="1"/>
            <a:r>
              <a:rPr lang="en-US"/>
              <a:t>See </a:t>
            </a:r>
            <a:r>
              <a:rPr lang="en-US">
                <a:hlinkClick r:id="rId3"/>
              </a:rPr>
              <a:t>Performance of Trusted Computing in Cloud Infrastructures with Intel SGX</a:t>
            </a:r>
            <a:endParaRPr lang="fr-FR"/>
          </a:p>
          <a:p>
            <a:pPr lvl="0">
              <a:spcBef>
                <a:spcPts val="1200"/>
              </a:spcBef>
            </a:pPr>
            <a:r>
              <a:rPr lang="fr-FR"/>
              <a:t>Performances</a:t>
            </a:r>
          </a:p>
          <a:p>
            <a:pPr lvl="1"/>
            <a:r>
              <a:rPr lang="en-US"/>
              <a:t>On large inputs, no difference for code running inside enclaves or outside enclaves</a:t>
            </a:r>
          </a:p>
          <a:p>
            <a:pPr lvl="1"/>
            <a:r>
              <a:rPr lang="en-US"/>
              <a:t>For short inputs, there is a significant overhead of invoking enclave calls</a:t>
            </a:r>
          </a:p>
          <a:p>
            <a:pPr lvl="1"/>
            <a:r>
              <a:rPr lang="en-US"/>
              <a:t>See </a:t>
            </a:r>
            <a:r>
              <a:rPr lang="en-US">
                <a:hlinkClick r:id="rId4"/>
              </a:rPr>
              <a:t>Impressions of Intel® SGX performance</a:t>
            </a:r>
            <a:endParaRPr lang="en-US"/>
          </a:p>
          <a:p>
            <a:pPr lvl="1"/>
            <a:endParaRPr lang="en-US"/>
          </a:p>
          <a:p>
            <a:pPr lvl="1">
              <a:spcBef>
                <a:spcPts val="1200"/>
              </a:spcBef>
            </a:pPr>
            <a:r>
              <a:rPr lang="en-US"/>
              <a:t>Implementation must take in account these limitations</a:t>
            </a:r>
          </a:p>
        </p:txBody>
      </p:sp>
      <p:sp>
        <p:nvSpPr>
          <p:cNvPr id="6" name="TextBox 5">
            <a:extLst>
              <a:ext uri="{FF2B5EF4-FFF2-40B4-BE49-F238E27FC236}">
                <a16:creationId xmlns:a16="http://schemas.microsoft.com/office/drawing/2014/main" id="{D03C8F07-30E6-4BBA-A511-514B95515B75}"/>
              </a:ext>
            </a:extLst>
          </p:cNvPr>
          <p:cNvSpPr txBox="1"/>
          <p:nvPr/>
        </p:nvSpPr>
        <p:spPr>
          <a:xfrm>
            <a:off x="198437" y="6397417"/>
            <a:ext cx="6490110" cy="489365"/>
          </a:xfrm>
          <a:prstGeom prst="rect">
            <a:avLst/>
          </a:prstGeom>
          <a:noFill/>
        </p:spPr>
        <p:txBody>
          <a:bodyPr wrap="none" lIns="182880" tIns="146304" rIns="182880" bIns="146304" rtlCol="0">
            <a:spAutoFit/>
          </a:bodyPr>
          <a:lstStyle/>
          <a:p>
            <a:pPr>
              <a:lnSpc>
                <a:spcPct val="90000"/>
              </a:lnSpc>
              <a:spcAft>
                <a:spcPts val="600"/>
              </a:spcAft>
            </a:pPr>
            <a:r>
              <a:rPr lang="en-US" sz="1400">
                <a:gradFill>
                  <a:gsLst>
                    <a:gs pos="2917">
                      <a:schemeClr val="tx1"/>
                    </a:gs>
                    <a:gs pos="30000">
                      <a:schemeClr val="tx1"/>
                    </a:gs>
                  </a:gsLst>
                  <a:lin ang="5400000" scaled="0"/>
                </a:gradFill>
              </a:rPr>
              <a:t>* As per </a:t>
            </a:r>
            <a:r>
              <a:rPr lang="fr-FR" sz="1400" b="0" i="0">
                <a:solidFill>
                  <a:srgbClr val="171717"/>
                </a:solidFill>
                <a:effectLst/>
                <a:latin typeface="Segoe UI" panose="020B0502040204020203" pitchFamily="34" charset="0"/>
                <a:hlinkClick r:id="rId5"/>
              </a:rPr>
              <a:t>Intel XEON E-2288G</a:t>
            </a:r>
            <a:r>
              <a:rPr lang="fr-FR" sz="1400" b="0" i="0">
                <a:solidFill>
                  <a:srgbClr val="171717"/>
                </a:solidFill>
                <a:effectLst/>
                <a:latin typeface="Segoe UI" panose="020B0502040204020203" pitchFamily="34" charset="0"/>
              </a:rPr>
              <a:t> processor (Coffee Lake), </a:t>
            </a:r>
            <a:r>
              <a:rPr lang="fr-FR" sz="1400" b="0" i="0" err="1">
                <a:solidFill>
                  <a:srgbClr val="171717"/>
                </a:solidFill>
                <a:effectLst/>
                <a:latin typeface="Segoe UI" panose="020B0502040204020203" pitchFamily="34" charset="0"/>
              </a:rPr>
              <a:t>see</a:t>
            </a:r>
            <a:r>
              <a:rPr lang="en-US" sz="1400">
                <a:gradFill>
                  <a:gsLst>
                    <a:gs pos="2917">
                      <a:schemeClr val="tx1"/>
                    </a:gs>
                    <a:gs pos="30000">
                      <a:schemeClr val="tx1"/>
                    </a:gs>
                  </a:gsLst>
                  <a:lin ang="5400000" scaled="0"/>
                </a:gradFill>
              </a:rPr>
              <a:t> </a:t>
            </a:r>
            <a:r>
              <a:rPr lang="en-US" sz="1400">
                <a:gradFill>
                  <a:gsLst>
                    <a:gs pos="2917">
                      <a:schemeClr val="tx1"/>
                    </a:gs>
                    <a:gs pos="30000">
                      <a:schemeClr val="tx1"/>
                    </a:gs>
                  </a:gsLst>
                  <a:lin ang="5400000" scaled="0"/>
                </a:gradFill>
                <a:hlinkClick r:id="rId6"/>
              </a:rPr>
              <a:t>DCsv2_series</a:t>
            </a:r>
            <a:r>
              <a:rPr lang="en-US" sz="1400">
                <a:gradFill>
                  <a:gsLst>
                    <a:gs pos="2917">
                      <a:schemeClr val="tx1"/>
                    </a:gs>
                    <a:gs pos="30000">
                      <a:schemeClr val="tx1"/>
                    </a:gs>
                  </a:gsLst>
                  <a:lin ang="5400000" scaled="0"/>
                </a:gradFill>
              </a:rPr>
              <a:t> of VM</a:t>
            </a:r>
          </a:p>
        </p:txBody>
      </p:sp>
    </p:spTree>
    <p:extLst>
      <p:ext uri="{BB962C8B-B14F-4D97-AF65-F5344CB8AC3E}">
        <p14:creationId xmlns:p14="http://schemas.microsoft.com/office/powerpoint/2010/main" val="5580053"/>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72274" y="144462"/>
            <a:ext cx="11889564" cy="860424"/>
          </a:xfrm>
        </p:spPr>
        <p:txBody>
          <a:bodyPr/>
          <a:lstStyle/>
          <a:p>
            <a:r>
              <a:rPr lang="en-US"/>
              <a:t>Available tooling for the enclaves</a:t>
            </a:r>
          </a:p>
        </p:txBody>
      </p:sp>
      <p:sp>
        <p:nvSpPr>
          <p:cNvPr id="3" name="Espace réservé du texte 2"/>
          <p:cNvSpPr>
            <a:spLocks noGrp="1"/>
          </p:cNvSpPr>
          <p:nvPr>
            <p:ph type="body" sz="quarter" idx="10"/>
          </p:nvPr>
        </p:nvSpPr>
        <p:spPr>
          <a:xfrm>
            <a:off x="274638" y="1212850"/>
            <a:ext cx="8762999" cy="5256212"/>
          </a:xfrm>
        </p:spPr>
        <p:txBody>
          <a:bodyPr>
            <a:normAutofit/>
          </a:bodyPr>
          <a:lstStyle/>
          <a:p>
            <a:pPr lvl="0"/>
            <a:r>
              <a:rPr lang="en-US"/>
              <a:t>Software Development Kit (SDK) for C/C++ developers available from the Confidential Computing Consortium as contributing projects</a:t>
            </a:r>
          </a:p>
          <a:p>
            <a:pPr lvl="0">
              <a:spcBef>
                <a:spcPts val="1200"/>
              </a:spcBef>
            </a:pPr>
            <a:r>
              <a:rPr lang="fr-FR" sz="1800">
                <a:solidFill>
                  <a:schemeClr val="tx1"/>
                </a:solidFill>
              </a:rPr>
              <a:t>Intel SGX SDK</a:t>
            </a:r>
          </a:p>
          <a:p>
            <a:r>
              <a:rPr lang="fr-FR" sz="1600">
                <a:solidFill>
                  <a:srgbClr val="0366D6"/>
                </a:solidFill>
                <a:latin typeface="Segoe UI" panose="020B0502040204020203" pitchFamily="34" charset="0"/>
                <a:cs typeface="Segoe UI" panose="020B0502040204020203" pitchFamily="34" charset="0"/>
                <a:hlinkClick r:id="rId3"/>
              </a:rPr>
              <a:t>https://01.org/intel-softwareguard-extensions</a:t>
            </a:r>
            <a:r>
              <a:rPr lang="fr-FR" sz="1600">
                <a:solidFill>
                  <a:srgbClr val="0366D6"/>
                </a:solidFill>
                <a:latin typeface="Segoe UI" panose="020B0502040204020203" pitchFamily="34" charset="0"/>
                <a:cs typeface="Segoe UI" panose="020B0502040204020203" pitchFamily="34" charset="0"/>
              </a:rPr>
              <a:t> </a:t>
            </a:r>
          </a:p>
          <a:p>
            <a:pPr lvl="1"/>
            <a:r>
              <a:rPr lang="en-US">
                <a:latin typeface="Segoe UI" panose="020B0502040204020203" pitchFamily="34" charset="0"/>
                <a:cs typeface="Segoe UI" panose="020B0502040204020203" pitchFamily="34" charset="0"/>
              </a:rPr>
              <a:t>Intel SGX Activation App</a:t>
            </a:r>
          </a:p>
          <a:p>
            <a:pPr lvl="1"/>
            <a:r>
              <a:rPr lang="en-US">
                <a:latin typeface="Segoe UI" panose="020B0502040204020203" pitchFamily="34" charset="0"/>
                <a:cs typeface="Segoe UI" panose="020B0502040204020203" pitchFamily="34" charset="0"/>
              </a:rPr>
              <a:t>Integration w/ Visual Studio 2015/2017</a:t>
            </a:r>
            <a:endParaRPr lang="fr-FR"/>
          </a:p>
          <a:p>
            <a:pPr lvl="0">
              <a:spcBef>
                <a:spcPts val="1200"/>
              </a:spcBef>
            </a:pPr>
            <a:r>
              <a:rPr lang="fr-FR" sz="1800">
                <a:solidFill>
                  <a:schemeClr val="tx1"/>
                </a:solidFill>
              </a:rPr>
              <a:t>Open Enclave SDK</a:t>
            </a:r>
          </a:p>
          <a:p>
            <a:pPr lvl="0"/>
            <a:r>
              <a:rPr lang="fr-FR" sz="1600" b="0" i="0" u="none" strike="noStrike">
                <a:solidFill>
                  <a:srgbClr val="0366D6"/>
                </a:solidFill>
                <a:effectLst/>
                <a:latin typeface="Segoe UI" panose="020B0502040204020203" pitchFamily="34" charset="0"/>
                <a:cs typeface="Segoe UI" panose="020B0502040204020203" pitchFamily="34" charset="0"/>
                <a:hlinkClick r:id="rId4"/>
              </a:rPr>
              <a:t>https://openenclave.io/sdk/</a:t>
            </a:r>
            <a:endParaRPr lang="fr-FR" sz="1600" b="0" i="0" u="none" strike="noStrike">
              <a:solidFill>
                <a:srgbClr val="0366D6"/>
              </a:solidFill>
              <a:effectLst/>
              <a:latin typeface="Segoe UI" panose="020B0502040204020203" pitchFamily="34" charset="0"/>
              <a:cs typeface="Segoe UI" panose="020B0502040204020203" pitchFamily="34" charset="0"/>
            </a:endParaRPr>
          </a:p>
          <a:p>
            <a:r>
              <a:rPr lang="fr-FR" sz="1600">
                <a:solidFill>
                  <a:srgbClr val="0366D6"/>
                </a:solidFill>
                <a:latin typeface="Segoe UI" panose="020B0502040204020203" pitchFamily="34" charset="0"/>
                <a:cs typeface="Segoe UI" panose="020B0502040204020203" pitchFamily="34" charset="0"/>
                <a:hlinkClick r:id="rId5"/>
              </a:rPr>
              <a:t>https://github.com/openenclave/openenclave</a:t>
            </a:r>
            <a:r>
              <a:rPr lang="fr-FR" sz="1600">
                <a:solidFill>
                  <a:srgbClr val="0366D6"/>
                </a:solidFill>
                <a:latin typeface="Segoe UI" panose="020B0502040204020203" pitchFamily="34" charset="0"/>
                <a:cs typeface="Segoe UI" panose="020B0502040204020203" pitchFamily="34" charset="0"/>
              </a:rPr>
              <a:t>  </a:t>
            </a:r>
          </a:p>
          <a:p>
            <a:pPr marL="514350" lvl="2" indent="-285750">
              <a:buFont typeface="Arial" panose="020B0604020202020204" pitchFamily="34" charset="0"/>
              <a:buChar char="•"/>
              <a:defRPr/>
            </a:pPr>
            <a:endParaRPr lang="fr-FR"/>
          </a:p>
        </p:txBody>
      </p:sp>
      <p:pic>
        <p:nvPicPr>
          <p:cNvPr id="5" name="Picture 4">
            <a:extLst>
              <a:ext uri="{FF2B5EF4-FFF2-40B4-BE49-F238E27FC236}">
                <a16:creationId xmlns:a16="http://schemas.microsoft.com/office/drawing/2014/main" id="{7F5504CE-8921-4E83-BB39-1D6517386C53}"/>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9494837" y="4942228"/>
            <a:ext cx="2280060" cy="1143000"/>
          </a:xfrm>
          <a:prstGeom prst="rect">
            <a:avLst/>
          </a:prstGeom>
        </p:spPr>
      </p:pic>
      <p:pic>
        <p:nvPicPr>
          <p:cNvPr id="7" name="Picture 6">
            <a:extLst>
              <a:ext uri="{FF2B5EF4-FFF2-40B4-BE49-F238E27FC236}">
                <a16:creationId xmlns:a16="http://schemas.microsoft.com/office/drawing/2014/main" id="{988FDDE9-5EB4-4F4B-B6AC-3C64E9DC1E67}"/>
              </a:ext>
            </a:extLst>
          </p:cNvPr>
          <p:cNvPicPr>
            <a:picLocks noChangeAspect="1"/>
          </p:cNvPicPr>
          <p:nvPr/>
        </p:nvPicPr>
        <p:blipFill>
          <a:blip r:embed="rId7"/>
          <a:stretch>
            <a:fillRect/>
          </a:stretch>
        </p:blipFill>
        <p:spPr>
          <a:xfrm>
            <a:off x="-1" y="6293192"/>
            <a:ext cx="12436475" cy="701334"/>
          </a:xfrm>
          <a:prstGeom prst="rect">
            <a:avLst/>
          </a:prstGeom>
        </p:spPr>
      </p:pic>
      <p:pic>
        <p:nvPicPr>
          <p:cNvPr id="11" name="Picture 2" descr="See the source image">
            <a:extLst>
              <a:ext uri="{FF2B5EF4-FFF2-40B4-BE49-F238E27FC236}">
                <a16:creationId xmlns:a16="http://schemas.microsoft.com/office/drawing/2014/main" id="{3C81395B-75F8-492A-855A-D94FD97DF3A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256837" y="101670"/>
            <a:ext cx="1765302" cy="6543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9563171"/>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F739F29-7A50-4F13-BD27-DE9DBA66135B}"/>
              </a:ext>
            </a:extLst>
          </p:cNvPr>
          <p:cNvSpPr>
            <a:spLocks noGrp="1"/>
          </p:cNvSpPr>
          <p:nvPr>
            <p:ph type="title"/>
          </p:nvPr>
        </p:nvSpPr>
        <p:spPr>
          <a:xfrm>
            <a:off x="274639" y="2125667"/>
            <a:ext cx="11887200" cy="849463"/>
          </a:xfrm>
        </p:spPr>
        <p:txBody>
          <a:bodyPr/>
          <a:lstStyle/>
          <a:p>
            <a:r>
              <a:rPr lang="fr-FR" spc="-102">
                <a:solidFill>
                  <a:schemeClr val="tx1"/>
                </a:solidFill>
              </a:rPr>
              <a:t>Demo</a:t>
            </a:r>
            <a:endParaRPr lang="en-US"/>
          </a:p>
        </p:txBody>
      </p:sp>
      <p:sp>
        <p:nvSpPr>
          <p:cNvPr id="10" name="Text Placeholder 3">
            <a:extLst>
              <a:ext uri="{FF2B5EF4-FFF2-40B4-BE49-F238E27FC236}">
                <a16:creationId xmlns:a16="http://schemas.microsoft.com/office/drawing/2014/main" id="{9714C492-A622-4883-88D0-A4648D27C5F8}"/>
              </a:ext>
            </a:extLst>
          </p:cNvPr>
          <p:cNvSpPr txBox="1">
            <a:spLocks/>
          </p:cNvSpPr>
          <p:nvPr/>
        </p:nvSpPr>
        <p:spPr>
          <a:xfrm>
            <a:off x="350837" y="3127930"/>
            <a:ext cx="10683500" cy="738664"/>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2800" kern="1200" spc="0" baseline="0">
                <a:solidFill>
                  <a:srgbClr val="0078D7"/>
                </a:soli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solidFill>
                  <a:schemeClr val="tx1"/>
                </a:solidFill>
                <a:latin typeface="+mn-lt"/>
              </a:rPr>
              <a:t>My (very) first SGX program </a:t>
            </a:r>
          </a:p>
          <a:p>
            <a:pPr marL="0" indent="0">
              <a:buNone/>
            </a:pPr>
            <a:r>
              <a:rPr lang="en-US" sz="2000">
                <a:solidFill>
                  <a:schemeClr val="tx1"/>
                </a:solidFill>
                <a:latin typeface="+mn-lt"/>
              </a:rPr>
              <a:t>with the Intel SDK in Visual Studio 2017</a:t>
            </a:r>
          </a:p>
          <a:p>
            <a:pPr marL="0" indent="0">
              <a:buNone/>
            </a:pPr>
            <a:endParaRPr lang="en-US">
              <a:solidFill>
                <a:schemeClr val="tx1"/>
              </a:solidFill>
            </a:endParaRPr>
          </a:p>
        </p:txBody>
      </p:sp>
      <p:grpSp>
        <p:nvGrpSpPr>
          <p:cNvPr id="2" name="Group 1">
            <a:extLst>
              <a:ext uri="{FF2B5EF4-FFF2-40B4-BE49-F238E27FC236}">
                <a16:creationId xmlns:a16="http://schemas.microsoft.com/office/drawing/2014/main" id="{41B3F522-682A-4F84-B99F-9474C9641FBF}"/>
              </a:ext>
            </a:extLst>
          </p:cNvPr>
          <p:cNvGrpSpPr/>
          <p:nvPr/>
        </p:nvGrpSpPr>
        <p:grpSpPr>
          <a:xfrm>
            <a:off x="7608892" y="1405230"/>
            <a:ext cx="3222616" cy="3703096"/>
            <a:chOff x="7578734" y="1512789"/>
            <a:chExt cx="3222616" cy="3703096"/>
          </a:xfrm>
        </p:grpSpPr>
        <p:grpSp>
          <p:nvGrpSpPr>
            <p:cNvPr id="5" name="Group 4">
              <a:extLst>
                <a:ext uri="{FF2B5EF4-FFF2-40B4-BE49-F238E27FC236}">
                  <a16:creationId xmlns:a16="http://schemas.microsoft.com/office/drawing/2014/main" id="{6BBC6343-77C3-4F42-A1A2-528B99D04A84}"/>
                </a:ext>
              </a:extLst>
            </p:cNvPr>
            <p:cNvGrpSpPr/>
            <p:nvPr/>
          </p:nvGrpSpPr>
          <p:grpSpPr>
            <a:xfrm>
              <a:off x="7578734" y="1512789"/>
              <a:ext cx="3222616" cy="3703096"/>
              <a:chOff x="7830194" y="1899080"/>
              <a:chExt cx="2518414" cy="2893903"/>
            </a:xfrm>
          </p:grpSpPr>
          <p:sp>
            <p:nvSpPr>
              <p:cNvPr id="8" name="Oval 7">
                <a:extLst>
                  <a:ext uri="{FF2B5EF4-FFF2-40B4-BE49-F238E27FC236}">
                    <a16:creationId xmlns:a16="http://schemas.microsoft.com/office/drawing/2014/main" id="{9D8D6B3C-E5DA-46C7-8F34-EB7F067CF1A7}"/>
                  </a:ext>
                </a:extLst>
              </p:cNvPr>
              <p:cNvSpPr/>
              <p:nvPr/>
            </p:nvSpPr>
            <p:spPr bwMode="auto">
              <a:xfrm>
                <a:off x="7830194" y="2274571"/>
                <a:ext cx="2518414" cy="2518412"/>
              </a:xfrm>
              <a:prstGeom prst="ellipse">
                <a:avLst/>
              </a:prstGeom>
              <a:noFill/>
              <a:ln w="76200" cap="sq">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gradFill>
                    <a:gsLst>
                      <a:gs pos="0">
                        <a:srgbClr val="505050"/>
                      </a:gs>
                      <a:gs pos="100000">
                        <a:srgbClr val="505050"/>
                      </a:gs>
                    </a:gsLst>
                  </a:gradFill>
                  <a:effectLst/>
                  <a:uLnTx/>
                  <a:uFillTx/>
                  <a:latin typeface="Segoe UI"/>
                  <a:ea typeface="+mn-ea"/>
                  <a:cs typeface="+mn-cs"/>
                </a:endParaRPr>
              </a:p>
            </p:txBody>
          </p:sp>
          <p:pic>
            <p:nvPicPr>
              <p:cNvPr id="9" name="Graphic 8">
                <a:extLst>
                  <a:ext uri="{FF2B5EF4-FFF2-40B4-BE49-F238E27FC236}">
                    <a16:creationId xmlns:a16="http://schemas.microsoft.com/office/drawing/2014/main" id="{CDFDF246-2DB4-42B4-B67B-11C075B12BF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942363" y="2386739"/>
                <a:ext cx="2294075" cy="2294075"/>
              </a:xfrm>
              <a:prstGeom prst="rect">
                <a:avLst/>
              </a:prstGeom>
            </p:spPr>
          </p:pic>
          <p:sp>
            <p:nvSpPr>
              <p:cNvPr id="11" name="TextBox 10">
                <a:extLst>
                  <a:ext uri="{FF2B5EF4-FFF2-40B4-BE49-F238E27FC236}">
                    <a16:creationId xmlns:a16="http://schemas.microsoft.com/office/drawing/2014/main" id="{F46452A6-ECC5-42C7-9BFF-D3D47D24AB91}"/>
                  </a:ext>
                </a:extLst>
              </p:cNvPr>
              <p:cNvSpPr txBox="1"/>
              <p:nvPr/>
            </p:nvSpPr>
            <p:spPr>
              <a:xfrm>
                <a:off x="8947534" y="1899080"/>
                <a:ext cx="221731" cy="336730"/>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2800" b="1">
                    <a:gradFill>
                      <a:gsLst>
                        <a:gs pos="2917">
                          <a:schemeClr val="tx1">
                            <a:alpha val="20000"/>
                          </a:schemeClr>
                        </a:gs>
                        <a:gs pos="30000">
                          <a:schemeClr val="tx1">
                            <a:alpha val="20000"/>
                          </a:schemeClr>
                        </a:gs>
                      </a:gsLst>
                      <a:lin ang="5400000" scaled="0"/>
                    </a:gradFill>
                  </a:rPr>
                  <a:t>N</a:t>
                </a:r>
              </a:p>
            </p:txBody>
          </p:sp>
        </p:grpSp>
        <p:sp>
          <p:nvSpPr>
            <p:cNvPr id="7" name="key">
              <a:extLst>
                <a:ext uri="{FF2B5EF4-FFF2-40B4-BE49-F238E27FC236}">
                  <a16:creationId xmlns:a16="http://schemas.microsoft.com/office/drawing/2014/main" id="{9C8B99D4-3191-449D-9E58-28BCFE642B6D}"/>
                </a:ext>
              </a:extLst>
            </p:cNvPr>
            <p:cNvSpPr>
              <a:spLocks noChangeAspect="1" noEditPoints="1"/>
            </p:cNvSpPr>
            <p:nvPr/>
          </p:nvSpPr>
          <p:spPr bwMode="auto">
            <a:xfrm rot="2700000">
              <a:off x="9002415" y="3421699"/>
              <a:ext cx="367646" cy="365760"/>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solidFill>
              <a:schemeClr val="accent1"/>
            </a:solidFill>
            <a:ln w="44450" cap="sq">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gradFill>
                  <a:gsLst>
                    <a:gs pos="0">
                      <a:srgbClr val="505050"/>
                    </a:gs>
                    <a:gs pos="100000">
                      <a:srgbClr val="505050"/>
                    </a:gs>
                  </a:gsLst>
                </a:gradFill>
              </a:endParaRPr>
            </a:p>
          </p:txBody>
        </p:sp>
      </p:grpSp>
    </p:spTree>
    <p:extLst>
      <p:ext uri="{BB962C8B-B14F-4D97-AF65-F5344CB8AC3E}">
        <p14:creationId xmlns:p14="http://schemas.microsoft.com/office/powerpoint/2010/main" val="1780725590"/>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a:t>To go beyond</a:t>
            </a:r>
          </a:p>
        </p:txBody>
      </p:sp>
      <p:sp>
        <p:nvSpPr>
          <p:cNvPr id="3" name="Text Placeholder 2">
            <a:extLst>
              <a:ext uri="{FF2B5EF4-FFF2-40B4-BE49-F238E27FC236}">
                <a16:creationId xmlns:a16="http://schemas.microsoft.com/office/drawing/2014/main" id="{80ED5900-B67A-4134-AD78-7CCC28E1A150}"/>
              </a:ext>
            </a:extLst>
          </p:cNvPr>
          <p:cNvSpPr>
            <a:spLocks noGrp="1"/>
          </p:cNvSpPr>
          <p:nvPr>
            <p:ph type="body" sz="quarter" idx="10"/>
          </p:nvPr>
        </p:nvSpPr>
        <p:spPr>
          <a:xfrm>
            <a:off x="274639" y="1303458"/>
            <a:ext cx="5486399" cy="2954655"/>
          </a:xfrm>
        </p:spPr>
        <p:txBody>
          <a:bodyPr/>
          <a:lstStyle/>
          <a:p>
            <a:pPr>
              <a:lnSpc>
                <a:spcPct val="100000"/>
              </a:lnSpc>
              <a:spcBef>
                <a:spcPts val="1200"/>
              </a:spcBef>
              <a:spcAft>
                <a:spcPts val="600"/>
              </a:spcAft>
            </a:pPr>
            <a:r>
              <a:rPr lang="en-US" b="1"/>
              <a:t>Intel: </a:t>
            </a:r>
            <a:r>
              <a:rPr lang="en-US">
                <a:hlinkClick r:id="rId3"/>
              </a:rPr>
              <a:t>https://software.intel.com/sgx</a:t>
            </a:r>
            <a:endParaRPr lang="en-US"/>
          </a:p>
          <a:p>
            <a:pPr lvl="2">
              <a:lnSpc>
                <a:spcPct val="100000"/>
              </a:lnSpc>
              <a:spcBef>
                <a:spcPts val="0"/>
              </a:spcBef>
            </a:pPr>
            <a:r>
              <a:rPr lang="en-US"/>
              <a:t>Intel Software Guard Extensions Developer Guide</a:t>
            </a:r>
          </a:p>
          <a:p>
            <a:pPr lvl="2">
              <a:lnSpc>
                <a:spcPct val="100000"/>
              </a:lnSpc>
              <a:spcBef>
                <a:spcPts val="0"/>
              </a:spcBef>
            </a:pPr>
            <a:r>
              <a:rPr lang="fr-FR">
                <a:hlinkClick r:id="rId4"/>
              </a:rPr>
              <a:t>https://download.01.org/intel-sgx/linux-1.5/docs/Intel_SGX_Developer_Guide.pdf</a:t>
            </a:r>
            <a:endParaRPr lang="en-US"/>
          </a:p>
          <a:p>
            <a:pPr lvl="1">
              <a:lnSpc>
                <a:spcPct val="100000"/>
              </a:lnSpc>
              <a:spcBef>
                <a:spcPts val="1200"/>
              </a:spcBef>
            </a:pPr>
            <a:r>
              <a:rPr lang="en-US" sz="2400" b="1">
                <a:gradFill>
                  <a:gsLst>
                    <a:gs pos="1250">
                      <a:schemeClr val="tx2"/>
                    </a:gs>
                    <a:gs pos="99000">
                      <a:schemeClr val="tx2"/>
                    </a:gs>
                  </a:gsLst>
                  <a:lin ang="5400000" scaled="0"/>
                </a:gradFill>
                <a:latin typeface="Segoe UI Semibold" panose="020B0702040204020203" pitchFamily="34" charset="0"/>
                <a:cs typeface="Segoe UI Semibold" panose="020B0702040204020203" pitchFamily="34" charset="0"/>
              </a:rPr>
              <a:t>Microsoft:</a:t>
            </a:r>
          </a:p>
          <a:p>
            <a:pPr lvl="2">
              <a:lnSpc>
                <a:spcPct val="100000"/>
              </a:lnSpc>
              <a:spcBef>
                <a:spcPts val="600"/>
              </a:spcBef>
            </a:pPr>
            <a:r>
              <a:rPr lang="en-US"/>
              <a:t>Protect Your Data with Azure Confidential Computing</a:t>
            </a:r>
          </a:p>
          <a:p>
            <a:pPr lvl="2">
              <a:lnSpc>
                <a:spcPct val="100000"/>
              </a:lnSpc>
              <a:spcBef>
                <a:spcPts val="0"/>
              </a:spcBef>
            </a:pPr>
            <a:r>
              <a:rPr lang="fr-FR">
                <a:hlinkClick r:id="rId5"/>
              </a:rPr>
              <a:t>https://docs.microsoft.com/en-us/archive/msdn-magazine/2019/february/azure-protect-your-data-with-azure-confidential-computing</a:t>
            </a:r>
            <a:endParaRPr lang="fr-FR"/>
          </a:p>
        </p:txBody>
      </p:sp>
      <p:sp>
        <p:nvSpPr>
          <p:cNvPr id="4" name="Text Placeholder 3">
            <a:extLst>
              <a:ext uri="{FF2B5EF4-FFF2-40B4-BE49-F238E27FC236}">
                <a16:creationId xmlns:a16="http://schemas.microsoft.com/office/drawing/2014/main" id="{96293930-AEB4-4FE9-B282-852C4E3CA29F}"/>
              </a:ext>
            </a:extLst>
          </p:cNvPr>
          <p:cNvSpPr>
            <a:spLocks noGrp="1"/>
          </p:cNvSpPr>
          <p:nvPr>
            <p:ph type="body" sz="quarter" idx="11"/>
          </p:nvPr>
        </p:nvSpPr>
        <p:spPr>
          <a:xfrm>
            <a:off x="6675439" y="1303458"/>
            <a:ext cx="5486399" cy="5410712"/>
          </a:xfrm>
        </p:spPr>
        <p:txBody>
          <a:bodyPr/>
          <a:lstStyle/>
          <a:p>
            <a:pPr>
              <a:spcBef>
                <a:spcPts val="1200"/>
              </a:spcBef>
            </a:pPr>
            <a:r>
              <a:rPr lang="en-US"/>
              <a:t>Blog posts and papers of interest</a:t>
            </a:r>
          </a:p>
          <a:p>
            <a:pPr lvl="2">
              <a:lnSpc>
                <a:spcPct val="100000"/>
              </a:lnSpc>
              <a:spcBef>
                <a:spcPts val="600"/>
              </a:spcBef>
            </a:pPr>
            <a:r>
              <a:rPr lang="en-US"/>
              <a:t>Impressions of Intel® SGX performance</a:t>
            </a:r>
          </a:p>
          <a:p>
            <a:pPr lvl="2">
              <a:lnSpc>
                <a:spcPct val="100000"/>
              </a:lnSpc>
              <a:spcBef>
                <a:spcPts val="0"/>
              </a:spcBef>
            </a:pPr>
            <a:r>
              <a:rPr lang="fr-FR">
                <a:hlinkClick r:id="rId6"/>
              </a:rPr>
              <a:t>https://medium.com/@danny_harnik/impressions-of-intel-sgx-performance-22442093595a</a:t>
            </a:r>
            <a:endParaRPr lang="en-US"/>
          </a:p>
          <a:p>
            <a:pPr lvl="2">
              <a:lnSpc>
                <a:spcPct val="100000"/>
              </a:lnSpc>
              <a:spcBef>
                <a:spcPts val="600"/>
              </a:spcBef>
            </a:pPr>
            <a:r>
              <a:rPr lang="en-US"/>
              <a:t>Performance principles for trusted computing with intel SGX </a:t>
            </a:r>
          </a:p>
          <a:p>
            <a:pPr lvl="2">
              <a:lnSpc>
                <a:spcPct val="100000"/>
              </a:lnSpc>
              <a:spcBef>
                <a:spcPts val="0"/>
              </a:spcBef>
            </a:pPr>
            <a:r>
              <a:rPr lang="fr-FR">
                <a:hlinkClick r:id="rId7"/>
              </a:rPr>
              <a:t>https://munin.uit.no/handle/10037/14666</a:t>
            </a:r>
            <a:endParaRPr lang="fr-FR"/>
          </a:p>
          <a:p>
            <a:pPr lvl="2">
              <a:lnSpc>
                <a:spcPct val="100000"/>
              </a:lnSpc>
              <a:spcBef>
                <a:spcPts val="600"/>
              </a:spcBef>
            </a:pPr>
            <a:r>
              <a:rPr lang="en-US"/>
              <a:t>Performance of Trusted Computing in Cloud Infrastructures with Intel SGX</a:t>
            </a:r>
            <a:endParaRPr lang="fr-FR"/>
          </a:p>
          <a:p>
            <a:pPr lvl="2">
              <a:lnSpc>
                <a:spcPct val="100000"/>
              </a:lnSpc>
              <a:spcBef>
                <a:spcPts val="0"/>
              </a:spcBef>
            </a:pPr>
            <a:r>
              <a:rPr lang="fr-FR">
                <a:hlinkClick r:id="rId8"/>
              </a:rPr>
              <a:t>https://www.scitepress.org/Papers/2017/63737/63737.pdf</a:t>
            </a:r>
            <a:endParaRPr lang="fr-FR"/>
          </a:p>
          <a:p>
            <a:pPr lvl="2">
              <a:lnSpc>
                <a:spcPct val="100000"/>
              </a:lnSpc>
              <a:spcBef>
                <a:spcPts val="600"/>
              </a:spcBef>
            </a:pPr>
            <a:r>
              <a:rPr lang="en-US"/>
              <a:t>Everything You Should Know About Intel SGX Performance on Virtualized Systems</a:t>
            </a:r>
            <a:endParaRPr lang="fr-FR"/>
          </a:p>
          <a:p>
            <a:pPr lvl="2">
              <a:lnSpc>
                <a:spcPct val="100000"/>
              </a:lnSpc>
              <a:spcBef>
                <a:spcPts val="0"/>
              </a:spcBef>
            </a:pPr>
            <a:r>
              <a:rPr lang="fr-FR">
                <a:hlinkClick r:id="rId9"/>
              </a:rPr>
              <a:t>https://dl.acm.org/doi/10.1145/3322205.3311076</a:t>
            </a:r>
            <a:endParaRPr lang="fr-FR"/>
          </a:p>
          <a:p>
            <a:pPr lvl="2">
              <a:lnSpc>
                <a:spcPct val="100000"/>
              </a:lnSpc>
              <a:spcBef>
                <a:spcPts val="600"/>
              </a:spcBef>
            </a:pPr>
            <a:r>
              <a:rPr lang="en-US"/>
              <a:t>Regaining Lost Cycles with </a:t>
            </a:r>
            <a:r>
              <a:rPr lang="en-US" err="1"/>
              <a:t>HotCalls</a:t>
            </a:r>
            <a:r>
              <a:rPr lang="en-US"/>
              <a:t>: A Fast Interface for SGX Secure Enclaves</a:t>
            </a:r>
            <a:endParaRPr lang="fr-FR"/>
          </a:p>
          <a:p>
            <a:pPr lvl="2">
              <a:lnSpc>
                <a:spcPct val="100000"/>
              </a:lnSpc>
              <a:spcBef>
                <a:spcPts val="0"/>
              </a:spcBef>
            </a:pPr>
            <a:r>
              <a:rPr lang="fr-FR">
                <a:hlinkClick r:id="rId10"/>
              </a:rPr>
              <a:t>http://www.ofirweisse.com/ISCA17_Ofir_Weisse.pdf</a:t>
            </a:r>
            <a:endParaRPr lang="fr-FR"/>
          </a:p>
          <a:p>
            <a:pPr lvl="2">
              <a:lnSpc>
                <a:spcPct val="100000"/>
              </a:lnSpc>
              <a:spcBef>
                <a:spcPts val="600"/>
              </a:spcBef>
            </a:pPr>
            <a:r>
              <a:rPr lang="pt-BR"/>
              <a:t>Eleos: ExitLess OS Services for SGX Enclaves</a:t>
            </a:r>
            <a:endParaRPr lang="fr-FR"/>
          </a:p>
          <a:p>
            <a:pPr lvl="2">
              <a:lnSpc>
                <a:spcPct val="100000"/>
              </a:lnSpc>
              <a:spcBef>
                <a:spcPts val="0"/>
              </a:spcBef>
            </a:pPr>
            <a:r>
              <a:rPr lang="fr-FR">
                <a:hlinkClick r:id="rId11"/>
              </a:rPr>
              <a:t>https://dl.acm.org/doi/pdf/10.1145/3064176.3064219</a:t>
            </a:r>
            <a:endParaRPr lang="en-US"/>
          </a:p>
        </p:txBody>
      </p:sp>
    </p:spTree>
    <p:extLst>
      <p:ext uri="{BB962C8B-B14F-4D97-AF65-F5344CB8AC3E}">
        <p14:creationId xmlns:p14="http://schemas.microsoft.com/office/powerpoint/2010/main" val="149010365"/>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a:extLst>
              <a:ext uri="{FF2B5EF4-FFF2-40B4-BE49-F238E27FC236}">
                <a16:creationId xmlns:a16="http://schemas.microsoft.com/office/drawing/2014/main" id="{5901C22B-B408-4046-BFCC-4E34324B2C38}"/>
              </a:ext>
            </a:extLst>
          </p:cNvPr>
          <p:cNvSpPr txBox="1">
            <a:spLocks/>
          </p:cNvSpPr>
          <p:nvPr/>
        </p:nvSpPr>
        <p:spPr>
          <a:xfrm>
            <a:off x="198437" y="296862"/>
            <a:ext cx="11887200" cy="493220"/>
          </a:xfrm>
          <a:prstGeom prst="rect">
            <a:avLst/>
          </a:prstGeom>
          <a:noFill/>
        </p:spPr>
        <p:txBody>
          <a:bodyPr vert="horz" wrap="square" lIns="146304" tIns="91440" rIns="146304" bIns="91440" rtlCol="0" anchor="t" anchorCtr="0">
            <a:noAutofit/>
          </a:bodyPr>
          <a:lstStyle>
            <a:lvl1pPr algn="l" defTabSz="932742" rtl="0" eaLnBrk="1" latinLnBrk="0" hangingPunct="1">
              <a:lnSpc>
                <a:spcPct val="90000"/>
              </a:lnSpc>
              <a:spcBef>
                <a:spcPct val="0"/>
              </a:spcBef>
              <a:buNone/>
              <a:defRPr lang="fr-FR" sz="4800" b="0" kern="1200" cap="none" spc="-100" baseline="0">
                <a:ln w="3175">
                  <a:noFill/>
                </a:ln>
                <a:solidFill>
                  <a:schemeClr val="bg1"/>
                </a:solidFill>
                <a:effectLst/>
                <a:latin typeface="Segoe UI Semibold" panose="020B0702040204020203" pitchFamily="34" charset="0"/>
                <a:ea typeface="+mn-ea"/>
                <a:cs typeface="Segoe UI Semibold" panose="020B0702040204020203" pitchFamily="34" charset="0"/>
              </a:defRPr>
            </a:lvl1pPr>
          </a:lstStyle>
          <a:p>
            <a:r>
              <a:rPr lang="en-US" sz="1800" b="1" cap="all" spc="-51">
                <a:solidFill>
                  <a:schemeClr val="tx1">
                    <a:lumMod val="85000"/>
                  </a:schemeClr>
                </a:solidFill>
                <a:latin typeface="Segoe UI Semibold"/>
                <a:cs typeface="Segoe UI" panose="020B0502040204020203" pitchFamily="34" charset="0"/>
              </a:rPr>
              <a:t>Data in use Protection Compass – Confidential Computing Track</a:t>
            </a:r>
            <a:endParaRPr lang="en-US" sz="2800" cap="all">
              <a:solidFill>
                <a:schemeClr val="tx1">
                  <a:lumMod val="85000"/>
                </a:schemeClr>
              </a:solidFill>
              <a:latin typeface="Segoe UI" panose="020B0502040204020203" pitchFamily="34" charset="0"/>
              <a:cs typeface="Segoe UI" panose="020B0502040204020203" pitchFamily="34" charset="0"/>
            </a:endParaRPr>
          </a:p>
        </p:txBody>
      </p:sp>
      <p:grpSp>
        <p:nvGrpSpPr>
          <p:cNvPr id="2" name="Group 1">
            <a:extLst>
              <a:ext uri="{FF2B5EF4-FFF2-40B4-BE49-F238E27FC236}">
                <a16:creationId xmlns:a16="http://schemas.microsoft.com/office/drawing/2014/main" id="{6C4456DB-7421-4370-A28D-23C83186E7E9}"/>
              </a:ext>
            </a:extLst>
          </p:cNvPr>
          <p:cNvGrpSpPr/>
          <p:nvPr/>
        </p:nvGrpSpPr>
        <p:grpSpPr>
          <a:xfrm>
            <a:off x="7608892" y="1405230"/>
            <a:ext cx="3222616" cy="3703096"/>
            <a:chOff x="7608892" y="1405230"/>
            <a:chExt cx="3222616" cy="3703096"/>
          </a:xfrm>
        </p:grpSpPr>
        <p:grpSp>
          <p:nvGrpSpPr>
            <p:cNvPr id="7" name="Group 6">
              <a:extLst>
                <a:ext uri="{FF2B5EF4-FFF2-40B4-BE49-F238E27FC236}">
                  <a16:creationId xmlns:a16="http://schemas.microsoft.com/office/drawing/2014/main" id="{39198B49-AEC9-4147-A5CD-AD10B5B9608C}"/>
                </a:ext>
              </a:extLst>
            </p:cNvPr>
            <p:cNvGrpSpPr/>
            <p:nvPr/>
          </p:nvGrpSpPr>
          <p:grpSpPr>
            <a:xfrm>
              <a:off x="7608892" y="1405230"/>
              <a:ext cx="3222616" cy="3703096"/>
              <a:chOff x="7578734" y="1512789"/>
              <a:chExt cx="3222616" cy="3703096"/>
            </a:xfrm>
          </p:grpSpPr>
          <p:grpSp>
            <p:nvGrpSpPr>
              <p:cNvPr id="9" name="Group 8">
                <a:extLst>
                  <a:ext uri="{FF2B5EF4-FFF2-40B4-BE49-F238E27FC236}">
                    <a16:creationId xmlns:a16="http://schemas.microsoft.com/office/drawing/2014/main" id="{0A4730DB-493E-402B-BFBD-F575EC8FD222}"/>
                  </a:ext>
                </a:extLst>
              </p:cNvPr>
              <p:cNvGrpSpPr/>
              <p:nvPr/>
            </p:nvGrpSpPr>
            <p:grpSpPr>
              <a:xfrm>
                <a:off x="7578734" y="1512789"/>
                <a:ext cx="3222616" cy="3703096"/>
                <a:chOff x="7830194" y="1899080"/>
                <a:chExt cx="2518414" cy="2893903"/>
              </a:xfrm>
            </p:grpSpPr>
            <p:sp>
              <p:nvSpPr>
                <p:cNvPr id="11" name="Oval 10">
                  <a:extLst>
                    <a:ext uri="{FF2B5EF4-FFF2-40B4-BE49-F238E27FC236}">
                      <a16:creationId xmlns:a16="http://schemas.microsoft.com/office/drawing/2014/main" id="{154E4D2B-7FEC-47F3-BB61-83A6B0D42294}"/>
                    </a:ext>
                  </a:extLst>
                </p:cNvPr>
                <p:cNvSpPr/>
                <p:nvPr/>
              </p:nvSpPr>
              <p:spPr bwMode="auto">
                <a:xfrm>
                  <a:off x="7830194" y="2274571"/>
                  <a:ext cx="2518414" cy="2518412"/>
                </a:xfrm>
                <a:prstGeom prst="ellipse">
                  <a:avLst/>
                </a:prstGeom>
                <a:noFill/>
                <a:ln w="76200" cap="sq">
                  <a:solidFill>
                    <a:schemeClr val="tx1">
                      <a:lumMod val="75000"/>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gradFill>
                      <a:gsLst>
                        <a:gs pos="0">
                          <a:srgbClr val="505050"/>
                        </a:gs>
                        <a:gs pos="100000">
                          <a:srgbClr val="505050"/>
                        </a:gs>
                      </a:gsLst>
                    </a:gradFill>
                    <a:effectLst/>
                    <a:uLnTx/>
                    <a:uFillTx/>
                    <a:latin typeface="Segoe UI"/>
                    <a:ea typeface="+mn-ea"/>
                    <a:cs typeface="+mn-cs"/>
                  </a:endParaRPr>
                </a:p>
              </p:txBody>
            </p:sp>
            <p:pic>
              <p:nvPicPr>
                <p:cNvPr id="12" name="Graphic 7">
                  <a:extLst>
                    <a:ext uri="{FF2B5EF4-FFF2-40B4-BE49-F238E27FC236}">
                      <a16:creationId xmlns:a16="http://schemas.microsoft.com/office/drawing/2014/main" id="{C52DA79D-62C8-4F35-8373-277FC1A1AF6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942363" y="2386739"/>
                  <a:ext cx="2294075" cy="2294075"/>
                </a:xfrm>
                <a:prstGeom prst="rect">
                  <a:avLst/>
                </a:prstGeom>
              </p:spPr>
            </p:pic>
            <p:sp>
              <p:nvSpPr>
                <p:cNvPr id="13" name="TextBox 8">
                  <a:extLst>
                    <a:ext uri="{FF2B5EF4-FFF2-40B4-BE49-F238E27FC236}">
                      <a16:creationId xmlns:a16="http://schemas.microsoft.com/office/drawing/2014/main" id="{28AEFA27-DE4F-48CA-A07C-58CD1BBEB4BF}"/>
                    </a:ext>
                  </a:extLst>
                </p:cNvPr>
                <p:cNvSpPr txBox="1"/>
                <p:nvPr/>
              </p:nvSpPr>
              <p:spPr>
                <a:xfrm>
                  <a:off x="8947534" y="1899080"/>
                  <a:ext cx="221731" cy="336730"/>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2800" b="1">
                      <a:gradFill>
                        <a:gsLst>
                          <a:gs pos="2917">
                            <a:schemeClr val="tx1">
                              <a:alpha val="20000"/>
                            </a:schemeClr>
                          </a:gs>
                          <a:gs pos="30000">
                            <a:schemeClr val="tx1">
                              <a:alpha val="20000"/>
                            </a:schemeClr>
                          </a:gs>
                        </a:gsLst>
                        <a:lin ang="5400000" scaled="0"/>
                      </a:gradFill>
                    </a:rPr>
                    <a:t>N</a:t>
                  </a:r>
                </a:p>
              </p:txBody>
            </p:sp>
          </p:grpSp>
          <p:sp>
            <p:nvSpPr>
              <p:cNvPr id="10" name="key">
                <a:extLst>
                  <a:ext uri="{FF2B5EF4-FFF2-40B4-BE49-F238E27FC236}">
                    <a16:creationId xmlns:a16="http://schemas.microsoft.com/office/drawing/2014/main" id="{6E51E190-0952-471B-8DE1-178F9495956B}"/>
                  </a:ext>
                </a:extLst>
              </p:cNvPr>
              <p:cNvSpPr>
                <a:spLocks noChangeAspect="1" noEditPoints="1"/>
              </p:cNvSpPr>
              <p:nvPr/>
            </p:nvSpPr>
            <p:spPr bwMode="auto">
              <a:xfrm rot="2700000">
                <a:off x="9002415" y="3421699"/>
                <a:ext cx="367646" cy="365760"/>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solidFill>
                <a:schemeClr val="tx1">
                  <a:lumMod val="95000"/>
                </a:schemeClr>
              </a:solidFill>
              <a:ln w="44450" cap="sq">
                <a:solidFill>
                  <a:schemeClr val="tx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gradFill>
                    <a:gsLst>
                      <a:gs pos="0">
                        <a:srgbClr val="505050"/>
                      </a:gs>
                      <a:gs pos="100000">
                        <a:srgbClr val="505050"/>
                      </a:gs>
                    </a:gsLst>
                  </a:gradFill>
                </a:endParaRPr>
              </a:p>
            </p:txBody>
          </p:sp>
        </p:grpSp>
        <p:sp>
          <p:nvSpPr>
            <p:cNvPr id="8" name="TextBox 8">
              <a:extLst>
                <a:ext uri="{FF2B5EF4-FFF2-40B4-BE49-F238E27FC236}">
                  <a16:creationId xmlns:a16="http://schemas.microsoft.com/office/drawing/2014/main" id="{1A6D889E-F3E9-486F-B4DD-F670B0849F03}"/>
                </a:ext>
              </a:extLst>
            </p:cNvPr>
            <p:cNvSpPr txBox="1"/>
            <p:nvPr/>
          </p:nvSpPr>
          <p:spPr>
            <a:xfrm>
              <a:off x="9074530" y="1405230"/>
              <a:ext cx="283732" cy="430886"/>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2800" b="1">
                  <a:solidFill>
                    <a:schemeClr val="tx1">
                      <a:lumMod val="85000"/>
                    </a:schemeClr>
                  </a:solidFill>
                </a:rPr>
                <a:t>N</a:t>
              </a:r>
            </a:p>
          </p:txBody>
        </p:sp>
      </p:grpSp>
      <p:sp>
        <p:nvSpPr>
          <p:cNvPr id="4" name="Title 3">
            <a:extLst>
              <a:ext uri="{FF2B5EF4-FFF2-40B4-BE49-F238E27FC236}">
                <a16:creationId xmlns:a16="http://schemas.microsoft.com/office/drawing/2014/main" id="{4D6C6112-2C0F-4809-B604-816558963A66}"/>
              </a:ext>
            </a:extLst>
          </p:cNvPr>
          <p:cNvSpPr>
            <a:spLocks noGrp="1"/>
          </p:cNvSpPr>
          <p:nvPr>
            <p:ph type="title"/>
          </p:nvPr>
        </p:nvSpPr>
        <p:spPr/>
        <p:txBody>
          <a:bodyPr/>
          <a:lstStyle/>
          <a:p>
            <a:r>
              <a:rPr lang="en-US" spc="-102">
                <a:solidFill>
                  <a:schemeClr val="tx1">
                    <a:lumMod val="50000"/>
                  </a:schemeClr>
                </a:solidFill>
              </a:rPr>
              <a:t>Attesting an enclave</a:t>
            </a:r>
            <a:br>
              <a:rPr lang="en-US" spc="-102">
                <a:solidFill>
                  <a:schemeClr val="tx1">
                    <a:lumMod val="50000"/>
                  </a:schemeClr>
                </a:solidFill>
              </a:rPr>
            </a:br>
            <a:endParaRPr lang="en-US" spc="-102">
              <a:solidFill>
                <a:schemeClr val="tx1">
                  <a:lumMod val="50000"/>
                </a:schemeClr>
              </a:solidFill>
            </a:endParaRPr>
          </a:p>
        </p:txBody>
      </p:sp>
    </p:spTree>
    <p:extLst>
      <p:ext uri="{BB962C8B-B14F-4D97-AF65-F5344CB8AC3E}">
        <p14:creationId xmlns:p14="http://schemas.microsoft.com/office/powerpoint/2010/main" val="873543473"/>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72274" y="144462"/>
            <a:ext cx="11889564" cy="860424"/>
          </a:xfrm>
        </p:spPr>
        <p:txBody>
          <a:bodyPr/>
          <a:lstStyle/>
          <a:p>
            <a:r>
              <a:rPr lang="fr-FR"/>
              <a:t>Provisioning secrets to an enclave</a:t>
            </a:r>
            <a:endParaRPr lang="en-US"/>
          </a:p>
        </p:txBody>
      </p:sp>
      <p:sp>
        <p:nvSpPr>
          <p:cNvPr id="3" name="Espace réservé du texte 2"/>
          <p:cNvSpPr>
            <a:spLocks noGrp="1"/>
          </p:cNvSpPr>
          <p:nvPr>
            <p:ph type="body" sz="quarter" idx="10"/>
          </p:nvPr>
        </p:nvSpPr>
        <p:spPr>
          <a:xfrm>
            <a:off x="274638" y="1212850"/>
            <a:ext cx="11887200" cy="4722812"/>
          </a:xfrm>
        </p:spPr>
        <p:txBody>
          <a:bodyPr>
            <a:normAutofit/>
          </a:bodyPr>
          <a:lstStyle/>
          <a:p>
            <a:pPr lvl="0"/>
            <a:r>
              <a:rPr lang="en-US"/>
              <a:t>An enclave is in the clear before instantiation</a:t>
            </a:r>
          </a:p>
          <a:p>
            <a:pPr lvl="1"/>
            <a:r>
              <a:rPr lang="en-US"/>
              <a:t>Sections of code and data could be encrypted, but their decryption key can’t be pre-installed</a:t>
            </a:r>
          </a:p>
          <a:p>
            <a:pPr lvl="0">
              <a:spcBef>
                <a:spcPts val="1200"/>
              </a:spcBef>
            </a:pPr>
            <a:r>
              <a:rPr lang="en-US"/>
              <a:t>Secrets come from outside the enclave</a:t>
            </a:r>
          </a:p>
          <a:p>
            <a:pPr lvl="1"/>
            <a:r>
              <a:rPr lang="en-US"/>
              <a:t>Keys, passwords, and your (most) sensitive data</a:t>
            </a:r>
          </a:p>
          <a:p>
            <a:pPr lvl="0">
              <a:spcBef>
                <a:spcPts val="1200"/>
              </a:spcBef>
            </a:pPr>
            <a:r>
              <a:rPr lang="en-US"/>
              <a:t>The enclave must be able to convince a relying party that it’s trustworthy and can be provisioned with the secrets </a:t>
            </a:r>
          </a:p>
          <a:p>
            <a:pPr lvl="0">
              <a:spcBef>
                <a:spcPts val="1200"/>
              </a:spcBef>
            </a:pPr>
            <a:r>
              <a:rPr lang="en-US"/>
              <a:t>Subsequent runs should be able to use the secrets that have already been provisioned</a:t>
            </a:r>
          </a:p>
        </p:txBody>
      </p:sp>
      <p:sp>
        <p:nvSpPr>
          <p:cNvPr id="5" name="Rectangle 4">
            <a:extLst>
              <a:ext uri="{FF2B5EF4-FFF2-40B4-BE49-F238E27FC236}">
                <a16:creationId xmlns:a16="http://schemas.microsoft.com/office/drawing/2014/main" id="{8722E2DF-6841-4C12-93EB-4D768E6621DF}"/>
              </a:ext>
            </a:extLst>
          </p:cNvPr>
          <p:cNvSpPr/>
          <p:nvPr/>
        </p:nvSpPr>
        <p:spPr>
          <a:xfrm>
            <a:off x="46037" y="6582260"/>
            <a:ext cx="3919466" cy="276999"/>
          </a:xfrm>
          <a:prstGeom prst="rect">
            <a:avLst/>
          </a:prstGeom>
        </p:spPr>
        <p:txBody>
          <a:bodyPr wrap="square">
            <a:spAutoFit/>
          </a:bodyPr>
          <a:lstStyle/>
          <a:p>
            <a:pPr>
              <a:spcBef>
                <a:spcPts val="1200"/>
              </a:spcBef>
            </a:pPr>
            <a:r>
              <a:rPr lang="fr-FR" sz="1200"/>
              <a:t>Intel Source (</a:t>
            </a:r>
            <a:r>
              <a:rPr lang="en-US" sz="1200">
                <a:hlinkClick r:id="rId3"/>
              </a:rPr>
              <a:t>Intel Software Guard Extensions</a:t>
            </a:r>
            <a:r>
              <a:rPr lang="en-US" sz="1200"/>
              <a:t>) </a:t>
            </a:r>
          </a:p>
        </p:txBody>
      </p:sp>
    </p:spTree>
    <p:extLst>
      <p:ext uri="{BB962C8B-B14F-4D97-AF65-F5344CB8AC3E}">
        <p14:creationId xmlns:p14="http://schemas.microsoft.com/office/powerpoint/2010/main" val="201692222"/>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E2439C4-0D68-4BCF-A4D2-0A3CEAA8CCAA}"/>
              </a:ext>
            </a:extLst>
          </p:cNvPr>
          <p:cNvSpPr txBox="1">
            <a:spLocks/>
          </p:cNvSpPr>
          <p:nvPr/>
        </p:nvSpPr>
        <p:spPr>
          <a:xfrm>
            <a:off x="6617811" y="632779"/>
            <a:ext cx="5342414" cy="411162"/>
          </a:xfrm>
          <a:prstGeom prst="rect">
            <a:avLst/>
          </a:prstGeom>
        </p:spPr>
        <p:txBody>
          <a:bodyPr vert="horz" wrap="square" lIns="0" tIns="0" rIns="0" bIns="0" rtlCol="0" anchor="t">
            <a:spAutoFit/>
          </a:bodyPr>
          <a:lstStyle>
            <a:lvl1pPr algn="l" defTabSz="932742" rtl="0" eaLnBrk="1" latinLnBrk="0" hangingPunct="1">
              <a:lnSpc>
                <a:spcPts val="3200"/>
              </a:lnSpc>
              <a:spcBef>
                <a:spcPct val="0"/>
              </a:spcBef>
              <a:buNone/>
              <a:defRPr lang="en-US" sz="2800" b="0" strike="noStrike" kern="1200" cap="none" spc="-50" baseline="0">
                <a:ln w="3175">
                  <a:noFill/>
                </a:ln>
                <a:solidFill>
                  <a:srgbClr val="000000"/>
                </a:solidFill>
                <a:effectLst/>
                <a:latin typeface="+mj-lt"/>
                <a:ea typeface="+mn-ea"/>
                <a:cs typeface="Segoe UI" pitchFamily="34" charset="0"/>
              </a:defRPr>
            </a:lvl1pPr>
          </a:lstStyle>
          <a:p>
            <a:pPr marL="0" marR="0" lvl="0" indent="0" algn="l" defTabSz="932742" rtl="0" eaLnBrk="1" fontAlgn="auto" latinLnBrk="0" hangingPunct="1">
              <a:lnSpc>
                <a:spcPts val="3200"/>
              </a:lnSpc>
              <a:spcBef>
                <a:spcPct val="0"/>
              </a:spcBef>
              <a:spcAft>
                <a:spcPts val="0"/>
              </a:spcAft>
              <a:buClrTx/>
              <a:buSzTx/>
              <a:buFontTx/>
              <a:buNone/>
              <a:tabLst/>
              <a:defRPr/>
            </a:pPr>
            <a:r>
              <a:rPr kumimoji="0" lang="fr-FR" sz="2800" b="0" i="0" u="none" strike="noStrike" kern="1200" cap="none" spc="-50" normalizeH="0" baseline="0" noProof="0">
                <a:ln w="3175">
                  <a:noFill/>
                </a:ln>
                <a:solidFill>
                  <a:srgbClr val="000000"/>
                </a:solidFill>
                <a:effectLst/>
                <a:uLnTx/>
                <a:uFillTx/>
                <a:latin typeface="Segoe UI Semibold"/>
                <a:ea typeface="+mn-ea"/>
                <a:cs typeface="Segoe UI" pitchFamily="34" charset="0"/>
              </a:rPr>
              <a:t>Azure and Intel</a:t>
            </a:r>
          </a:p>
        </p:txBody>
      </p:sp>
      <p:sp>
        <p:nvSpPr>
          <p:cNvPr id="10" name="Rectangle 9">
            <a:extLst>
              <a:ext uri="{FF2B5EF4-FFF2-40B4-BE49-F238E27FC236}">
                <a16:creationId xmlns:a16="http://schemas.microsoft.com/office/drawing/2014/main" id="{93E107C1-A64A-4698-9E3A-BE9F8FE2DE69}"/>
              </a:ext>
            </a:extLst>
          </p:cNvPr>
          <p:cNvSpPr/>
          <p:nvPr/>
        </p:nvSpPr>
        <p:spPr bwMode="auto">
          <a:xfrm>
            <a:off x="6118224" y="1347538"/>
            <a:ext cx="5891213" cy="4626226"/>
          </a:xfrm>
          <a:prstGeom prst="rect">
            <a:avLst/>
          </a:prstGeom>
          <a:solidFill>
            <a:srgbClr val="EBEBEB"/>
          </a:solidFill>
          <a:ln w="10795" cap="flat" cmpd="sng" algn="ctr">
            <a:noFill/>
            <a:prstDash val="solid"/>
            <a:headEnd type="none" w="med" len="med"/>
            <a:tailEnd type="none" w="med" len="med"/>
          </a:ln>
          <a:effectLst/>
        </p:spPr>
        <p:txBody>
          <a:bodyPr vert="horz" wrap="square" lIns="0" tIns="0" rIns="0" bIns="457200" numCol="1" rtlCol="0" anchor="b" anchorCtr="0" compatLnSpc="1">
            <a:prstTxWarp prst="textNoShape">
              <a:avLst/>
            </a:prstTxWarp>
          </a:bodyPr>
          <a:lstStyle/>
          <a:p>
            <a:pPr marL="0" marR="0" lvl="0" indent="0" algn="ctr" defTabSz="931377" eaLnBrk="1" fontAlgn="base" latinLnBrk="0" hangingPunct="1">
              <a:lnSpc>
                <a:spcPct val="100000"/>
              </a:lnSpc>
              <a:spcBef>
                <a:spcPts val="0"/>
              </a:spcBef>
              <a:spcAft>
                <a:spcPts val="1200"/>
              </a:spcAft>
              <a:buClrTx/>
              <a:buSzTx/>
              <a:buFontTx/>
              <a:buNone/>
              <a:tabLst/>
              <a:defRPr/>
            </a:pPr>
            <a:endParaRPr kumimoji="0" lang="en-US" sz="1600" b="1" i="0" u="none" strike="noStrike" kern="0" cap="none" spc="0" normalizeH="0" baseline="0" noProof="0">
              <a:ln>
                <a:noFill/>
              </a:ln>
              <a:solidFill>
                <a:srgbClr val="0078D3"/>
              </a:solidFill>
              <a:effectLst/>
              <a:uLnTx/>
              <a:uFillTx/>
              <a:latin typeface="Segoe UI Semibold"/>
              <a:ea typeface="+mn-ea"/>
              <a:cs typeface="+mn-cs"/>
            </a:endParaRPr>
          </a:p>
          <a:p>
            <a:pPr marL="0" marR="0" lvl="0" indent="0" algn="ctr" defTabSz="931377" eaLnBrk="1" fontAlgn="base" latinLnBrk="0" hangingPunct="1">
              <a:lnSpc>
                <a:spcPct val="100000"/>
              </a:lnSpc>
              <a:spcBef>
                <a:spcPts val="0"/>
              </a:spcBef>
              <a:spcAft>
                <a:spcPts val="1200"/>
              </a:spcAft>
              <a:buClrTx/>
              <a:buSzTx/>
              <a:buFontTx/>
              <a:buNone/>
              <a:tabLst/>
              <a:defRPr/>
            </a:pPr>
            <a:endParaRPr kumimoji="0" lang="en-US" sz="1600" b="1" i="0" u="none" strike="noStrike" kern="0" cap="none" spc="0" normalizeH="0" baseline="0" noProof="0">
              <a:ln>
                <a:noFill/>
              </a:ln>
              <a:solidFill>
                <a:srgbClr val="0078D3"/>
              </a:solidFill>
              <a:effectLst/>
              <a:uLnTx/>
              <a:uFillTx/>
              <a:latin typeface="Segoe UI Semibold"/>
              <a:ea typeface="+mn-ea"/>
              <a:cs typeface="+mn-cs"/>
            </a:endParaRPr>
          </a:p>
          <a:p>
            <a:pPr marL="0" marR="0" lvl="0" indent="0" algn="ctr" defTabSz="931377" eaLnBrk="1" fontAlgn="base" latinLnBrk="0" hangingPunct="1">
              <a:lnSpc>
                <a:spcPct val="100000"/>
              </a:lnSpc>
              <a:spcBef>
                <a:spcPts val="0"/>
              </a:spcBef>
              <a:spcAft>
                <a:spcPts val="1200"/>
              </a:spcAft>
              <a:buClrTx/>
              <a:buSzTx/>
              <a:buFontTx/>
              <a:buNone/>
              <a:tabLst/>
              <a:defRPr/>
            </a:pPr>
            <a:endParaRPr kumimoji="0" lang="en-US" sz="1600" b="1" i="0" u="none" strike="noStrike" kern="0" cap="none" spc="0" normalizeH="0" baseline="0" noProof="0">
              <a:ln>
                <a:noFill/>
              </a:ln>
              <a:solidFill>
                <a:srgbClr val="0078D3"/>
              </a:solidFill>
              <a:effectLst/>
              <a:uLnTx/>
              <a:uFillTx/>
              <a:latin typeface="Segoe UI Semibold"/>
              <a:ea typeface="+mn-ea"/>
              <a:cs typeface="+mn-cs"/>
            </a:endParaRPr>
          </a:p>
          <a:p>
            <a:pPr marL="0" marR="0" lvl="0" indent="0" algn="ctr" defTabSz="931377" eaLnBrk="1" fontAlgn="base" latinLnBrk="0" hangingPunct="1">
              <a:lnSpc>
                <a:spcPct val="100000"/>
              </a:lnSpc>
              <a:spcBef>
                <a:spcPts val="0"/>
              </a:spcBef>
              <a:spcAft>
                <a:spcPts val="1200"/>
              </a:spcAft>
              <a:buClrTx/>
              <a:buSzTx/>
              <a:buFontTx/>
              <a:buNone/>
              <a:tabLst/>
              <a:defRPr/>
            </a:pPr>
            <a:r>
              <a:rPr kumimoji="0" lang="en-US" sz="1600" b="1" i="0" u="none" strike="noStrike" kern="0" cap="none" spc="0" normalizeH="0" baseline="0" noProof="0">
                <a:ln>
                  <a:noFill/>
                </a:ln>
                <a:solidFill>
                  <a:srgbClr val="0078D3"/>
                </a:solidFill>
                <a:effectLst/>
                <a:uLnTx/>
                <a:uFillTx/>
                <a:latin typeface="Segoe UI Semibold"/>
                <a:ea typeface="+mn-ea"/>
                <a:cs typeface="+mn-cs"/>
              </a:rPr>
              <a:t>Infrastructure</a:t>
            </a:r>
            <a:br>
              <a:rPr kumimoji="0" lang="en-US" sz="1600" b="1" i="0" u="none" strike="noStrike" kern="0" cap="none" spc="0" normalizeH="0" baseline="0" noProof="0">
                <a:ln>
                  <a:noFill/>
                </a:ln>
                <a:solidFill>
                  <a:srgbClr val="0078D3"/>
                </a:solidFill>
                <a:effectLst/>
                <a:uLnTx/>
                <a:uFillTx/>
                <a:latin typeface="Segoe UI Semibold"/>
                <a:ea typeface="+mn-ea"/>
                <a:cs typeface="+mn-cs"/>
              </a:rPr>
            </a:br>
            <a:r>
              <a:rPr kumimoji="0" lang="en-US" sz="1600" b="0" i="0" u="none" strike="noStrike" kern="0" cap="none" spc="0" normalizeH="0" baseline="0" noProof="0">
                <a:ln>
                  <a:noFill/>
                </a:ln>
                <a:solidFill>
                  <a:srgbClr val="000000"/>
                </a:solidFill>
                <a:effectLst/>
                <a:uLnTx/>
                <a:uFillTx/>
                <a:latin typeface="Segoe UI"/>
                <a:ea typeface="+mn-ea"/>
                <a:cs typeface="Segoe UI Semilight" panose="020B0402040204020203" pitchFamily="34" charset="0"/>
              </a:rPr>
              <a:t>Azure DCsv2-Series virtual machines</a:t>
            </a:r>
          </a:p>
        </p:txBody>
      </p:sp>
      <p:pic>
        <p:nvPicPr>
          <p:cNvPr id="11" name="Picture 10" descr="A person sitting at a desk in front of a computer&#10;&#10;Description automatically generated">
            <a:extLst>
              <a:ext uri="{FF2B5EF4-FFF2-40B4-BE49-F238E27FC236}">
                <a16:creationId xmlns:a16="http://schemas.microsoft.com/office/drawing/2014/main" id="{BE651DA6-E54E-4CD6-9141-52B27ADE342C}"/>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l="8163" r="33523"/>
          <a:stretch/>
        </p:blipFill>
        <p:spPr>
          <a:xfrm>
            <a:off x="0" y="0"/>
            <a:ext cx="6118226" cy="6994525"/>
          </a:xfrm>
          <a:prstGeom prst="rect">
            <a:avLst/>
          </a:prstGeom>
          <a:solidFill>
            <a:srgbClr val="FFFFFF"/>
          </a:solidFill>
          <a:ln>
            <a:noFill/>
            <a:headEnd type="none" w="med" len="med"/>
            <a:tailEnd type="none" w="med" len="med"/>
          </a:ln>
          <a:effectLst>
            <a:outerShdw blurRad="190500" dist="50800" dir="2700000" algn="ctr" rotWithShape="0">
              <a:srgbClr val="000000">
                <a:alpha val="25000"/>
              </a:srgbClr>
            </a:outerShdw>
          </a:effectLst>
        </p:spPr>
      </p:pic>
      <p:sp>
        <p:nvSpPr>
          <p:cNvPr id="12" name="Rectangle 11">
            <a:extLst>
              <a:ext uri="{FF2B5EF4-FFF2-40B4-BE49-F238E27FC236}">
                <a16:creationId xmlns:a16="http://schemas.microsoft.com/office/drawing/2014/main" id="{2BB74FBC-D175-4D7B-A71E-B512729C4E6F}"/>
              </a:ext>
            </a:extLst>
          </p:cNvPr>
          <p:cNvSpPr/>
          <p:nvPr/>
        </p:nvSpPr>
        <p:spPr bwMode="auto">
          <a:xfrm>
            <a:off x="6617811" y="1903741"/>
            <a:ext cx="4896410" cy="781564"/>
          </a:xfrm>
          <a:prstGeom prst="rect">
            <a:avLst/>
          </a:prstGeom>
          <a:solidFill>
            <a:srgbClr val="FFFFFF"/>
          </a:solidFill>
          <a:ln w="9525" cap="flat" cmpd="sng" algn="ctr">
            <a:noFill/>
            <a:prstDash val="solid"/>
            <a:headEnd type="none" w="med" len="med"/>
            <a:tailEnd type="none" w="med" len="med"/>
          </a:ln>
          <a:effectLst>
            <a:outerShdw blurRad="190500" dist="50800" dir="8100000" algn="ctr" rotWithShape="0">
              <a:srgbClr val="000000">
                <a:alpha val="25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51005"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Segoe UI Semibold"/>
              </a:rPr>
              <a:t>Intel Software Guard Extensions (Intel SGX)</a:t>
            </a:r>
          </a:p>
        </p:txBody>
      </p:sp>
      <p:sp>
        <p:nvSpPr>
          <p:cNvPr id="13" name="Rectangle 12">
            <a:extLst>
              <a:ext uri="{FF2B5EF4-FFF2-40B4-BE49-F238E27FC236}">
                <a16:creationId xmlns:a16="http://schemas.microsoft.com/office/drawing/2014/main" id="{B06A276E-9EFF-4592-A86A-A66AC8512119}"/>
              </a:ext>
            </a:extLst>
          </p:cNvPr>
          <p:cNvSpPr/>
          <p:nvPr/>
        </p:nvSpPr>
        <p:spPr bwMode="auto">
          <a:xfrm>
            <a:off x="6617811" y="2855820"/>
            <a:ext cx="4896410" cy="781564"/>
          </a:xfrm>
          <a:prstGeom prst="rect">
            <a:avLst/>
          </a:prstGeom>
          <a:solidFill>
            <a:srgbClr val="FFFFFF"/>
          </a:solidFill>
          <a:ln w="9525" cap="flat" cmpd="sng" algn="ctr">
            <a:noFill/>
            <a:prstDash val="solid"/>
            <a:headEnd type="none" w="med" len="med"/>
            <a:tailEnd type="none" w="med" len="med"/>
          </a:ln>
          <a:effectLst>
            <a:outerShdw blurRad="190500" dist="50800" dir="8100000" algn="ctr" rotWithShape="0">
              <a:srgbClr val="000000">
                <a:alpha val="25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51005"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Segoe UI Semibold"/>
              </a:rPr>
              <a:t>Now 2x compute and enclave size</a:t>
            </a:r>
          </a:p>
        </p:txBody>
      </p:sp>
      <p:sp>
        <p:nvSpPr>
          <p:cNvPr id="14" name="Rectangle 13">
            <a:extLst>
              <a:ext uri="{FF2B5EF4-FFF2-40B4-BE49-F238E27FC236}">
                <a16:creationId xmlns:a16="http://schemas.microsoft.com/office/drawing/2014/main" id="{3287AFD6-5363-47C1-917B-8D724ADCA4F7}"/>
              </a:ext>
            </a:extLst>
          </p:cNvPr>
          <p:cNvSpPr/>
          <p:nvPr/>
        </p:nvSpPr>
        <p:spPr bwMode="auto">
          <a:xfrm>
            <a:off x="6617811" y="3807899"/>
            <a:ext cx="4896410" cy="781564"/>
          </a:xfrm>
          <a:prstGeom prst="rect">
            <a:avLst/>
          </a:prstGeom>
          <a:solidFill>
            <a:srgbClr val="FFFFFF"/>
          </a:solidFill>
          <a:ln w="9525" cap="flat" cmpd="sng" algn="ctr">
            <a:noFill/>
            <a:prstDash val="solid"/>
            <a:headEnd type="none" w="med" len="med"/>
            <a:tailEnd type="none" w="med" len="med"/>
          </a:ln>
          <a:effectLst>
            <a:outerShdw blurRad="190500" dist="50800" dir="8100000" algn="ctr" rotWithShape="0">
              <a:srgbClr val="000000">
                <a:alpha val="25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51005"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Segoe UI Semibold"/>
              </a:rPr>
              <a:t>Available in Azure today and expanding</a:t>
            </a:r>
          </a:p>
        </p:txBody>
      </p:sp>
    </p:spTree>
    <p:extLst>
      <p:ext uri="{BB962C8B-B14F-4D97-AF65-F5344CB8AC3E}">
        <p14:creationId xmlns:p14="http://schemas.microsoft.com/office/powerpoint/2010/main" val="31859180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42" presetClass="path" presetSubtype="0" decel="100000" fill="hold" grpId="1" nodeType="withEffect">
                                  <p:stCondLst>
                                    <p:cond delay="500"/>
                                  </p:stCondLst>
                                  <p:childTnLst>
                                    <p:animMotion origin="layout" path="M -1.78708E-6 -1.87018E-6 L -1.78708E-6 0.05947 " pathEditMode="relative" rAng="0" ptsTypes="AA">
                                      <p:cBhvr>
                                        <p:cTn id="9" dur="750" spd="-100000" fill="hold"/>
                                        <p:tgtEl>
                                          <p:spTgt spid="12"/>
                                        </p:tgtEl>
                                        <p:attrNameLst>
                                          <p:attrName>ppt_x</p:attrName>
                                          <p:attrName>ppt_y</p:attrName>
                                        </p:attrNameLst>
                                      </p:cBhvr>
                                      <p:rCtr x="0" y="2973"/>
                                    </p:animMotion>
                                  </p:childTnLst>
                                </p:cTn>
                              </p:par>
                              <p:par>
                                <p:cTn id="10" presetID="10" presetClass="entr" presetSubtype="0" fill="hold" grpId="0" nodeType="withEffect">
                                  <p:stCondLst>
                                    <p:cond delay="75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par>
                                <p:cTn id="13" presetID="42" presetClass="path" presetSubtype="0" decel="100000" fill="hold" grpId="1" nodeType="withEffect">
                                  <p:stCondLst>
                                    <p:cond delay="750"/>
                                  </p:stCondLst>
                                  <p:childTnLst>
                                    <p:animMotion origin="layout" path="M -1.78708E-6 1.90649E-7 L -1.78708E-6 0.05946 " pathEditMode="relative" rAng="0" ptsTypes="AA">
                                      <p:cBhvr>
                                        <p:cTn id="14" dur="750" spd="-100000" fill="hold"/>
                                        <p:tgtEl>
                                          <p:spTgt spid="13"/>
                                        </p:tgtEl>
                                        <p:attrNameLst>
                                          <p:attrName>ppt_x</p:attrName>
                                          <p:attrName>ppt_y</p:attrName>
                                        </p:attrNameLst>
                                      </p:cBhvr>
                                      <p:rCtr x="0" y="2973"/>
                                    </p:animMotion>
                                  </p:childTnLst>
                                </p:cTn>
                              </p:par>
                              <p:par>
                                <p:cTn id="15" presetID="10" presetClass="entr" presetSubtype="0" fill="hold" grpId="0" nodeType="withEffect">
                                  <p:stCondLst>
                                    <p:cond delay="100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par>
                                <p:cTn id="18" presetID="42" presetClass="path" presetSubtype="0" decel="100000" fill="hold" grpId="1" nodeType="withEffect">
                                  <p:stCondLst>
                                    <p:cond delay="1000"/>
                                  </p:stCondLst>
                                  <p:childTnLst>
                                    <p:animMotion origin="layout" path="M -1.78708E-6 2.25148E-6 L -1.78708E-6 0.05946 " pathEditMode="relative" rAng="0" ptsTypes="AA">
                                      <p:cBhvr>
                                        <p:cTn id="19" dur="750" spd="-100000" fill="hold"/>
                                        <p:tgtEl>
                                          <p:spTgt spid="14"/>
                                        </p:tgtEl>
                                        <p:attrNameLst>
                                          <p:attrName>ppt_x</p:attrName>
                                          <p:attrName>ppt_y</p:attrName>
                                        </p:attrNameLst>
                                      </p:cBhvr>
                                      <p:rCtr x="0" y="2973"/>
                                    </p:animMotion>
                                  </p:childTnLst>
                                </p:cTn>
                              </p:par>
                            </p:childTnLst>
                          </p:cTn>
                        </p:par>
                        <p:par>
                          <p:cTn id="20" fill="hold">
                            <p:stCondLst>
                              <p:cond delay="1750"/>
                            </p:stCondLst>
                            <p:childTnLst>
                              <p:par>
                                <p:cTn id="21" presetID="10" presetClass="entr" presetSubtype="0" fill="hold" grpId="0" nodeType="after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par>
                                <p:cTn id="24" presetID="63" presetClass="path" presetSubtype="0" accel="50000" decel="50000" fill="hold" grpId="1" nodeType="withEffect">
                                  <p:stCondLst>
                                    <p:cond delay="0"/>
                                  </p:stCondLst>
                                  <p:childTnLst>
                                    <p:animMotion origin="layout" path="M -0.02234 -0.00068 L -0.00358 -0.00068 " pathEditMode="relative" rAng="0" ptsTypes="AA">
                                      <p:cBhvr>
                                        <p:cTn id="25" dur="750" fill="hold"/>
                                        <p:tgtEl>
                                          <p:spTgt spid="10"/>
                                        </p:tgtEl>
                                        <p:attrNameLst>
                                          <p:attrName>ppt_x</p:attrName>
                                          <p:attrName>ppt_y</p:attrName>
                                        </p:attrNameLst>
                                      </p:cBhvr>
                                      <p:rCtr x="93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2" grpId="0" animBg="1"/>
      <p:bldP spid="12" grpId="1" animBg="1"/>
      <p:bldP spid="13" grpId="0" animBg="1"/>
      <p:bldP spid="13" grpId="1" animBg="1"/>
      <p:bldP spid="14" grpId="0" animBg="1"/>
      <p:bldP spid="14" grpId="1"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a:t>Trustworthiness</a:t>
            </a:r>
          </a:p>
        </p:txBody>
      </p:sp>
      <p:sp>
        <p:nvSpPr>
          <p:cNvPr id="3" name="Espace réservé du texte 2"/>
          <p:cNvSpPr>
            <a:spLocks noGrp="1"/>
          </p:cNvSpPr>
          <p:nvPr>
            <p:ph type="body" sz="quarter" idx="10"/>
          </p:nvPr>
        </p:nvSpPr>
        <p:spPr>
          <a:xfrm>
            <a:off x="274638" y="1212850"/>
            <a:ext cx="11887200" cy="2905411"/>
          </a:xfrm>
        </p:spPr>
        <p:txBody>
          <a:bodyPr/>
          <a:lstStyle/>
          <a:p>
            <a:pPr lvl="0"/>
            <a:r>
              <a:rPr lang="en-US"/>
              <a:t>Intel SGX supports enclave attestation to a relying party:</a:t>
            </a:r>
          </a:p>
          <a:p>
            <a:pPr marL="285750" lvl="1" indent="-285750">
              <a:buFont typeface="Arial" panose="020B0604020202020204" pitchFamily="34" charset="0"/>
              <a:buChar char="•"/>
            </a:pPr>
            <a:r>
              <a:rPr lang="en-US"/>
              <a:t>What software is running inside the enclave</a:t>
            </a:r>
          </a:p>
          <a:p>
            <a:pPr marL="285750" lvl="1" indent="-285750">
              <a:buFont typeface="Arial" panose="020B0604020202020204" pitchFamily="34" charset="0"/>
              <a:buChar char="•"/>
            </a:pPr>
            <a:r>
              <a:rPr lang="en-US"/>
              <a:t>Which execution environment the enclave is running at</a:t>
            </a:r>
          </a:p>
          <a:p>
            <a:pPr marL="285750" lvl="1" indent="-285750">
              <a:buFont typeface="Arial" panose="020B0604020202020204" pitchFamily="34" charset="0"/>
              <a:buChar char="•"/>
            </a:pPr>
            <a:r>
              <a:rPr lang="en-US"/>
              <a:t>Which Sealing Identity will be used by the enclave</a:t>
            </a:r>
          </a:p>
          <a:p>
            <a:pPr marL="285750" lvl="1" indent="-285750">
              <a:buFont typeface="Arial" panose="020B0604020202020204" pitchFamily="34" charset="0"/>
              <a:buChar char="•"/>
            </a:pPr>
            <a:r>
              <a:rPr lang="en-US"/>
              <a:t>What’s the CPU’s security level </a:t>
            </a:r>
            <a:endParaRPr lang="fr-FR"/>
          </a:p>
          <a:p>
            <a:pPr lvl="0">
              <a:spcBef>
                <a:spcPts val="1200"/>
              </a:spcBef>
            </a:pPr>
            <a:r>
              <a:rPr lang="en-US"/>
              <a:t>This </a:t>
            </a:r>
            <a:r>
              <a:rPr lang="en-US" dirty="0"/>
              <a:t>is </a:t>
            </a:r>
            <a:r>
              <a:rPr lang="en-US"/>
              <a:t>accomplished via a combination of SGX instructions that supports local attestation and an Intel provided attestation enclave to support remote attestation</a:t>
            </a:r>
          </a:p>
          <a:p>
            <a:pPr lvl="0">
              <a:spcBef>
                <a:spcPts val="1200"/>
              </a:spcBef>
            </a:pPr>
            <a:r>
              <a:rPr lang="en-US"/>
              <a:t>Once provisioned a secret, an enclave can seal its data using SGX instructions</a:t>
            </a:r>
            <a:endParaRPr lang="fr-FR"/>
          </a:p>
        </p:txBody>
      </p:sp>
      <p:sp>
        <p:nvSpPr>
          <p:cNvPr id="7" name="Rectangle 6">
            <a:extLst>
              <a:ext uri="{FF2B5EF4-FFF2-40B4-BE49-F238E27FC236}">
                <a16:creationId xmlns:a16="http://schemas.microsoft.com/office/drawing/2014/main" id="{5AF21F91-606E-41FB-8DE7-F07A1A036266}"/>
              </a:ext>
            </a:extLst>
          </p:cNvPr>
          <p:cNvSpPr/>
          <p:nvPr/>
        </p:nvSpPr>
        <p:spPr>
          <a:xfrm>
            <a:off x="46037" y="6582260"/>
            <a:ext cx="3919466" cy="276999"/>
          </a:xfrm>
          <a:prstGeom prst="rect">
            <a:avLst/>
          </a:prstGeom>
        </p:spPr>
        <p:txBody>
          <a:bodyPr wrap="square">
            <a:spAutoFit/>
          </a:bodyPr>
          <a:lstStyle/>
          <a:p>
            <a:pPr>
              <a:spcBef>
                <a:spcPts val="1200"/>
              </a:spcBef>
            </a:pPr>
            <a:r>
              <a:rPr lang="fr-FR" sz="1200"/>
              <a:t>Intel Source (</a:t>
            </a:r>
            <a:r>
              <a:rPr lang="en-US" sz="1200">
                <a:hlinkClick r:id="rId3"/>
              </a:rPr>
              <a:t>Intel Software Guard Extensions</a:t>
            </a:r>
            <a:r>
              <a:rPr lang="en-US" sz="1200"/>
              <a:t>) </a:t>
            </a:r>
          </a:p>
        </p:txBody>
      </p:sp>
    </p:spTree>
    <p:extLst>
      <p:ext uri="{BB962C8B-B14F-4D97-AF65-F5344CB8AC3E}">
        <p14:creationId xmlns:p14="http://schemas.microsoft.com/office/powerpoint/2010/main" val="1375507437"/>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419E0D-16F2-43BD-8B48-6AF29B7E91B4}"/>
              </a:ext>
            </a:extLst>
          </p:cNvPr>
          <p:cNvSpPr>
            <a:spLocks noGrp="1"/>
          </p:cNvSpPr>
          <p:nvPr>
            <p:ph type="title"/>
          </p:nvPr>
        </p:nvSpPr>
        <p:spPr>
          <a:xfrm>
            <a:off x="274638" y="331192"/>
            <a:ext cx="11889564" cy="860424"/>
          </a:xfrm>
        </p:spPr>
        <p:txBody>
          <a:bodyPr/>
          <a:lstStyle/>
          <a:p>
            <a:r>
              <a:rPr lang="en-US"/>
              <a:t>SGX Key hierarchy</a:t>
            </a:r>
            <a:br>
              <a:rPr lang="en-US"/>
            </a:br>
            <a:endParaRPr lang="en-US"/>
          </a:p>
        </p:txBody>
      </p:sp>
      <p:sp>
        <p:nvSpPr>
          <p:cNvPr id="5" name="Text Placeholder 4">
            <a:extLst>
              <a:ext uri="{FF2B5EF4-FFF2-40B4-BE49-F238E27FC236}">
                <a16:creationId xmlns:a16="http://schemas.microsoft.com/office/drawing/2014/main" id="{71D8ED55-75A1-4864-99BF-621BE9C08AAB}"/>
              </a:ext>
            </a:extLst>
          </p:cNvPr>
          <p:cNvSpPr>
            <a:spLocks noGrp="1"/>
          </p:cNvSpPr>
          <p:nvPr>
            <p:ph type="body" sz="quarter" idx="10"/>
          </p:nvPr>
        </p:nvSpPr>
        <p:spPr>
          <a:xfrm>
            <a:off x="274638" y="1212850"/>
            <a:ext cx="6502710" cy="4118050"/>
          </a:xfrm>
        </p:spPr>
        <p:txBody>
          <a:bodyPr/>
          <a:lstStyle/>
          <a:p>
            <a:pPr>
              <a:spcBef>
                <a:spcPts val="1200"/>
              </a:spcBef>
            </a:pPr>
            <a:r>
              <a:rPr lang="en-US"/>
              <a:t>Platform unique keys are made available to enclave software via EGETKEY </a:t>
            </a:r>
          </a:p>
          <a:p>
            <a:pPr>
              <a:spcBef>
                <a:spcPts val="1200"/>
              </a:spcBef>
            </a:pPr>
            <a:r>
              <a:rPr lang="en-US"/>
              <a:t>SGX offers various keys for different types of operations (attestation vs data protection) </a:t>
            </a:r>
          </a:p>
          <a:p>
            <a:pPr>
              <a:spcBef>
                <a:spcPts val="1200"/>
              </a:spcBef>
            </a:pPr>
            <a:r>
              <a:rPr lang="en-US"/>
              <a:t>EGETKEY uses a key derivation algorithm to generate enclave specific keys </a:t>
            </a:r>
          </a:p>
          <a:p>
            <a:pPr>
              <a:spcBef>
                <a:spcPts val="1200"/>
              </a:spcBef>
            </a:pPr>
            <a:r>
              <a:rPr lang="en-US"/>
              <a:t>Inputs to this algorithm are: </a:t>
            </a:r>
          </a:p>
          <a:p>
            <a:pPr marL="285750" lvl="1" indent="-285750">
              <a:buFont typeface="Arial" panose="020B0604020202020204" pitchFamily="34" charset="0"/>
              <a:buChar char="•"/>
            </a:pPr>
            <a:r>
              <a:rPr lang="en-US"/>
              <a:t>Enclave’s identity, </a:t>
            </a:r>
          </a:p>
          <a:p>
            <a:pPr marL="285750" lvl="1" indent="-285750">
              <a:buFont typeface="Arial" panose="020B0604020202020204" pitchFamily="34" charset="0"/>
              <a:buChar char="•"/>
            </a:pPr>
            <a:r>
              <a:rPr lang="en-US"/>
              <a:t>OwnerEpoch, </a:t>
            </a:r>
          </a:p>
          <a:p>
            <a:pPr marL="285750" lvl="1" indent="-285750">
              <a:buFont typeface="Arial" panose="020B0604020202020204" pitchFamily="34" charset="0"/>
              <a:buChar char="•"/>
            </a:pPr>
            <a:r>
              <a:rPr lang="en-US"/>
              <a:t>Key type</a:t>
            </a:r>
          </a:p>
        </p:txBody>
      </p:sp>
      <p:sp>
        <p:nvSpPr>
          <p:cNvPr id="7" name="Rectangle 6">
            <a:extLst>
              <a:ext uri="{FF2B5EF4-FFF2-40B4-BE49-F238E27FC236}">
                <a16:creationId xmlns:a16="http://schemas.microsoft.com/office/drawing/2014/main" id="{E0473BA5-5D3F-488C-9516-FDB5093F16A9}"/>
              </a:ext>
            </a:extLst>
          </p:cNvPr>
          <p:cNvSpPr/>
          <p:nvPr/>
        </p:nvSpPr>
        <p:spPr>
          <a:xfrm>
            <a:off x="46037" y="6582260"/>
            <a:ext cx="3919466" cy="276999"/>
          </a:xfrm>
          <a:prstGeom prst="rect">
            <a:avLst/>
          </a:prstGeom>
        </p:spPr>
        <p:txBody>
          <a:bodyPr wrap="square">
            <a:spAutoFit/>
          </a:bodyPr>
          <a:lstStyle/>
          <a:p>
            <a:pPr>
              <a:spcBef>
                <a:spcPts val="1200"/>
              </a:spcBef>
            </a:pPr>
            <a:r>
              <a:rPr lang="fr-FR" sz="1200"/>
              <a:t>Intel Source (</a:t>
            </a:r>
            <a:r>
              <a:rPr lang="en-US" sz="1200">
                <a:hlinkClick r:id="rId2"/>
              </a:rPr>
              <a:t>Intel Software Guard Extensions</a:t>
            </a:r>
            <a:r>
              <a:rPr lang="en-US" sz="1200"/>
              <a:t>) </a:t>
            </a:r>
          </a:p>
        </p:txBody>
      </p:sp>
      <p:sp>
        <p:nvSpPr>
          <p:cNvPr id="3" name="Rectangle 2">
            <a:extLst>
              <a:ext uri="{FF2B5EF4-FFF2-40B4-BE49-F238E27FC236}">
                <a16:creationId xmlns:a16="http://schemas.microsoft.com/office/drawing/2014/main" id="{B366784E-5BFC-4094-9D93-7C03BDFD1888}"/>
              </a:ext>
            </a:extLst>
          </p:cNvPr>
          <p:cNvSpPr/>
          <p:nvPr/>
        </p:nvSpPr>
        <p:spPr>
          <a:xfrm>
            <a:off x="7224774" y="1783578"/>
            <a:ext cx="1234438" cy="452990"/>
          </a:xfrm>
          <a:prstGeom prst="rect">
            <a:avLst/>
          </a:prstGeom>
          <a:solidFill>
            <a:srgbClr val="FFFFFF">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050" kern="0">
                <a:solidFill>
                  <a:srgbClr val="000000"/>
                </a:solidFill>
                <a:latin typeface="Segoe UI Semibold"/>
                <a:cs typeface="Segoe UI" pitchFamily="34" charset="0"/>
              </a:rPr>
              <a:t>Seal Key</a:t>
            </a:r>
          </a:p>
        </p:txBody>
      </p:sp>
      <p:sp>
        <p:nvSpPr>
          <p:cNvPr id="4" name="Rectangle 3">
            <a:extLst>
              <a:ext uri="{FF2B5EF4-FFF2-40B4-BE49-F238E27FC236}">
                <a16:creationId xmlns:a16="http://schemas.microsoft.com/office/drawing/2014/main" id="{06152F85-B4CF-4DAB-9D5C-A85817477F9E}"/>
              </a:ext>
            </a:extLst>
          </p:cNvPr>
          <p:cNvSpPr/>
          <p:nvPr/>
        </p:nvSpPr>
        <p:spPr>
          <a:xfrm>
            <a:off x="8580437" y="1783578"/>
            <a:ext cx="1234438" cy="452990"/>
          </a:xfrm>
          <a:prstGeom prst="rect">
            <a:avLst/>
          </a:prstGeom>
          <a:solidFill>
            <a:srgbClr val="FFFFFF">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050" kern="0">
                <a:solidFill>
                  <a:srgbClr val="000000"/>
                </a:solidFill>
                <a:latin typeface="Segoe UI Semibold"/>
                <a:cs typeface="Segoe UI" pitchFamily="34" charset="0"/>
              </a:rPr>
              <a:t>Provisioning Key</a:t>
            </a:r>
          </a:p>
        </p:txBody>
      </p:sp>
      <p:sp>
        <p:nvSpPr>
          <p:cNvPr id="15" name="Rectangle 14">
            <a:extLst>
              <a:ext uri="{FF2B5EF4-FFF2-40B4-BE49-F238E27FC236}">
                <a16:creationId xmlns:a16="http://schemas.microsoft.com/office/drawing/2014/main" id="{D8B97EDA-6271-4093-84FE-C5F672AAF898}"/>
              </a:ext>
            </a:extLst>
          </p:cNvPr>
          <p:cNvSpPr/>
          <p:nvPr/>
        </p:nvSpPr>
        <p:spPr>
          <a:xfrm>
            <a:off x="10374575" y="5140662"/>
            <a:ext cx="1457656" cy="452990"/>
          </a:xfrm>
          <a:prstGeom prst="rect">
            <a:avLst/>
          </a:prstGeom>
          <a:pattFill prst="ltUpDiag">
            <a:fgClr>
              <a:srgbClr val="3C3C41">
                <a:lumMod val="25000"/>
                <a:lumOff val="75000"/>
              </a:srgbClr>
            </a:fgClr>
            <a:bgClr>
              <a:sysClr val="window" lastClr="FFFFFF"/>
            </a:bgClr>
          </a:pattFill>
          <a:ln w="12700" cap="flat" cmpd="sng" algn="ctr">
            <a:noFill/>
            <a:prstDash val="solid"/>
            <a:miter lim="800000"/>
          </a:ln>
          <a:effectLst/>
        </p:spPr>
        <p:txBody>
          <a:bodyPr rtlCol="0" anchor="ctr"/>
          <a:lstStyle/>
          <a:p>
            <a:pPr algn="ctr" defTabSz="932418"/>
            <a:r>
              <a:rPr lang="en-US" sz="1050" kern="0">
                <a:latin typeface="Segoe UI Semibold"/>
                <a:cs typeface="Segoe UI Light" panose="020B0502040204020203" pitchFamily="34" charset="0"/>
              </a:rPr>
              <a:t>Platform Identity</a:t>
            </a:r>
          </a:p>
        </p:txBody>
      </p:sp>
      <p:sp>
        <p:nvSpPr>
          <p:cNvPr id="17" name="Rectangle 16">
            <a:extLst>
              <a:ext uri="{FF2B5EF4-FFF2-40B4-BE49-F238E27FC236}">
                <a16:creationId xmlns:a16="http://schemas.microsoft.com/office/drawing/2014/main" id="{207AFD21-7876-4EF0-B347-8B8CD623B3E5}"/>
              </a:ext>
            </a:extLst>
          </p:cNvPr>
          <p:cNvSpPr/>
          <p:nvPr/>
        </p:nvSpPr>
        <p:spPr>
          <a:xfrm>
            <a:off x="7156419" y="4167256"/>
            <a:ext cx="971006" cy="452990"/>
          </a:xfrm>
          <a:prstGeom prst="rect">
            <a:avLst/>
          </a:prstGeom>
          <a:solidFill>
            <a:schemeClr val="accent2">
              <a:lumMod val="40000"/>
              <a:lumOff val="60000"/>
            </a:scheme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900" kern="0">
                <a:solidFill>
                  <a:srgbClr val="000000"/>
                </a:solidFill>
                <a:latin typeface="Segoe UI Semibold"/>
                <a:cs typeface="Segoe UI" pitchFamily="34" charset="0"/>
              </a:rPr>
              <a:t>Provision</a:t>
            </a:r>
          </a:p>
        </p:txBody>
      </p:sp>
      <p:sp>
        <p:nvSpPr>
          <p:cNvPr id="21" name="Flowchart: Terminator 20">
            <a:extLst>
              <a:ext uri="{FF2B5EF4-FFF2-40B4-BE49-F238E27FC236}">
                <a16:creationId xmlns:a16="http://schemas.microsoft.com/office/drawing/2014/main" id="{F2B16137-FE98-4DEA-9140-1795C1571D32}"/>
              </a:ext>
            </a:extLst>
          </p:cNvPr>
          <p:cNvSpPr/>
          <p:nvPr/>
        </p:nvSpPr>
        <p:spPr>
          <a:xfrm>
            <a:off x="8444312" y="2527149"/>
            <a:ext cx="1506689" cy="452990"/>
          </a:xfrm>
          <a:prstGeom prst="flowChartTerminator">
            <a:avLst/>
          </a:prstGeom>
          <a:solidFill>
            <a:schemeClr val="tx1">
              <a:lumMod val="40000"/>
              <a:lumOff val="60000"/>
            </a:scheme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050" kern="0">
                <a:solidFill>
                  <a:srgbClr val="000000"/>
                </a:solidFill>
                <a:latin typeface="Segoe UI Semibold"/>
                <a:cs typeface="Segoe UI" pitchFamily="34" charset="0"/>
              </a:rPr>
              <a:t>Key Recovery Transformations</a:t>
            </a:r>
          </a:p>
        </p:txBody>
      </p:sp>
      <p:cxnSp>
        <p:nvCxnSpPr>
          <p:cNvPr id="45" name="Connector: Elbow 44">
            <a:extLst>
              <a:ext uri="{FF2B5EF4-FFF2-40B4-BE49-F238E27FC236}">
                <a16:creationId xmlns:a16="http://schemas.microsoft.com/office/drawing/2014/main" id="{0EDA9615-201B-48CA-8986-314C97C64AE1}"/>
              </a:ext>
            </a:extLst>
          </p:cNvPr>
          <p:cNvCxnSpPr>
            <a:cxnSpLocks/>
            <a:stCxn id="3" idx="2"/>
            <a:endCxn id="71" idx="0"/>
          </p:cNvCxnSpPr>
          <p:nvPr/>
        </p:nvCxnSpPr>
        <p:spPr>
          <a:xfrm rot="16200000" flipH="1">
            <a:off x="7728738" y="2349822"/>
            <a:ext cx="1107162" cy="880653"/>
          </a:xfrm>
          <a:prstGeom prst="bentConnector3">
            <a:avLst>
              <a:gd name="adj1" fmla="val 8097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5" name="Connector: Elbow 54">
            <a:extLst>
              <a:ext uri="{FF2B5EF4-FFF2-40B4-BE49-F238E27FC236}">
                <a16:creationId xmlns:a16="http://schemas.microsoft.com/office/drawing/2014/main" id="{6D3CB32F-B80E-4FB0-A94A-C46716E1C45B}"/>
              </a:ext>
            </a:extLst>
          </p:cNvPr>
          <p:cNvCxnSpPr>
            <a:cxnSpLocks/>
            <a:stCxn id="4" idx="2"/>
            <a:endCxn id="21" idx="0"/>
          </p:cNvCxnSpPr>
          <p:nvPr/>
        </p:nvCxnSpPr>
        <p:spPr>
          <a:xfrm rot="16200000" flipH="1">
            <a:off x="9052366" y="2381857"/>
            <a:ext cx="290581" cy="1"/>
          </a:xfrm>
          <a:prstGeom prst="bentConnector3">
            <a:avLst>
              <a:gd name="adj1" fmla="val 50000"/>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1" name="Flowchart: Terminator 70">
            <a:extLst>
              <a:ext uri="{FF2B5EF4-FFF2-40B4-BE49-F238E27FC236}">
                <a16:creationId xmlns:a16="http://schemas.microsoft.com/office/drawing/2014/main" id="{C52B9E56-A8CC-4F21-A043-CC1D8AE592D3}"/>
              </a:ext>
            </a:extLst>
          </p:cNvPr>
          <p:cNvSpPr/>
          <p:nvPr/>
        </p:nvSpPr>
        <p:spPr>
          <a:xfrm>
            <a:off x="7453312" y="3343730"/>
            <a:ext cx="2538668" cy="452990"/>
          </a:xfrm>
          <a:prstGeom prst="flowChartTerminator">
            <a:avLst/>
          </a:prstGeom>
          <a:solidFill>
            <a:schemeClr val="tx1">
              <a:lumMod val="40000"/>
              <a:lumOff val="60000"/>
            </a:scheme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050" kern="0">
                <a:solidFill>
                  <a:srgbClr val="000000"/>
                </a:solidFill>
                <a:latin typeface="Segoe UI Semibold"/>
                <a:cs typeface="Segoe UI" pitchFamily="34" charset="0"/>
              </a:rPr>
              <a:t>Derives</a:t>
            </a:r>
          </a:p>
        </p:txBody>
      </p:sp>
      <p:cxnSp>
        <p:nvCxnSpPr>
          <p:cNvPr id="82" name="Connector: Elbow 81">
            <a:extLst>
              <a:ext uri="{FF2B5EF4-FFF2-40B4-BE49-F238E27FC236}">
                <a16:creationId xmlns:a16="http://schemas.microsoft.com/office/drawing/2014/main" id="{8F0D86CA-6652-4058-BA1F-7F22A30B345C}"/>
              </a:ext>
            </a:extLst>
          </p:cNvPr>
          <p:cNvCxnSpPr>
            <a:cxnSpLocks/>
            <a:stCxn id="21" idx="2"/>
            <a:endCxn id="71" idx="0"/>
          </p:cNvCxnSpPr>
          <p:nvPr/>
        </p:nvCxnSpPr>
        <p:spPr>
          <a:xfrm rot="5400000">
            <a:off x="8778357" y="2924429"/>
            <a:ext cx="363591" cy="475011"/>
          </a:xfrm>
          <a:prstGeom prst="bentConnector3">
            <a:avLst>
              <a:gd name="adj1" fmla="val 40433"/>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91" name="Rectangle 90">
            <a:extLst>
              <a:ext uri="{FF2B5EF4-FFF2-40B4-BE49-F238E27FC236}">
                <a16:creationId xmlns:a16="http://schemas.microsoft.com/office/drawing/2014/main" id="{1245EE63-55C5-41FA-B0CE-50C98B1A954D}"/>
              </a:ext>
            </a:extLst>
          </p:cNvPr>
          <p:cNvSpPr/>
          <p:nvPr/>
        </p:nvSpPr>
        <p:spPr>
          <a:xfrm>
            <a:off x="8232245" y="4167256"/>
            <a:ext cx="980803" cy="452990"/>
          </a:xfrm>
          <a:prstGeom prst="rect">
            <a:avLst/>
          </a:prstGeom>
          <a:solidFill>
            <a:schemeClr val="accent2">
              <a:lumMod val="40000"/>
              <a:lumOff val="60000"/>
            </a:scheme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900" kern="0">
                <a:solidFill>
                  <a:srgbClr val="000000"/>
                </a:solidFill>
                <a:latin typeface="Segoe UI Semibold"/>
                <a:cs typeface="Segoe UI" pitchFamily="34" charset="0"/>
              </a:rPr>
              <a:t>Report</a:t>
            </a:r>
          </a:p>
        </p:txBody>
      </p:sp>
      <p:sp>
        <p:nvSpPr>
          <p:cNvPr id="93" name="Rectangle 92">
            <a:extLst>
              <a:ext uri="{FF2B5EF4-FFF2-40B4-BE49-F238E27FC236}">
                <a16:creationId xmlns:a16="http://schemas.microsoft.com/office/drawing/2014/main" id="{7FCBEB80-6159-436B-862E-19EDBE895CA5}"/>
              </a:ext>
            </a:extLst>
          </p:cNvPr>
          <p:cNvSpPr/>
          <p:nvPr/>
        </p:nvSpPr>
        <p:spPr>
          <a:xfrm>
            <a:off x="9299816" y="4167256"/>
            <a:ext cx="980803" cy="452990"/>
          </a:xfrm>
          <a:prstGeom prst="rect">
            <a:avLst/>
          </a:prstGeom>
          <a:solidFill>
            <a:schemeClr val="accent2">
              <a:lumMod val="40000"/>
              <a:lumOff val="60000"/>
            </a:scheme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900" kern="0">
                <a:solidFill>
                  <a:srgbClr val="000000"/>
                </a:solidFill>
                <a:latin typeface="Segoe UI Semibold"/>
                <a:cs typeface="Segoe UI" pitchFamily="34" charset="0"/>
              </a:rPr>
              <a:t>Seal</a:t>
            </a:r>
          </a:p>
        </p:txBody>
      </p:sp>
      <p:sp>
        <p:nvSpPr>
          <p:cNvPr id="99" name="Rectangle 98">
            <a:extLst>
              <a:ext uri="{FF2B5EF4-FFF2-40B4-BE49-F238E27FC236}">
                <a16:creationId xmlns:a16="http://schemas.microsoft.com/office/drawing/2014/main" id="{305EECB1-5AA7-4227-84C0-4CC24B07FB3F}"/>
              </a:ext>
            </a:extLst>
          </p:cNvPr>
          <p:cNvSpPr/>
          <p:nvPr/>
        </p:nvSpPr>
        <p:spPr>
          <a:xfrm>
            <a:off x="10389498" y="2525553"/>
            <a:ext cx="1465917" cy="452990"/>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050" kern="0">
                <a:solidFill>
                  <a:schemeClr val="bg1"/>
                </a:solidFill>
                <a:latin typeface="Segoe UI Semibold"/>
                <a:cs typeface="Segoe UI" pitchFamily="34" charset="0"/>
              </a:rPr>
              <a:t>Current Security Versions</a:t>
            </a:r>
          </a:p>
        </p:txBody>
      </p:sp>
      <p:sp>
        <p:nvSpPr>
          <p:cNvPr id="100" name="Rectangle 99">
            <a:extLst>
              <a:ext uri="{FF2B5EF4-FFF2-40B4-BE49-F238E27FC236}">
                <a16:creationId xmlns:a16="http://schemas.microsoft.com/office/drawing/2014/main" id="{DB2901EB-C909-4C18-914A-67F4C78168DA}"/>
              </a:ext>
            </a:extLst>
          </p:cNvPr>
          <p:cNvSpPr/>
          <p:nvPr/>
        </p:nvSpPr>
        <p:spPr>
          <a:xfrm>
            <a:off x="10389498" y="3634486"/>
            <a:ext cx="1465917" cy="452990"/>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050" kern="0">
                <a:solidFill>
                  <a:schemeClr val="bg1"/>
                </a:solidFill>
                <a:latin typeface="Segoe UI Semibold"/>
                <a:cs typeface="Segoe UI" pitchFamily="34" charset="0"/>
              </a:rPr>
              <a:t>OwnerEpoch</a:t>
            </a:r>
          </a:p>
        </p:txBody>
      </p:sp>
      <p:sp>
        <p:nvSpPr>
          <p:cNvPr id="102" name="Rectangle 101">
            <a:extLst>
              <a:ext uri="{FF2B5EF4-FFF2-40B4-BE49-F238E27FC236}">
                <a16:creationId xmlns:a16="http://schemas.microsoft.com/office/drawing/2014/main" id="{E9340DC8-FCE4-4234-9311-B7B3A575A8CE}"/>
              </a:ext>
            </a:extLst>
          </p:cNvPr>
          <p:cNvSpPr/>
          <p:nvPr/>
        </p:nvSpPr>
        <p:spPr>
          <a:xfrm>
            <a:off x="10389498" y="3074768"/>
            <a:ext cx="1465917" cy="452990"/>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050" kern="0">
                <a:solidFill>
                  <a:schemeClr val="bg1"/>
                </a:solidFill>
                <a:latin typeface="Segoe UI Semibold"/>
                <a:cs typeface="Segoe UI" pitchFamily="34" charset="0"/>
              </a:rPr>
              <a:t>Enclave Measurements</a:t>
            </a:r>
          </a:p>
        </p:txBody>
      </p:sp>
      <p:cxnSp>
        <p:nvCxnSpPr>
          <p:cNvPr id="106" name="Connector: Elbow 105">
            <a:extLst>
              <a:ext uri="{FF2B5EF4-FFF2-40B4-BE49-F238E27FC236}">
                <a16:creationId xmlns:a16="http://schemas.microsoft.com/office/drawing/2014/main" id="{73A5A1FE-F563-4B08-A8D6-6AE8B1409EA0}"/>
              </a:ext>
            </a:extLst>
          </p:cNvPr>
          <p:cNvCxnSpPr>
            <a:cxnSpLocks/>
            <a:stCxn id="99" idx="1"/>
            <a:endCxn id="21" idx="3"/>
          </p:cNvCxnSpPr>
          <p:nvPr/>
        </p:nvCxnSpPr>
        <p:spPr>
          <a:xfrm rot="10800000" flipV="1">
            <a:off x="9951002" y="2752048"/>
            <a:ext cx="438497" cy="1596"/>
          </a:xfrm>
          <a:prstGeom prst="bentConnector3">
            <a:avLst>
              <a:gd name="adj1" fmla="val 50000"/>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0" name="Connector: Elbow 109">
            <a:extLst>
              <a:ext uri="{FF2B5EF4-FFF2-40B4-BE49-F238E27FC236}">
                <a16:creationId xmlns:a16="http://schemas.microsoft.com/office/drawing/2014/main" id="{9F3AA952-2DE3-442A-B262-C7CF7B1DC0C0}"/>
              </a:ext>
            </a:extLst>
          </p:cNvPr>
          <p:cNvCxnSpPr>
            <a:cxnSpLocks/>
            <a:stCxn id="102" idx="1"/>
            <a:endCxn id="71" idx="3"/>
          </p:cNvCxnSpPr>
          <p:nvPr/>
        </p:nvCxnSpPr>
        <p:spPr>
          <a:xfrm rot="10800000" flipV="1">
            <a:off x="9991980" y="3301263"/>
            <a:ext cx="397518" cy="268962"/>
          </a:xfrm>
          <a:prstGeom prst="bentConnector3">
            <a:avLst>
              <a:gd name="adj1" fmla="val 50000"/>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4" name="Connector: Elbow 113">
            <a:extLst>
              <a:ext uri="{FF2B5EF4-FFF2-40B4-BE49-F238E27FC236}">
                <a16:creationId xmlns:a16="http://schemas.microsoft.com/office/drawing/2014/main" id="{CBCCA418-5E80-4E25-9033-12058211C290}"/>
              </a:ext>
            </a:extLst>
          </p:cNvPr>
          <p:cNvCxnSpPr>
            <a:cxnSpLocks/>
            <a:stCxn id="100" idx="1"/>
            <a:endCxn id="71" idx="3"/>
          </p:cNvCxnSpPr>
          <p:nvPr/>
        </p:nvCxnSpPr>
        <p:spPr>
          <a:xfrm rot="10800000">
            <a:off x="9991980" y="3570225"/>
            <a:ext cx="397518" cy="290756"/>
          </a:xfrm>
          <a:prstGeom prst="bentConnector3">
            <a:avLst>
              <a:gd name="adj1" fmla="val 50000"/>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8" name="Connector: Elbow 117">
            <a:extLst>
              <a:ext uri="{FF2B5EF4-FFF2-40B4-BE49-F238E27FC236}">
                <a16:creationId xmlns:a16="http://schemas.microsoft.com/office/drawing/2014/main" id="{348C2B01-1728-4589-83EB-D9FDF645CD8A}"/>
              </a:ext>
            </a:extLst>
          </p:cNvPr>
          <p:cNvCxnSpPr>
            <a:cxnSpLocks/>
            <a:stCxn id="71" idx="2"/>
            <a:endCxn id="91" idx="0"/>
          </p:cNvCxnSpPr>
          <p:nvPr/>
        </p:nvCxnSpPr>
        <p:spPr>
          <a:xfrm rot="16200000" flipH="1">
            <a:off x="8537378" y="3981987"/>
            <a:ext cx="370536" cy="1"/>
          </a:xfrm>
          <a:prstGeom prst="bentConnector3">
            <a:avLst>
              <a:gd name="adj1" fmla="val 50000"/>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2" name="Connector: Elbow 121">
            <a:extLst>
              <a:ext uri="{FF2B5EF4-FFF2-40B4-BE49-F238E27FC236}">
                <a16:creationId xmlns:a16="http://schemas.microsoft.com/office/drawing/2014/main" id="{4B8DEF68-3780-4E28-AB0F-9FDC7A87AEA9}"/>
              </a:ext>
            </a:extLst>
          </p:cNvPr>
          <p:cNvCxnSpPr>
            <a:cxnSpLocks/>
            <a:stCxn id="71" idx="2"/>
            <a:endCxn id="93" idx="0"/>
          </p:cNvCxnSpPr>
          <p:nvPr/>
        </p:nvCxnSpPr>
        <p:spPr>
          <a:xfrm rot="16200000" flipH="1">
            <a:off x="9071164" y="3448202"/>
            <a:ext cx="370536" cy="1067572"/>
          </a:xfrm>
          <a:prstGeom prst="bentConnector3">
            <a:avLst>
              <a:gd name="adj1" fmla="val 50000"/>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7" name="Connector: Elbow 126">
            <a:extLst>
              <a:ext uri="{FF2B5EF4-FFF2-40B4-BE49-F238E27FC236}">
                <a16:creationId xmlns:a16="http://schemas.microsoft.com/office/drawing/2014/main" id="{142780A7-F671-4BBC-84D1-F27BA075D7BE}"/>
              </a:ext>
            </a:extLst>
          </p:cNvPr>
          <p:cNvCxnSpPr>
            <a:cxnSpLocks/>
            <a:stCxn id="71" idx="2"/>
            <a:endCxn id="17" idx="0"/>
          </p:cNvCxnSpPr>
          <p:nvPr/>
        </p:nvCxnSpPr>
        <p:spPr>
          <a:xfrm rot="5400000">
            <a:off x="7997016" y="3441626"/>
            <a:ext cx="370536" cy="1080724"/>
          </a:xfrm>
          <a:prstGeom prst="bentConnector3">
            <a:avLst>
              <a:gd name="adj1" fmla="val 50000"/>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134" name="Graphic 133" descr="Cloud">
            <a:extLst>
              <a:ext uri="{FF2B5EF4-FFF2-40B4-BE49-F238E27FC236}">
                <a16:creationId xmlns:a16="http://schemas.microsoft.com/office/drawing/2014/main" id="{05EF384C-5C23-488A-A693-7913AB3610B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254872" y="4773672"/>
            <a:ext cx="1186970" cy="1186970"/>
          </a:xfrm>
          <a:prstGeom prst="rect">
            <a:avLst/>
          </a:prstGeom>
        </p:spPr>
      </p:pic>
      <p:cxnSp>
        <p:nvCxnSpPr>
          <p:cNvPr id="136" name="Connector: Elbow 135">
            <a:extLst>
              <a:ext uri="{FF2B5EF4-FFF2-40B4-BE49-F238E27FC236}">
                <a16:creationId xmlns:a16="http://schemas.microsoft.com/office/drawing/2014/main" id="{AA69A97D-5B07-4646-88DE-38C2BDAA4A21}"/>
              </a:ext>
            </a:extLst>
          </p:cNvPr>
          <p:cNvCxnSpPr>
            <a:cxnSpLocks/>
            <a:stCxn id="17" idx="2"/>
            <a:endCxn id="134" idx="1"/>
          </p:cNvCxnSpPr>
          <p:nvPr/>
        </p:nvCxnSpPr>
        <p:spPr>
          <a:xfrm rot="16200000" flipH="1">
            <a:off x="7574942" y="4687226"/>
            <a:ext cx="746911" cy="612950"/>
          </a:xfrm>
          <a:prstGeom prst="bentConnector2">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2" name="Straight Arrow Connector 151">
            <a:extLst>
              <a:ext uri="{FF2B5EF4-FFF2-40B4-BE49-F238E27FC236}">
                <a16:creationId xmlns:a16="http://schemas.microsoft.com/office/drawing/2014/main" id="{9EE44B70-BA61-424C-B7A0-A26B5ADC3316}"/>
              </a:ext>
            </a:extLst>
          </p:cNvPr>
          <p:cNvCxnSpPr>
            <a:cxnSpLocks/>
            <a:stCxn id="134" idx="3"/>
            <a:endCxn id="15" idx="1"/>
          </p:cNvCxnSpPr>
          <p:nvPr/>
        </p:nvCxnSpPr>
        <p:spPr>
          <a:xfrm>
            <a:off x="9441842" y="5367157"/>
            <a:ext cx="932733" cy="0"/>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57" name="TextBox 156">
            <a:extLst>
              <a:ext uri="{FF2B5EF4-FFF2-40B4-BE49-F238E27FC236}">
                <a16:creationId xmlns:a16="http://schemas.microsoft.com/office/drawing/2014/main" id="{7E6A073C-E2B5-4DAA-886E-0BEE115733B3}"/>
              </a:ext>
            </a:extLst>
          </p:cNvPr>
          <p:cNvSpPr txBox="1"/>
          <p:nvPr/>
        </p:nvSpPr>
        <p:spPr>
          <a:xfrm>
            <a:off x="8133154" y="5730886"/>
            <a:ext cx="1398667" cy="383182"/>
          </a:xfrm>
          <a:prstGeom prst="rect">
            <a:avLst/>
          </a:prstGeom>
          <a:noFill/>
        </p:spPr>
        <p:txBody>
          <a:bodyPr wrap="square">
            <a:spAutoFit/>
          </a:bodyPr>
          <a:lstStyle/>
          <a:p>
            <a:pPr algn="ctr" defTabSz="932472" fontAlgn="base">
              <a:lnSpc>
                <a:spcPct val="90000"/>
              </a:lnSpc>
              <a:spcBef>
                <a:spcPct val="0"/>
              </a:spcBef>
              <a:spcAft>
                <a:spcPct val="0"/>
              </a:spcAft>
            </a:pPr>
            <a:r>
              <a:rPr lang="en-US" sz="1050" kern="0">
                <a:solidFill>
                  <a:srgbClr val="000000"/>
                </a:solidFill>
                <a:latin typeface="Segoe UI Semibold"/>
                <a:cs typeface="Segoe UI" pitchFamily="34" charset="0"/>
              </a:rPr>
              <a:t>Intel Provisioning Service</a:t>
            </a:r>
          </a:p>
        </p:txBody>
      </p:sp>
      <p:sp>
        <p:nvSpPr>
          <p:cNvPr id="167" name="Rectangle 166">
            <a:extLst>
              <a:ext uri="{FF2B5EF4-FFF2-40B4-BE49-F238E27FC236}">
                <a16:creationId xmlns:a16="http://schemas.microsoft.com/office/drawing/2014/main" id="{BDD816D2-D7D8-4650-A619-CF9F87B0B5DC}"/>
              </a:ext>
            </a:extLst>
          </p:cNvPr>
          <p:cNvSpPr/>
          <p:nvPr/>
        </p:nvSpPr>
        <p:spPr>
          <a:xfrm>
            <a:off x="10617003" y="309958"/>
            <a:ext cx="1103510" cy="245999"/>
          </a:xfrm>
          <a:prstGeom prst="rect">
            <a:avLst/>
          </a:prstGeom>
          <a:solidFill>
            <a:srgbClr val="E6E6E6"/>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900" kern="0">
                <a:solidFill>
                  <a:srgbClr val="000000"/>
                </a:solidFill>
                <a:latin typeface="Segoe UI Semibold"/>
                <a:cs typeface="Segoe UI" pitchFamily="34" charset="0"/>
              </a:rPr>
              <a:t>Hardware</a:t>
            </a:r>
            <a:endParaRPr lang="en-US" sz="800" kern="0">
              <a:solidFill>
                <a:srgbClr val="000000"/>
              </a:solidFill>
              <a:latin typeface="Segoe UI Semibold"/>
              <a:cs typeface="Segoe UI" pitchFamily="34" charset="0"/>
            </a:endParaRPr>
          </a:p>
        </p:txBody>
      </p:sp>
      <p:sp>
        <p:nvSpPr>
          <p:cNvPr id="169" name="Rectangle 168">
            <a:extLst>
              <a:ext uri="{FF2B5EF4-FFF2-40B4-BE49-F238E27FC236}">
                <a16:creationId xmlns:a16="http://schemas.microsoft.com/office/drawing/2014/main" id="{10B8D0F9-B5E1-4AEE-95F6-2E6FB44EB0D3}"/>
              </a:ext>
            </a:extLst>
          </p:cNvPr>
          <p:cNvSpPr/>
          <p:nvPr/>
        </p:nvSpPr>
        <p:spPr>
          <a:xfrm>
            <a:off x="10617003" y="601662"/>
            <a:ext cx="1124341" cy="261437"/>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900" kern="0">
                <a:solidFill>
                  <a:schemeClr val="bg1"/>
                </a:solidFill>
                <a:latin typeface="Segoe UI Semibold"/>
                <a:cs typeface="Segoe UI" pitchFamily="34" charset="0"/>
              </a:rPr>
              <a:t>Data</a:t>
            </a:r>
            <a:endParaRPr lang="en-US" sz="800" kern="0">
              <a:solidFill>
                <a:schemeClr val="bg1"/>
              </a:solidFill>
              <a:latin typeface="Segoe UI Semibold"/>
              <a:cs typeface="Segoe UI" pitchFamily="34" charset="0"/>
            </a:endParaRPr>
          </a:p>
        </p:txBody>
      </p:sp>
      <p:sp>
        <p:nvSpPr>
          <p:cNvPr id="171" name="Rectangle 170">
            <a:extLst>
              <a:ext uri="{FF2B5EF4-FFF2-40B4-BE49-F238E27FC236}">
                <a16:creationId xmlns:a16="http://schemas.microsoft.com/office/drawing/2014/main" id="{93AEB785-EEAB-4BD2-B000-1A2C3362C9C4}"/>
              </a:ext>
            </a:extLst>
          </p:cNvPr>
          <p:cNvSpPr/>
          <p:nvPr/>
        </p:nvSpPr>
        <p:spPr>
          <a:xfrm>
            <a:off x="10637837" y="950447"/>
            <a:ext cx="1082675" cy="240304"/>
          </a:xfrm>
          <a:prstGeom prst="rect">
            <a:avLst/>
          </a:prstGeom>
          <a:pattFill prst="ltUpDiag">
            <a:fgClr>
              <a:srgbClr val="3C3C41">
                <a:lumMod val="25000"/>
                <a:lumOff val="75000"/>
              </a:srgbClr>
            </a:fgClr>
            <a:bgClr>
              <a:sysClr val="window" lastClr="FFFFFF"/>
            </a:bgClr>
          </a:pattFill>
          <a:ln w="12700" cap="flat" cmpd="sng" algn="ctr">
            <a:noFill/>
            <a:prstDash val="solid"/>
            <a:miter lim="800000"/>
          </a:ln>
          <a:effectLst/>
        </p:spPr>
        <p:txBody>
          <a:bodyPr rtlCol="0" anchor="ctr"/>
          <a:lstStyle/>
          <a:p>
            <a:pPr algn="ctr" defTabSz="932418"/>
            <a:r>
              <a:rPr lang="en-US" sz="900" kern="0">
                <a:latin typeface="Segoe UI Semibold"/>
                <a:cs typeface="Segoe UI Light" panose="020B0502040204020203" pitchFamily="34" charset="0"/>
              </a:rPr>
              <a:t>Enclave SW</a:t>
            </a:r>
          </a:p>
        </p:txBody>
      </p:sp>
      <p:sp>
        <p:nvSpPr>
          <p:cNvPr id="173" name="Rectangle 172">
            <a:extLst>
              <a:ext uri="{FF2B5EF4-FFF2-40B4-BE49-F238E27FC236}">
                <a16:creationId xmlns:a16="http://schemas.microsoft.com/office/drawing/2014/main" id="{1F5D9216-103E-4FD9-BBE9-35AE526CF7EB}"/>
              </a:ext>
            </a:extLst>
          </p:cNvPr>
          <p:cNvSpPr/>
          <p:nvPr/>
        </p:nvSpPr>
        <p:spPr>
          <a:xfrm>
            <a:off x="10617003" y="1258454"/>
            <a:ext cx="1124342" cy="268154"/>
          </a:xfrm>
          <a:prstGeom prst="rect">
            <a:avLst/>
          </a:prstGeom>
          <a:solidFill>
            <a:schemeClr val="accent2">
              <a:lumMod val="40000"/>
              <a:lumOff val="60000"/>
            </a:scheme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900" kern="0">
                <a:solidFill>
                  <a:srgbClr val="000000"/>
                </a:solidFill>
                <a:latin typeface="Segoe UI Semibold"/>
                <a:cs typeface="Segoe UI" pitchFamily="34" charset="0"/>
              </a:rPr>
              <a:t>Derived Key</a:t>
            </a:r>
          </a:p>
        </p:txBody>
      </p:sp>
    </p:spTree>
    <p:extLst>
      <p:ext uri="{BB962C8B-B14F-4D97-AF65-F5344CB8AC3E}">
        <p14:creationId xmlns:p14="http://schemas.microsoft.com/office/powerpoint/2010/main" val="746371058"/>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Rectangle 124">
            <a:extLst>
              <a:ext uri="{FF2B5EF4-FFF2-40B4-BE49-F238E27FC236}">
                <a16:creationId xmlns:a16="http://schemas.microsoft.com/office/drawing/2014/main" id="{73148D2B-8E3E-40D8-8D31-E182F09F186A}"/>
              </a:ext>
            </a:extLst>
          </p:cNvPr>
          <p:cNvSpPr/>
          <p:nvPr/>
        </p:nvSpPr>
        <p:spPr>
          <a:xfrm rot="16200000">
            <a:off x="69352" y="3231386"/>
            <a:ext cx="4430021" cy="1276251"/>
          </a:xfrm>
          <a:prstGeom prst="rect">
            <a:avLst/>
          </a:prstGeom>
          <a:solidFill>
            <a:schemeClr val="tx1">
              <a:lumMod val="20000"/>
              <a:lumOff val="80000"/>
            </a:schemeClr>
          </a:solidFill>
          <a:ln w="190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latin typeface="Segoe UI Semibold" panose="020B0702040204020203" pitchFamily="34" charset="0"/>
              <a:cs typeface="Segoe UI Semibold" panose="020B0702040204020203" pitchFamily="34" charset="0"/>
            </a:endParaRPr>
          </a:p>
        </p:txBody>
      </p:sp>
      <p:grpSp>
        <p:nvGrpSpPr>
          <p:cNvPr id="14" name="Group 13">
            <a:extLst>
              <a:ext uri="{FF2B5EF4-FFF2-40B4-BE49-F238E27FC236}">
                <a16:creationId xmlns:a16="http://schemas.microsoft.com/office/drawing/2014/main" id="{E3AA8B74-3ECC-47FE-BC8B-053853FAD4C7}"/>
              </a:ext>
            </a:extLst>
          </p:cNvPr>
          <p:cNvGrpSpPr/>
          <p:nvPr/>
        </p:nvGrpSpPr>
        <p:grpSpPr>
          <a:xfrm>
            <a:off x="3579169" y="4445302"/>
            <a:ext cx="479701" cy="1108154"/>
            <a:chOff x="2747159" y="1620737"/>
            <a:chExt cx="470338" cy="1086524"/>
          </a:xfrm>
          <a:solidFill>
            <a:srgbClr val="00B050"/>
          </a:solidFill>
        </p:grpSpPr>
        <p:sp>
          <p:nvSpPr>
            <p:cNvPr id="116" name="Rectangle 115">
              <a:extLst>
                <a:ext uri="{FF2B5EF4-FFF2-40B4-BE49-F238E27FC236}">
                  <a16:creationId xmlns:a16="http://schemas.microsoft.com/office/drawing/2014/main" id="{9AF20285-D0CD-40D2-971E-1AFF34531579}"/>
                </a:ext>
              </a:extLst>
            </p:cNvPr>
            <p:cNvSpPr/>
            <p:nvPr/>
          </p:nvSpPr>
          <p:spPr>
            <a:xfrm rot="16200000">
              <a:off x="2439066" y="1928830"/>
              <a:ext cx="1086524" cy="470338"/>
            </a:xfrm>
            <a:prstGeom prst="rect">
              <a:avLst/>
            </a:prstGeom>
            <a:solidFill>
              <a:schemeClr val="accent2">
                <a:lumMod val="40000"/>
                <a:lumOff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latin typeface="Segoe UI Semibold" panose="020B0702040204020203" pitchFamily="34" charset="0"/>
                <a:cs typeface="Segoe UI Semibold" panose="020B0702040204020203" pitchFamily="34" charset="0"/>
              </a:endParaRPr>
            </a:p>
          </p:txBody>
        </p:sp>
        <p:sp>
          <p:nvSpPr>
            <p:cNvPr id="118" name="TextBox 117">
              <a:extLst>
                <a:ext uri="{FF2B5EF4-FFF2-40B4-BE49-F238E27FC236}">
                  <a16:creationId xmlns:a16="http://schemas.microsoft.com/office/drawing/2014/main" id="{F7844486-8860-4B7B-90BA-CC054A30A0EB}"/>
                </a:ext>
              </a:extLst>
            </p:cNvPr>
            <p:cNvSpPr txBox="1"/>
            <p:nvPr/>
          </p:nvSpPr>
          <p:spPr>
            <a:xfrm rot="16200000">
              <a:off x="2575555" y="2026346"/>
              <a:ext cx="834894" cy="256504"/>
            </a:xfrm>
            <a:prstGeom prst="rect">
              <a:avLst/>
            </a:prstGeom>
            <a:noFill/>
            <a:ln>
              <a:noFill/>
            </a:ln>
          </p:spPr>
          <p:txBody>
            <a:bodyPr wrap="none" rtlCol="0">
              <a:spAutoFit/>
            </a:bodyPr>
            <a:lstStyle/>
            <a:p>
              <a:r>
                <a:rPr lang="en-US" sz="1100">
                  <a:solidFill>
                    <a:schemeClr val="bg1"/>
                  </a:solidFill>
                  <a:latin typeface="Segoe UI Semibold" panose="020B0702040204020203" pitchFamily="34" charset="0"/>
                  <a:cs typeface="Segoe UI Semibold" panose="020B0702040204020203" pitchFamily="34" charset="0"/>
                </a:rPr>
                <a:t>Derivation</a:t>
              </a:r>
            </a:p>
          </p:txBody>
        </p:sp>
      </p:grpSp>
      <p:cxnSp>
        <p:nvCxnSpPr>
          <p:cNvPr id="59" name="Straight Arrow Connector 58">
            <a:extLst>
              <a:ext uri="{FF2B5EF4-FFF2-40B4-BE49-F238E27FC236}">
                <a16:creationId xmlns:a16="http://schemas.microsoft.com/office/drawing/2014/main" id="{E364B8D5-330D-49BD-A324-4460A97F2768}"/>
              </a:ext>
            </a:extLst>
          </p:cNvPr>
          <p:cNvCxnSpPr>
            <a:cxnSpLocks/>
          </p:cNvCxnSpPr>
          <p:nvPr/>
        </p:nvCxnSpPr>
        <p:spPr>
          <a:xfrm>
            <a:off x="4076063" y="2418011"/>
            <a:ext cx="60841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AAF9BAD6-9760-4726-A6CC-524E06ECE3EA}"/>
              </a:ext>
            </a:extLst>
          </p:cNvPr>
          <p:cNvCxnSpPr>
            <a:cxnSpLocks/>
            <a:stCxn id="47" idx="0"/>
            <a:endCxn id="12" idx="1"/>
          </p:cNvCxnSpPr>
          <p:nvPr/>
        </p:nvCxnSpPr>
        <p:spPr>
          <a:xfrm flipV="1">
            <a:off x="3815854" y="2964571"/>
            <a:ext cx="8840" cy="464063"/>
          </a:xfrm>
          <a:prstGeom prst="straightConnector1">
            <a:avLst/>
          </a:prstGeom>
          <a:ln w="19050">
            <a:solidFill>
              <a:srgbClr val="0078D3"/>
            </a:solidFill>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761F9572-7BFD-48C4-B650-2D13D86598EF}"/>
              </a:ext>
            </a:extLst>
          </p:cNvPr>
          <p:cNvCxnSpPr>
            <a:cxnSpLocks/>
            <a:stCxn id="47" idx="2"/>
          </p:cNvCxnSpPr>
          <p:nvPr/>
        </p:nvCxnSpPr>
        <p:spPr>
          <a:xfrm flipH="1">
            <a:off x="3815606" y="3859521"/>
            <a:ext cx="248" cy="60609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96" name="Group 95">
            <a:extLst>
              <a:ext uri="{FF2B5EF4-FFF2-40B4-BE49-F238E27FC236}">
                <a16:creationId xmlns:a16="http://schemas.microsoft.com/office/drawing/2014/main" id="{7DF48160-8381-4E96-9E38-30BDC838348B}"/>
              </a:ext>
            </a:extLst>
          </p:cNvPr>
          <p:cNvGrpSpPr/>
          <p:nvPr/>
        </p:nvGrpSpPr>
        <p:grpSpPr>
          <a:xfrm>
            <a:off x="4941126" y="5467881"/>
            <a:ext cx="1253869" cy="773957"/>
            <a:chOff x="4420570" y="3429001"/>
            <a:chExt cx="1229395" cy="758850"/>
          </a:xfrm>
        </p:grpSpPr>
        <p:pic>
          <p:nvPicPr>
            <p:cNvPr id="94" name="Graphic 93" descr="Key">
              <a:extLst>
                <a:ext uri="{FF2B5EF4-FFF2-40B4-BE49-F238E27FC236}">
                  <a16:creationId xmlns:a16="http://schemas.microsoft.com/office/drawing/2014/main" id="{2D3D54BE-1CAD-46DF-B3DF-5C3EF93601F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468083" y="3429001"/>
              <a:ext cx="698715" cy="675082"/>
            </a:xfrm>
            <a:prstGeom prst="rect">
              <a:avLst/>
            </a:prstGeom>
          </p:spPr>
        </p:pic>
        <p:sp>
          <p:nvSpPr>
            <p:cNvPr id="95" name="TextBox 94">
              <a:extLst>
                <a:ext uri="{FF2B5EF4-FFF2-40B4-BE49-F238E27FC236}">
                  <a16:creationId xmlns:a16="http://schemas.microsoft.com/office/drawing/2014/main" id="{C9F4AB39-27F7-49AF-B107-C80B1B889DD0}"/>
                </a:ext>
              </a:extLst>
            </p:cNvPr>
            <p:cNvSpPr txBox="1"/>
            <p:nvPr/>
          </p:nvSpPr>
          <p:spPr>
            <a:xfrm>
              <a:off x="4420570" y="3928015"/>
              <a:ext cx="1229395" cy="259836"/>
            </a:xfrm>
            <a:prstGeom prst="rect">
              <a:avLst/>
            </a:prstGeom>
            <a:noFill/>
          </p:spPr>
          <p:txBody>
            <a:bodyPr wrap="none" rtlCol="0">
              <a:spAutoFit/>
            </a:bodyPr>
            <a:lstStyle/>
            <a:p>
              <a:r>
                <a:rPr lang="en-US" sz="1100">
                  <a:latin typeface="Segoe UI Semibold" panose="020B0702040204020203" pitchFamily="34" charset="0"/>
                  <a:cs typeface="Segoe UI Semibold" panose="020B0702040204020203" pitchFamily="34" charset="0"/>
                </a:rPr>
                <a:t>EINIT Token Key</a:t>
              </a:r>
            </a:p>
          </p:txBody>
        </p:sp>
      </p:grpSp>
      <p:grpSp>
        <p:nvGrpSpPr>
          <p:cNvPr id="50" name="Group 49">
            <a:extLst>
              <a:ext uri="{FF2B5EF4-FFF2-40B4-BE49-F238E27FC236}">
                <a16:creationId xmlns:a16="http://schemas.microsoft.com/office/drawing/2014/main" id="{159351A4-1232-4EB8-B906-5F9A71F3FDBE}"/>
              </a:ext>
            </a:extLst>
          </p:cNvPr>
          <p:cNvGrpSpPr/>
          <p:nvPr/>
        </p:nvGrpSpPr>
        <p:grpSpPr>
          <a:xfrm>
            <a:off x="6215278" y="2097276"/>
            <a:ext cx="1086007" cy="632199"/>
            <a:chOff x="5981822" y="2268047"/>
            <a:chExt cx="1086007" cy="632199"/>
          </a:xfrm>
        </p:grpSpPr>
        <p:sp>
          <p:nvSpPr>
            <p:cNvPr id="8" name="Rectangle 7">
              <a:extLst>
                <a:ext uri="{FF2B5EF4-FFF2-40B4-BE49-F238E27FC236}">
                  <a16:creationId xmlns:a16="http://schemas.microsoft.com/office/drawing/2014/main" id="{503B0204-425B-438F-A1D4-BCFBEFCD33A4}"/>
                </a:ext>
              </a:extLst>
            </p:cNvPr>
            <p:cNvSpPr/>
            <p:nvPr/>
          </p:nvSpPr>
          <p:spPr>
            <a:xfrm>
              <a:off x="5981822" y="2268047"/>
              <a:ext cx="1086007" cy="632199"/>
            </a:xfrm>
            <a:prstGeom prst="rect">
              <a:avLst/>
            </a:prstGeom>
            <a:pattFill prst="ltUpDiag">
              <a:fgClr>
                <a:srgbClr val="3C3C41">
                  <a:lumMod val="25000"/>
                  <a:lumOff val="75000"/>
                </a:srgbClr>
              </a:fgClr>
              <a:bgClr>
                <a:sysClr val="window" lastClr="FFFFFF"/>
              </a:bgClr>
            </a:pattFill>
            <a:ln w="12700" cap="flat" cmpd="sng" algn="ctr">
              <a:noFill/>
              <a:prstDash val="solid"/>
              <a:miter lim="800000"/>
            </a:ln>
            <a:effectLst/>
          </p:spPr>
          <p:txBody>
            <a:bodyPr rtlCol="0" anchor="ctr"/>
            <a:lstStyle/>
            <a:p>
              <a:pPr algn="ctr" defTabSz="932418"/>
              <a:endParaRPr lang="en-US" sz="2400" kern="0">
                <a:solidFill>
                  <a:prstClr val="white"/>
                </a:solidFill>
                <a:latin typeface="Segoe UI Semibold"/>
                <a:cs typeface="Segoe UI Light" panose="020B0502040204020203" pitchFamily="34" charset="0"/>
              </a:endParaRPr>
            </a:p>
          </p:txBody>
        </p:sp>
        <p:sp>
          <p:nvSpPr>
            <p:cNvPr id="128" name="TextBox 127">
              <a:extLst>
                <a:ext uri="{FF2B5EF4-FFF2-40B4-BE49-F238E27FC236}">
                  <a16:creationId xmlns:a16="http://schemas.microsoft.com/office/drawing/2014/main" id="{39F4A774-F46D-49BE-9558-E346462717EB}"/>
                </a:ext>
              </a:extLst>
            </p:cNvPr>
            <p:cNvSpPr txBox="1"/>
            <p:nvPr/>
          </p:nvSpPr>
          <p:spPr>
            <a:xfrm>
              <a:off x="6056277" y="2345835"/>
              <a:ext cx="981358" cy="430887"/>
            </a:xfrm>
            <a:prstGeom prst="rect">
              <a:avLst/>
            </a:prstGeom>
            <a:noFill/>
          </p:spPr>
          <p:txBody>
            <a:bodyPr wrap="none" rtlCol="0">
              <a:spAutoFit/>
            </a:bodyPr>
            <a:lstStyle/>
            <a:p>
              <a:pPr algn="ctr"/>
              <a:r>
                <a:rPr lang="en-US" sz="1100">
                  <a:latin typeface="Segoe UI Semibold" panose="020B0702040204020203" pitchFamily="34" charset="0"/>
                  <a:cs typeface="Segoe UI Semibold" panose="020B0702040204020203" pitchFamily="34" charset="0"/>
                </a:rPr>
                <a:t>Provisioning</a:t>
              </a:r>
            </a:p>
            <a:p>
              <a:pPr algn="ctr"/>
              <a:r>
                <a:rPr lang="fr-FR" sz="1100">
                  <a:latin typeface="Segoe UI Semibold" panose="020B0702040204020203" pitchFamily="34" charset="0"/>
                  <a:cs typeface="Segoe UI Semibold" panose="020B0702040204020203" pitchFamily="34" charset="0"/>
                </a:rPr>
                <a:t>Enclave</a:t>
              </a:r>
              <a:endParaRPr lang="en-US" sz="1100">
                <a:latin typeface="Segoe UI Semibold" panose="020B0702040204020203" pitchFamily="34" charset="0"/>
                <a:cs typeface="Segoe UI Semibold" panose="020B0702040204020203" pitchFamily="34" charset="0"/>
              </a:endParaRPr>
            </a:p>
          </p:txBody>
        </p:sp>
      </p:grpSp>
      <p:grpSp>
        <p:nvGrpSpPr>
          <p:cNvPr id="143" name="Group 142">
            <a:extLst>
              <a:ext uri="{FF2B5EF4-FFF2-40B4-BE49-F238E27FC236}">
                <a16:creationId xmlns:a16="http://schemas.microsoft.com/office/drawing/2014/main" id="{3AA1495C-EE0C-4B30-8622-B705A82F5C2F}"/>
              </a:ext>
            </a:extLst>
          </p:cNvPr>
          <p:cNvGrpSpPr/>
          <p:nvPr/>
        </p:nvGrpSpPr>
        <p:grpSpPr>
          <a:xfrm>
            <a:off x="7678663" y="1480595"/>
            <a:ext cx="1267386" cy="769861"/>
            <a:chOff x="4431607" y="3429001"/>
            <a:chExt cx="1242648" cy="754834"/>
          </a:xfrm>
        </p:grpSpPr>
        <p:pic>
          <p:nvPicPr>
            <p:cNvPr id="141" name="Graphic 140" descr="Key">
              <a:extLst>
                <a:ext uri="{FF2B5EF4-FFF2-40B4-BE49-F238E27FC236}">
                  <a16:creationId xmlns:a16="http://schemas.microsoft.com/office/drawing/2014/main" id="{A24B2196-DD16-487B-97B0-306FD27FE30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468083" y="3429001"/>
              <a:ext cx="698715" cy="675082"/>
            </a:xfrm>
            <a:prstGeom prst="rect">
              <a:avLst/>
            </a:prstGeom>
          </p:spPr>
        </p:pic>
        <p:sp>
          <p:nvSpPr>
            <p:cNvPr id="142" name="TextBox 141">
              <a:extLst>
                <a:ext uri="{FF2B5EF4-FFF2-40B4-BE49-F238E27FC236}">
                  <a16:creationId xmlns:a16="http://schemas.microsoft.com/office/drawing/2014/main" id="{C61E0D84-6211-4681-8AA4-4AC518097A39}"/>
                </a:ext>
              </a:extLst>
            </p:cNvPr>
            <p:cNvSpPr txBox="1"/>
            <p:nvPr/>
          </p:nvSpPr>
          <p:spPr>
            <a:xfrm>
              <a:off x="4431607" y="3918826"/>
              <a:ext cx="1242648" cy="265009"/>
            </a:xfrm>
            <a:prstGeom prst="rect">
              <a:avLst/>
            </a:prstGeom>
            <a:noFill/>
          </p:spPr>
          <p:txBody>
            <a:bodyPr wrap="none" rtlCol="0">
              <a:spAutoFit/>
            </a:bodyPr>
            <a:lstStyle/>
            <a:p>
              <a:r>
                <a:rPr lang="fr-FR" sz="1100">
                  <a:latin typeface="Segoe UI Semibold" panose="020B0702040204020203" pitchFamily="34" charset="0"/>
                  <a:cs typeface="Segoe UI Semibold" panose="020B0702040204020203" pitchFamily="34" charset="0"/>
                </a:rPr>
                <a:t>EPID Private Key</a:t>
              </a:r>
              <a:endParaRPr lang="en-US" sz="1100">
                <a:latin typeface="Segoe UI Semibold" panose="020B0702040204020203" pitchFamily="34" charset="0"/>
                <a:cs typeface="Segoe UI Semibold" panose="020B0702040204020203" pitchFamily="34" charset="0"/>
              </a:endParaRPr>
            </a:p>
          </p:txBody>
        </p:sp>
      </p:grpSp>
      <p:grpSp>
        <p:nvGrpSpPr>
          <p:cNvPr id="147" name="Group 146">
            <a:extLst>
              <a:ext uri="{FF2B5EF4-FFF2-40B4-BE49-F238E27FC236}">
                <a16:creationId xmlns:a16="http://schemas.microsoft.com/office/drawing/2014/main" id="{814D9666-EA3F-47E9-95D8-6F7EA68CECD8}"/>
              </a:ext>
            </a:extLst>
          </p:cNvPr>
          <p:cNvGrpSpPr/>
          <p:nvPr/>
        </p:nvGrpSpPr>
        <p:grpSpPr>
          <a:xfrm>
            <a:off x="4753136" y="2031091"/>
            <a:ext cx="1285370" cy="779233"/>
            <a:chOff x="4420570" y="3429001"/>
            <a:chExt cx="1260281" cy="764023"/>
          </a:xfrm>
        </p:grpSpPr>
        <p:pic>
          <p:nvPicPr>
            <p:cNvPr id="145" name="Graphic 144" descr="Key">
              <a:extLst>
                <a:ext uri="{FF2B5EF4-FFF2-40B4-BE49-F238E27FC236}">
                  <a16:creationId xmlns:a16="http://schemas.microsoft.com/office/drawing/2014/main" id="{2035F7F4-DA33-4FB1-AB7F-1214FB08D99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468083" y="3429001"/>
              <a:ext cx="698715" cy="675082"/>
            </a:xfrm>
            <a:prstGeom prst="rect">
              <a:avLst/>
            </a:prstGeom>
          </p:spPr>
        </p:pic>
        <p:sp>
          <p:nvSpPr>
            <p:cNvPr id="146" name="TextBox 145">
              <a:extLst>
                <a:ext uri="{FF2B5EF4-FFF2-40B4-BE49-F238E27FC236}">
                  <a16:creationId xmlns:a16="http://schemas.microsoft.com/office/drawing/2014/main" id="{3448B2DF-ADAB-4CC3-8D7F-10F33A7BB0A2}"/>
                </a:ext>
              </a:extLst>
            </p:cNvPr>
            <p:cNvSpPr txBox="1"/>
            <p:nvPr/>
          </p:nvSpPr>
          <p:spPr>
            <a:xfrm>
              <a:off x="4420570" y="3928015"/>
              <a:ext cx="1260281" cy="265009"/>
            </a:xfrm>
            <a:prstGeom prst="rect">
              <a:avLst/>
            </a:prstGeom>
            <a:noFill/>
          </p:spPr>
          <p:txBody>
            <a:bodyPr wrap="none" rtlCol="0">
              <a:spAutoFit/>
            </a:bodyPr>
            <a:lstStyle/>
            <a:p>
              <a:r>
                <a:rPr lang="fr-FR" sz="1100">
                  <a:latin typeface="Segoe UI Semibold" panose="020B0702040204020203" pitchFamily="34" charset="0"/>
                  <a:cs typeface="Segoe UI Semibold" panose="020B0702040204020203" pitchFamily="34" charset="0"/>
                </a:rPr>
                <a:t>Provisioning Key</a:t>
              </a:r>
              <a:endParaRPr lang="en-US" sz="1100">
                <a:latin typeface="Segoe UI Semibold" panose="020B0702040204020203" pitchFamily="34" charset="0"/>
                <a:cs typeface="Segoe UI Semibold" panose="020B0702040204020203" pitchFamily="34" charset="0"/>
              </a:endParaRPr>
            </a:p>
          </p:txBody>
        </p:sp>
      </p:grpSp>
      <p:grpSp>
        <p:nvGrpSpPr>
          <p:cNvPr id="13" name="Group 12">
            <a:extLst>
              <a:ext uri="{FF2B5EF4-FFF2-40B4-BE49-F238E27FC236}">
                <a16:creationId xmlns:a16="http://schemas.microsoft.com/office/drawing/2014/main" id="{EEE62D47-F243-4665-B768-997C232D573A}"/>
              </a:ext>
            </a:extLst>
          </p:cNvPr>
          <p:cNvGrpSpPr/>
          <p:nvPr/>
        </p:nvGrpSpPr>
        <p:grpSpPr>
          <a:xfrm>
            <a:off x="3584842" y="1856416"/>
            <a:ext cx="479701" cy="1108154"/>
            <a:chOff x="2747159" y="1620737"/>
            <a:chExt cx="470338" cy="1086524"/>
          </a:xfrm>
          <a:solidFill>
            <a:srgbClr val="00B050"/>
          </a:solidFill>
        </p:grpSpPr>
        <p:sp>
          <p:nvSpPr>
            <p:cNvPr id="12" name="Rectangle 11">
              <a:extLst>
                <a:ext uri="{FF2B5EF4-FFF2-40B4-BE49-F238E27FC236}">
                  <a16:creationId xmlns:a16="http://schemas.microsoft.com/office/drawing/2014/main" id="{E253E1E8-A80E-42C9-9C96-14A4C719DB38}"/>
                </a:ext>
              </a:extLst>
            </p:cNvPr>
            <p:cNvSpPr/>
            <p:nvPr/>
          </p:nvSpPr>
          <p:spPr>
            <a:xfrm rot="16200000">
              <a:off x="2439066" y="1928830"/>
              <a:ext cx="1086524" cy="470338"/>
            </a:xfrm>
            <a:prstGeom prst="rect">
              <a:avLst/>
            </a:prstGeom>
            <a:solidFill>
              <a:schemeClr val="accent2">
                <a:lumMod val="40000"/>
                <a:lumOff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latin typeface="Segoe UI Semibold" panose="020B0702040204020203" pitchFamily="34" charset="0"/>
                <a:cs typeface="Segoe UI Semibold" panose="020B0702040204020203" pitchFamily="34" charset="0"/>
              </a:endParaRPr>
            </a:p>
          </p:txBody>
        </p:sp>
        <p:sp>
          <p:nvSpPr>
            <p:cNvPr id="61" name="TextBox 60">
              <a:extLst>
                <a:ext uri="{FF2B5EF4-FFF2-40B4-BE49-F238E27FC236}">
                  <a16:creationId xmlns:a16="http://schemas.microsoft.com/office/drawing/2014/main" id="{85BA8AEA-50F3-40E7-B89C-3D6426199E1A}"/>
                </a:ext>
              </a:extLst>
            </p:cNvPr>
            <p:cNvSpPr txBox="1"/>
            <p:nvPr/>
          </p:nvSpPr>
          <p:spPr>
            <a:xfrm rot="16200000">
              <a:off x="2575555" y="2026346"/>
              <a:ext cx="834894" cy="256504"/>
            </a:xfrm>
            <a:prstGeom prst="rect">
              <a:avLst/>
            </a:prstGeom>
            <a:noFill/>
            <a:ln>
              <a:noFill/>
            </a:ln>
          </p:spPr>
          <p:txBody>
            <a:bodyPr wrap="none" rtlCol="0">
              <a:spAutoFit/>
            </a:bodyPr>
            <a:lstStyle/>
            <a:p>
              <a:r>
                <a:rPr lang="en-US" sz="1100">
                  <a:solidFill>
                    <a:schemeClr val="bg1"/>
                  </a:solidFill>
                  <a:latin typeface="Segoe UI Semibold" panose="020B0702040204020203" pitchFamily="34" charset="0"/>
                  <a:cs typeface="Segoe UI Semibold" panose="020B0702040204020203" pitchFamily="34" charset="0"/>
                </a:rPr>
                <a:t>Derivation</a:t>
              </a:r>
            </a:p>
          </p:txBody>
        </p:sp>
      </p:grpSp>
      <p:grpSp>
        <p:nvGrpSpPr>
          <p:cNvPr id="210" name="Group 209">
            <a:extLst>
              <a:ext uri="{FF2B5EF4-FFF2-40B4-BE49-F238E27FC236}">
                <a16:creationId xmlns:a16="http://schemas.microsoft.com/office/drawing/2014/main" id="{20AE1A34-4E1D-44C1-AD1D-0D630558D0AF}"/>
              </a:ext>
            </a:extLst>
          </p:cNvPr>
          <p:cNvGrpSpPr/>
          <p:nvPr/>
        </p:nvGrpSpPr>
        <p:grpSpPr>
          <a:xfrm>
            <a:off x="7749298" y="4038570"/>
            <a:ext cx="1267386" cy="759118"/>
            <a:chOff x="4421509" y="3429001"/>
            <a:chExt cx="1242648" cy="744301"/>
          </a:xfrm>
        </p:grpSpPr>
        <p:pic>
          <p:nvPicPr>
            <p:cNvPr id="208" name="Graphic 207" descr="Key">
              <a:extLst>
                <a:ext uri="{FF2B5EF4-FFF2-40B4-BE49-F238E27FC236}">
                  <a16:creationId xmlns:a16="http://schemas.microsoft.com/office/drawing/2014/main" id="{5D3B976F-9453-4B4B-8132-DF32E843BAF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468083" y="3429001"/>
              <a:ext cx="698715" cy="675082"/>
            </a:xfrm>
            <a:prstGeom prst="rect">
              <a:avLst/>
            </a:prstGeom>
          </p:spPr>
        </p:pic>
        <p:sp>
          <p:nvSpPr>
            <p:cNvPr id="209" name="TextBox 208">
              <a:extLst>
                <a:ext uri="{FF2B5EF4-FFF2-40B4-BE49-F238E27FC236}">
                  <a16:creationId xmlns:a16="http://schemas.microsoft.com/office/drawing/2014/main" id="{32969BAE-3EB6-46C1-8308-68B113708D87}"/>
                </a:ext>
              </a:extLst>
            </p:cNvPr>
            <p:cNvSpPr txBox="1"/>
            <p:nvPr/>
          </p:nvSpPr>
          <p:spPr>
            <a:xfrm>
              <a:off x="4421509" y="3908293"/>
              <a:ext cx="1242648" cy="265009"/>
            </a:xfrm>
            <a:prstGeom prst="rect">
              <a:avLst/>
            </a:prstGeom>
            <a:noFill/>
          </p:spPr>
          <p:txBody>
            <a:bodyPr wrap="none" rtlCol="0">
              <a:spAutoFit/>
            </a:bodyPr>
            <a:lstStyle/>
            <a:p>
              <a:r>
                <a:rPr lang="fr-FR" sz="1100">
                  <a:latin typeface="Segoe UI Semibold" panose="020B0702040204020203" pitchFamily="34" charset="0"/>
                  <a:cs typeface="Segoe UI Semibold" panose="020B0702040204020203" pitchFamily="34" charset="0"/>
                </a:rPr>
                <a:t>EPID Private Key</a:t>
              </a:r>
              <a:endParaRPr lang="en-US" sz="1100">
                <a:latin typeface="Segoe UI Semibold" panose="020B0702040204020203" pitchFamily="34" charset="0"/>
                <a:cs typeface="Segoe UI Semibold" panose="020B0702040204020203" pitchFamily="34" charset="0"/>
              </a:endParaRPr>
            </a:p>
          </p:txBody>
        </p:sp>
      </p:grpSp>
      <p:grpSp>
        <p:nvGrpSpPr>
          <p:cNvPr id="214" name="Group 213">
            <a:extLst>
              <a:ext uri="{FF2B5EF4-FFF2-40B4-BE49-F238E27FC236}">
                <a16:creationId xmlns:a16="http://schemas.microsoft.com/office/drawing/2014/main" id="{FE55DB7A-2877-4D78-8B5D-B2E4213FBAA3}"/>
              </a:ext>
            </a:extLst>
          </p:cNvPr>
          <p:cNvGrpSpPr/>
          <p:nvPr/>
        </p:nvGrpSpPr>
        <p:grpSpPr>
          <a:xfrm>
            <a:off x="1524133" y="2001155"/>
            <a:ext cx="1503257" cy="970349"/>
            <a:chOff x="4037520" y="3429001"/>
            <a:chExt cx="1473915" cy="951409"/>
          </a:xfrm>
        </p:grpSpPr>
        <p:pic>
          <p:nvPicPr>
            <p:cNvPr id="212" name="Graphic 211" descr="Key">
              <a:extLst>
                <a:ext uri="{FF2B5EF4-FFF2-40B4-BE49-F238E27FC236}">
                  <a16:creationId xmlns:a16="http://schemas.microsoft.com/office/drawing/2014/main" id="{14627D79-0AD0-475C-AB8A-9FEF08B756E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468083" y="3429001"/>
              <a:ext cx="698715" cy="675082"/>
            </a:xfrm>
            <a:prstGeom prst="rect">
              <a:avLst/>
            </a:prstGeom>
          </p:spPr>
        </p:pic>
        <p:sp>
          <p:nvSpPr>
            <p:cNvPr id="213" name="TextBox 212">
              <a:extLst>
                <a:ext uri="{FF2B5EF4-FFF2-40B4-BE49-F238E27FC236}">
                  <a16:creationId xmlns:a16="http://schemas.microsoft.com/office/drawing/2014/main" id="{18DD1692-4746-4FBF-B2FA-76C612736E5B}"/>
                </a:ext>
              </a:extLst>
            </p:cNvPr>
            <p:cNvSpPr txBox="1"/>
            <p:nvPr/>
          </p:nvSpPr>
          <p:spPr>
            <a:xfrm>
              <a:off x="4037520" y="3942726"/>
              <a:ext cx="1473915" cy="437684"/>
            </a:xfrm>
            <a:prstGeom prst="rect">
              <a:avLst/>
            </a:prstGeom>
            <a:noFill/>
          </p:spPr>
          <p:txBody>
            <a:bodyPr wrap="square" rtlCol="0">
              <a:spAutoFit/>
            </a:bodyPr>
            <a:lstStyle/>
            <a:p>
              <a:pPr algn="ctr"/>
              <a:r>
                <a:rPr lang="fr-FR" sz="1100">
                  <a:latin typeface="Segoe UI Semibold" panose="020B0702040204020203" pitchFamily="34" charset="0"/>
                  <a:cs typeface="Segoe UI Semibold" panose="020B0702040204020203" pitchFamily="34" charset="0"/>
                </a:rPr>
                <a:t>Root </a:t>
              </a:r>
            </a:p>
            <a:p>
              <a:pPr algn="ctr"/>
              <a:r>
                <a:rPr lang="fr-FR" sz="1100">
                  <a:latin typeface="Segoe UI Semibold" panose="020B0702040204020203" pitchFamily="34" charset="0"/>
                  <a:cs typeface="Segoe UI Semibold" panose="020B0702040204020203" pitchFamily="34" charset="0"/>
                </a:rPr>
                <a:t>Provisioning Key</a:t>
              </a:r>
              <a:endParaRPr lang="en-US" sz="1100">
                <a:latin typeface="Segoe UI Semibold" panose="020B0702040204020203" pitchFamily="34" charset="0"/>
                <a:cs typeface="Segoe UI Semibold" panose="020B0702040204020203" pitchFamily="34" charset="0"/>
              </a:endParaRPr>
            </a:p>
          </p:txBody>
        </p:sp>
      </p:grpSp>
      <p:grpSp>
        <p:nvGrpSpPr>
          <p:cNvPr id="218" name="Group 217">
            <a:extLst>
              <a:ext uri="{FF2B5EF4-FFF2-40B4-BE49-F238E27FC236}">
                <a16:creationId xmlns:a16="http://schemas.microsoft.com/office/drawing/2014/main" id="{3C093543-C932-47A2-937B-2B00E6A0B515}"/>
              </a:ext>
            </a:extLst>
          </p:cNvPr>
          <p:cNvGrpSpPr/>
          <p:nvPr/>
        </p:nvGrpSpPr>
        <p:grpSpPr>
          <a:xfrm>
            <a:off x="1813309" y="4633284"/>
            <a:ext cx="1097355" cy="823344"/>
            <a:chOff x="4325297" y="3429001"/>
            <a:chExt cx="1075936" cy="807273"/>
          </a:xfrm>
        </p:grpSpPr>
        <p:pic>
          <p:nvPicPr>
            <p:cNvPr id="216" name="Graphic 215" descr="Key">
              <a:extLst>
                <a:ext uri="{FF2B5EF4-FFF2-40B4-BE49-F238E27FC236}">
                  <a16:creationId xmlns:a16="http://schemas.microsoft.com/office/drawing/2014/main" id="{D8FC8182-5702-4207-8747-933BD4A8129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468083" y="3429001"/>
              <a:ext cx="698715" cy="675082"/>
            </a:xfrm>
            <a:prstGeom prst="rect">
              <a:avLst/>
            </a:prstGeom>
          </p:spPr>
        </p:pic>
        <p:sp>
          <p:nvSpPr>
            <p:cNvPr id="217" name="TextBox 216">
              <a:extLst>
                <a:ext uri="{FF2B5EF4-FFF2-40B4-BE49-F238E27FC236}">
                  <a16:creationId xmlns:a16="http://schemas.microsoft.com/office/drawing/2014/main" id="{AA8D058C-CC3F-4C7A-9DB8-634EAA4856B8}"/>
                </a:ext>
              </a:extLst>
            </p:cNvPr>
            <p:cNvSpPr txBox="1"/>
            <p:nvPr/>
          </p:nvSpPr>
          <p:spPr>
            <a:xfrm>
              <a:off x="4325297" y="3971265"/>
              <a:ext cx="1075936" cy="265009"/>
            </a:xfrm>
            <a:prstGeom prst="rect">
              <a:avLst/>
            </a:prstGeom>
            <a:noFill/>
          </p:spPr>
          <p:txBody>
            <a:bodyPr wrap="none" rtlCol="0">
              <a:spAutoFit/>
            </a:bodyPr>
            <a:lstStyle/>
            <a:p>
              <a:r>
                <a:rPr lang="fr-FR" sz="1100">
                  <a:latin typeface="Segoe UI Semibold" panose="020B0702040204020203" pitchFamily="34" charset="0"/>
                  <a:cs typeface="Segoe UI Semibold" panose="020B0702040204020203" pitchFamily="34" charset="0"/>
                </a:rPr>
                <a:t>Root Seal Key</a:t>
              </a:r>
              <a:endParaRPr lang="en-US" sz="1100">
                <a:latin typeface="Segoe UI Semibold" panose="020B0702040204020203" pitchFamily="34" charset="0"/>
                <a:cs typeface="Segoe UI Semibold" panose="020B0702040204020203" pitchFamily="34" charset="0"/>
              </a:endParaRPr>
            </a:p>
          </p:txBody>
        </p:sp>
      </p:grpSp>
      <p:grpSp>
        <p:nvGrpSpPr>
          <p:cNvPr id="291" name="Group 290">
            <a:extLst>
              <a:ext uri="{FF2B5EF4-FFF2-40B4-BE49-F238E27FC236}">
                <a16:creationId xmlns:a16="http://schemas.microsoft.com/office/drawing/2014/main" id="{3EAB7A61-3950-443F-93B3-DFB50B394E4A}"/>
              </a:ext>
            </a:extLst>
          </p:cNvPr>
          <p:cNvGrpSpPr/>
          <p:nvPr/>
        </p:nvGrpSpPr>
        <p:grpSpPr>
          <a:xfrm>
            <a:off x="9943737" y="1603777"/>
            <a:ext cx="1530676" cy="1315175"/>
            <a:chOff x="9666458" y="1470300"/>
            <a:chExt cx="1500799" cy="1289504"/>
          </a:xfrm>
        </p:grpSpPr>
        <p:pic>
          <p:nvPicPr>
            <p:cNvPr id="254" name="Graphic 253" descr="Cloud">
              <a:extLst>
                <a:ext uri="{FF2B5EF4-FFF2-40B4-BE49-F238E27FC236}">
                  <a16:creationId xmlns:a16="http://schemas.microsoft.com/office/drawing/2014/main" id="{2F0A9AD1-D062-4EE6-9339-B7F8139404A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863584" y="1470300"/>
              <a:ext cx="1163802" cy="1163802"/>
            </a:xfrm>
            <a:prstGeom prst="rect">
              <a:avLst/>
            </a:prstGeom>
          </p:spPr>
        </p:pic>
        <p:sp>
          <p:nvSpPr>
            <p:cNvPr id="256" name="TextBox 255">
              <a:extLst>
                <a:ext uri="{FF2B5EF4-FFF2-40B4-BE49-F238E27FC236}">
                  <a16:creationId xmlns:a16="http://schemas.microsoft.com/office/drawing/2014/main" id="{48332F9F-347F-4E92-A788-F7A30F03BC68}"/>
                </a:ext>
              </a:extLst>
            </p:cNvPr>
            <p:cNvSpPr txBox="1"/>
            <p:nvPr/>
          </p:nvSpPr>
          <p:spPr>
            <a:xfrm>
              <a:off x="9666458" y="2370522"/>
              <a:ext cx="1500799" cy="389282"/>
            </a:xfrm>
            <a:prstGeom prst="rect">
              <a:avLst/>
            </a:prstGeom>
            <a:noFill/>
          </p:spPr>
          <p:txBody>
            <a:bodyPr wrap="square" rtlCol="0">
              <a:spAutoFit/>
            </a:bodyPr>
            <a:lstStyle/>
            <a:p>
              <a:pPr algn="ctr" defTabSz="932472" fontAlgn="base">
                <a:lnSpc>
                  <a:spcPct val="90000"/>
                </a:lnSpc>
                <a:spcBef>
                  <a:spcPct val="0"/>
                </a:spcBef>
                <a:spcAft>
                  <a:spcPct val="0"/>
                </a:spcAft>
              </a:pPr>
              <a:r>
                <a:rPr lang="en-US" sz="1100" kern="0">
                  <a:solidFill>
                    <a:srgbClr val="000000"/>
                  </a:solidFill>
                  <a:latin typeface="Segoe UI Semibold" panose="020B0702040204020203" pitchFamily="34" charset="0"/>
                  <a:cs typeface="Segoe UI Semibold" panose="020B0702040204020203" pitchFamily="34" charset="0"/>
                </a:rPr>
                <a:t>Intel </a:t>
              </a:r>
            </a:p>
            <a:p>
              <a:pPr algn="ctr" defTabSz="932472" fontAlgn="base">
                <a:lnSpc>
                  <a:spcPct val="90000"/>
                </a:lnSpc>
                <a:spcBef>
                  <a:spcPct val="0"/>
                </a:spcBef>
                <a:spcAft>
                  <a:spcPct val="0"/>
                </a:spcAft>
              </a:pPr>
              <a:r>
                <a:rPr lang="en-US" sz="1100" kern="0">
                  <a:solidFill>
                    <a:srgbClr val="000000"/>
                  </a:solidFill>
                  <a:latin typeface="Segoe UI Semibold" panose="020B0702040204020203" pitchFamily="34" charset="0"/>
                  <a:cs typeface="Segoe UI Semibold" panose="020B0702040204020203" pitchFamily="34" charset="0"/>
                </a:rPr>
                <a:t>Provisioning </a:t>
              </a:r>
              <a:r>
                <a:rPr lang="fr-FR" sz="1100" kern="0">
                  <a:solidFill>
                    <a:srgbClr val="000000"/>
                  </a:solidFill>
                  <a:latin typeface="Segoe UI Semibold" panose="020B0702040204020203" pitchFamily="34" charset="0"/>
                  <a:cs typeface="Segoe UI Semibold" panose="020B0702040204020203" pitchFamily="34" charset="0"/>
                </a:rPr>
                <a:t>Service</a:t>
              </a:r>
              <a:endParaRPr lang="en-US" sz="1100" kern="0">
                <a:solidFill>
                  <a:srgbClr val="000000"/>
                </a:solidFill>
                <a:latin typeface="Segoe UI Semibold" panose="020B0702040204020203" pitchFamily="34" charset="0"/>
                <a:cs typeface="Segoe UI Semibold" panose="020B0702040204020203" pitchFamily="34" charset="0"/>
              </a:endParaRPr>
            </a:p>
          </p:txBody>
        </p:sp>
      </p:grpSp>
      <p:cxnSp>
        <p:nvCxnSpPr>
          <p:cNvPr id="258" name="Straight Arrow Connector 257">
            <a:extLst>
              <a:ext uri="{FF2B5EF4-FFF2-40B4-BE49-F238E27FC236}">
                <a16:creationId xmlns:a16="http://schemas.microsoft.com/office/drawing/2014/main" id="{3DBBC231-C228-4421-B6A2-B179AA99BEA4}"/>
              </a:ext>
            </a:extLst>
          </p:cNvPr>
          <p:cNvCxnSpPr>
            <a:cxnSpLocks/>
          </p:cNvCxnSpPr>
          <p:nvPr/>
        </p:nvCxnSpPr>
        <p:spPr>
          <a:xfrm flipV="1">
            <a:off x="7418310" y="2390507"/>
            <a:ext cx="2561033" cy="1"/>
          </a:xfrm>
          <a:prstGeom prst="straightConnector1">
            <a:avLst/>
          </a:prstGeom>
          <a:ln w="19050">
            <a:solidFill>
              <a:schemeClr val="tx1"/>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272" name="Group 271">
            <a:extLst>
              <a:ext uri="{FF2B5EF4-FFF2-40B4-BE49-F238E27FC236}">
                <a16:creationId xmlns:a16="http://schemas.microsoft.com/office/drawing/2014/main" id="{E48E98F9-9D05-40FE-8265-6DB99AD67FC0}"/>
              </a:ext>
            </a:extLst>
          </p:cNvPr>
          <p:cNvGrpSpPr/>
          <p:nvPr/>
        </p:nvGrpSpPr>
        <p:grpSpPr>
          <a:xfrm>
            <a:off x="9918424" y="3047808"/>
            <a:ext cx="1530676" cy="1387524"/>
            <a:chOff x="9723081" y="2817020"/>
            <a:chExt cx="1500799" cy="1360441"/>
          </a:xfrm>
        </p:grpSpPr>
        <p:pic>
          <p:nvPicPr>
            <p:cNvPr id="262" name="Graphic 261" descr="Cloud">
              <a:extLst>
                <a:ext uri="{FF2B5EF4-FFF2-40B4-BE49-F238E27FC236}">
                  <a16:creationId xmlns:a16="http://schemas.microsoft.com/office/drawing/2014/main" id="{80CF4402-1AFE-48B9-B6AB-CAD914FD413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904012" y="2817020"/>
              <a:ext cx="1163802" cy="1163802"/>
            </a:xfrm>
            <a:prstGeom prst="rect">
              <a:avLst/>
            </a:prstGeom>
          </p:spPr>
        </p:pic>
        <p:sp>
          <p:nvSpPr>
            <p:cNvPr id="264" name="TextBox 263">
              <a:extLst>
                <a:ext uri="{FF2B5EF4-FFF2-40B4-BE49-F238E27FC236}">
                  <a16:creationId xmlns:a16="http://schemas.microsoft.com/office/drawing/2014/main" id="{6E059144-FE2B-43EB-8452-4FF4570DB63B}"/>
                </a:ext>
              </a:extLst>
            </p:cNvPr>
            <p:cNvSpPr txBox="1"/>
            <p:nvPr/>
          </p:nvSpPr>
          <p:spPr>
            <a:xfrm>
              <a:off x="9723081" y="3782144"/>
              <a:ext cx="1500799" cy="395317"/>
            </a:xfrm>
            <a:prstGeom prst="rect">
              <a:avLst/>
            </a:prstGeom>
            <a:noFill/>
          </p:spPr>
          <p:txBody>
            <a:bodyPr wrap="square" rtlCol="0">
              <a:spAutoFit/>
            </a:bodyPr>
            <a:lstStyle/>
            <a:p>
              <a:pPr algn="ctr" defTabSz="932472" fontAlgn="base">
                <a:lnSpc>
                  <a:spcPct val="90000"/>
                </a:lnSpc>
                <a:spcBef>
                  <a:spcPct val="0"/>
                </a:spcBef>
                <a:spcAft>
                  <a:spcPct val="0"/>
                </a:spcAft>
              </a:pPr>
              <a:r>
                <a:rPr lang="en-US" sz="1100" kern="0">
                  <a:solidFill>
                    <a:srgbClr val="000000"/>
                  </a:solidFill>
                  <a:latin typeface="Segoe UI Semibold" panose="020B0702040204020203" pitchFamily="34" charset="0"/>
                  <a:cs typeface="Segoe UI Semibold" panose="020B0702040204020203" pitchFamily="34" charset="0"/>
                </a:rPr>
                <a:t>Intel</a:t>
              </a:r>
            </a:p>
            <a:p>
              <a:pPr algn="ctr" defTabSz="932472" fontAlgn="base">
                <a:lnSpc>
                  <a:spcPct val="90000"/>
                </a:lnSpc>
                <a:spcBef>
                  <a:spcPct val="0"/>
                </a:spcBef>
                <a:spcAft>
                  <a:spcPct val="0"/>
                </a:spcAft>
              </a:pPr>
              <a:r>
                <a:rPr lang="en-US" sz="1100" kern="0">
                  <a:solidFill>
                    <a:srgbClr val="000000"/>
                  </a:solidFill>
                  <a:latin typeface="Segoe UI Semibold" panose="020B0702040204020203" pitchFamily="34" charset="0"/>
                  <a:cs typeface="Segoe UI Semibold" panose="020B0702040204020203" pitchFamily="34" charset="0"/>
                </a:rPr>
                <a:t>Attestation </a:t>
              </a:r>
              <a:r>
                <a:rPr lang="fr-FR" sz="1100" kern="0">
                  <a:solidFill>
                    <a:srgbClr val="000000"/>
                  </a:solidFill>
                  <a:latin typeface="Segoe UI Semibold" panose="020B0702040204020203" pitchFamily="34" charset="0"/>
                  <a:cs typeface="Segoe UI Semibold" panose="020B0702040204020203" pitchFamily="34" charset="0"/>
                </a:rPr>
                <a:t>Service</a:t>
              </a:r>
              <a:endParaRPr lang="en-US" sz="1100" kern="0">
                <a:solidFill>
                  <a:srgbClr val="000000"/>
                </a:solidFill>
                <a:latin typeface="Segoe UI Semibold" panose="020B0702040204020203" pitchFamily="34" charset="0"/>
                <a:cs typeface="Segoe UI Semibold" panose="020B0702040204020203" pitchFamily="34" charset="0"/>
              </a:endParaRPr>
            </a:p>
          </p:txBody>
        </p:sp>
      </p:grpSp>
      <p:cxnSp>
        <p:nvCxnSpPr>
          <p:cNvPr id="268" name="Straight Arrow Connector 267">
            <a:extLst>
              <a:ext uri="{FF2B5EF4-FFF2-40B4-BE49-F238E27FC236}">
                <a16:creationId xmlns:a16="http://schemas.microsoft.com/office/drawing/2014/main" id="{D8B26341-62E1-40F9-BDE7-58ECB9D0E887}"/>
              </a:ext>
            </a:extLst>
          </p:cNvPr>
          <p:cNvCxnSpPr>
            <a:cxnSpLocks/>
          </p:cNvCxnSpPr>
          <p:nvPr/>
        </p:nvCxnSpPr>
        <p:spPr>
          <a:xfrm flipV="1">
            <a:off x="8689299" y="3640614"/>
            <a:ext cx="1317645" cy="7932"/>
          </a:xfrm>
          <a:prstGeom prst="straightConnector1">
            <a:avLst/>
          </a:prstGeom>
          <a:ln w="19050">
            <a:solidFill>
              <a:schemeClr val="tx1"/>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84" name="Group 83">
            <a:extLst>
              <a:ext uri="{FF2B5EF4-FFF2-40B4-BE49-F238E27FC236}">
                <a16:creationId xmlns:a16="http://schemas.microsoft.com/office/drawing/2014/main" id="{3659B1A1-815A-44ED-A0E6-E4FCAC7D6D24}"/>
              </a:ext>
            </a:extLst>
          </p:cNvPr>
          <p:cNvGrpSpPr/>
          <p:nvPr/>
        </p:nvGrpSpPr>
        <p:grpSpPr>
          <a:xfrm>
            <a:off x="4941126" y="3700680"/>
            <a:ext cx="974947" cy="770558"/>
            <a:chOff x="4420570" y="3429001"/>
            <a:chExt cx="955916" cy="755517"/>
          </a:xfrm>
        </p:grpSpPr>
        <p:pic>
          <p:nvPicPr>
            <p:cNvPr id="81" name="Graphic 80" descr="Key">
              <a:extLst>
                <a:ext uri="{FF2B5EF4-FFF2-40B4-BE49-F238E27FC236}">
                  <a16:creationId xmlns:a16="http://schemas.microsoft.com/office/drawing/2014/main" id="{15F15BFF-1A90-4DE2-83AF-5FAF2E93A19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468083" y="3429001"/>
              <a:ext cx="698715" cy="675082"/>
            </a:xfrm>
            <a:prstGeom prst="rect">
              <a:avLst/>
            </a:prstGeom>
          </p:spPr>
        </p:pic>
        <p:sp>
          <p:nvSpPr>
            <p:cNvPr id="82" name="TextBox 81">
              <a:extLst>
                <a:ext uri="{FF2B5EF4-FFF2-40B4-BE49-F238E27FC236}">
                  <a16:creationId xmlns:a16="http://schemas.microsoft.com/office/drawing/2014/main" id="{D5BA9D24-8F62-4AD3-A45D-7E759555CA9D}"/>
                </a:ext>
              </a:extLst>
            </p:cNvPr>
            <p:cNvSpPr txBox="1"/>
            <p:nvPr/>
          </p:nvSpPr>
          <p:spPr>
            <a:xfrm>
              <a:off x="4420570" y="3928015"/>
              <a:ext cx="955916" cy="256503"/>
            </a:xfrm>
            <a:prstGeom prst="rect">
              <a:avLst/>
            </a:prstGeom>
            <a:noFill/>
          </p:spPr>
          <p:txBody>
            <a:bodyPr wrap="none" rtlCol="0">
              <a:spAutoFit/>
            </a:bodyPr>
            <a:lstStyle/>
            <a:p>
              <a:r>
                <a:rPr lang="fr-FR" sz="1100">
                  <a:latin typeface="Segoe UI Semibold" panose="020B0702040204020203" pitchFamily="34" charset="0"/>
                  <a:cs typeface="Segoe UI Semibold" panose="020B0702040204020203" pitchFamily="34" charset="0"/>
                </a:rPr>
                <a:t>REPORT Key</a:t>
              </a:r>
              <a:endParaRPr lang="en-US" sz="1100">
                <a:latin typeface="Segoe UI Semibold" panose="020B0702040204020203" pitchFamily="34" charset="0"/>
                <a:cs typeface="Segoe UI Semibold" panose="020B0702040204020203" pitchFamily="34" charset="0"/>
              </a:endParaRPr>
            </a:p>
          </p:txBody>
        </p:sp>
      </p:grpSp>
      <p:grpSp>
        <p:nvGrpSpPr>
          <p:cNvPr id="88" name="Group 87">
            <a:extLst>
              <a:ext uri="{FF2B5EF4-FFF2-40B4-BE49-F238E27FC236}">
                <a16:creationId xmlns:a16="http://schemas.microsoft.com/office/drawing/2014/main" id="{2CCBDCB6-141F-4699-8E92-AE643C6BCB4E}"/>
              </a:ext>
            </a:extLst>
          </p:cNvPr>
          <p:cNvGrpSpPr/>
          <p:nvPr/>
        </p:nvGrpSpPr>
        <p:grpSpPr>
          <a:xfrm>
            <a:off x="4941126" y="4310858"/>
            <a:ext cx="1602544" cy="779233"/>
            <a:chOff x="4420570" y="3429001"/>
            <a:chExt cx="1571264" cy="764023"/>
          </a:xfrm>
        </p:grpSpPr>
        <p:pic>
          <p:nvPicPr>
            <p:cNvPr id="86" name="Graphic 85" descr="Key">
              <a:extLst>
                <a:ext uri="{FF2B5EF4-FFF2-40B4-BE49-F238E27FC236}">
                  <a16:creationId xmlns:a16="http://schemas.microsoft.com/office/drawing/2014/main" id="{D6F4D04D-F9F8-421C-AC06-8AA0FF32E75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468083" y="3429001"/>
              <a:ext cx="698715" cy="675082"/>
            </a:xfrm>
            <a:prstGeom prst="rect">
              <a:avLst/>
            </a:prstGeom>
          </p:spPr>
        </p:pic>
        <p:sp>
          <p:nvSpPr>
            <p:cNvPr id="87" name="TextBox 86">
              <a:extLst>
                <a:ext uri="{FF2B5EF4-FFF2-40B4-BE49-F238E27FC236}">
                  <a16:creationId xmlns:a16="http://schemas.microsoft.com/office/drawing/2014/main" id="{D74F134A-3BE2-420C-ADE4-150413721B27}"/>
                </a:ext>
              </a:extLst>
            </p:cNvPr>
            <p:cNvSpPr txBox="1"/>
            <p:nvPr/>
          </p:nvSpPr>
          <p:spPr>
            <a:xfrm>
              <a:off x="4420570" y="3928015"/>
              <a:ext cx="1571264" cy="265009"/>
            </a:xfrm>
            <a:prstGeom prst="rect">
              <a:avLst/>
            </a:prstGeom>
            <a:noFill/>
          </p:spPr>
          <p:txBody>
            <a:bodyPr wrap="none" rtlCol="0">
              <a:spAutoFit/>
            </a:bodyPr>
            <a:lstStyle/>
            <a:p>
              <a:r>
                <a:rPr lang="fr-FR" sz="1100">
                  <a:latin typeface="Segoe UI Semibold" panose="020B0702040204020203" pitchFamily="34" charset="0"/>
                  <a:cs typeface="Segoe UI Semibold" panose="020B0702040204020203" pitchFamily="34" charset="0"/>
                </a:rPr>
                <a:t>Provisioning Seal Key</a:t>
              </a:r>
              <a:endParaRPr lang="en-US" sz="1100">
                <a:latin typeface="Segoe UI Semibold" panose="020B0702040204020203" pitchFamily="34" charset="0"/>
                <a:cs typeface="Segoe UI Semibold" panose="020B0702040204020203" pitchFamily="34" charset="0"/>
              </a:endParaRPr>
            </a:p>
          </p:txBody>
        </p:sp>
      </p:grpSp>
      <p:grpSp>
        <p:nvGrpSpPr>
          <p:cNvPr id="92" name="Group 91">
            <a:extLst>
              <a:ext uri="{FF2B5EF4-FFF2-40B4-BE49-F238E27FC236}">
                <a16:creationId xmlns:a16="http://schemas.microsoft.com/office/drawing/2014/main" id="{32679C77-1DDF-49C3-BE58-7513D44EB8B6}"/>
              </a:ext>
            </a:extLst>
          </p:cNvPr>
          <p:cNvGrpSpPr/>
          <p:nvPr/>
        </p:nvGrpSpPr>
        <p:grpSpPr>
          <a:xfrm>
            <a:off x="4941126" y="4900547"/>
            <a:ext cx="761083" cy="773957"/>
            <a:chOff x="4420570" y="3429001"/>
            <a:chExt cx="746228" cy="758850"/>
          </a:xfrm>
        </p:grpSpPr>
        <p:pic>
          <p:nvPicPr>
            <p:cNvPr id="90" name="Graphic 89" descr="Key">
              <a:extLst>
                <a:ext uri="{FF2B5EF4-FFF2-40B4-BE49-F238E27FC236}">
                  <a16:creationId xmlns:a16="http://schemas.microsoft.com/office/drawing/2014/main" id="{74A39F5C-5CF2-4EE3-982F-5A19319BE41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468083" y="3429001"/>
              <a:ext cx="698715" cy="675082"/>
            </a:xfrm>
            <a:prstGeom prst="rect">
              <a:avLst/>
            </a:prstGeom>
          </p:spPr>
        </p:pic>
        <p:sp>
          <p:nvSpPr>
            <p:cNvPr id="91" name="TextBox 90">
              <a:extLst>
                <a:ext uri="{FF2B5EF4-FFF2-40B4-BE49-F238E27FC236}">
                  <a16:creationId xmlns:a16="http://schemas.microsoft.com/office/drawing/2014/main" id="{37568568-721B-4D17-9C3E-1CC7BB91EF56}"/>
                </a:ext>
              </a:extLst>
            </p:cNvPr>
            <p:cNvSpPr txBox="1"/>
            <p:nvPr/>
          </p:nvSpPr>
          <p:spPr>
            <a:xfrm>
              <a:off x="4420570" y="3928015"/>
              <a:ext cx="717017" cy="259836"/>
            </a:xfrm>
            <a:prstGeom prst="rect">
              <a:avLst/>
            </a:prstGeom>
            <a:noFill/>
          </p:spPr>
          <p:txBody>
            <a:bodyPr wrap="none" rtlCol="0">
              <a:spAutoFit/>
            </a:bodyPr>
            <a:lstStyle/>
            <a:p>
              <a:r>
                <a:rPr lang="fr-FR" sz="1100">
                  <a:latin typeface="Segoe UI Semibold" panose="020B0702040204020203" pitchFamily="34" charset="0"/>
                  <a:cs typeface="Segoe UI Semibold" panose="020B0702040204020203" pitchFamily="34" charset="0"/>
                </a:rPr>
                <a:t>Seal Key</a:t>
              </a:r>
              <a:endParaRPr lang="en-US" sz="1100">
                <a:latin typeface="Segoe UI Semibold" panose="020B0702040204020203" pitchFamily="34" charset="0"/>
                <a:cs typeface="Segoe UI Semibold" panose="020B0702040204020203" pitchFamily="34" charset="0"/>
              </a:endParaRPr>
            </a:p>
          </p:txBody>
        </p:sp>
      </p:grpSp>
      <p:cxnSp>
        <p:nvCxnSpPr>
          <p:cNvPr id="287" name="Straight Arrow Connector 286">
            <a:extLst>
              <a:ext uri="{FF2B5EF4-FFF2-40B4-BE49-F238E27FC236}">
                <a16:creationId xmlns:a16="http://schemas.microsoft.com/office/drawing/2014/main" id="{FFF93BC1-3922-47E3-AC60-7261BDCB5DB9}"/>
              </a:ext>
            </a:extLst>
          </p:cNvPr>
          <p:cNvCxnSpPr>
            <a:cxnSpLocks/>
            <a:endCxn id="12" idx="0"/>
          </p:cNvCxnSpPr>
          <p:nvPr/>
        </p:nvCxnSpPr>
        <p:spPr>
          <a:xfrm>
            <a:off x="2924044" y="2407699"/>
            <a:ext cx="660799" cy="279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4" name="TextBox 303">
            <a:extLst>
              <a:ext uri="{FF2B5EF4-FFF2-40B4-BE49-F238E27FC236}">
                <a16:creationId xmlns:a16="http://schemas.microsoft.com/office/drawing/2014/main" id="{1D36215B-1918-45E0-B286-25B2A411A73B}"/>
              </a:ext>
            </a:extLst>
          </p:cNvPr>
          <p:cNvSpPr txBox="1"/>
          <p:nvPr/>
        </p:nvSpPr>
        <p:spPr>
          <a:xfrm>
            <a:off x="1706506" y="1040491"/>
            <a:ext cx="1264116" cy="446397"/>
          </a:xfrm>
          <a:prstGeom prst="rect">
            <a:avLst/>
          </a:prstGeom>
          <a:noFill/>
        </p:spPr>
        <p:txBody>
          <a:bodyPr wrap="none" rtlCol="0">
            <a:spAutoFit/>
          </a:bodyPr>
          <a:lstStyle/>
          <a:p>
            <a:pPr algn="ctr"/>
            <a:r>
              <a:rPr lang="fr-FR" sz="1100">
                <a:latin typeface="Segoe UI Semibold" panose="020B0702040204020203" pitchFamily="34" charset="0"/>
                <a:cs typeface="Segoe UI Semibold" panose="020B0702040204020203" pitchFamily="34" charset="0"/>
              </a:rPr>
              <a:t>Root Keys</a:t>
            </a:r>
          </a:p>
          <a:p>
            <a:pPr algn="ctr"/>
            <a:r>
              <a:rPr lang="en-US" sz="1100">
                <a:latin typeface="Segoe UI Semibold" panose="020B0702040204020203" pitchFamily="34" charset="0"/>
                <a:cs typeface="Segoe UI Semibold" panose="020B0702040204020203" pitchFamily="34" charset="0"/>
              </a:rPr>
              <a:t>Hardware Fused</a:t>
            </a:r>
          </a:p>
        </p:txBody>
      </p:sp>
      <p:sp>
        <p:nvSpPr>
          <p:cNvPr id="47" name="TextBox 46">
            <a:extLst>
              <a:ext uri="{FF2B5EF4-FFF2-40B4-BE49-F238E27FC236}">
                <a16:creationId xmlns:a16="http://schemas.microsoft.com/office/drawing/2014/main" id="{3A94CB73-1C92-48C2-A703-96EFFC76592F}"/>
              </a:ext>
            </a:extLst>
          </p:cNvPr>
          <p:cNvSpPr txBox="1"/>
          <p:nvPr/>
        </p:nvSpPr>
        <p:spPr>
          <a:xfrm>
            <a:off x="3251436" y="3428634"/>
            <a:ext cx="1128835" cy="430887"/>
          </a:xfrm>
          <a:prstGeom prst="rect">
            <a:avLst/>
          </a:prstGeom>
          <a:solidFill>
            <a:srgbClr val="0070C0"/>
          </a:solidFill>
          <a:ln>
            <a:solidFill>
              <a:srgbClr val="0070C0"/>
            </a:solidFill>
          </a:ln>
        </p:spPr>
        <p:txBody>
          <a:bodyPr wrap="none" rtlCol="0">
            <a:spAutoFit/>
          </a:bodyPr>
          <a:lstStyle/>
          <a:p>
            <a:pPr algn="ctr"/>
            <a:r>
              <a:rPr lang="fr-FR" sz="1100">
                <a:solidFill>
                  <a:schemeClr val="bg1"/>
                </a:solidFill>
                <a:latin typeface="Segoe UI Semibold" panose="020B0702040204020203" pitchFamily="34" charset="0"/>
                <a:cs typeface="Segoe UI Semibold" panose="020B0702040204020203" pitchFamily="34" charset="0"/>
              </a:rPr>
              <a:t>Enclave</a:t>
            </a:r>
          </a:p>
          <a:p>
            <a:pPr algn="ctr"/>
            <a:r>
              <a:rPr lang="en-US" sz="1100">
                <a:solidFill>
                  <a:schemeClr val="bg1"/>
                </a:solidFill>
                <a:latin typeface="Segoe UI Semibold" panose="020B0702040204020203" pitchFamily="34" charset="0"/>
                <a:cs typeface="Segoe UI Semibold" panose="020B0702040204020203" pitchFamily="34" charset="0"/>
              </a:rPr>
              <a:t>Measurements</a:t>
            </a:r>
          </a:p>
        </p:txBody>
      </p:sp>
      <p:sp>
        <p:nvSpPr>
          <p:cNvPr id="148" name="Rectangle 147">
            <a:extLst>
              <a:ext uri="{FF2B5EF4-FFF2-40B4-BE49-F238E27FC236}">
                <a16:creationId xmlns:a16="http://schemas.microsoft.com/office/drawing/2014/main" id="{9774FCDA-98AE-40FD-9699-CCB6C5B6C47F}"/>
              </a:ext>
            </a:extLst>
          </p:cNvPr>
          <p:cNvSpPr/>
          <p:nvPr/>
        </p:nvSpPr>
        <p:spPr>
          <a:xfrm>
            <a:off x="7582803" y="3350846"/>
            <a:ext cx="1086007" cy="632199"/>
          </a:xfrm>
          <a:prstGeom prst="rect">
            <a:avLst/>
          </a:prstGeom>
          <a:pattFill prst="ltUpDiag">
            <a:fgClr>
              <a:srgbClr val="3C3C41">
                <a:lumMod val="25000"/>
                <a:lumOff val="75000"/>
              </a:srgbClr>
            </a:fgClr>
            <a:bgClr>
              <a:sysClr val="window" lastClr="FFFFFF"/>
            </a:bgClr>
          </a:pattFill>
          <a:ln w="12700" cap="flat" cmpd="sng" algn="ctr">
            <a:noFill/>
            <a:prstDash val="solid"/>
            <a:miter lim="800000"/>
          </a:ln>
          <a:effectLst/>
        </p:spPr>
        <p:txBody>
          <a:bodyPr rtlCol="0" anchor="ctr"/>
          <a:lstStyle/>
          <a:p>
            <a:pPr algn="ctr" defTabSz="932418"/>
            <a:endParaRPr lang="en-US" sz="2400" kern="0">
              <a:solidFill>
                <a:prstClr val="white"/>
              </a:solidFill>
              <a:latin typeface="Segoe UI Semibold"/>
              <a:cs typeface="Segoe UI Light" panose="020B0502040204020203" pitchFamily="34" charset="0"/>
            </a:endParaRPr>
          </a:p>
        </p:txBody>
      </p:sp>
      <p:sp>
        <p:nvSpPr>
          <p:cNvPr id="149" name="TextBox 148">
            <a:extLst>
              <a:ext uri="{FF2B5EF4-FFF2-40B4-BE49-F238E27FC236}">
                <a16:creationId xmlns:a16="http://schemas.microsoft.com/office/drawing/2014/main" id="{CF1C99A2-2E9F-43B9-929A-AD888C98EA48}"/>
              </a:ext>
            </a:extLst>
          </p:cNvPr>
          <p:cNvSpPr txBox="1"/>
          <p:nvPr/>
        </p:nvSpPr>
        <p:spPr>
          <a:xfrm>
            <a:off x="7791109" y="3428634"/>
            <a:ext cx="713657" cy="430887"/>
          </a:xfrm>
          <a:prstGeom prst="rect">
            <a:avLst/>
          </a:prstGeom>
          <a:noFill/>
        </p:spPr>
        <p:txBody>
          <a:bodyPr wrap="none" rtlCol="0">
            <a:spAutoFit/>
          </a:bodyPr>
          <a:lstStyle/>
          <a:p>
            <a:pPr algn="ctr"/>
            <a:r>
              <a:rPr lang="en-US" sz="1100">
                <a:latin typeface="Segoe UI Semibold" panose="020B0702040204020203" pitchFamily="34" charset="0"/>
                <a:cs typeface="Segoe UI Semibold" panose="020B0702040204020203" pitchFamily="34" charset="0"/>
              </a:rPr>
              <a:t>Quoting</a:t>
            </a:r>
          </a:p>
          <a:p>
            <a:pPr algn="ctr"/>
            <a:r>
              <a:rPr lang="fr-FR" sz="1100">
                <a:latin typeface="Segoe UI Semibold" panose="020B0702040204020203" pitchFamily="34" charset="0"/>
                <a:cs typeface="Segoe UI Semibold" panose="020B0702040204020203" pitchFamily="34" charset="0"/>
              </a:rPr>
              <a:t>Enclave</a:t>
            </a:r>
            <a:endParaRPr lang="en-US" sz="1100">
              <a:latin typeface="Segoe UI Semibold" panose="020B0702040204020203" pitchFamily="34" charset="0"/>
              <a:cs typeface="Segoe UI Semibold" panose="020B0702040204020203" pitchFamily="34" charset="0"/>
            </a:endParaRPr>
          </a:p>
        </p:txBody>
      </p:sp>
      <p:grpSp>
        <p:nvGrpSpPr>
          <p:cNvPr id="27" name="Group 26">
            <a:extLst>
              <a:ext uri="{FF2B5EF4-FFF2-40B4-BE49-F238E27FC236}">
                <a16:creationId xmlns:a16="http://schemas.microsoft.com/office/drawing/2014/main" id="{5601BD95-37C5-4DE4-898D-414C9317B1CB}"/>
              </a:ext>
            </a:extLst>
          </p:cNvPr>
          <p:cNvGrpSpPr/>
          <p:nvPr/>
        </p:nvGrpSpPr>
        <p:grpSpPr>
          <a:xfrm>
            <a:off x="8700485" y="2659724"/>
            <a:ext cx="937815" cy="929878"/>
            <a:chOff x="7119360" y="4657090"/>
            <a:chExt cx="919510" cy="911728"/>
          </a:xfrm>
        </p:grpSpPr>
        <p:sp>
          <p:nvSpPr>
            <p:cNvPr id="157" name="Rectangle 156">
              <a:extLst>
                <a:ext uri="{FF2B5EF4-FFF2-40B4-BE49-F238E27FC236}">
                  <a16:creationId xmlns:a16="http://schemas.microsoft.com/office/drawing/2014/main" id="{50AE0E45-AE99-47DF-A0B0-1CE623C9F596}"/>
                </a:ext>
              </a:extLst>
            </p:cNvPr>
            <p:cNvSpPr/>
            <p:nvPr/>
          </p:nvSpPr>
          <p:spPr>
            <a:xfrm rot="16200000">
              <a:off x="7094352" y="4718106"/>
              <a:ext cx="624954" cy="502922"/>
            </a:xfrm>
            <a:prstGeom prst="rect">
              <a:avLst/>
            </a:prstGeom>
            <a:solidFill>
              <a:schemeClr val="bg1"/>
            </a:solidFill>
            <a:ln w="19050">
              <a:solidFill>
                <a:srgbClr val="0078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latin typeface="Segoe UI Semibold" panose="020B0702040204020203" pitchFamily="34" charset="0"/>
                <a:cs typeface="Segoe UI Semibold" panose="020B0702040204020203" pitchFamily="34" charset="0"/>
              </a:endParaRPr>
            </a:p>
          </p:txBody>
        </p:sp>
        <p:pic>
          <p:nvPicPr>
            <p:cNvPr id="162" name="Graphic 161" descr="Key">
              <a:extLst>
                <a:ext uri="{FF2B5EF4-FFF2-40B4-BE49-F238E27FC236}">
                  <a16:creationId xmlns:a16="http://schemas.microsoft.com/office/drawing/2014/main" id="{FEF89243-27BF-41AD-9BBA-66CCB45733FD}"/>
                </a:ext>
              </a:extLst>
            </p:cNvPr>
            <p:cNvPicPr>
              <a:picLocks noChangeAspect="1"/>
            </p:cNvPicPr>
            <p:nvPr/>
          </p:nvPicPr>
          <p:blipFill>
            <a:blip r:embed="rId4">
              <a:extLst>
                <a:ext uri="{96DAC541-7B7A-43D3-8B79-37D633B846F1}">
                  <asvg:svgBlip xmlns:asvg="http://schemas.microsoft.com/office/drawing/2016/SVG/main" r:embed="rId8"/>
                </a:ext>
              </a:extLst>
            </a:blip>
            <a:stretch>
              <a:fillRect/>
            </a:stretch>
          </p:blipFill>
          <p:spPr>
            <a:xfrm>
              <a:off x="7535950" y="4993156"/>
              <a:ext cx="502920" cy="502920"/>
            </a:xfrm>
            <a:prstGeom prst="rect">
              <a:avLst/>
            </a:prstGeom>
          </p:spPr>
        </p:pic>
        <p:grpSp>
          <p:nvGrpSpPr>
            <p:cNvPr id="26" name="Group 25">
              <a:extLst>
                <a:ext uri="{FF2B5EF4-FFF2-40B4-BE49-F238E27FC236}">
                  <a16:creationId xmlns:a16="http://schemas.microsoft.com/office/drawing/2014/main" id="{6F807203-4FA3-4EFC-A8B7-F5E3E9D118E6}"/>
                </a:ext>
              </a:extLst>
            </p:cNvPr>
            <p:cNvGrpSpPr/>
            <p:nvPr/>
          </p:nvGrpSpPr>
          <p:grpSpPr>
            <a:xfrm>
              <a:off x="7256239" y="4740842"/>
              <a:ext cx="293635" cy="463635"/>
              <a:chOff x="6515767" y="4734998"/>
              <a:chExt cx="293635" cy="463635"/>
            </a:xfrm>
          </p:grpSpPr>
          <p:sp>
            <p:nvSpPr>
              <p:cNvPr id="166" name="Freeform: Shape 165">
                <a:extLst>
                  <a:ext uri="{FF2B5EF4-FFF2-40B4-BE49-F238E27FC236}">
                    <a16:creationId xmlns:a16="http://schemas.microsoft.com/office/drawing/2014/main" id="{5556E471-3421-4090-853A-394B0A0CE069}"/>
                  </a:ext>
                </a:extLst>
              </p:cNvPr>
              <p:cNvSpPr/>
              <p:nvPr/>
            </p:nvSpPr>
            <p:spPr>
              <a:xfrm>
                <a:off x="6678039" y="4773634"/>
                <a:ext cx="131363" cy="30909"/>
              </a:xfrm>
              <a:custGeom>
                <a:avLst/>
                <a:gdLst>
                  <a:gd name="connsiteX0" fmla="*/ 0 w 131363"/>
                  <a:gd name="connsiteY0" fmla="*/ 0 h 30909"/>
                  <a:gd name="connsiteX1" fmla="*/ 131363 w 131363"/>
                  <a:gd name="connsiteY1" fmla="*/ 0 h 30909"/>
                  <a:gd name="connsiteX2" fmla="*/ 131363 w 131363"/>
                  <a:gd name="connsiteY2" fmla="*/ 30909 h 30909"/>
                  <a:gd name="connsiteX3" fmla="*/ 0 w 131363"/>
                  <a:gd name="connsiteY3" fmla="*/ 30909 h 30909"/>
                </a:gdLst>
                <a:ahLst/>
                <a:cxnLst>
                  <a:cxn ang="0">
                    <a:pos x="connsiteX0" y="connsiteY0"/>
                  </a:cxn>
                  <a:cxn ang="0">
                    <a:pos x="connsiteX1" y="connsiteY1"/>
                  </a:cxn>
                  <a:cxn ang="0">
                    <a:pos x="connsiteX2" y="connsiteY2"/>
                  </a:cxn>
                  <a:cxn ang="0">
                    <a:pos x="connsiteX3" y="connsiteY3"/>
                  </a:cxn>
                </a:cxnLst>
                <a:rect l="l" t="t" r="r" b="b"/>
                <a:pathLst>
                  <a:path w="131363" h="30909">
                    <a:moveTo>
                      <a:pt x="0" y="0"/>
                    </a:moveTo>
                    <a:lnTo>
                      <a:pt x="131363" y="0"/>
                    </a:lnTo>
                    <a:lnTo>
                      <a:pt x="131363" y="30909"/>
                    </a:lnTo>
                    <a:lnTo>
                      <a:pt x="0" y="30909"/>
                    </a:lnTo>
                    <a:close/>
                  </a:path>
                </a:pathLst>
              </a:custGeom>
              <a:solidFill>
                <a:srgbClr val="4472C4"/>
              </a:solidFill>
              <a:ln w="7640" cap="flat">
                <a:solidFill>
                  <a:srgbClr val="0078D3"/>
                </a:solidFill>
                <a:prstDash val="solid"/>
                <a:miter/>
              </a:ln>
            </p:spPr>
            <p:txBody>
              <a:bodyPr rtlCol="0" anchor="ctr"/>
              <a:lstStyle/>
              <a:p>
                <a:endParaRPr lang="en-US" sz="1100">
                  <a:latin typeface="Segoe UI Semibold" panose="020B0702040204020203" pitchFamily="34" charset="0"/>
                  <a:cs typeface="Segoe UI Semibold" panose="020B0702040204020203" pitchFamily="34" charset="0"/>
                </a:endParaRPr>
              </a:p>
            </p:txBody>
          </p:sp>
          <p:sp>
            <p:nvSpPr>
              <p:cNvPr id="167" name="Freeform: Shape 166">
                <a:extLst>
                  <a:ext uri="{FF2B5EF4-FFF2-40B4-BE49-F238E27FC236}">
                    <a16:creationId xmlns:a16="http://schemas.microsoft.com/office/drawing/2014/main" id="{B26CC1E8-4C25-4771-A706-A15B2754B62F}"/>
                  </a:ext>
                </a:extLst>
              </p:cNvPr>
              <p:cNvSpPr/>
              <p:nvPr/>
            </p:nvSpPr>
            <p:spPr>
              <a:xfrm>
                <a:off x="6678039" y="4897270"/>
                <a:ext cx="131363" cy="30909"/>
              </a:xfrm>
              <a:custGeom>
                <a:avLst/>
                <a:gdLst>
                  <a:gd name="connsiteX0" fmla="*/ 0 w 131363"/>
                  <a:gd name="connsiteY0" fmla="*/ 0 h 30909"/>
                  <a:gd name="connsiteX1" fmla="*/ 131363 w 131363"/>
                  <a:gd name="connsiteY1" fmla="*/ 0 h 30909"/>
                  <a:gd name="connsiteX2" fmla="*/ 131363 w 131363"/>
                  <a:gd name="connsiteY2" fmla="*/ 30909 h 30909"/>
                  <a:gd name="connsiteX3" fmla="*/ 0 w 131363"/>
                  <a:gd name="connsiteY3" fmla="*/ 30909 h 30909"/>
                </a:gdLst>
                <a:ahLst/>
                <a:cxnLst>
                  <a:cxn ang="0">
                    <a:pos x="connsiteX0" y="connsiteY0"/>
                  </a:cxn>
                  <a:cxn ang="0">
                    <a:pos x="connsiteX1" y="connsiteY1"/>
                  </a:cxn>
                  <a:cxn ang="0">
                    <a:pos x="connsiteX2" y="connsiteY2"/>
                  </a:cxn>
                  <a:cxn ang="0">
                    <a:pos x="connsiteX3" y="connsiteY3"/>
                  </a:cxn>
                </a:cxnLst>
                <a:rect l="l" t="t" r="r" b="b"/>
                <a:pathLst>
                  <a:path w="131363" h="30909">
                    <a:moveTo>
                      <a:pt x="0" y="0"/>
                    </a:moveTo>
                    <a:lnTo>
                      <a:pt x="131363" y="0"/>
                    </a:lnTo>
                    <a:lnTo>
                      <a:pt x="131363" y="30909"/>
                    </a:lnTo>
                    <a:lnTo>
                      <a:pt x="0" y="30909"/>
                    </a:lnTo>
                    <a:close/>
                  </a:path>
                </a:pathLst>
              </a:custGeom>
              <a:solidFill>
                <a:srgbClr val="4472C4"/>
              </a:solidFill>
              <a:ln w="7640" cap="flat">
                <a:solidFill>
                  <a:srgbClr val="0078D3"/>
                </a:solidFill>
                <a:prstDash val="solid"/>
                <a:miter/>
              </a:ln>
            </p:spPr>
            <p:txBody>
              <a:bodyPr rtlCol="0" anchor="ctr"/>
              <a:lstStyle/>
              <a:p>
                <a:endParaRPr lang="en-US" sz="1100">
                  <a:latin typeface="Segoe UI Semibold" panose="020B0702040204020203" pitchFamily="34" charset="0"/>
                  <a:cs typeface="Segoe UI Semibold" panose="020B0702040204020203" pitchFamily="34" charset="0"/>
                </a:endParaRPr>
              </a:p>
            </p:txBody>
          </p:sp>
          <p:sp>
            <p:nvSpPr>
              <p:cNvPr id="168" name="Freeform: Shape 167">
                <a:extLst>
                  <a:ext uri="{FF2B5EF4-FFF2-40B4-BE49-F238E27FC236}">
                    <a16:creationId xmlns:a16="http://schemas.microsoft.com/office/drawing/2014/main" id="{CBB53004-F147-46FC-AB95-69AC7C339E56}"/>
                  </a:ext>
                </a:extLst>
              </p:cNvPr>
              <p:cNvSpPr/>
              <p:nvPr/>
            </p:nvSpPr>
            <p:spPr>
              <a:xfrm>
                <a:off x="6678039" y="5144542"/>
                <a:ext cx="131363" cy="30909"/>
              </a:xfrm>
              <a:custGeom>
                <a:avLst/>
                <a:gdLst>
                  <a:gd name="connsiteX0" fmla="*/ 0 w 131363"/>
                  <a:gd name="connsiteY0" fmla="*/ 0 h 30909"/>
                  <a:gd name="connsiteX1" fmla="*/ 131363 w 131363"/>
                  <a:gd name="connsiteY1" fmla="*/ 0 h 30909"/>
                  <a:gd name="connsiteX2" fmla="*/ 131363 w 131363"/>
                  <a:gd name="connsiteY2" fmla="*/ 30909 h 30909"/>
                  <a:gd name="connsiteX3" fmla="*/ 0 w 131363"/>
                  <a:gd name="connsiteY3" fmla="*/ 30909 h 30909"/>
                </a:gdLst>
                <a:ahLst/>
                <a:cxnLst>
                  <a:cxn ang="0">
                    <a:pos x="connsiteX0" y="connsiteY0"/>
                  </a:cxn>
                  <a:cxn ang="0">
                    <a:pos x="connsiteX1" y="connsiteY1"/>
                  </a:cxn>
                  <a:cxn ang="0">
                    <a:pos x="connsiteX2" y="connsiteY2"/>
                  </a:cxn>
                  <a:cxn ang="0">
                    <a:pos x="connsiteX3" y="connsiteY3"/>
                  </a:cxn>
                </a:cxnLst>
                <a:rect l="l" t="t" r="r" b="b"/>
                <a:pathLst>
                  <a:path w="131363" h="30909">
                    <a:moveTo>
                      <a:pt x="0" y="0"/>
                    </a:moveTo>
                    <a:lnTo>
                      <a:pt x="131363" y="0"/>
                    </a:lnTo>
                    <a:lnTo>
                      <a:pt x="131363" y="30909"/>
                    </a:lnTo>
                    <a:lnTo>
                      <a:pt x="0" y="30909"/>
                    </a:lnTo>
                    <a:close/>
                  </a:path>
                </a:pathLst>
              </a:custGeom>
              <a:solidFill>
                <a:srgbClr val="4472C4"/>
              </a:solidFill>
              <a:ln w="9525" cap="flat">
                <a:solidFill>
                  <a:srgbClr val="0078D3"/>
                </a:solidFill>
                <a:prstDash val="solid"/>
                <a:miter/>
              </a:ln>
            </p:spPr>
            <p:txBody>
              <a:bodyPr rtlCol="0" anchor="ctr"/>
              <a:lstStyle/>
              <a:p>
                <a:endParaRPr lang="en-US" sz="1100">
                  <a:latin typeface="Segoe UI Semibold" panose="020B0702040204020203" pitchFamily="34" charset="0"/>
                  <a:cs typeface="Segoe UI Semibold" panose="020B0702040204020203" pitchFamily="34" charset="0"/>
                </a:endParaRPr>
              </a:p>
            </p:txBody>
          </p:sp>
          <p:sp>
            <p:nvSpPr>
              <p:cNvPr id="170" name="Freeform: Shape 169">
                <a:extLst>
                  <a:ext uri="{FF2B5EF4-FFF2-40B4-BE49-F238E27FC236}">
                    <a16:creationId xmlns:a16="http://schemas.microsoft.com/office/drawing/2014/main" id="{36B54E78-8077-4786-9BC1-39853469D0E1}"/>
                  </a:ext>
                </a:extLst>
              </p:cNvPr>
              <p:cNvSpPr/>
              <p:nvPr/>
            </p:nvSpPr>
            <p:spPr>
              <a:xfrm>
                <a:off x="6678039" y="5020906"/>
                <a:ext cx="131363" cy="30909"/>
              </a:xfrm>
              <a:custGeom>
                <a:avLst/>
                <a:gdLst>
                  <a:gd name="connsiteX0" fmla="*/ 0 w 131363"/>
                  <a:gd name="connsiteY0" fmla="*/ 0 h 30909"/>
                  <a:gd name="connsiteX1" fmla="*/ 131363 w 131363"/>
                  <a:gd name="connsiteY1" fmla="*/ 0 h 30909"/>
                  <a:gd name="connsiteX2" fmla="*/ 131363 w 131363"/>
                  <a:gd name="connsiteY2" fmla="*/ 30909 h 30909"/>
                  <a:gd name="connsiteX3" fmla="*/ 0 w 131363"/>
                  <a:gd name="connsiteY3" fmla="*/ 30909 h 30909"/>
                </a:gdLst>
                <a:ahLst/>
                <a:cxnLst>
                  <a:cxn ang="0">
                    <a:pos x="connsiteX0" y="connsiteY0"/>
                  </a:cxn>
                  <a:cxn ang="0">
                    <a:pos x="connsiteX1" y="connsiteY1"/>
                  </a:cxn>
                  <a:cxn ang="0">
                    <a:pos x="connsiteX2" y="connsiteY2"/>
                  </a:cxn>
                  <a:cxn ang="0">
                    <a:pos x="connsiteX3" y="connsiteY3"/>
                  </a:cxn>
                </a:cxnLst>
                <a:rect l="l" t="t" r="r" b="b"/>
                <a:pathLst>
                  <a:path w="131363" h="30909">
                    <a:moveTo>
                      <a:pt x="0" y="0"/>
                    </a:moveTo>
                    <a:lnTo>
                      <a:pt x="131363" y="0"/>
                    </a:lnTo>
                    <a:lnTo>
                      <a:pt x="131363" y="30909"/>
                    </a:lnTo>
                    <a:lnTo>
                      <a:pt x="0" y="30909"/>
                    </a:lnTo>
                    <a:close/>
                  </a:path>
                </a:pathLst>
              </a:custGeom>
              <a:solidFill>
                <a:srgbClr val="4472C4"/>
              </a:solidFill>
              <a:ln w="7640" cap="flat">
                <a:solidFill>
                  <a:srgbClr val="0078D3"/>
                </a:solidFill>
                <a:prstDash val="solid"/>
                <a:miter/>
              </a:ln>
            </p:spPr>
            <p:txBody>
              <a:bodyPr rtlCol="0" anchor="ctr"/>
              <a:lstStyle/>
              <a:p>
                <a:endParaRPr lang="en-US" sz="1100">
                  <a:latin typeface="Segoe UI Semibold" panose="020B0702040204020203" pitchFamily="34" charset="0"/>
                  <a:cs typeface="Segoe UI Semibold" panose="020B0702040204020203" pitchFamily="34" charset="0"/>
                </a:endParaRPr>
              </a:p>
            </p:txBody>
          </p:sp>
          <p:sp>
            <p:nvSpPr>
              <p:cNvPr id="174" name="Freeform: Shape 173">
                <a:extLst>
                  <a:ext uri="{FF2B5EF4-FFF2-40B4-BE49-F238E27FC236}">
                    <a16:creationId xmlns:a16="http://schemas.microsoft.com/office/drawing/2014/main" id="{0F88B528-468C-4376-827C-5A719A27CAA6}"/>
                  </a:ext>
                </a:extLst>
              </p:cNvPr>
              <p:cNvSpPr/>
              <p:nvPr/>
            </p:nvSpPr>
            <p:spPr>
              <a:xfrm>
                <a:off x="6515767" y="4734998"/>
                <a:ext cx="114363" cy="94272"/>
              </a:xfrm>
              <a:custGeom>
                <a:avLst/>
                <a:gdLst>
                  <a:gd name="connsiteX0" fmla="*/ 114363 w 114363"/>
                  <a:gd name="connsiteY0" fmla="*/ 21636 h 94272"/>
                  <a:gd name="connsiteX1" fmla="*/ 92727 w 114363"/>
                  <a:gd name="connsiteY1" fmla="*/ 0 h 94272"/>
                  <a:gd name="connsiteX2" fmla="*/ 41727 w 114363"/>
                  <a:gd name="connsiteY2" fmla="*/ 51000 h 94272"/>
                  <a:gd name="connsiteX3" fmla="*/ 21636 w 114363"/>
                  <a:gd name="connsiteY3" fmla="*/ 30909 h 94272"/>
                  <a:gd name="connsiteX4" fmla="*/ 0 w 114363"/>
                  <a:gd name="connsiteY4" fmla="*/ 52545 h 94272"/>
                  <a:gd name="connsiteX5" fmla="*/ 41727 w 114363"/>
                  <a:gd name="connsiteY5" fmla="*/ 94272 h 94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363" h="94272">
                    <a:moveTo>
                      <a:pt x="114363" y="21636"/>
                    </a:moveTo>
                    <a:lnTo>
                      <a:pt x="92727" y="0"/>
                    </a:lnTo>
                    <a:lnTo>
                      <a:pt x="41727" y="51000"/>
                    </a:lnTo>
                    <a:lnTo>
                      <a:pt x="21636" y="30909"/>
                    </a:lnTo>
                    <a:lnTo>
                      <a:pt x="0" y="52545"/>
                    </a:lnTo>
                    <a:lnTo>
                      <a:pt x="41727" y="94272"/>
                    </a:lnTo>
                    <a:close/>
                  </a:path>
                </a:pathLst>
              </a:custGeom>
              <a:solidFill>
                <a:srgbClr val="4472C4"/>
              </a:solidFill>
              <a:ln w="7640" cap="flat">
                <a:solidFill>
                  <a:srgbClr val="0078D3"/>
                </a:solidFill>
                <a:prstDash val="solid"/>
                <a:miter/>
              </a:ln>
            </p:spPr>
            <p:txBody>
              <a:bodyPr rtlCol="0" anchor="ctr"/>
              <a:lstStyle/>
              <a:p>
                <a:endParaRPr lang="en-US" sz="1100">
                  <a:latin typeface="Segoe UI Semibold" panose="020B0702040204020203" pitchFamily="34" charset="0"/>
                  <a:cs typeface="Segoe UI Semibold" panose="020B0702040204020203" pitchFamily="34" charset="0"/>
                </a:endParaRPr>
              </a:p>
            </p:txBody>
          </p:sp>
          <p:sp>
            <p:nvSpPr>
              <p:cNvPr id="178" name="Freeform: Shape 177">
                <a:extLst>
                  <a:ext uri="{FF2B5EF4-FFF2-40B4-BE49-F238E27FC236}">
                    <a16:creationId xmlns:a16="http://schemas.microsoft.com/office/drawing/2014/main" id="{93591793-DDB0-466E-8A8A-ECE84D3B3816}"/>
                  </a:ext>
                </a:extLst>
              </p:cNvPr>
              <p:cNvSpPr/>
              <p:nvPr/>
            </p:nvSpPr>
            <p:spPr>
              <a:xfrm>
                <a:off x="6515767" y="4858634"/>
                <a:ext cx="114363" cy="94272"/>
              </a:xfrm>
              <a:custGeom>
                <a:avLst/>
                <a:gdLst>
                  <a:gd name="connsiteX0" fmla="*/ 114363 w 114363"/>
                  <a:gd name="connsiteY0" fmla="*/ 21636 h 94272"/>
                  <a:gd name="connsiteX1" fmla="*/ 92727 w 114363"/>
                  <a:gd name="connsiteY1" fmla="*/ 0 h 94272"/>
                  <a:gd name="connsiteX2" fmla="*/ 41727 w 114363"/>
                  <a:gd name="connsiteY2" fmla="*/ 51000 h 94272"/>
                  <a:gd name="connsiteX3" fmla="*/ 21636 w 114363"/>
                  <a:gd name="connsiteY3" fmla="*/ 30909 h 94272"/>
                  <a:gd name="connsiteX4" fmla="*/ 0 w 114363"/>
                  <a:gd name="connsiteY4" fmla="*/ 52545 h 94272"/>
                  <a:gd name="connsiteX5" fmla="*/ 41727 w 114363"/>
                  <a:gd name="connsiteY5" fmla="*/ 94272 h 94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363" h="94272">
                    <a:moveTo>
                      <a:pt x="114363" y="21636"/>
                    </a:moveTo>
                    <a:lnTo>
                      <a:pt x="92727" y="0"/>
                    </a:lnTo>
                    <a:lnTo>
                      <a:pt x="41727" y="51000"/>
                    </a:lnTo>
                    <a:lnTo>
                      <a:pt x="21636" y="30909"/>
                    </a:lnTo>
                    <a:lnTo>
                      <a:pt x="0" y="52545"/>
                    </a:lnTo>
                    <a:lnTo>
                      <a:pt x="41727" y="94272"/>
                    </a:lnTo>
                    <a:close/>
                  </a:path>
                </a:pathLst>
              </a:custGeom>
              <a:solidFill>
                <a:srgbClr val="4472C4"/>
              </a:solidFill>
              <a:ln w="7640" cap="flat">
                <a:solidFill>
                  <a:srgbClr val="0078D3"/>
                </a:solidFill>
                <a:prstDash val="solid"/>
                <a:miter/>
              </a:ln>
            </p:spPr>
            <p:txBody>
              <a:bodyPr rtlCol="0" anchor="ctr"/>
              <a:lstStyle/>
              <a:p>
                <a:endParaRPr lang="en-US" sz="1100">
                  <a:latin typeface="Segoe UI Semibold" panose="020B0702040204020203" pitchFamily="34" charset="0"/>
                  <a:cs typeface="Segoe UI Semibold" panose="020B0702040204020203" pitchFamily="34" charset="0"/>
                </a:endParaRPr>
              </a:p>
            </p:txBody>
          </p:sp>
          <p:sp>
            <p:nvSpPr>
              <p:cNvPr id="180" name="Freeform: Shape 179">
                <a:extLst>
                  <a:ext uri="{FF2B5EF4-FFF2-40B4-BE49-F238E27FC236}">
                    <a16:creationId xmlns:a16="http://schemas.microsoft.com/office/drawing/2014/main" id="{E56663B4-51B4-417D-8F48-9A0ADCE202B0}"/>
                  </a:ext>
                </a:extLst>
              </p:cNvPr>
              <p:cNvSpPr/>
              <p:nvPr/>
            </p:nvSpPr>
            <p:spPr>
              <a:xfrm>
                <a:off x="6515767" y="4982270"/>
                <a:ext cx="114363" cy="94272"/>
              </a:xfrm>
              <a:custGeom>
                <a:avLst/>
                <a:gdLst>
                  <a:gd name="connsiteX0" fmla="*/ 114363 w 114363"/>
                  <a:gd name="connsiteY0" fmla="*/ 21636 h 94272"/>
                  <a:gd name="connsiteX1" fmla="*/ 92727 w 114363"/>
                  <a:gd name="connsiteY1" fmla="*/ 0 h 94272"/>
                  <a:gd name="connsiteX2" fmla="*/ 41727 w 114363"/>
                  <a:gd name="connsiteY2" fmla="*/ 51000 h 94272"/>
                  <a:gd name="connsiteX3" fmla="*/ 21636 w 114363"/>
                  <a:gd name="connsiteY3" fmla="*/ 30909 h 94272"/>
                  <a:gd name="connsiteX4" fmla="*/ 0 w 114363"/>
                  <a:gd name="connsiteY4" fmla="*/ 52545 h 94272"/>
                  <a:gd name="connsiteX5" fmla="*/ 41727 w 114363"/>
                  <a:gd name="connsiteY5" fmla="*/ 94272 h 94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363" h="94272">
                    <a:moveTo>
                      <a:pt x="114363" y="21636"/>
                    </a:moveTo>
                    <a:lnTo>
                      <a:pt x="92727" y="0"/>
                    </a:lnTo>
                    <a:lnTo>
                      <a:pt x="41727" y="51000"/>
                    </a:lnTo>
                    <a:lnTo>
                      <a:pt x="21636" y="30909"/>
                    </a:lnTo>
                    <a:lnTo>
                      <a:pt x="0" y="52545"/>
                    </a:lnTo>
                    <a:lnTo>
                      <a:pt x="41727" y="94272"/>
                    </a:lnTo>
                    <a:close/>
                  </a:path>
                </a:pathLst>
              </a:custGeom>
              <a:solidFill>
                <a:srgbClr val="4472C4"/>
              </a:solidFill>
              <a:ln w="7640" cap="flat">
                <a:solidFill>
                  <a:srgbClr val="0078D3"/>
                </a:solidFill>
                <a:prstDash val="solid"/>
                <a:miter/>
              </a:ln>
            </p:spPr>
            <p:txBody>
              <a:bodyPr rtlCol="0" anchor="ctr"/>
              <a:lstStyle/>
              <a:p>
                <a:endParaRPr lang="en-US" sz="1100">
                  <a:latin typeface="Segoe UI Semibold" panose="020B0702040204020203" pitchFamily="34" charset="0"/>
                  <a:cs typeface="Segoe UI Semibold" panose="020B0702040204020203" pitchFamily="34" charset="0"/>
                </a:endParaRPr>
              </a:p>
            </p:txBody>
          </p:sp>
          <p:sp>
            <p:nvSpPr>
              <p:cNvPr id="182" name="Freeform: Shape 181">
                <a:extLst>
                  <a:ext uri="{FF2B5EF4-FFF2-40B4-BE49-F238E27FC236}">
                    <a16:creationId xmlns:a16="http://schemas.microsoft.com/office/drawing/2014/main" id="{C1F42989-05A6-49C8-8B18-951D98411B24}"/>
                  </a:ext>
                </a:extLst>
              </p:cNvPr>
              <p:cNvSpPr/>
              <p:nvPr/>
            </p:nvSpPr>
            <p:spPr>
              <a:xfrm>
                <a:off x="6515767" y="5104361"/>
                <a:ext cx="114363" cy="94272"/>
              </a:xfrm>
              <a:custGeom>
                <a:avLst/>
                <a:gdLst>
                  <a:gd name="connsiteX0" fmla="*/ 114363 w 114363"/>
                  <a:gd name="connsiteY0" fmla="*/ 21636 h 94272"/>
                  <a:gd name="connsiteX1" fmla="*/ 92727 w 114363"/>
                  <a:gd name="connsiteY1" fmla="*/ 0 h 94272"/>
                  <a:gd name="connsiteX2" fmla="*/ 41727 w 114363"/>
                  <a:gd name="connsiteY2" fmla="*/ 51000 h 94272"/>
                  <a:gd name="connsiteX3" fmla="*/ 21636 w 114363"/>
                  <a:gd name="connsiteY3" fmla="*/ 30909 h 94272"/>
                  <a:gd name="connsiteX4" fmla="*/ 0 w 114363"/>
                  <a:gd name="connsiteY4" fmla="*/ 52545 h 94272"/>
                  <a:gd name="connsiteX5" fmla="*/ 41727 w 114363"/>
                  <a:gd name="connsiteY5" fmla="*/ 94272 h 94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363" h="94272">
                    <a:moveTo>
                      <a:pt x="114363" y="21636"/>
                    </a:moveTo>
                    <a:lnTo>
                      <a:pt x="92727" y="0"/>
                    </a:lnTo>
                    <a:lnTo>
                      <a:pt x="41727" y="51000"/>
                    </a:lnTo>
                    <a:lnTo>
                      <a:pt x="21636" y="30909"/>
                    </a:lnTo>
                    <a:lnTo>
                      <a:pt x="0" y="52545"/>
                    </a:lnTo>
                    <a:lnTo>
                      <a:pt x="41727" y="94272"/>
                    </a:lnTo>
                    <a:close/>
                  </a:path>
                </a:pathLst>
              </a:custGeom>
              <a:solidFill>
                <a:srgbClr val="4472C4"/>
              </a:solidFill>
              <a:ln w="7640" cap="flat">
                <a:solidFill>
                  <a:srgbClr val="0078D3"/>
                </a:solidFill>
                <a:prstDash val="solid"/>
                <a:miter/>
              </a:ln>
            </p:spPr>
            <p:txBody>
              <a:bodyPr rtlCol="0" anchor="ctr"/>
              <a:lstStyle/>
              <a:p>
                <a:endParaRPr lang="en-US" sz="1100">
                  <a:latin typeface="Segoe UI Semibold" panose="020B0702040204020203" pitchFamily="34" charset="0"/>
                  <a:cs typeface="Segoe UI Semibold" panose="020B0702040204020203" pitchFamily="34" charset="0"/>
                </a:endParaRPr>
              </a:p>
            </p:txBody>
          </p:sp>
        </p:grpSp>
        <p:sp>
          <p:nvSpPr>
            <p:cNvPr id="161" name="TextBox 160">
              <a:extLst>
                <a:ext uri="{FF2B5EF4-FFF2-40B4-BE49-F238E27FC236}">
                  <a16:creationId xmlns:a16="http://schemas.microsoft.com/office/drawing/2014/main" id="{D015DF58-5637-4B81-9460-27AA028949B9}"/>
                </a:ext>
              </a:extLst>
            </p:cNvPr>
            <p:cNvSpPr txBox="1"/>
            <p:nvPr/>
          </p:nvSpPr>
          <p:spPr>
            <a:xfrm>
              <a:off x="7119360" y="5312314"/>
              <a:ext cx="573990" cy="256504"/>
            </a:xfrm>
            <a:prstGeom prst="rect">
              <a:avLst/>
            </a:prstGeom>
            <a:noFill/>
          </p:spPr>
          <p:txBody>
            <a:bodyPr wrap="none" rtlCol="0">
              <a:spAutoFit/>
            </a:bodyPr>
            <a:lstStyle/>
            <a:p>
              <a:r>
                <a:rPr lang="en-US" sz="1100">
                  <a:latin typeface="Segoe UI Semibold" panose="020B0702040204020203" pitchFamily="34" charset="0"/>
                  <a:cs typeface="Segoe UI Semibold" panose="020B0702040204020203" pitchFamily="34" charset="0"/>
                </a:rPr>
                <a:t>Quote</a:t>
              </a:r>
            </a:p>
          </p:txBody>
        </p:sp>
      </p:grpSp>
      <p:sp>
        <p:nvSpPr>
          <p:cNvPr id="97" name="Titre 1">
            <a:extLst>
              <a:ext uri="{FF2B5EF4-FFF2-40B4-BE49-F238E27FC236}">
                <a16:creationId xmlns:a16="http://schemas.microsoft.com/office/drawing/2014/main" id="{1DD61963-5F69-4A57-84CC-A37360411227}"/>
              </a:ext>
            </a:extLst>
          </p:cNvPr>
          <p:cNvSpPr txBox="1">
            <a:spLocks/>
          </p:cNvSpPr>
          <p:nvPr/>
        </p:nvSpPr>
        <p:spPr>
          <a:xfrm>
            <a:off x="272274" y="144462"/>
            <a:ext cx="11889564" cy="860424"/>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fr-FR" sz="3200" b="0" kern="1200" cap="none" spc="-102" baseline="0">
                <a:ln w="3175">
                  <a:noFill/>
                </a:ln>
                <a:solidFill>
                  <a:schemeClr val="tx1"/>
                </a:solidFill>
                <a:effectLst/>
                <a:latin typeface="Segoe UI Semibold" panose="020B0702040204020203" pitchFamily="34" charset="0"/>
                <a:ea typeface="+mn-ea"/>
                <a:cs typeface="Segoe UI Semibold" panose="020B0702040204020203" pitchFamily="34" charset="0"/>
              </a:defRPr>
            </a:lvl1pPr>
          </a:lstStyle>
          <a:p>
            <a:r>
              <a:rPr lang="en-US"/>
              <a:t>SGX Key hierarchy</a:t>
            </a:r>
          </a:p>
        </p:txBody>
      </p:sp>
      <p:pic>
        <p:nvPicPr>
          <p:cNvPr id="18" name="Picture 17">
            <a:extLst>
              <a:ext uri="{FF2B5EF4-FFF2-40B4-BE49-F238E27FC236}">
                <a16:creationId xmlns:a16="http://schemas.microsoft.com/office/drawing/2014/main" id="{619E03EC-F9DF-4B9B-BB44-569BD9D3F71A}"/>
              </a:ext>
            </a:extLst>
          </p:cNvPr>
          <p:cNvPicPr>
            <a:picLocks noChangeAspect="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094571" y="2637000"/>
            <a:ext cx="299734" cy="299170"/>
          </a:xfrm>
          <a:prstGeom prst="rect">
            <a:avLst/>
          </a:prstGeom>
        </p:spPr>
      </p:pic>
      <p:pic>
        <p:nvPicPr>
          <p:cNvPr id="19" name="Picture 18">
            <a:extLst>
              <a:ext uri="{FF2B5EF4-FFF2-40B4-BE49-F238E27FC236}">
                <a16:creationId xmlns:a16="http://schemas.microsoft.com/office/drawing/2014/main" id="{BE3A1BE6-42F5-455B-9A1D-7F9BC68095AE}"/>
              </a:ext>
            </a:extLst>
          </p:cNvPr>
          <p:cNvPicPr>
            <a:picLocks noChangeAspect="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459488" y="3784430"/>
            <a:ext cx="299734" cy="299170"/>
          </a:xfrm>
          <a:prstGeom prst="rect">
            <a:avLst/>
          </a:prstGeom>
        </p:spPr>
      </p:pic>
      <p:sp>
        <p:nvSpPr>
          <p:cNvPr id="20" name="chip" title="Icon of a computer chip">
            <a:extLst>
              <a:ext uri="{FF2B5EF4-FFF2-40B4-BE49-F238E27FC236}">
                <a16:creationId xmlns:a16="http://schemas.microsoft.com/office/drawing/2014/main" id="{B8E46BAE-BF92-4CFE-ABEC-3F0445E63DBF}"/>
              </a:ext>
            </a:extLst>
          </p:cNvPr>
          <p:cNvSpPr>
            <a:spLocks noChangeAspect="1" noEditPoints="1"/>
          </p:cNvSpPr>
          <p:nvPr/>
        </p:nvSpPr>
        <p:spPr bwMode="auto">
          <a:xfrm>
            <a:off x="1487487" y="5794609"/>
            <a:ext cx="422367" cy="430928"/>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solidFill>
            <a:srgbClr val="000000"/>
          </a:solidFill>
          <a:ln w="28575" cap="sq">
            <a:solidFill>
              <a:schemeClr val="tx2"/>
            </a:solidFill>
            <a:prstDash val="solid"/>
            <a:miter lim="800000"/>
            <a:headEnd/>
            <a:tailEnd/>
          </a:ln>
        </p:spPr>
        <p:txBody>
          <a:bodyPr vert="horz" wrap="square" lIns="93260" tIns="46630" rIns="93260" bIns="46630" numCol="1" anchor="t" anchorCtr="0" compatLnSpc="1">
            <a:prstTxWarp prst="textNoShape">
              <a:avLst/>
            </a:prstTxWarp>
          </a:bodyPr>
          <a:lstStyle/>
          <a:p>
            <a:endParaRPr lang="en-US" sz="918">
              <a:gradFill>
                <a:gsLst>
                  <a:gs pos="0">
                    <a:srgbClr val="505050"/>
                  </a:gs>
                  <a:gs pos="100000">
                    <a:srgbClr val="505050"/>
                  </a:gs>
                </a:gsLst>
              </a:gradFill>
            </a:endParaRPr>
          </a:p>
        </p:txBody>
      </p:sp>
      <p:cxnSp>
        <p:nvCxnSpPr>
          <p:cNvPr id="31" name="Connector: Elbow 30">
            <a:extLst>
              <a:ext uri="{FF2B5EF4-FFF2-40B4-BE49-F238E27FC236}">
                <a16:creationId xmlns:a16="http://schemas.microsoft.com/office/drawing/2014/main" id="{15C7324F-9AA0-487E-97F5-06E3040F8755}"/>
              </a:ext>
            </a:extLst>
          </p:cNvPr>
          <p:cNvCxnSpPr>
            <a:cxnSpLocks/>
            <a:stCxn id="116" idx="2"/>
            <a:endCxn id="81" idx="1"/>
          </p:cNvCxnSpPr>
          <p:nvPr/>
        </p:nvCxnSpPr>
        <p:spPr>
          <a:xfrm flipV="1">
            <a:off x="4058871" y="4044941"/>
            <a:ext cx="930714" cy="954439"/>
          </a:xfrm>
          <a:prstGeom prst="bentConnector3">
            <a:avLst>
              <a:gd name="adj1" fmla="val 50000"/>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4" name="Connector: Elbow 33">
            <a:extLst>
              <a:ext uri="{FF2B5EF4-FFF2-40B4-BE49-F238E27FC236}">
                <a16:creationId xmlns:a16="http://schemas.microsoft.com/office/drawing/2014/main" id="{88F320A4-FC34-451B-B9CE-FE99CA1C0D90}"/>
              </a:ext>
            </a:extLst>
          </p:cNvPr>
          <p:cNvCxnSpPr>
            <a:cxnSpLocks/>
            <a:stCxn id="116" idx="2"/>
            <a:endCxn id="94" idx="1"/>
          </p:cNvCxnSpPr>
          <p:nvPr/>
        </p:nvCxnSpPr>
        <p:spPr>
          <a:xfrm>
            <a:off x="4058871" y="4999380"/>
            <a:ext cx="930714" cy="812762"/>
          </a:xfrm>
          <a:prstGeom prst="bentConnector3">
            <a:avLst>
              <a:gd name="adj1" fmla="val 50000"/>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7" name="Connector: Elbow 36">
            <a:extLst>
              <a:ext uri="{FF2B5EF4-FFF2-40B4-BE49-F238E27FC236}">
                <a16:creationId xmlns:a16="http://schemas.microsoft.com/office/drawing/2014/main" id="{52F5BABA-703F-4D32-8FE7-B1E4B98F999D}"/>
              </a:ext>
            </a:extLst>
          </p:cNvPr>
          <p:cNvCxnSpPr>
            <a:cxnSpLocks/>
            <a:stCxn id="116" idx="2"/>
            <a:endCxn id="90" idx="1"/>
          </p:cNvCxnSpPr>
          <p:nvPr/>
        </p:nvCxnSpPr>
        <p:spPr>
          <a:xfrm>
            <a:off x="4058871" y="4999380"/>
            <a:ext cx="930714" cy="245428"/>
          </a:xfrm>
          <a:prstGeom prst="bentConnector3">
            <a:avLst>
              <a:gd name="adj1" fmla="val 50000"/>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0" name="Connector: Elbow 39">
            <a:extLst>
              <a:ext uri="{FF2B5EF4-FFF2-40B4-BE49-F238E27FC236}">
                <a16:creationId xmlns:a16="http://schemas.microsoft.com/office/drawing/2014/main" id="{1B5614E2-F3B3-4A93-9216-F7FE451E9F7B}"/>
              </a:ext>
            </a:extLst>
          </p:cNvPr>
          <p:cNvCxnSpPr>
            <a:cxnSpLocks/>
            <a:stCxn id="116" idx="2"/>
            <a:endCxn id="86" idx="1"/>
          </p:cNvCxnSpPr>
          <p:nvPr/>
        </p:nvCxnSpPr>
        <p:spPr>
          <a:xfrm flipV="1">
            <a:off x="4058871" y="4655119"/>
            <a:ext cx="930714" cy="344261"/>
          </a:xfrm>
          <a:prstGeom prst="bentConnector3">
            <a:avLst>
              <a:gd name="adj1" fmla="val 50000"/>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3" name="Connector: Elbow 42">
            <a:extLst>
              <a:ext uri="{FF2B5EF4-FFF2-40B4-BE49-F238E27FC236}">
                <a16:creationId xmlns:a16="http://schemas.microsoft.com/office/drawing/2014/main" id="{75CA1D8B-951E-44E5-8799-CA1D221DA8C8}"/>
              </a:ext>
            </a:extLst>
          </p:cNvPr>
          <p:cNvCxnSpPr>
            <a:cxnSpLocks/>
            <a:stCxn id="8" idx="2"/>
            <a:endCxn id="148" idx="1"/>
          </p:cNvCxnSpPr>
          <p:nvPr/>
        </p:nvCxnSpPr>
        <p:spPr>
          <a:xfrm rot="16200000" flipH="1">
            <a:off x="6701807" y="2785949"/>
            <a:ext cx="937471" cy="824521"/>
          </a:xfrm>
          <a:prstGeom prst="bentConnector2">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2364A5DD-AACA-41DE-AF1D-DB52429DD0F3}"/>
              </a:ext>
            </a:extLst>
          </p:cNvPr>
          <p:cNvCxnSpPr>
            <a:cxnSpLocks/>
          </p:cNvCxnSpPr>
          <p:nvPr/>
        </p:nvCxnSpPr>
        <p:spPr>
          <a:xfrm>
            <a:off x="5606862" y="2400905"/>
            <a:ext cx="60841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93612828-04D5-4513-8D49-76A162EF77CA}"/>
              </a:ext>
            </a:extLst>
          </p:cNvPr>
          <p:cNvCxnSpPr>
            <a:cxnSpLocks/>
          </p:cNvCxnSpPr>
          <p:nvPr/>
        </p:nvCxnSpPr>
        <p:spPr>
          <a:xfrm>
            <a:off x="2924043" y="4999379"/>
            <a:ext cx="660799" cy="279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143147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72274" y="144462"/>
            <a:ext cx="11889564" cy="860424"/>
          </a:xfrm>
        </p:spPr>
        <p:txBody>
          <a:bodyPr/>
          <a:lstStyle/>
          <a:p>
            <a:r>
              <a:rPr lang="fr-FR"/>
              <a:t>SGX </a:t>
            </a:r>
            <a:r>
              <a:rPr lang="en-US"/>
              <a:t>measurement</a:t>
            </a:r>
          </a:p>
        </p:txBody>
      </p:sp>
      <p:sp>
        <p:nvSpPr>
          <p:cNvPr id="3" name="Espace réservé du texte 2"/>
          <p:cNvSpPr>
            <a:spLocks noGrp="1"/>
          </p:cNvSpPr>
          <p:nvPr>
            <p:ph type="body" sz="quarter" idx="10"/>
          </p:nvPr>
        </p:nvSpPr>
        <p:spPr>
          <a:xfrm>
            <a:off x="275949" y="952874"/>
            <a:ext cx="11887200" cy="3351212"/>
          </a:xfrm>
        </p:spPr>
        <p:txBody>
          <a:bodyPr>
            <a:normAutofit lnSpcReduction="10000"/>
          </a:bodyPr>
          <a:lstStyle/>
          <a:p>
            <a:pPr lvl="0"/>
            <a:r>
              <a:rPr lang="en-US"/>
              <a:t>When building an enclave, Intel SGX generates a cryptographic log of all the build activities</a:t>
            </a:r>
          </a:p>
          <a:p>
            <a:pPr lvl="1"/>
            <a:r>
              <a:rPr lang="en-US"/>
              <a:t>Content: Code, Data, Stack, Heap</a:t>
            </a:r>
          </a:p>
          <a:p>
            <a:pPr lvl="1"/>
            <a:r>
              <a:rPr lang="en-US"/>
              <a:t>Location of each page within the enclave</a:t>
            </a:r>
          </a:p>
          <a:p>
            <a:pPr lvl="1"/>
            <a:r>
              <a:rPr lang="en-US"/>
              <a:t>Security flags being used </a:t>
            </a:r>
          </a:p>
          <a:p>
            <a:pPr lvl="0">
              <a:spcBef>
                <a:spcPts val="1200"/>
              </a:spcBef>
            </a:pPr>
            <a:r>
              <a:rPr lang="en-US"/>
              <a:t>MRENCLAVE (“Enclave Identity”) is a 256-bit digest of an internal log that records all the activity done while the enclave is built</a:t>
            </a:r>
          </a:p>
          <a:p>
            <a:pPr lvl="1"/>
            <a:r>
              <a:rPr lang="en-US"/>
              <a:t>Represents the enclave’s software TCB</a:t>
            </a:r>
          </a:p>
          <a:p>
            <a:pPr lvl="1"/>
            <a:r>
              <a:rPr lang="en-US"/>
              <a:t>Identifies cryptographically, the code, data, and stack placed inside the enclave, the order and position of enclave pages and the security properties of each page</a:t>
            </a:r>
          </a:p>
          <a:p>
            <a:pPr lvl="1"/>
            <a:r>
              <a:rPr lang="en-US"/>
              <a:t>Provided during </a:t>
            </a:r>
            <a:r>
              <a:rPr lang="en-US" sz="1600"/>
              <a:t>attestation to remote platform</a:t>
            </a:r>
            <a:endParaRPr lang="en-US"/>
          </a:p>
        </p:txBody>
      </p:sp>
      <p:sp>
        <p:nvSpPr>
          <p:cNvPr id="6" name="Rectangle 5">
            <a:extLst>
              <a:ext uri="{FF2B5EF4-FFF2-40B4-BE49-F238E27FC236}">
                <a16:creationId xmlns:a16="http://schemas.microsoft.com/office/drawing/2014/main" id="{83305293-AB14-4493-BC01-D3D53649BFA8}"/>
              </a:ext>
            </a:extLst>
          </p:cNvPr>
          <p:cNvSpPr/>
          <p:nvPr/>
        </p:nvSpPr>
        <p:spPr>
          <a:xfrm>
            <a:off x="46037" y="6582260"/>
            <a:ext cx="3919466" cy="276999"/>
          </a:xfrm>
          <a:prstGeom prst="rect">
            <a:avLst/>
          </a:prstGeom>
        </p:spPr>
        <p:txBody>
          <a:bodyPr wrap="square">
            <a:spAutoFit/>
          </a:bodyPr>
          <a:lstStyle/>
          <a:p>
            <a:pPr>
              <a:spcBef>
                <a:spcPts val="1200"/>
              </a:spcBef>
            </a:pPr>
            <a:r>
              <a:rPr lang="fr-FR" sz="1200"/>
              <a:t>Intel Source (</a:t>
            </a:r>
            <a:r>
              <a:rPr lang="en-US" sz="1200">
                <a:hlinkClick r:id="rId3"/>
              </a:rPr>
              <a:t>Intel Software Guard Extensions</a:t>
            </a:r>
            <a:r>
              <a:rPr lang="en-US" sz="1200"/>
              <a:t>) </a:t>
            </a:r>
          </a:p>
        </p:txBody>
      </p:sp>
      <p:grpSp>
        <p:nvGrpSpPr>
          <p:cNvPr id="4" name="Group 3">
            <a:extLst>
              <a:ext uri="{FF2B5EF4-FFF2-40B4-BE49-F238E27FC236}">
                <a16:creationId xmlns:a16="http://schemas.microsoft.com/office/drawing/2014/main" id="{7C9DDFC5-53BE-4C59-8682-D454D37B37B4}"/>
              </a:ext>
            </a:extLst>
          </p:cNvPr>
          <p:cNvGrpSpPr/>
          <p:nvPr/>
        </p:nvGrpSpPr>
        <p:grpSpPr>
          <a:xfrm>
            <a:off x="1722437" y="4487862"/>
            <a:ext cx="9237511" cy="1635205"/>
            <a:chOff x="1247926" y="4406446"/>
            <a:chExt cx="9662891" cy="1798859"/>
          </a:xfrm>
        </p:grpSpPr>
        <p:sp>
          <p:nvSpPr>
            <p:cNvPr id="9" name="Rectangle 8">
              <a:extLst>
                <a:ext uri="{FF2B5EF4-FFF2-40B4-BE49-F238E27FC236}">
                  <a16:creationId xmlns:a16="http://schemas.microsoft.com/office/drawing/2014/main" id="{6B3D8ABA-26BA-470A-8400-3B2BBD5587B0}"/>
                </a:ext>
              </a:extLst>
            </p:cNvPr>
            <p:cNvSpPr/>
            <p:nvPr/>
          </p:nvSpPr>
          <p:spPr>
            <a:xfrm>
              <a:off x="2390926" y="4411662"/>
              <a:ext cx="1143000" cy="452990"/>
            </a:xfrm>
            <a:prstGeom prst="rect">
              <a:avLst/>
            </a:prstGeom>
            <a:solidFill>
              <a:srgbClr val="0070C0"/>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200" kern="0">
                  <a:solidFill>
                    <a:schemeClr val="bg1"/>
                  </a:solidFill>
                  <a:latin typeface="Segoe UI Semibold"/>
                  <a:cs typeface="Segoe UI" pitchFamily="34" charset="0"/>
                </a:rPr>
                <a:t>Data Chunk 1</a:t>
              </a:r>
            </a:p>
          </p:txBody>
        </p:sp>
        <p:sp>
          <p:nvSpPr>
            <p:cNvPr id="16" name="Rectangle 15">
              <a:extLst>
                <a:ext uri="{FF2B5EF4-FFF2-40B4-BE49-F238E27FC236}">
                  <a16:creationId xmlns:a16="http://schemas.microsoft.com/office/drawing/2014/main" id="{D566B586-F569-4A3E-94E3-5BB6808C6E24}"/>
                </a:ext>
              </a:extLst>
            </p:cNvPr>
            <p:cNvSpPr/>
            <p:nvPr/>
          </p:nvSpPr>
          <p:spPr>
            <a:xfrm>
              <a:off x="3627437" y="4411662"/>
              <a:ext cx="1143000" cy="452990"/>
            </a:xfrm>
            <a:prstGeom prst="rect">
              <a:avLst/>
            </a:prstGeom>
            <a:solidFill>
              <a:srgbClr val="0070C0"/>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200" kern="0">
                  <a:solidFill>
                    <a:schemeClr val="bg1"/>
                  </a:solidFill>
                  <a:latin typeface="Segoe UI Semibold"/>
                  <a:cs typeface="Segoe UI" pitchFamily="34" charset="0"/>
                </a:rPr>
                <a:t>Chunk 1 Metadata</a:t>
              </a:r>
            </a:p>
          </p:txBody>
        </p:sp>
        <p:sp>
          <p:nvSpPr>
            <p:cNvPr id="18" name="Rectangle 17">
              <a:extLst>
                <a:ext uri="{FF2B5EF4-FFF2-40B4-BE49-F238E27FC236}">
                  <a16:creationId xmlns:a16="http://schemas.microsoft.com/office/drawing/2014/main" id="{E8171666-86FD-4EE1-BD0A-B5AAC4FB0947}"/>
                </a:ext>
              </a:extLst>
            </p:cNvPr>
            <p:cNvSpPr/>
            <p:nvPr/>
          </p:nvSpPr>
          <p:spPr>
            <a:xfrm>
              <a:off x="5134126" y="4411662"/>
              <a:ext cx="1143000" cy="452990"/>
            </a:xfrm>
            <a:prstGeom prst="rect">
              <a:avLst/>
            </a:prstGeom>
            <a:solidFill>
              <a:srgbClr val="0070C0"/>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200" kern="0">
                  <a:solidFill>
                    <a:schemeClr val="bg1"/>
                  </a:solidFill>
                  <a:latin typeface="Segoe UI Semibold"/>
                  <a:cs typeface="Segoe UI" pitchFamily="34" charset="0"/>
                </a:rPr>
                <a:t>Data Chunk 2</a:t>
              </a:r>
            </a:p>
          </p:txBody>
        </p:sp>
        <p:sp>
          <p:nvSpPr>
            <p:cNvPr id="20" name="Rectangle 19">
              <a:extLst>
                <a:ext uri="{FF2B5EF4-FFF2-40B4-BE49-F238E27FC236}">
                  <a16:creationId xmlns:a16="http://schemas.microsoft.com/office/drawing/2014/main" id="{F7381559-8AD9-40DC-8BF8-C1022539E655}"/>
                </a:ext>
              </a:extLst>
            </p:cNvPr>
            <p:cNvSpPr/>
            <p:nvPr/>
          </p:nvSpPr>
          <p:spPr>
            <a:xfrm>
              <a:off x="6370637" y="4411662"/>
              <a:ext cx="1143000" cy="452990"/>
            </a:xfrm>
            <a:prstGeom prst="rect">
              <a:avLst/>
            </a:prstGeom>
            <a:solidFill>
              <a:srgbClr val="0070C0"/>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200" kern="0">
                  <a:solidFill>
                    <a:schemeClr val="bg1"/>
                  </a:solidFill>
                  <a:latin typeface="Segoe UI Semibold"/>
                  <a:cs typeface="Segoe UI" pitchFamily="34" charset="0"/>
                </a:rPr>
                <a:t>Chunk 2 Metadata</a:t>
              </a:r>
            </a:p>
          </p:txBody>
        </p:sp>
        <p:sp>
          <p:nvSpPr>
            <p:cNvPr id="22" name="Rectangle 21">
              <a:extLst>
                <a:ext uri="{FF2B5EF4-FFF2-40B4-BE49-F238E27FC236}">
                  <a16:creationId xmlns:a16="http://schemas.microsoft.com/office/drawing/2014/main" id="{0B6B9465-6BF3-4F5F-A481-80B9C8C3EA61}"/>
                </a:ext>
              </a:extLst>
            </p:cNvPr>
            <p:cNvSpPr/>
            <p:nvPr/>
          </p:nvSpPr>
          <p:spPr>
            <a:xfrm>
              <a:off x="7877326" y="4406446"/>
              <a:ext cx="1143000" cy="452990"/>
            </a:xfrm>
            <a:prstGeom prst="rect">
              <a:avLst/>
            </a:prstGeom>
            <a:solidFill>
              <a:srgbClr val="0070C0"/>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200" kern="0">
                  <a:solidFill>
                    <a:schemeClr val="bg1"/>
                  </a:solidFill>
                  <a:latin typeface="Segoe UI Semibold"/>
                  <a:cs typeface="Segoe UI" pitchFamily="34" charset="0"/>
                </a:rPr>
                <a:t>Data Chunk </a:t>
              </a:r>
              <a:r>
                <a:rPr lang="en-US" sz="1200" i="1" kern="0">
                  <a:solidFill>
                    <a:schemeClr val="bg1"/>
                  </a:solidFill>
                  <a:latin typeface="Segoe UI Semibold"/>
                  <a:cs typeface="Segoe UI" pitchFamily="34" charset="0"/>
                </a:rPr>
                <a:t>n</a:t>
              </a:r>
            </a:p>
          </p:txBody>
        </p:sp>
        <p:sp>
          <p:nvSpPr>
            <p:cNvPr id="24" name="Rectangle 23">
              <a:extLst>
                <a:ext uri="{FF2B5EF4-FFF2-40B4-BE49-F238E27FC236}">
                  <a16:creationId xmlns:a16="http://schemas.microsoft.com/office/drawing/2014/main" id="{7905F274-5029-4885-A128-9D089DCA2C53}"/>
                </a:ext>
              </a:extLst>
            </p:cNvPr>
            <p:cNvSpPr/>
            <p:nvPr/>
          </p:nvSpPr>
          <p:spPr>
            <a:xfrm>
              <a:off x="9113837" y="4406446"/>
              <a:ext cx="1143000" cy="452990"/>
            </a:xfrm>
            <a:prstGeom prst="rect">
              <a:avLst/>
            </a:prstGeom>
            <a:solidFill>
              <a:srgbClr val="0070C0"/>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200" kern="0">
                  <a:solidFill>
                    <a:schemeClr val="bg1"/>
                  </a:solidFill>
                  <a:latin typeface="Segoe UI Semibold"/>
                  <a:cs typeface="Segoe UI" pitchFamily="34" charset="0"/>
                </a:rPr>
                <a:t>Chunk </a:t>
              </a:r>
              <a:r>
                <a:rPr lang="en-US" sz="1200" i="1" kern="0">
                  <a:solidFill>
                    <a:schemeClr val="bg1"/>
                  </a:solidFill>
                  <a:latin typeface="Segoe UI Semibold"/>
                  <a:cs typeface="Segoe UI" pitchFamily="34" charset="0"/>
                </a:rPr>
                <a:t>n</a:t>
              </a:r>
              <a:r>
                <a:rPr lang="en-US" sz="1200" kern="0">
                  <a:solidFill>
                    <a:schemeClr val="bg1"/>
                  </a:solidFill>
                  <a:latin typeface="Segoe UI Semibold"/>
                  <a:cs typeface="Segoe UI" pitchFamily="34" charset="0"/>
                </a:rPr>
                <a:t> Metadata</a:t>
              </a:r>
            </a:p>
          </p:txBody>
        </p:sp>
        <p:sp>
          <p:nvSpPr>
            <p:cNvPr id="26" name="Flowchart: Terminator 25">
              <a:extLst>
                <a:ext uri="{FF2B5EF4-FFF2-40B4-BE49-F238E27FC236}">
                  <a16:creationId xmlns:a16="http://schemas.microsoft.com/office/drawing/2014/main" id="{B4C63916-53E2-499A-A043-D6D3D7D4891A}"/>
                </a:ext>
              </a:extLst>
            </p:cNvPr>
            <p:cNvSpPr/>
            <p:nvPr/>
          </p:nvSpPr>
          <p:spPr>
            <a:xfrm>
              <a:off x="5799137" y="5218915"/>
              <a:ext cx="1143000" cy="452990"/>
            </a:xfrm>
            <a:prstGeom prst="flowChartTerminator">
              <a:avLst/>
            </a:prstGeom>
            <a:solidFill>
              <a:schemeClr val="tx1">
                <a:lumMod val="20000"/>
                <a:lumOff val="80000"/>
              </a:scheme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200" kern="0">
                  <a:solidFill>
                    <a:srgbClr val="000000"/>
                  </a:solidFill>
                  <a:latin typeface="Segoe UI Semibold"/>
                  <a:cs typeface="Segoe UI" pitchFamily="34" charset="0"/>
                </a:rPr>
                <a:t>SHA-256</a:t>
              </a:r>
            </a:p>
          </p:txBody>
        </p:sp>
        <p:sp>
          <p:nvSpPr>
            <p:cNvPr id="27" name="Flowchart: Terminator 26">
              <a:extLst>
                <a:ext uri="{FF2B5EF4-FFF2-40B4-BE49-F238E27FC236}">
                  <a16:creationId xmlns:a16="http://schemas.microsoft.com/office/drawing/2014/main" id="{11E077FB-2598-498F-9A50-EDED45C54ADF}"/>
                </a:ext>
              </a:extLst>
            </p:cNvPr>
            <p:cNvSpPr/>
            <p:nvPr/>
          </p:nvSpPr>
          <p:spPr>
            <a:xfrm>
              <a:off x="3055937" y="5218915"/>
              <a:ext cx="1143000" cy="452990"/>
            </a:xfrm>
            <a:prstGeom prst="flowChartTerminator">
              <a:avLst/>
            </a:prstGeom>
            <a:solidFill>
              <a:schemeClr val="tx1">
                <a:lumMod val="20000"/>
                <a:lumOff val="80000"/>
              </a:scheme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200" kern="0">
                  <a:solidFill>
                    <a:srgbClr val="000000"/>
                  </a:solidFill>
                  <a:latin typeface="Segoe UI Semibold"/>
                  <a:cs typeface="Segoe UI" pitchFamily="34" charset="0"/>
                </a:rPr>
                <a:t>SHA-256</a:t>
              </a:r>
            </a:p>
          </p:txBody>
        </p:sp>
        <p:sp>
          <p:nvSpPr>
            <p:cNvPr id="29" name="Flowchart: Terminator 28">
              <a:extLst>
                <a:ext uri="{FF2B5EF4-FFF2-40B4-BE49-F238E27FC236}">
                  <a16:creationId xmlns:a16="http://schemas.microsoft.com/office/drawing/2014/main" id="{6559135E-0F20-480A-B296-71B1A7359E50}"/>
                </a:ext>
              </a:extLst>
            </p:cNvPr>
            <p:cNvSpPr/>
            <p:nvPr/>
          </p:nvSpPr>
          <p:spPr>
            <a:xfrm>
              <a:off x="8533709" y="5213699"/>
              <a:ext cx="1143000" cy="452990"/>
            </a:xfrm>
            <a:prstGeom prst="flowChartTerminator">
              <a:avLst/>
            </a:prstGeom>
            <a:solidFill>
              <a:schemeClr val="tx1">
                <a:lumMod val="20000"/>
                <a:lumOff val="80000"/>
              </a:scheme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200" kern="0">
                  <a:solidFill>
                    <a:srgbClr val="000000"/>
                  </a:solidFill>
                  <a:latin typeface="Segoe UI Semibold"/>
                  <a:cs typeface="Segoe UI" pitchFamily="34" charset="0"/>
                </a:rPr>
                <a:t>SHA-256</a:t>
              </a:r>
            </a:p>
          </p:txBody>
        </p:sp>
        <p:sp>
          <p:nvSpPr>
            <p:cNvPr id="31" name="Rectangle 30">
              <a:extLst>
                <a:ext uri="{FF2B5EF4-FFF2-40B4-BE49-F238E27FC236}">
                  <a16:creationId xmlns:a16="http://schemas.microsoft.com/office/drawing/2014/main" id="{B90FC8FB-EAE0-411E-8353-7DAFCB95BFA1}"/>
                </a:ext>
              </a:extLst>
            </p:cNvPr>
            <p:cNvSpPr/>
            <p:nvPr/>
          </p:nvSpPr>
          <p:spPr>
            <a:xfrm>
              <a:off x="6748835" y="5749873"/>
              <a:ext cx="1433291" cy="452990"/>
            </a:xfrm>
            <a:prstGeom prst="rect">
              <a:avLst/>
            </a:prstGeom>
            <a:solidFill>
              <a:srgbClr val="0070C0"/>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200" kern="0">
                  <a:solidFill>
                    <a:schemeClr val="bg1"/>
                  </a:solidFill>
                  <a:latin typeface="Segoe UI Semibold"/>
                  <a:cs typeface="Segoe UI" pitchFamily="34" charset="0"/>
                </a:rPr>
                <a:t>MRENCLAVE</a:t>
              </a:r>
              <a:r>
                <a:rPr lang="en-US" sz="1200" kern="0" baseline="30000">
                  <a:solidFill>
                    <a:schemeClr val="bg1"/>
                  </a:solidFill>
                  <a:latin typeface="Segoe UI Semibold"/>
                  <a:cs typeface="Segoe UI" pitchFamily="34" charset="0"/>
                </a:rPr>
                <a:t>2</a:t>
              </a:r>
            </a:p>
          </p:txBody>
        </p:sp>
        <p:sp>
          <p:nvSpPr>
            <p:cNvPr id="32" name="Rectangle 31">
              <a:extLst>
                <a:ext uri="{FF2B5EF4-FFF2-40B4-BE49-F238E27FC236}">
                  <a16:creationId xmlns:a16="http://schemas.microsoft.com/office/drawing/2014/main" id="{F07E091E-6E6D-4E2A-A5A6-DFF0B52E1594}"/>
                </a:ext>
              </a:extLst>
            </p:cNvPr>
            <p:cNvSpPr/>
            <p:nvPr/>
          </p:nvSpPr>
          <p:spPr>
            <a:xfrm>
              <a:off x="1247926" y="5752315"/>
              <a:ext cx="1433291" cy="452990"/>
            </a:xfrm>
            <a:prstGeom prst="rect">
              <a:avLst/>
            </a:prstGeom>
            <a:solidFill>
              <a:srgbClr val="0070C0"/>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200" kern="0">
                  <a:solidFill>
                    <a:schemeClr val="bg1"/>
                  </a:solidFill>
                  <a:latin typeface="Segoe UI Semibold"/>
                  <a:cs typeface="Segoe UI" pitchFamily="34" charset="0"/>
                </a:rPr>
                <a:t>MRENCLAVE</a:t>
              </a:r>
            </a:p>
          </p:txBody>
        </p:sp>
        <p:sp>
          <p:nvSpPr>
            <p:cNvPr id="34" name="Rectangle 33">
              <a:extLst>
                <a:ext uri="{FF2B5EF4-FFF2-40B4-BE49-F238E27FC236}">
                  <a16:creationId xmlns:a16="http://schemas.microsoft.com/office/drawing/2014/main" id="{988EAAEF-2EAB-4B82-8F21-2B16A8799334}"/>
                </a:ext>
              </a:extLst>
            </p:cNvPr>
            <p:cNvSpPr/>
            <p:nvPr/>
          </p:nvSpPr>
          <p:spPr>
            <a:xfrm>
              <a:off x="4005635" y="5749873"/>
              <a:ext cx="1433291" cy="452990"/>
            </a:xfrm>
            <a:prstGeom prst="rect">
              <a:avLst/>
            </a:prstGeom>
            <a:solidFill>
              <a:srgbClr val="0070C0"/>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200" kern="0">
                  <a:solidFill>
                    <a:schemeClr val="bg1"/>
                  </a:solidFill>
                  <a:latin typeface="Segoe UI Semibold"/>
                  <a:cs typeface="Segoe UI" pitchFamily="34" charset="0"/>
                </a:rPr>
                <a:t>MRENCLAVE</a:t>
              </a:r>
              <a:r>
                <a:rPr lang="en-US" sz="1200" kern="0" baseline="30000">
                  <a:solidFill>
                    <a:schemeClr val="bg1"/>
                  </a:solidFill>
                  <a:latin typeface="Segoe UI Semibold"/>
                  <a:cs typeface="Segoe UI" pitchFamily="34" charset="0"/>
                </a:rPr>
                <a:t>1</a:t>
              </a:r>
            </a:p>
          </p:txBody>
        </p:sp>
        <p:sp>
          <p:nvSpPr>
            <p:cNvPr id="36" name="Rectangle 35">
              <a:extLst>
                <a:ext uri="{FF2B5EF4-FFF2-40B4-BE49-F238E27FC236}">
                  <a16:creationId xmlns:a16="http://schemas.microsoft.com/office/drawing/2014/main" id="{B9B88DB8-4504-423C-AEE9-F38955CA0621}"/>
                </a:ext>
              </a:extLst>
            </p:cNvPr>
            <p:cNvSpPr/>
            <p:nvPr/>
          </p:nvSpPr>
          <p:spPr>
            <a:xfrm>
              <a:off x="9477526" y="5733652"/>
              <a:ext cx="1433291" cy="452990"/>
            </a:xfrm>
            <a:prstGeom prst="rect">
              <a:avLst/>
            </a:prstGeom>
            <a:solidFill>
              <a:srgbClr val="0070C0"/>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200" kern="0">
                  <a:solidFill>
                    <a:schemeClr val="bg1"/>
                  </a:solidFill>
                  <a:latin typeface="Segoe UI Semibold"/>
                  <a:cs typeface="Segoe UI" pitchFamily="34" charset="0"/>
                </a:rPr>
                <a:t>MRENCLAVE</a:t>
              </a:r>
              <a:r>
                <a:rPr lang="en-US" sz="1200" i="1" kern="0" baseline="30000">
                  <a:solidFill>
                    <a:schemeClr val="bg1"/>
                  </a:solidFill>
                  <a:latin typeface="Segoe UI Semibold"/>
                  <a:cs typeface="Segoe UI" pitchFamily="34" charset="0"/>
                </a:rPr>
                <a:t>n</a:t>
              </a:r>
            </a:p>
          </p:txBody>
        </p:sp>
        <p:cxnSp>
          <p:nvCxnSpPr>
            <p:cNvPr id="38" name="Connector: Elbow 37">
              <a:extLst>
                <a:ext uri="{FF2B5EF4-FFF2-40B4-BE49-F238E27FC236}">
                  <a16:creationId xmlns:a16="http://schemas.microsoft.com/office/drawing/2014/main" id="{258CE16B-87A3-41DA-8CD6-C12440DD13B7}"/>
                </a:ext>
              </a:extLst>
            </p:cNvPr>
            <p:cNvCxnSpPr>
              <a:stCxn id="32" idx="3"/>
              <a:endCxn id="27" idx="1"/>
            </p:cNvCxnSpPr>
            <p:nvPr/>
          </p:nvCxnSpPr>
          <p:spPr>
            <a:xfrm flipV="1">
              <a:off x="2681217" y="5445410"/>
              <a:ext cx="374720" cy="533400"/>
            </a:xfrm>
            <a:prstGeom prst="bentConnector3">
              <a:avLst/>
            </a:prstGeom>
            <a:ln w="1905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4" name="Connector: Elbow 43">
              <a:extLst>
                <a:ext uri="{FF2B5EF4-FFF2-40B4-BE49-F238E27FC236}">
                  <a16:creationId xmlns:a16="http://schemas.microsoft.com/office/drawing/2014/main" id="{FCC9D1F4-4233-4DD3-949D-38D8A6CA40A9}"/>
                </a:ext>
              </a:extLst>
            </p:cNvPr>
            <p:cNvCxnSpPr>
              <a:cxnSpLocks/>
            </p:cNvCxnSpPr>
            <p:nvPr/>
          </p:nvCxnSpPr>
          <p:spPr>
            <a:xfrm flipV="1">
              <a:off x="5438926" y="5445410"/>
              <a:ext cx="360211" cy="530958"/>
            </a:xfrm>
            <a:prstGeom prst="bentConnector3">
              <a:avLst/>
            </a:prstGeom>
            <a:ln w="1905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6" name="Connector: Elbow 45">
              <a:extLst>
                <a:ext uri="{FF2B5EF4-FFF2-40B4-BE49-F238E27FC236}">
                  <a16:creationId xmlns:a16="http://schemas.microsoft.com/office/drawing/2014/main" id="{79022A38-76D9-4ADD-A324-E929906BCB27}"/>
                </a:ext>
              </a:extLst>
            </p:cNvPr>
            <p:cNvCxnSpPr>
              <a:cxnSpLocks/>
              <a:stCxn id="31" idx="3"/>
              <a:endCxn id="29" idx="1"/>
            </p:cNvCxnSpPr>
            <p:nvPr/>
          </p:nvCxnSpPr>
          <p:spPr>
            <a:xfrm flipV="1">
              <a:off x="8182126" y="5440194"/>
              <a:ext cx="351583" cy="536174"/>
            </a:xfrm>
            <a:prstGeom prst="bentConnector3">
              <a:avLst>
                <a:gd name="adj1" fmla="val 50000"/>
              </a:avLst>
            </a:prstGeom>
            <a:ln w="1905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0" name="Connector: Elbow 49">
              <a:extLst>
                <a:ext uri="{FF2B5EF4-FFF2-40B4-BE49-F238E27FC236}">
                  <a16:creationId xmlns:a16="http://schemas.microsoft.com/office/drawing/2014/main" id="{A48E715D-37D3-443E-9208-7E374F95AAAB}"/>
                </a:ext>
              </a:extLst>
            </p:cNvPr>
            <p:cNvCxnSpPr>
              <a:cxnSpLocks/>
              <a:stCxn id="29" idx="2"/>
              <a:endCxn id="36" idx="1"/>
            </p:cNvCxnSpPr>
            <p:nvPr/>
          </p:nvCxnSpPr>
          <p:spPr>
            <a:xfrm rot="16200000" flipH="1">
              <a:off x="9144638" y="5627259"/>
              <a:ext cx="293458" cy="372317"/>
            </a:xfrm>
            <a:prstGeom prst="bentConnector2">
              <a:avLst/>
            </a:prstGeom>
            <a:ln w="1905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4" name="Connector: Elbow 53">
              <a:extLst>
                <a:ext uri="{FF2B5EF4-FFF2-40B4-BE49-F238E27FC236}">
                  <a16:creationId xmlns:a16="http://schemas.microsoft.com/office/drawing/2014/main" id="{DC075200-F04E-425F-8BFD-68D2A0E6F6DE}"/>
                </a:ext>
              </a:extLst>
            </p:cNvPr>
            <p:cNvCxnSpPr>
              <a:cxnSpLocks/>
              <a:stCxn id="26" idx="2"/>
              <a:endCxn id="31" idx="1"/>
            </p:cNvCxnSpPr>
            <p:nvPr/>
          </p:nvCxnSpPr>
          <p:spPr>
            <a:xfrm rot="16200000" flipH="1">
              <a:off x="6407505" y="5635037"/>
              <a:ext cx="304463" cy="378198"/>
            </a:xfrm>
            <a:prstGeom prst="bentConnector2">
              <a:avLst/>
            </a:prstGeom>
            <a:ln w="1905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8" name="Connector: Elbow 57">
              <a:extLst>
                <a:ext uri="{FF2B5EF4-FFF2-40B4-BE49-F238E27FC236}">
                  <a16:creationId xmlns:a16="http://schemas.microsoft.com/office/drawing/2014/main" id="{8B93EDD8-C181-4763-B00C-F62A3EECDB7C}"/>
                </a:ext>
              </a:extLst>
            </p:cNvPr>
            <p:cNvCxnSpPr>
              <a:cxnSpLocks/>
              <a:stCxn id="27" idx="2"/>
              <a:endCxn id="34" idx="1"/>
            </p:cNvCxnSpPr>
            <p:nvPr/>
          </p:nvCxnSpPr>
          <p:spPr>
            <a:xfrm rot="16200000" flipH="1">
              <a:off x="3664305" y="5635037"/>
              <a:ext cx="304463" cy="378198"/>
            </a:xfrm>
            <a:prstGeom prst="bentConnector2">
              <a:avLst/>
            </a:prstGeom>
            <a:ln w="1905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2" name="Connector: Elbow 61">
              <a:extLst>
                <a:ext uri="{FF2B5EF4-FFF2-40B4-BE49-F238E27FC236}">
                  <a16:creationId xmlns:a16="http://schemas.microsoft.com/office/drawing/2014/main" id="{8DF3B7BF-6F34-4876-8DCF-2B5A77D5EFD4}"/>
                </a:ext>
              </a:extLst>
            </p:cNvPr>
            <p:cNvCxnSpPr>
              <a:cxnSpLocks/>
              <a:stCxn id="9" idx="2"/>
              <a:endCxn id="27" idx="0"/>
            </p:cNvCxnSpPr>
            <p:nvPr/>
          </p:nvCxnSpPr>
          <p:spPr>
            <a:xfrm rot="16200000" flipH="1">
              <a:off x="3117800" y="4709277"/>
              <a:ext cx="354263" cy="665011"/>
            </a:xfrm>
            <a:prstGeom prst="bentConnector3">
              <a:avLst>
                <a:gd name="adj1" fmla="val 50000"/>
              </a:avLst>
            </a:prstGeom>
            <a:ln w="1905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6" name="Connector: Elbow 65">
              <a:extLst>
                <a:ext uri="{FF2B5EF4-FFF2-40B4-BE49-F238E27FC236}">
                  <a16:creationId xmlns:a16="http://schemas.microsoft.com/office/drawing/2014/main" id="{CE25E91D-3F5B-4F06-B3FC-91729DC3BE5E}"/>
                </a:ext>
              </a:extLst>
            </p:cNvPr>
            <p:cNvCxnSpPr>
              <a:cxnSpLocks/>
              <a:stCxn id="18" idx="2"/>
              <a:endCxn id="26" idx="0"/>
            </p:cNvCxnSpPr>
            <p:nvPr/>
          </p:nvCxnSpPr>
          <p:spPr>
            <a:xfrm rot="16200000" flipH="1">
              <a:off x="5861000" y="4709277"/>
              <a:ext cx="354263" cy="665011"/>
            </a:xfrm>
            <a:prstGeom prst="bentConnector3">
              <a:avLst>
                <a:gd name="adj1" fmla="val 50000"/>
              </a:avLst>
            </a:prstGeom>
            <a:ln w="1905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0" name="Connector: Elbow 69">
              <a:extLst>
                <a:ext uri="{FF2B5EF4-FFF2-40B4-BE49-F238E27FC236}">
                  <a16:creationId xmlns:a16="http://schemas.microsoft.com/office/drawing/2014/main" id="{57973172-FCCA-4188-9204-540E236667A1}"/>
                </a:ext>
              </a:extLst>
            </p:cNvPr>
            <p:cNvCxnSpPr>
              <a:cxnSpLocks/>
              <a:stCxn id="22" idx="2"/>
              <a:endCxn id="29" idx="0"/>
            </p:cNvCxnSpPr>
            <p:nvPr/>
          </p:nvCxnSpPr>
          <p:spPr>
            <a:xfrm rot="16200000" flipH="1">
              <a:off x="8599886" y="4708375"/>
              <a:ext cx="354263" cy="656383"/>
            </a:xfrm>
            <a:prstGeom prst="bentConnector3">
              <a:avLst>
                <a:gd name="adj1" fmla="val 50000"/>
              </a:avLst>
            </a:prstGeom>
            <a:ln w="1905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4" name="Connector: Elbow 73">
              <a:extLst>
                <a:ext uri="{FF2B5EF4-FFF2-40B4-BE49-F238E27FC236}">
                  <a16:creationId xmlns:a16="http://schemas.microsoft.com/office/drawing/2014/main" id="{4E99733C-CD86-42CF-B2E9-BE61CCF9573F}"/>
                </a:ext>
              </a:extLst>
            </p:cNvPr>
            <p:cNvCxnSpPr>
              <a:cxnSpLocks/>
              <a:stCxn id="24" idx="2"/>
              <a:endCxn id="29" idx="0"/>
            </p:cNvCxnSpPr>
            <p:nvPr/>
          </p:nvCxnSpPr>
          <p:spPr>
            <a:xfrm rot="5400000">
              <a:off x="9218142" y="4746503"/>
              <a:ext cx="354263" cy="580128"/>
            </a:xfrm>
            <a:prstGeom prst="bentConnector3">
              <a:avLst>
                <a:gd name="adj1" fmla="val 50000"/>
              </a:avLst>
            </a:prstGeom>
            <a:ln w="1905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8" name="Connector: Elbow 77">
              <a:extLst>
                <a:ext uri="{FF2B5EF4-FFF2-40B4-BE49-F238E27FC236}">
                  <a16:creationId xmlns:a16="http://schemas.microsoft.com/office/drawing/2014/main" id="{34E2259F-3339-4D48-B998-FFF566F9E84A}"/>
                </a:ext>
              </a:extLst>
            </p:cNvPr>
            <p:cNvCxnSpPr>
              <a:cxnSpLocks/>
              <a:stCxn id="20" idx="2"/>
              <a:endCxn id="26" idx="0"/>
            </p:cNvCxnSpPr>
            <p:nvPr/>
          </p:nvCxnSpPr>
          <p:spPr>
            <a:xfrm rot="5400000">
              <a:off x="6479256" y="4756033"/>
              <a:ext cx="354263" cy="571500"/>
            </a:xfrm>
            <a:prstGeom prst="bentConnector3">
              <a:avLst>
                <a:gd name="adj1" fmla="val 50000"/>
              </a:avLst>
            </a:prstGeom>
            <a:ln w="1905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2" name="Connector: Elbow 81">
              <a:extLst>
                <a:ext uri="{FF2B5EF4-FFF2-40B4-BE49-F238E27FC236}">
                  <a16:creationId xmlns:a16="http://schemas.microsoft.com/office/drawing/2014/main" id="{59759A17-E17B-498B-A2D2-889F55F4AC96}"/>
                </a:ext>
              </a:extLst>
            </p:cNvPr>
            <p:cNvCxnSpPr>
              <a:cxnSpLocks/>
              <a:stCxn id="16" idx="2"/>
              <a:endCxn id="27" idx="0"/>
            </p:cNvCxnSpPr>
            <p:nvPr/>
          </p:nvCxnSpPr>
          <p:spPr>
            <a:xfrm rot="5400000">
              <a:off x="3736056" y="4756033"/>
              <a:ext cx="354263" cy="571500"/>
            </a:xfrm>
            <a:prstGeom prst="bentConnector3">
              <a:avLst>
                <a:gd name="adj1" fmla="val 50000"/>
              </a:avLst>
            </a:prstGeom>
            <a:ln w="1905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87277562"/>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Attestation</a:t>
            </a:r>
            <a:endParaRPr lang="en-US"/>
          </a:p>
        </p:txBody>
      </p:sp>
      <p:sp>
        <p:nvSpPr>
          <p:cNvPr id="3" name="Espace réservé du texte 2"/>
          <p:cNvSpPr>
            <a:spLocks noGrp="1"/>
          </p:cNvSpPr>
          <p:nvPr>
            <p:ph type="body" sz="quarter" idx="10"/>
          </p:nvPr>
        </p:nvSpPr>
        <p:spPr>
          <a:xfrm>
            <a:off x="274638" y="1212850"/>
            <a:ext cx="11887200" cy="2425279"/>
          </a:xfrm>
        </p:spPr>
        <p:txBody>
          <a:bodyPr/>
          <a:lstStyle/>
          <a:p>
            <a:pPr>
              <a:spcBef>
                <a:spcPts val="1200"/>
              </a:spcBef>
            </a:pPr>
            <a:r>
              <a:rPr lang="en-US"/>
              <a:t>SGX provides both LOCAL and REMOTE attestation capabilities</a:t>
            </a:r>
          </a:p>
          <a:p>
            <a:pPr>
              <a:spcBef>
                <a:spcPts val="1200"/>
              </a:spcBef>
            </a:pPr>
            <a:r>
              <a:rPr lang="en-US"/>
              <a:t>Local attestation allows an enclave to attest its identity and its TCB to another enclave on the same platform</a:t>
            </a:r>
          </a:p>
          <a:p>
            <a:pPr>
              <a:spcBef>
                <a:spcPts val="1200"/>
              </a:spcBef>
            </a:pPr>
            <a:r>
              <a:rPr lang="en-US"/>
              <a:t>Remote attestation allows an enclave to attest its identity and its TCB to another entity outside of the platform</a:t>
            </a:r>
            <a:endParaRPr lang="fr-FR"/>
          </a:p>
          <a:p>
            <a:pPr lvl="2"/>
            <a:endParaRPr lang="fr-FR"/>
          </a:p>
        </p:txBody>
      </p:sp>
      <p:sp>
        <p:nvSpPr>
          <p:cNvPr id="7" name="Rectangle 6">
            <a:extLst>
              <a:ext uri="{FF2B5EF4-FFF2-40B4-BE49-F238E27FC236}">
                <a16:creationId xmlns:a16="http://schemas.microsoft.com/office/drawing/2014/main" id="{B6264B4B-19BE-43C1-AEC3-26730BE932B9}"/>
              </a:ext>
            </a:extLst>
          </p:cNvPr>
          <p:cNvSpPr/>
          <p:nvPr/>
        </p:nvSpPr>
        <p:spPr>
          <a:xfrm>
            <a:off x="46037" y="6582260"/>
            <a:ext cx="3919466" cy="276999"/>
          </a:xfrm>
          <a:prstGeom prst="rect">
            <a:avLst/>
          </a:prstGeom>
        </p:spPr>
        <p:txBody>
          <a:bodyPr wrap="square">
            <a:spAutoFit/>
          </a:bodyPr>
          <a:lstStyle/>
          <a:p>
            <a:pPr>
              <a:spcBef>
                <a:spcPts val="1200"/>
              </a:spcBef>
            </a:pPr>
            <a:r>
              <a:rPr lang="fr-FR" sz="1200"/>
              <a:t>Intel Source (</a:t>
            </a:r>
            <a:r>
              <a:rPr lang="en-US" sz="1200">
                <a:hlinkClick r:id="rId3"/>
              </a:rPr>
              <a:t>Intel Software Guard Extensions</a:t>
            </a:r>
            <a:r>
              <a:rPr lang="en-US" sz="1200"/>
              <a:t>) </a:t>
            </a:r>
          </a:p>
        </p:txBody>
      </p:sp>
    </p:spTree>
    <p:extLst>
      <p:ext uri="{BB962C8B-B14F-4D97-AF65-F5344CB8AC3E}">
        <p14:creationId xmlns:p14="http://schemas.microsoft.com/office/powerpoint/2010/main" val="1118056767"/>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Local attestation</a:t>
            </a:r>
            <a:endParaRPr lang="en-US"/>
          </a:p>
        </p:txBody>
      </p:sp>
      <p:sp>
        <p:nvSpPr>
          <p:cNvPr id="3" name="Espace réservé du texte 2"/>
          <p:cNvSpPr>
            <a:spLocks noGrp="1"/>
          </p:cNvSpPr>
          <p:nvPr>
            <p:ph type="body" sz="quarter" idx="10"/>
          </p:nvPr>
        </p:nvSpPr>
        <p:spPr>
          <a:xfrm>
            <a:off x="274638" y="1212850"/>
            <a:ext cx="5638799" cy="3262432"/>
          </a:xfrm>
        </p:spPr>
        <p:txBody>
          <a:bodyPr/>
          <a:lstStyle/>
          <a:p>
            <a:pPr lvl="0"/>
            <a:r>
              <a:rPr lang="en-US"/>
              <a:t>SGX provides a hardware assertion, REPORT, that contains calling enclaves Attributes, Measurements and User supplied data</a:t>
            </a:r>
          </a:p>
          <a:p>
            <a:pPr lvl="1"/>
            <a:r>
              <a:rPr lang="en-US"/>
              <a:t>Enclave calls EREPORT instruction to generate REPORT structure for a desired destination enclave </a:t>
            </a:r>
          </a:p>
          <a:p>
            <a:pPr lvl="1"/>
            <a:r>
              <a:rPr lang="en-US"/>
              <a:t>REPORT structure is secured using the REPORT key of the destination enclave</a:t>
            </a:r>
          </a:p>
          <a:p>
            <a:pPr lvl="1"/>
            <a:r>
              <a:rPr lang="en-US"/>
              <a:t>EGETKEY is used by the destination to retrieve REPORT key and then verifies structure using software</a:t>
            </a:r>
            <a:endParaRPr lang="fr-FR"/>
          </a:p>
          <a:p>
            <a:pPr lvl="2"/>
            <a:endParaRPr lang="fr-FR"/>
          </a:p>
        </p:txBody>
      </p:sp>
      <p:sp>
        <p:nvSpPr>
          <p:cNvPr id="8" name="Rectangle 7">
            <a:extLst>
              <a:ext uri="{FF2B5EF4-FFF2-40B4-BE49-F238E27FC236}">
                <a16:creationId xmlns:a16="http://schemas.microsoft.com/office/drawing/2014/main" id="{243C23C0-6A95-48DF-9425-EC0B9A8D2E33}"/>
              </a:ext>
            </a:extLst>
          </p:cNvPr>
          <p:cNvSpPr/>
          <p:nvPr/>
        </p:nvSpPr>
        <p:spPr>
          <a:xfrm>
            <a:off x="46037" y="6582260"/>
            <a:ext cx="3919466" cy="276999"/>
          </a:xfrm>
          <a:prstGeom prst="rect">
            <a:avLst/>
          </a:prstGeom>
        </p:spPr>
        <p:txBody>
          <a:bodyPr wrap="square">
            <a:spAutoFit/>
          </a:bodyPr>
          <a:lstStyle/>
          <a:p>
            <a:pPr>
              <a:spcBef>
                <a:spcPts val="1200"/>
              </a:spcBef>
            </a:pPr>
            <a:r>
              <a:rPr lang="fr-FR" sz="1200"/>
              <a:t>Intel Source (</a:t>
            </a:r>
            <a:r>
              <a:rPr lang="en-US" sz="1200">
                <a:hlinkClick r:id="rId3"/>
              </a:rPr>
              <a:t>Intel Software Guard Extensions</a:t>
            </a:r>
            <a:r>
              <a:rPr lang="en-US" sz="1200"/>
              <a:t>) </a:t>
            </a:r>
          </a:p>
        </p:txBody>
      </p:sp>
      <p:sp>
        <p:nvSpPr>
          <p:cNvPr id="4" name="Rectangle 3">
            <a:extLst>
              <a:ext uri="{FF2B5EF4-FFF2-40B4-BE49-F238E27FC236}">
                <a16:creationId xmlns:a16="http://schemas.microsoft.com/office/drawing/2014/main" id="{C74D51E3-3AA6-4AE8-AD9B-23A1E4F30A61}"/>
              </a:ext>
            </a:extLst>
          </p:cNvPr>
          <p:cNvSpPr/>
          <p:nvPr/>
        </p:nvSpPr>
        <p:spPr>
          <a:xfrm>
            <a:off x="7894637" y="1212849"/>
            <a:ext cx="2507968" cy="1187284"/>
          </a:xfrm>
          <a:prstGeom prst="rect">
            <a:avLst/>
          </a:prstGeom>
          <a:pattFill prst="ltUpDiag">
            <a:fgClr>
              <a:srgbClr val="3C3C41">
                <a:lumMod val="25000"/>
                <a:lumOff val="75000"/>
              </a:srgbClr>
            </a:fgClr>
            <a:bgClr>
              <a:sysClr val="window" lastClr="FFFFFF"/>
            </a:bgClr>
          </a:pattFill>
          <a:ln w="12700" cap="flat" cmpd="sng" algn="ctr">
            <a:noFill/>
            <a:prstDash val="solid"/>
            <a:miter lim="800000"/>
          </a:ln>
          <a:effectLst/>
        </p:spPr>
        <p:txBody>
          <a:bodyPr rtlCol="0" anchor="t" anchorCtr="0"/>
          <a:lstStyle/>
          <a:p>
            <a:pPr defTabSz="932418"/>
            <a:r>
              <a:rPr lang="en-GB" sz="1050" kern="0">
                <a:latin typeface="Segoe UI Semibold"/>
                <a:cs typeface="Segoe UI Light" panose="020B0502040204020203" pitchFamily="34" charset="0"/>
              </a:rPr>
              <a:t>Application Enclave</a:t>
            </a:r>
          </a:p>
        </p:txBody>
      </p:sp>
      <p:sp>
        <p:nvSpPr>
          <p:cNvPr id="11" name="Rectangle 10">
            <a:extLst>
              <a:ext uri="{FF2B5EF4-FFF2-40B4-BE49-F238E27FC236}">
                <a16:creationId xmlns:a16="http://schemas.microsoft.com/office/drawing/2014/main" id="{73DB52DC-3BD8-4418-84EC-FDD2D0401D59}"/>
              </a:ext>
            </a:extLst>
          </p:cNvPr>
          <p:cNvSpPr/>
          <p:nvPr/>
        </p:nvSpPr>
        <p:spPr>
          <a:xfrm>
            <a:off x="8279400" y="1744727"/>
            <a:ext cx="1739555" cy="452990"/>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050" kern="0">
                <a:solidFill>
                  <a:schemeClr val="bg1"/>
                </a:solidFill>
                <a:latin typeface="Segoe UI Semibold"/>
                <a:cs typeface="Segoe UI" pitchFamily="34" charset="0"/>
              </a:rPr>
              <a:t>EREPORT</a:t>
            </a:r>
          </a:p>
          <a:p>
            <a:pPr algn="ctr" defTabSz="951028" fontAlgn="base">
              <a:lnSpc>
                <a:spcPct val="90000"/>
              </a:lnSpc>
              <a:spcBef>
                <a:spcPct val="0"/>
              </a:spcBef>
              <a:spcAft>
                <a:spcPct val="0"/>
              </a:spcAft>
            </a:pPr>
            <a:r>
              <a:rPr lang="en-US" sz="1050" kern="0">
                <a:solidFill>
                  <a:schemeClr val="bg1"/>
                </a:solidFill>
                <a:latin typeface="Segoe UI Semibold"/>
                <a:cs typeface="Segoe UI" pitchFamily="34" charset="0"/>
              </a:rPr>
              <a:t>(Symmetric Key)</a:t>
            </a:r>
          </a:p>
        </p:txBody>
      </p:sp>
      <p:sp>
        <p:nvSpPr>
          <p:cNvPr id="13" name="Rectangle 12">
            <a:extLst>
              <a:ext uri="{FF2B5EF4-FFF2-40B4-BE49-F238E27FC236}">
                <a16:creationId xmlns:a16="http://schemas.microsoft.com/office/drawing/2014/main" id="{A99AADDA-ABD8-4690-BD44-2BFE3954F87C}"/>
              </a:ext>
            </a:extLst>
          </p:cNvPr>
          <p:cNvSpPr/>
          <p:nvPr/>
        </p:nvSpPr>
        <p:spPr>
          <a:xfrm>
            <a:off x="7894637" y="2760930"/>
            <a:ext cx="2507968" cy="2184132"/>
          </a:xfrm>
          <a:prstGeom prst="rect">
            <a:avLst/>
          </a:prstGeom>
          <a:pattFill prst="ltUpDiag">
            <a:fgClr>
              <a:srgbClr val="3C3C41">
                <a:lumMod val="25000"/>
                <a:lumOff val="75000"/>
              </a:srgbClr>
            </a:fgClr>
            <a:bgClr>
              <a:sysClr val="window" lastClr="FFFFFF"/>
            </a:bgClr>
          </a:pattFill>
          <a:ln w="12700" cap="flat" cmpd="sng" algn="ctr">
            <a:noFill/>
            <a:prstDash val="solid"/>
            <a:miter lim="800000"/>
          </a:ln>
          <a:effectLst/>
        </p:spPr>
        <p:txBody>
          <a:bodyPr rtlCol="0" anchor="t" anchorCtr="0"/>
          <a:lstStyle/>
          <a:p>
            <a:pPr defTabSz="932418"/>
            <a:r>
              <a:rPr lang="en-GB" sz="1050" kern="0">
                <a:latin typeface="Segoe UI Semibold"/>
                <a:cs typeface="Segoe UI Light" panose="020B0502040204020203" pitchFamily="34" charset="0"/>
              </a:rPr>
              <a:t>Application Enclave</a:t>
            </a:r>
          </a:p>
        </p:txBody>
      </p:sp>
      <p:sp>
        <p:nvSpPr>
          <p:cNvPr id="15" name="Rectangle 14">
            <a:extLst>
              <a:ext uri="{FF2B5EF4-FFF2-40B4-BE49-F238E27FC236}">
                <a16:creationId xmlns:a16="http://schemas.microsoft.com/office/drawing/2014/main" id="{915A180A-6494-490B-B414-A10C6F5C2427}"/>
              </a:ext>
            </a:extLst>
          </p:cNvPr>
          <p:cNvSpPr/>
          <p:nvPr/>
        </p:nvSpPr>
        <p:spPr>
          <a:xfrm>
            <a:off x="8279400" y="3412957"/>
            <a:ext cx="1739556" cy="452990"/>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050" kern="0">
                <a:solidFill>
                  <a:schemeClr val="bg1"/>
                </a:solidFill>
                <a:latin typeface="Segoe UI Semibold"/>
                <a:cs typeface="Segoe UI" pitchFamily="34" charset="0"/>
              </a:rPr>
              <a:t>EGETKEY</a:t>
            </a:r>
          </a:p>
          <a:p>
            <a:pPr algn="ctr" defTabSz="951028" fontAlgn="base">
              <a:lnSpc>
                <a:spcPct val="90000"/>
              </a:lnSpc>
              <a:spcBef>
                <a:spcPct val="0"/>
              </a:spcBef>
              <a:spcAft>
                <a:spcPct val="0"/>
              </a:spcAft>
            </a:pPr>
            <a:r>
              <a:rPr lang="en-US" sz="1050" kern="0">
                <a:solidFill>
                  <a:schemeClr val="bg1"/>
                </a:solidFill>
                <a:latin typeface="Segoe UI Semibold"/>
                <a:cs typeface="Segoe UI" pitchFamily="34" charset="0"/>
              </a:rPr>
              <a:t>(REPORT KEY)</a:t>
            </a:r>
          </a:p>
        </p:txBody>
      </p:sp>
      <p:sp>
        <p:nvSpPr>
          <p:cNvPr id="17" name="Rectangle 16">
            <a:extLst>
              <a:ext uri="{FF2B5EF4-FFF2-40B4-BE49-F238E27FC236}">
                <a16:creationId xmlns:a16="http://schemas.microsoft.com/office/drawing/2014/main" id="{883577FF-E559-4E7B-93E0-38959908F1BF}"/>
              </a:ext>
            </a:extLst>
          </p:cNvPr>
          <p:cNvSpPr/>
          <p:nvPr/>
        </p:nvSpPr>
        <p:spPr>
          <a:xfrm>
            <a:off x="8279400" y="4190200"/>
            <a:ext cx="1739556" cy="452990"/>
          </a:xfrm>
          <a:prstGeom prst="rect">
            <a:avLst/>
          </a:prstGeom>
          <a:solidFill>
            <a:srgbClr val="D6B61B"/>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050" kern="0">
                <a:latin typeface="Segoe UI Semibold"/>
                <a:cs typeface="Segoe UI" pitchFamily="34" charset="0"/>
              </a:rPr>
              <a:t>VERIFYREPORT</a:t>
            </a:r>
          </a:p>
          <a:p>
            <a:pPr algn="ctr" defTabSz="951028" fontAlgn="base">
              <a:lnSpc>
                <a:spcPct val="90000"/>
              </a:lnSpc>
              <a:spcBef>
                <a:spcPct val="0"/>
              </a:spcBef>
              <a:spcAft>
                <a:spcPct val="0"/>
              </a:spcAft>
            </a:pPr>
            <a:r>
              <a:rPr lang="en-US" sz="1050" kern="0">
                <a:latin typeface="Segoe UI Semibold"/>
                <a:cs typeface="Segoe UI" pitchFamily="34" charset="0"/>
              </a:rPr>
              <a:t>(Symmetric Key)</a:t>
            </a:r>
          </a:p>
        </p:txBody>
      </p:sp>
      <p:cxnSp>
        <p:nvCxnSpPr>
          <p:cNvPr id="19" name="Connector: Elbow 18">
            <a:extLst>
              <a:ext uri="{FF2B5EF4-FFF2-40B4-BE49-F238E27FC236}">
                <a16:creationId xmlns:a16="http://schemas.microsoft.com/office/drawing/2014/main" id="{8C021B93-4727-45BA-B59D-8F66268EBAC1}"/>
              </a:ext>
            </a:extLst>
          </p:cNvPr>
          <p:cNvCxnSpPr>
            <a:cxnSpLocks/>
            <a:stCxn id="11" idx="3"/>
            <a:endCxn id="17" idx="3"/>
          </p:cNvCxnSpPr>
          <p:nvPr/>
        </p:nvCxnSpPr>
        <p:spPr>
          <a:xfrm>
            <a:off x="10018955" y="1971222"/>
            <a:ext cx="1" cy="2445473"/>
          </a:xfrm>
          <a:prstGeom prst="bentConnector3">
            <a:avLst>
              <a:gd name="adj1" fmla="val 22860100000"/>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8C38515B-56A9-430D-B740-7CB13DA36632}"/>
              </a:ext>
            </a:extLst>
          </p:cNvPr>
          <p:cNvCxnSpPr>
            <a:cxnSpLocks/>
            <a:stCxn id="15" idx="2"/>
            <a:endCxn id="17" idx="0"/>
          </p:cNvCxnSpPr>
          <p:nvPr/>
        </p:nvCxnSpPr>
        <p:spPr>
          <a:xfrm>
            <a:off x="9149178" y="3865947"/>
            <a:ext cx="0" cy="324253"/>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61" name="Picture 60">
            <a:extLst>
              <a:ext uri="{FF2B5EF4-FFF2-40B4-BE49-F238E27FC236}">
                <a16:creationId xmlns:a16="http://schemas.microsoft.com/office/drawing/2014/main" id="{0770028A-AC40-4FA7-8871-5D56C0D7FBFE}"/>
              </a:ext>
            </a:extLst>
          </p:cNvPr>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719870" y="4868862"/>
            <a:ext cx="349533" cy="348875"/>
          </a:xfrm>
          <a:prstGeom prst="rect">
            <a:avLst/>
          </a:prstGeom>
        </p:spPr>
      </p:pic>
      <p:pic>
        <p:nvPicPr>
          <p:cNvPr id="63" name="Picture 62">
            <a:extLst>
              <a:ext uri="{FF2B5EF4-FFF2-40B4-BE49-F238E27FC236}">
                <a16:creationId xmlns:a16="http://schemas.microsoft.com/office/drawing/2014/main" id="{66A31E02-D397-4D0D-862C-9023725C9B7D}"/>
              </a:ext>
            </a:extLst>
          </p:cNvPr>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744770" y="2287323"/>
            <a:ext cx="299734" cy="299170"/>
          </a:xfrm>
          <a:prstGeom prst="rect">
            <a:avLst/>
          </a:prstGeom>
        </p:spPr>
      </p:pic>
    </p:spTree>
    <p:extLst>
      <p:ext uri="{BB962C8B-B14F-4D97-AF65-F5344CB8AC3E}">
        <p14:creationId xmlns:p14="http://schemas.microsoft.com/office/powerpoint/2010/main" val="4239468930"/>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A1BAF983-9055-44BF-BDBC-80039050369F}"/>
              </a:ext>
            </a:extLst>
          </p:cNvPr>
          <p:cNvSpPr/>
          <p:nvPr/>
        </p:nvSpPr>
        <p:spPr>
          <a:xfrm>
            <a:off x="6218237" y="1897062"/>
            <a:ext cx="2514600" cy="1219201"/>
          </a:xfrm>
          <a:prstGeom prst="rect">
            <a:avLst/>
          </a:prstGeom>
          <a:solidFill>
            <a:sysClr val="window" lastClr="FFFFFF">
              <a:lumMod val="85000"/>
            </a:sysClr>
          </a:solidFill>
          <a:ln w="12700" cap="flat" cmpd="sng" algn="ctr">
            <a:solidFill>
              <a:sysClr val="window" lastClr="FFFFFF">
                <a:lumMod val="75000"/>
              </a:sysClr>
            </a:solidFill>
            <a:prstDash val="solid"/>
            <a:miter lim="800000"/>
          </a:ln>
          <a:effectLst/>
        </p:spPr>
        <p:txBody>
          <a:bodyPr tIns="182880" rtlCol="0" anchor="ctr" anchorCtr="0"/>
          <a:lstStyle/>
          <a:p>
            <a:pPr marL="0" marR="0" lvl="0" indent="0" algn="r" defTabSz="914400" eaLnBrk="1" fontAlgn="auto" latinLnBrk="0" hangingPunct="1">
              <a:lnSpc>
                <a:spcPct val="90000"/>
              </a:lnSpc>
              <a:spcBef>
                <a:spcPts val="0"/>
              </a:spcBef>
              <a:spcAft>
                <a:spcPts val="0"/>
              </a:spcAft>
              <a:buClrTx/>
              <a:buSzTx/>
              <a:buFontTx/>
              <a:buNone/>
              <a:tabLst/>
              <a:defRPr/>
            </a:pPr>
            <a:r>
              <a:rPr lang="en-US" sz="1200" kern="0">
                <a:solidFill>
                  <a:srgbClr val="000000"/>
                </a:solidFill>
                <a:latin typeface="Segoe UI Semibold" panose="020B0702040204020203" pitchFamily="34" charset="0"/>
                <a:cs typeface="Segoe UI Semibold" panose="020B0702040204020203" pitchFamily="34" charset="0"/>
              </a:rPr>
              <a:t>App</a:t>
            </a:r>
          </a:p>
        </p:txBody>
      </p:sp>
      <p:sp>
        <p:nvSpPr>
          <p:cNvPr id="2" name="Titre 1"/>
          <p:cNvSpPr>
            <a:spLocks noGrp="1"/>
          </p:cNvSpPr>
          <p:nvPr>
            <p:ph type="title"/>
          </p:nvPr>
        </p:nvSpPr>
        <p:spPr>
          <a:xfrm>
            <a:off x="272274" y="144462"/>
            <a:ext cx="11889564" cy="860424"/>
          </a:xfrm>
        </p:spPr>
        <p:txBody>
          <a:bodyPr/>
          <a:lstStyle/>
          <a:p>
            <a:r>
              <a:rPr lang="fr-FR" err="1"/>
              <a:t>Remote</a:t>
            </a:r>
            <a:r>
              <a:rPr lang="fr-FR"/>
              <a:t> attestation</a:t>
            </a:r>
            <a:endParaRPr lang="en-US"/>
          </a:p>
        </p:txBody>
      </p:sp>
      <p:sp>
        <p:nvSpPr>
          <p:cNvPr id="3" name="Espace réservé du texte 2"/>
          <p:cNvSpPr>
            <a:spLocks noGrp="1"/>
          </p:cNvSpPr>
          <p:nvPr>
            <p:ph type="body" sz="quarter" idx="10"/>
          </p:nvPr>
        </p:nvSpPr>
        <p:spPr>
          <a:xfrm>
            <a:off x="274638" y="1212850"/>
            <a:ext cx="5591201" cy="2739211"/>
          </a:xfrm>
        </p:spPr>
        <p:txBody>
          <a:bodyPr>
            <a:normAutofit lnSpcReduction="10000"/>
          </a:bodyPr>
          <a:lstStyle/>
          <a:p>
            <a:pPr lvl="0"/>
            <a:r>
              <a:rPr lang="en-US"/>
              <a:t>SGX uses a quoting enclave to convert LOCAL attestations to REMOTELY verifiable assertion (QUOTE)</a:t>
            </a:r>
          </a:p>
          <a:p>
            <a:pPr lvl="1"/>
            <a:r>
              <a:rPr lang="en-US"/>
              <a:t>Quoting Enclave (QE) locally verifies REPORT produced by Application Enclave and signs as a QUOTE</a:t>
            </a:r>
          </a:p>
          <a:p>
            <a:pPr lvl="1"/>
            <a:r>
              <a:rPr lang="en-US"/>
              <a:t>QE uses an asymmetric attestation key that reflects the platforms trustworthiness</a:t>
            </a:r>
          </a:p>
          <a:p>
            <a:pPr lvl="1"/>
            <a:r>
              <a:rPr lang="en-US"/>
              <a:t>App sends Quote to the Relying Party to verify</a:t>
            </a:r>
            <a:endParaRPr lang="fr-FR"/>
          </a:p>
        </p:txBody>
      </p:sp>
      <p:sp>
        <p:nvSpPr>
          <p:cNvPr id="6" name="Rectangle 5">
            <a:extLst>
              <a:ext uri="{FF2B5EF4-FFF2-40B4-BE49-F238E27FC236}">
                <a16:creationId xmlns:a16="http://schemas.microsoft.com/office/drawing/2014/main" id="{B4F471AE-EB6F-42EF-B0E2-F2093FE73ECF}"/>
              </a:ext>
            </a:extLst>
          </p:cNvPr>
          <p:cNvSpPr/>
          <p:nvPr/>
        </p:nvSpPr>
        <p:spPr>
          <a:xfrm>
            <a:off x="46037" y="6582260"/>
            <a:ext cx="3919466" cy="276999"/>
          </a:xfrm>
          <a:prstGeom prst="rect">
            <a:avLst/>
          </a:prstGeom>
        </p:spPr>
        <p:txBody>
          <a:bodyPr wrap="square">
            <a:spAutoFit/>
          </a:bodyPr>
          <a:lstStyle/>
          <a:p>
            <a:pPr>
              <a:spcBef>
                <a:spcPts val="1200"/>
              </a:spcBef>
            </a:pPr>
            <a:r>
              <a:rPr lang="fr-FR" sz="1200"/>
              <a:t>Intel Source (</a:t>
            </a:r>
            <a:r>
              <a:rPr lang="en-US" sz="1200">
                <a:hlinkClick r:id="rId3"/>
              </a:rPr>
              <a:t>Intel Software Guard Extensions</a:t>
            </a:r>
            <a:r>
              <a:rPr lang="en-US" sz="1200"/>
              <a:t>) </a:t>
            </a:r>
          </a:p>
        </p:txBody>
      </p:sp>
      <p:sp>
        <p:nvSpPr>
          <p:cNvPr id="5" name="Rectangle 4">
            <a:extLst>
              <a:ext uri="{FF2B5EF4-FFF2-40B4-BE49-F238E27FC236}">
                <a16:creationId xmlns:a16="http://schemas.microsoft.com/office/drawing/2014/main" id="{53F7635D-CF11-4B60-9084-F12FE48260D3}"/>
              </a:ext>
            </a:extLst>
          </p:cNvPr>
          <p:cNvSpPr/>
          <p:nvPr/>
        </p:nvSpPr>
        <p:spPr>
          <a:xfrm>
            <a:off x="6523037" y="2103852"/>
            <a:ext cx="1600200" cy="743903"/>
          </a:xfrm>
          <a:prstGeom prst="rect">
            <a:avLst/>
          </a:prstGeom>
          <a:pattFill prst="ltUpDiag">
            <a:fgClr>
              <a:srgbClr val="3C3C41">
                <a:lumMod val="25000"/>
                <a:lumOff val="75000"/>
              </a:srgbClr>
            </a:fgClr>
            <a:bgClr>
              <a:sysClr val="window" lastClr="FFFFFF"/>
            </a:bgClr>
          </a:pattFill>
          <a:ln w="12700" cap="flat" cmpd="sng" algn="ctr">
            <a:noFill/>
            <a:prstDash val="solid"/>
            <a:miter lim="800000"/>
          </a:ln>
          <a:effectLst/>
        </p:spPr>
        <p:txBody>
          <a:bodyPr rtlCol="0" anchor="ctr" anchorCtr="0"/>
          <a:lstStyle/>
          <a:p>
            <a:pPr algn="ctr" defTabSz="932418"/>
            <a:r>
              <a:rPr lang="en-GB" sz="1050" kern="0">
                <a:latin typeface="Segoe UI Semibold"/>
                <a:cs typeface="Segoe UI Light" panose="020B0502040204020203" pitchFamily="34" charset="0"/>
              </a:rPr>
              <a:t>Application Enclave</a:t>
            </a:r>
          </a:p>
        </p:txBody>
      </p:sp>
      <p:pic>
        <p:nvPicPr>
          <p:cNvPr id="11" name="Picture 10">
            <a:extLst>
              <a:ext uri="{FF2B5EF4-FFF2-40B4-BE49-F238E27FC236}">
                <a16:creationId xmlns:a16="http://schemas.microsoft.com/office/drawing/2014/main" id="{0966DBD0-A47D-4FC4-AD7F-C87E82860426}"/>
              </a:ext>
            </a:extLst>
          </p:cNvPr>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381670" y="2698171"/>
            <a:ext cx="299734" cy="299170"/>
          </a:xfrm>
          <a:prstGeom prst="rect">
            <a:avLst/>
          </a:prstGeom>
        </p:spPr>
      </p:pic>
      <p:sp>
        <p:nvSpPr>
          <p:cNvPr id="21" name="Rectangle 20">
            <a:extLst>
              <a:ext uri="{FF2B5EF4-FFF2-40B4-BE49-F238E27FC236}">
                <a16:creationId xmlns:a16="http://schemas.microsoft.com/office/drawing/2014/main" id="{A512A1E1-E9F7-4B64-A031-886C843507AC}"/>
              </a:ext>
            </a:extLst>
          </p:cNvPr>
          <p:cNvSpPr/>
          <p:nvPr/>
        </p:nvSpPr>
        <p:spPr>
          <a:xfrm>
            <a:off x="6218237" y="3442074"/>
            <a:ext cx="2514600" cy="1219201"/>
          </a:xfrm>
          <a:prstGeom prst="rect">
            <a:avLst/>
          </a:prstGeom>
          <a:solidFill>
            <a:sysClr val="window" lastClr="FFFFFF">
              <a:lumMod val="85000"/>
            </a:sysClr>
          </a:solidFill>
          <a:ln w="12700" cap="flat" cmpd="sng" algn="ctr">
            <a:solidFill>
              <a:sysClr val="window" lastClr="FFFFFF">
                <a:lumMod val="75000"/>
              </a:sysClr>
            </a:solidFill>
            <a:prstDash val="solid"/>
            <a:miter lim="800000"/>
          </a:ln>
          <a:effectLst/>
        </p:spPr>
        <p:txBody>
          <a:bodyPr tIns="182880" rtlCol="0" anchor="ctr" anchorCtr="0"/>
          <a:lstStyle/>
          <a:p>
            <a:pPr marL="0" marR="0" lvl="0" indent="0" algn="r" defTabSz="914400" eaLnBrk="1" fontAlgn="auto" latinLnBrk="0" hangingPunct="1">
              <a:lnSpc>
                <a:spcPct val="90000"/>
              </a:lnSpc>
              <a:spcBef>
                <a:spcPts val="0"/>
              </a:spcBef>
              <a:spcAft>
                <a:spcPts val="0"/>
              </a:spcAft>
              <a:buClrTx/>
              <a:buSzTx/>
              <a:buFontTx/>
              <a:buNone/>
              <a:tabLst/>
              <a:defRPr/>
            </a:pPr>
            <a:r>
              <a:rPr lang="en-US" sz="1200" kern="0">
                <a:solidFill>
                  <a:srgbClr val="000000"/>
                </a:solidFill>
                <a:latin typeface="Segoe UI Semibold" panose="020B0702040204020203" pitchFamily="34" charset="0"/>
                <a:cs typeface="Segoe UI Semibold" panose="020B0702040204020203" pitchFamily="34" charset="0"/>
              </a:rPr>
              <a:t>AESM</a:t>
            </a:r>
          </a:p>
        </p:txBody>
      </p:sp>
      <p:sp>
        <p:nvSpPr>
          <p:cNvPr id="23" name="Rectangle 22">
            <a:extLst>
              <a:ext uri="{FF2B5EF4-FFF2-40B4-BE49-F238E27FC236}">
                <a16:creationId xmlns:a16="http://schemas.microsoft.com/office/drawing/2014/main" id="{46D824E7-EA12-4CA0-A667-CEEB4D36A70B}"/>
              </a:ext>
            </a:extLst>
          </p:cNvPr>
          <p:cNvSpPr/>
          <p:nvPr/>
        </p:nvSpPr>
        <p:spPr>
          <a:xfrm>
            <a:off x="6523037" y="3648864"/>
            <a:ext cx="1600200" cy="743903"/>
          </a:xfrm>
          <a:prstGeom prst="rect">
            <a:avLst/>
          </a:prstGeom>
          <a:pattFill prst="ltUpDiag">
            <a:fgClr>
              <a:srgbClr val="3C3C41">
                <a:lumMod val="25000"/>
                <a:lumOff val="75000"/>
              </a:srgbClr>
            </a:fgClr>
            <a:bgClr>
              <a:sysClr val="window" lastClr="FFFFFF"/>
            </a:bgClr>
          </a:pattFill>
          <a:ln w="12700" cap="flat" cmpd="sng" algn="ctr">
            <a:noFill/>
            <a:prstDash val="solid"/>
            <a:miter lim="800000"/>
          </a:ln>
          <a:effectLst/>
        </p:spPr>
        <p:txBody>
          <a:bodyPr rtlCol="0" anchor="ctr" anchorCtr="0"/>
          <a:lstStyle/>
          <a:p>
            <a:pPr algn="ctr" defTabSz="932418"/>
            <a:r>
              <a:rPr lang="en-GB" sz="1050" kern="0">
                <a:latin typeface="Segoe UI Semibold"/>
                <a:cs typeface="Segoe UI Light" panose="020B0502040204020203" pitchFamily="34" charset="0"/>
              </a:rPr>
              <a:t>Quoting Enclave</a:t>
            </a:r>
          </a:p>
        </p:txBody>
      </p:sp>
      <p:pic>
        <p:nvPicPr>
          <p:cNvPr id="25" name="Picture 24">
            <a:extLst>
              <a:ext uri="{FF2B5EF4-FFF2-40B4-BE49-F238E27FC236}">
                <a16:creationId xmlns:a16="http://schemas.microsoft.com/office/drawing/2014/main" id="{3B341C82-33BA-40F3-A913-21F391ECC7B3}"/>
              </a:ext>
            </a:extLst>
          </p:cNvPr>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381670" y="4243183"/>
            <a:ext cx="299734" cy="299170"/>
          </a:xfrm>
          <a:prstGeom prst="rect">
            <a:avLst/>
          </a:prstGeom>
        </p:spPr>
      </p:pic>
      <p:sp>
        <p:nvSpPr>
          <p:cNvPr id="27" name="Rectangle 26">
            <a:extLst>
              <a:ext uri="{FF2B5EF4-FFF2-40B4-BE49-F238E27FC236}">
                <a16:creationId xmlns:a16="http://schemas.microsoft.com/office/drawing/2014/main" id="{BB9EC825-4863-4B82-9B11-C146E4373FD3}"/>
              </a:ext>
            </a:extLst>
          </p:cNvPr>
          <p:cNvSpPr/>
          <p:nvPr/>
        </p:nvSpPr>
        <p:spPr>
          <a:xfrm>
            <a:off x="9418637" y="3411214"/>
            <a:ext cx="2514600" cy="1219201"/>
          </a:xfrm>
          <a:prstGeom prst="rect">
            <a:avLst/>
          </a:prstGeom>
          <a:solidFill>
            <a:sysClr val="window" lastClr="FFFFFF">
              <a:lumMod val="85000"/>
            </a:sysClr>
          </a:solidFill>
          <a:ln w="12700" cap="flat" cmpd="sng" algn="ctr">
            <a:solidFill>
              <a:sysClr val="window" lastClr="FFFFFF">
                <a:lumMod val="75000"/>
              </a:sysClr>
            </a:solidFill>
            <a:prstDash val="solid"/>
            <a:miter lim="800000"/>
          </a:ln>
          <a:effectLst/>
        </p:spPr>
        <p:txBody>
          <a:bodyPr tIns="182880" rtlCol="0" anchor="ctr" anchorCtr="0"/>
          <a:lstStyle/>
          <a:p>
            <a:pPr marL="0" marR="0" lvl="0" indent="0" algn="r" defTabSz="914400" eaLnBrk="1" fontAlgn="auto" latinLnBrk="0" hangingPunct="1">
              <a:lnSpc>
                <a:spcPct val="90000"/>
              </a:lnSpc>
              <a:spcBef>
                <a:spcPts val="0"/>
              </a:spcBef>
              <a:spcAft>
                <a:spcPts val="0"/>
              </a:spcAft>
              <a:buClrTx/>
              <a:buSzTx/>
              <a:buFontTx/>
              <a:buNone/>
              <a:tabLst/>
              <a:defRPr/>
            </a:pPr>
            <a:r>
              <a:rPr lang="en-US" sz="1200" kern="0">
                <a:solidFill>
                  <a:srgbClr val="000000"/>
                </a:solidFill>
                <a:latin typeface="Segoe UI Semibold" panose="020B0702040204020203" pitchFamily="34" charset="0"/>
                <a:cs typeface="Segoe UI Semibold" panose="020B0702040204020203" pitchFamily="34" charset="0"/>
              </a:rPr>
              <a:t>Attestation </a:t>
            </a:r>
          </a:p>
          <a:p>
            <a:pPr marL="0" marR="0" lvl="0" indent="0" algn="r" defTabSz="914400" eaLnBrk="1" fontAlgn="auto" latinLnBrk="0" hangingPunct="1">
              <a:lnSpc>
                <a:spcPct val="90000"/>
              </a:lnSpc>
              <a:spcBef>
                <a:spcPts val="0"/>
              </a:spcBef>
              <a:spcAft>
                <a:spcPts val="0"/>
              </a:spcAft>
              <a:buClrTx/>
              <a:buSzTx/>
              <a:buFontTx/>
              <a:buNone/>
              <a:tabLst/>
              <a:defRPr/>
            </a:pPr>
            <a:r>
              <a:rPr lang="en-US" sz="1200" kern="0">
                <a:solidFill>
                  <a:srgbClr val="000000"/>
                </a:solidFill>
                <a:latin typeface="Segoe UI Semibold" panose="020B0702040204020203" pitchFamily="34" charset="0"/>
                <a:cs typeface="Segoe UI Semibold" panose="020B0702040204020203" pitchFamily="34" charset="0"/>
              </a:rPr>
              <a:t>Verification </a:t>
            </a:r>
          </a:p>
          <a:p>
            <a:pPr marL="0" marR="0" lvl="0" indent="0" algn="r" defTabSz="914400" eaLnBrk="1" fontAlgn="auto" latinLnBrk="0" hangingPunct="1">
              <a:lnSpc>
                <a:spcPct val="90000"/>
              </a:lnSpc>
              <a:spcBef>
                <a:spcPts val="0"/>
              </a:spcBef>
              <a:spcAft>
                <a:spcPts val="0"/>
              </a:spcAft>
              <a:buClrTx/>
              <a:buSzTx/>
              <a:buFontTx/>
              <a:buNone/>
              <a:tabLst/>
              <a:defRPr/>
            </a:pPr>
            <a:r>
              <a:rPr lang="en-US" sz="1200" kern="0">
                <a:solidFill>
                  <a:srgbClr val="000000"/>
                </a:solidFill>
                <a:latin typeface="Segoe UI Semibold" panose="020B0702040204020203" pitchFamily="34" charset="0"/>
                <a:cs typeface="Segoe UI Semibold" panose="020B0702040204020203" pitchFamily="34" charset="0"/>
              </a:rPr>
              <a:t>Service</a:t>
            </a:r>
          </a:p>
        </p:txBody>
      </p:sp>
      <p:sp>
        <p:nvSpPr>
          <p:cNvPr id="29" name="Rectangle 28">
            <a:extLst>
              <a:ext uri="{FF2B5EF4-FFF2-40B4-BE49-F238E27FC236}">
                <a16:creationId xmlns:a16="http://schemas.microsoft.com/office/drawing/2014/main" id="{F9959B5A-BE9D-42CE-80FF-BAA8A2E41638}"/>
              </a:ext>
            </a:extLst>
          </p:cNvPr>
          <p:cNvSpPr/>
          <p:nvPr/>
        </p:nvSpPr>
        <p:spPr>
          <a:xfrm>
            <a:off x="9494837" y="3679722"/>
            <a:ext cx="1493947" cy="743903"/>
          </a:xfrm>
          <a:prstGeom prst="rect">
            <a:avLst/>
          </a:prstGeom>
          <a:solidFill>
            <a:srgbClr val="0072C6"/>
          </a:solidFill>
          <a:ln w="12700" cap="flat" cmpd="sng" algn="ctr">
            <a:noFill/>
            <a:prstDash val="solid"/>
            <a:miter lim="800000"/>
          </a:ln>
          <a:effectLst/>
        </p:spPr>
        <p:txBody>
          <a:bodyPr rtlCol="0" anchor="ctr" anchorCtr="0"/>
          <a:lstStyle/>
          <a:p>
            <a:pPr algn="ctr" defTabSz="932418"/>
            <a:r>
              <a:rPr lang="en-GB" sz="1050" kern="0">
                <a:solidFill>
                  <a:schemeClr val="bg1"/>
                </a:solidFill>
                <a:latin typeface="Segoe UI Semibold"/>
                <a:cs typeface="Segoe UI Light" panose="020B0502040204020203" pitchFamily="34" charset="0"/>
              </a:rPr>
              <a:t>AK Revocation Data</a:t>
            </a:r>
          </a:p>
        </p:txBody>
      </p:sp>
      <p:grpSp>
        <p:nvGrpSpPr>
          <p:cNvPr id="43" name="Group 42">
            <a:extLst>
              <a:ext uri="{FF2B5EF4-FFF2-40B4-BE49-F238E27FC236}">
                <a16:creationId xmlns:a16="http://schemas.microsoft.com/office/drawing/2014/main" id="{88E60340-5086-44D2-9E1E-30306400762B}"/>
              </a:ext>
            </a:extLst>
          </p:cNvPr>
          <p:cNvGrpSpPr/>
          <p:nvPr/>
        </p:nvGrpSpPr>
        <p:grpSpPr>
          <a:xfrm>
            <a:off x="8766571" y="1106312"/>
            <a:ext cx="937815" cy="929878"/>
            <a:chOff x="7119360" y="4657090"/>
            <a:chExt cx="919510" cy="911728"/>
          </a:xfrm>
        </p:grpSpPr>
        <p:sp>
          <p:nvSpPr>
            <p:cNvPr id="31" name="Rectangle 30">
              <a:extLst>
                <a:ext uri="{FF2B5EF4-FFF2-40B4-BE49-F238E27FC236}">
                  <a16:creationId xmlns:a16="http://schemas.microsoft.com/office/drawing/2014/main" id="{F2C1E019-137F-4874-9AED-8DAA40980132}"/>
                </a:ext>
              </a:extLst>
            </p:cNvPr>
            <p:cNvSpPr/>
            <p:nvPr/>
          </p:nvSpPr>
          <p:spPr>
            <a:xfrm rot="16200000">
              <a:off x="7094352" y="4718106"/>
              <a:ext cx="624954" cy="502922"/>
            </a:xfrm>
            <a:prstGeom prst="rect">
              <a:avLst/>
            </a:prstGeom>
            <a:solidFill>
              <a:schemeClr val="bg1"/>
            </a:solidFill>
            <a:ln w="19050">
              <a:solidFill>
                <a:srgbClr val="0078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latin typeface="Segoe UI Semibold" panose="020B0702040204020203" pitchFamily="34" charset="0"/>
                <a:cs typeface="Segoe UI Semibold" panose="020B0702040204020203" pitchFamily="34" charset="0"/>
              </a:endParaRPr>
            </a:p>
          </p:txBody>
        </p:sp>
        <p:pic>
          <p:nvPicPr>
            <p:cNvPr id="32" name="Graphic 31" descr="Key">
              <a:extLst>
                <a:ext uri="{FF2B5EF4-FFF2-40B4-BE49-F238E27FC236}">
                  <a16:creationId xmlns:a16="http://schemas.microsoft.com/office/drawing/2014/main" id="{ED267858-6B9C-4AC0-92EB-A469F922EF1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535950" y="4993156"/>
              <a:ext cx="502920" cy="502920"/>
            </a:xfrm>
            <a:prstGeom prst="rect">
              <a:avLst/>
            </a:prstGeom>
          </p:spPr>
        </p:pic>
        <p:grpSp>
          <p:nvGrpSpPr>
            <p:cNvPr id="33" name="Group 32">
              <a:extLst>
                <a:ext uri="{FF2B5EF4-FFF2-40B4-BE49-F238E27FC236}">
                  <a16:creationId xmlns:a16="http://schemas.microsoft.com/office/drawing/2014/main" id="{92EE2EC9-B56A-40BB-9D50-B0FFBF9C9BF9}"/>
                </a:ext>
              </a:extLst>
            </p:cNvPr>
            <p:cNvGrpSpPr/>
            <p:nvPr/>
          </p:nvGrpSpPr>
          <p:grpSpPr>
            <a:xfrm>
              <a:off x="7256239" y="4740842"/>
              <a:ext cx="293635" cy="463635"/>
              <a:chOff x="6515767" y="4734998"/>
              <a:chExt cx="293635" cy="463635"/>
            </a:xfrm>
          </p:grpSpPr>
          <p:sp>
            <p:nvSpPr>
              <p:cNvPr id="35" name="Freeform: Shape 34">
                <a:extLst>
                  <a:ext uri="{FF2B5EF4-FFF2-40B4-BE49-F238E27FC236}">
                    <a16:creationId xmlns:a16="http://schemas.microsoft.com/office/drawing/2014/main" id="{4EA5F1A9-5DCB-4F00-96AA-1501CCAE2E53}"/>
                  </a:ext>
                </a:extLst>
              </p:cNvPr>
              <p:cNvSpPr/>
              <p:nvPr/>
            </p:nvSpPr>
            <p:spPr>
              <a:xfrm>
                <a:off x="6678039" y="4773634"/>
                <a:ext cx="131363" cy="30909"/>
              </a:xfrm>
              <a:custGeom>
                <a:avLst/>
                <a:gdLst>
                  <a:gd name="connsiteX0" fmla="*/ 0 w 131363"/>
                  <a:gd name="connsiteY0" fmla="*/ 0 h 30909"/>
                  <a:gd name="connsiteX1" fmla="*/ 131363 w 131363"/>
                  <a:gd name="connsiteY1" fmla="*/ 0 h 30909"/>
                  <a:gd name="connsiteX2" fmla="*/ 131363 w 131363"/>
                  <a:gd name="connsiteY2" fmla="*/ 30909 h 30909"/>
                  <a:gd name="connsiteX3" fmla="*/ 0 w 131363"/>
                  <a:gd name="connsiteY3" fmla="*/ 30909 h 30909"/>
                </a:gdLst>
                <a:ahLst/>
                <a:cxnLst>
                  <a:cxn ang="0">
                    <a:pos x="connsiteX0" y="connsiteY0"/>
                  </a:cxn>
                  <a:cxn ang="0">
                    <a:pos x="connsiteX1" y="connsiteY1"/>
                  </a:cxn>
                  <a:cxn ang="0">
                    <a:pos x="connsiteX2" y="connsiteY2"/>
                  </a:cxn>
                  <a:cxn ang="0">
                    <a:pos x="connsiteX3" y="connsiteY3"/>
                  </a:cxn>
                </a:cxnLst>
                <a:rect l="l" t="t" r="r" b="b"/>
                <a:pathLst>
                  <a:path w="131363" h="30909">
                    <a:moveTo>
                      <a:pt x="0" y="0"/>
                    </a:moveTo>
                    <a:lnTo>
                      <a:pt x="131363" y="0"/>
                    </a:lnTo>
                    <a:lnTo>
                      <a:pt x="131363" y="30909"/>
                    </a:lnTo>
                    <a:lnTo>
                      <a:pt x="0" y="30909"/>
                    </a:lnTo>
                    <a:close/>
                  </a:path>
                </a:pathLst>
              </a:custGeom>
              <a:solidFill>
                <a:srgbClr val="4472C4"/>
              </a:solidFill>
              <a:ln w="7640" cap="flat">
                <a:solidFill>
                  <a:srgbClr val="0078D3"/>
                </a:solidFill>
                <a:prstDash val="solid"/>
                <a:miter/>
              </a:ln>
            </p:spPr>
            <p:txBody>
              <a:bodyPr rtlCol="0" anchor="ctr"/>
              <a:lstStyle/>
              <a:p>
                <a:endParaRPr lang="en-US" sz="1100">
                  <a:latin typeface="Segoe UI Semibold" panose="020B0702040204020203" pitchFamily="34" charset="0"/>
                  <a:cs typeface="Segoe UI Semibold" panose="020B0702040204020203" pitchFamily="34" charset="0"/>
                </a:endParaRPr>
              </a:p>
            </p:txBody>
          </p:sp>
          <p:sp>
            <p:nvSpPr>
              <p:cNvPr id="36" name="Freeform: Shape 35">
                <a:extLst>
                  <a:ext uri="{FF2B5EF4-FFF2-40B4-BE49-F238E27FC236}">
                    <a16:creationId xmlns:a16="http://schemas.microsoft.com/office/drawing/2014/main" id="{E61F1724-7DD8-46A9-8C20-D6B7EEF00F9D}"/>
                  </a:ext>
                </a:extLst>
              </p:cNvPr>
              <p:cNvSpPr/>
              <p:nvPr/>
            </p:nvSpPr>
            <p:spPr>
              <a:xfrm>
                <a:off x="6678039" y="4897270"/>
                <a:ext cx="131363" cy="30909"/>
              </a:xfrm>
              <a:custGeom>
                <a:avLst/>
                <a:gdLst>
                  <a:gd name="connsiteX0" fmla="*/ 0 w 131363"/>
                  <a:gd name="connsiteY0" fmla="*/ 0 h 30909"/>
                  <a:gd name="connsiteX1" fmla="*/ 131363 w 131363"/>
                  <a:gd name="connsiteY1" fmla="*/ 0 h 30909"/>
                  <a:gd name="connsiteX2" fmla="*/ 131363 w 131363"/>
                  <a:gd name="connsiteY2" fmla="*/ 30909 h 30909"/>
                  <a:gd name="connsiteX3" fmla="*/ 0 w 131363"/>
                  <a:gd name="connsiteY3" fmla="*/ 30909 h 30909"/>
                </a:gdLst>
                <a:ahLst/>
                <a:cxnLst>
                  <a:cxn ang="0">
                    <a:pos x="connsiteX0" y="connsiteY0"/>
                  </a:cxn>
                  <a:cxn ang="0">
                    <a:pos x="connsiteX1" y="connsiteY1"/>
                  </a:cxn>
                  <a:cxn ang="0">
                    <a:pos x="connsiteX2" y="connsiteY2"/>
                  </a:cxn>
                  <a:cxn ang="0">
                    <a:pos x="connsiteX3" y="connsiteY3"/>
                  </a:cxn>
                </a:cxnLst>
                <a:rect l="l" t="t" r="r" b="b"/>
                <a:pathLst>
                  <a:path w="131363" h="30909">
                    <a:moveTo>
                      <a:pt x="0" y="0"/>
                    </a:moveTo>
                    <a:lnTo>
                      <a:pt x="131363" y="0"/>
                    </a:lnTo>
                    <a:lnTo>
                      <a:pt x="131363" y="30909"/>
                    </a:lnTo>
                    <a:lnTo>
                      <a:pt x="0" y="30909"/>
                    </a:lnTo>
                    <a:close/>
                  </a:path>
                </a:pathLst>
              </a:custGeom>
              <a:solidFill>
                <a:srgbClr val="4472C4"/>
              </a:solidFill>
              <a:ln w="7640" cap="flat">
                <a:solidFill>
                  <a:srgbClr val="0078D3"/>
                </a:solidFill>
                <a:prstDash val="solid"/>
                <a:miter/>
              </a:ln>
            </p:spPr>
            <p:txBody>
              <a:bodyPr rtlCol="0" anchor="ctr"/>
              <a:lstStyle/>
              <a:p>
                <a:endParaRPr lang="en-US" sz="1100">
                  <a:latin typeface="Segoe UI Semibold" panose="020B0702040204020203" pitchFamily="34" charset="0"/>
                  <a:cs typeface="Segoe UI Semibold" panose="020B0702040204020203" pitchFamily="34" charset="0"/>
                </a:endParaRPr>
              </a:p>
            </p:txBody>
          </p:sp>
          <p:sp>
            <p:nvSpPr>
              <p:cNvPr id="37" name="Freeform: Shape 36">
                <a:extLst>
                  <a:ext uri="{FF2B5EF4-FFF2-40B4-BE49-F238E27FC236}">
                    <a16:creationId xmlns:a16="http://schemas.microsoft.com/office/drawing/2014/main" id="{9EEB1AD6-4C3A-449E-84C2-3B4359EF69F5}"/>
                  </a:ext>
                </a:extLst>
              </p:cNvPr>
              <p:cNvSpPr/>
              <p:nvPr/>
            </p:nvSpPr>
            <p:spPr>
              <a:xfrm>
                <a:off x="6678039" y="5144542"/>
                <a:ext cx="131363" cy="30909"/>
              </a:xfrm>
              <a:custGeom>
                <a:avLst/>
                <a:gdLst>
                  <a:gd name="connsiteX0" fmla="*/ 0 w 131363"/>
                  <a:gd name="connsiteY0" fmla="*/ 0 h 30909"/>
                  <a:gd name="connsiteX1" fmla="*/ 131363 w 131363"/>
                  <a:gd name="connsiteY1" fmla="*/ 0 h 30909"/>
                  <a:gd name="connsiteX2" fmla="*/ 131363 w 131363"/>
                  <a:gd name="connsiteY2" fmla="*/ 30909 h 30909"/>
                  <a:gd name="connsiteX3" fmla="*/ 0 w 131363"/>
                  <a:gd name="connsiteY3" fmla="*/ 30909 h 30909"/>
                </a:gdLst>
                <a:ahLst/>
                <a:cxnLst>
                  <a:cxn ang="0">
                    <a:pos x="connsiteX0" y="connsiteY0"/>
                  </a:cxn>
                  <a:cxn ang="0">
                    <a:pos x="connsiteX1" y="connsiteY1"/>
                  </a:cxn>
                  <a:cxn ang="0">
                    <a:pos x="connsiteX2" y="connsiteY2"/>
                  </a:cxn>
                  <a:cxn ang="0">
                    <a:pos x="connsiteX3" y="connsiteY3"/>
                  </a:cxn>
                </a:cxnLst>
                <a:rect l="l" t="t" r="r" b="b"/>
                <a:pathLst>
                  <a:path w="131363" h="30909">
                    <a:moveTo>
                      <a:pt x="0" y="0"/>
                    </a:moveTo>
                    <a:lnTo>
                      <a:pt x="131363" y="0"/>
                    </a:lnTo>
                    <a:lnTo>
                      <a:pt x="131363" y="30909"/>
                    </a:lnTo>
                    <a:lnTo>
                      <a:pt x="0" y="30909"/>
                    </a:lnTo>
                    <a:close/>
                  </a:path>
                </a:pathLst>
              </a:custGeom>
              <a:solidFill>
                <a:srgbClr val="4472C4"/>
              </a:solidFill>
              <a:ln w="9525" cap="flat">
                <a:solidFill>
                  <a:srgbClr val="0078D3"/>
                </a:solidFill>
                <a:prstDash val="solid"/>
                <a:miter/>
              </a:ln>
            </p:spPr>
            <p:txBody>
              <a:bodyPr rtlCol="0" anchor="ctr"/>
              <a:lstStyle/>
              <a:p>
                <a:endParaRPr lang="en-US" sz="1100">
                  <a:latin typeface="Segoe UI Semibold" panose="020B0702040204020203" pitchFamily="34" charset="0"/>
                  <a:cs typeface="Segoe UI Semibold" panose="020B0702040204020203" pitchFamily="34" charset="0"/>
                </a:endParaRPr>
              </a:p>
            </p:txBody>
          </p:sp>
          <p:sp>
            <p:nvSpPr>
              <p:cNvPr id="38" name="Freeform: Shape 37">
                <a:extLst>
                  <a:ext uri="{FF2B5EF4-FFF2-40B4-BE49-F238E27FC236}">
                    <a16:creationId xmlns:a16="http://schemas.microsoft.com/office/drawing/2014/main" id="{6B4294D4-5003-410F-8A01-9B2CC960F48F}"/>
                  </a:ext>
                </a:extLst>
              </p:cNvPr>
              <p:cNvSpPr/>
              <p:nvPr/>
            </p:nvSpPr>
            <p:spPr>
              <a:xfrm>
                <a:off x="6678039" y="5020906"/>
                <a:ext cx="131363" cy="30909"/>
              </a:xfrm>
              <a:custGeom>
                <a:avLst/>
                <a:gdLst>
                  <a:gd name="connsiteX0" fmla="*/ 0 w 131363"/>
                  <a:gd name="connsiteY0" fmla="*/ 0 h 30909"/>
                  <a:gd name="connsiteX1" fmla="*/ 131363 w 131363"/>
                  <a:gd name="connsiteY1" fmla="*/ 0 h 30909"/>
                  <a:gd name="connsiteX2" fmla="*/ 131363 w 131363"/>
                  <a:gd name="connsiteY2" fmla="*/ 30909 h 30909"/>
                  <a:gd name="connsiteX3" fmla="*/ 0 w 131363"/>
                  <a:gd name="connsiteY3" fmla="*/ 30909 h 30909"/>
                </a:gdLst>
                <a:ahLst/>
                <a:cxnLst>
                  <a:cxn ang="0">
                    <a:pos x="connsiteX0" y="connsiteY0"/>
                  </a:cxn>
                  <a:cxn ang="0">
                    <a:pos x="connsiteX1" y="connsiteY1"/>
                  </a:cxn>
                  <a:cxn ang="0">
                    <a:pos x="connsiteX2" y="connsiteY2"/>
                  </a:cxn>
                  <a:cxn ang="0">
                    <a:pos x="connsiteX3" y="connsiteY3"/>
                  </a:cxn>
                </a:cxnLst>
                <a:rect l="l" t="t" r="r" b="b"/>
                <a:pathLst>
                  <a:path w="131363" h="30909">
                    <a:moveTo>
                      <a:pt x="0" y="0"/>
                    </a:moveTo>
                    <a:lnTo>
                      <a:pt x="131363" y="0"/>
                    </a:lnTo>
                    <a:lnTo>
                      <a:pt x="131363" y="30909"/>
                    </a:lnTo>
                    <a:lnTo>
                      <a:pt x="0" y="30909"/>
                    </a:lnTo>
                    <a:close/>
                  </a:path>
                </a:pathLst>
              </a:custGeom>
              <a:solidFill>
                <a:srgbClr val="4472C4"/>
              </a:solidFill>
              <a:ln w="7640" cap="flat">
                <a:solidFill>
                  <a:srgbClr val="0078D3"/>
                </a:solidFill>
                <a:prstDash val="solid"/>
                <a:miter/>
              </a:ln>
            </p:spPr>
            <p:txBody>
              <a:bodyPr rtlCol="0" anchor="ctr"/>
              <a:lstStyle/>
              <a:p>
                <a:endParaRPr lang="en-US" sz="1100">
                  <a:latin typeface="Segoe UI Semibold" panose="020B0702040204020203" pitchFamily="34" charset="0"/>
                  <a:cs typeface="Segoe UI Semibold" panose="020B0702040204020203" pitchFamily="34" charset="0"/>
                </a:endParaRPr>
              </a:p>
            </p:txBody>
          </p:sp>
          <p:sp>
            <p:nvSpPr>
              <p:cNvPr id="39" name="Freeform: Shape 38">
                <a:extLst>
                  <a:ext uri="{FF2B5EF4-FFF2-40B4-BE49-F238E27FC236}">
                    <a16:creationId xmlns:a16="http://schemas.microsoft.com/office/drawing/2014/main" id="{18862E8B-DD84-40EE-AB9E-493EF7A92CF2}"/>
                  </a:ext>
                </a:extLst>
              </p:cNvPr>
              <p:cNvSpPr/>
              <p:nvPr/>
            </p:nvSpPr>
            <p:spPr>
              <a:xfrm>
                <a:off x="6515767" y="4734998"/>
                <a:ext cx="114363" cy="94272"/>
              </a:xfrm>
              <a:custGeom>
                <a:avLst/>
                <a:gdLst>
                  <a:gd name="connsiteX0" fmla="*/ 114363 w 114363"/>
                  <a:gd name="connsiteY0" fmla="*/ 21636 h 94272"/>
                  <a:gd name="connsiteX1" fmla="*/ 92727 w 114363"/>
                  <a:gd name="connsiteY1" fmla="*/ 0 h 94272"/>
                  <a:gd name="connsiteX2" fmla="*/ 41727 w 114363"/>
                  <a:gd name="connsiteY2" fmla="*/ 51000 h 94272"/>
                  <a:gd name="connsiteX3" fmla="*/ 21636 w 114363"/>
                  <a:gd name="connsiteY3" fmla="*/ 30909 h 94272"/>
                  <a:gd name="connsiteX4" fmla="*/ 0 w 114363"/>
                  <a:gd name="connsiteY4" fmla="*/ 52545 h 94272"/>
                  <a:gd name="connsiteX5" fmla="*/ 41727 w 114363"/>
                  <a:gd name="connsiteY5" fmla="*/ 94272 h 94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363" h="94272">
                    <a:moveTo>
                      <a:pt x="114363" y="21636"/>
                    </a:moveTo>
                    <a:lnTo>
                      <a:pt x="92727" y="0"/>
                    </a:lnTo>
                    <a:lnTo>
                      <a:pt x="41727" y="51000"/>
                    </a:lnTo>
                    <a:lnTo>
                      <a:pt x="21636" y="30909"/>
                    </a:lnTo>
                    <a:lnTo>
                      <a:pt x="0" y="52545"/>
                    </a:lnTo>
                    <a:lnTo>
                      <a:pt x="41727" y="94272"/>
                    </a:lnTo>
                    <a:close/>
                  </a:path>
                </a:pathLst>
              </a:custGeom>
              <a:solidFill>
                <a:srgbClr val="4472C4"/>
              </a:solidFill>
              <a:ln w="7640" cap="flat">
                <a:solidFill>
                  <a:srgbClr val="0078D3"/>
                </a:solidFill>
                <a:prstDash val="solid"/>
                <a:miter/>
              </a:ln>
            </p:spPr>
            <p:txBody>
              <a:bodyPr rtlCol="0" anchor="ctr"/>
              <a:lstStyle/>
              <a:p>
                <a:endParaRPr lang="en-US" sz="1100">
                  <a:latin typeface="Segoe UI Semibold" panose="020B0702040204020203" pitchFamily="34" charset="0"/>
                  <a:cs typeface="Segoe UI Semibold" panose="020B0702040204020203" pitchFamily="34" charset="0"/>
                </a:endParaRPr>
              </a:p>
            </p:txBody>
          </p:sp>
          <p:sp>
            <p:nvSpPr>
              <p:cNvPr id="40" name="Freeform: Shape 39">
                <a:extLst>
                  <a:ext uri="{FF2B5EF4-FFF2-40B4-BE49-F238E27FC236}">
                    <a16:creationId xmlns:a16="http://schemas.microsoft.com/office/drawing/2014/main" id="{B9C94444-2BAC-44C1-ACDB-40F89FA10CFB}"/>
                  </a:ext>
                </a:extLst>
              </p:cNvPr>
              <p:cNvSpPr/>
              <p:nvPr/>
            </p:nvSpPr>
            <p:spPr>
              <a:xfrm>
                <a:off x="6515767" y="4858634"/>
                <a:ext cx="114363" cy="94272"/>
              </a:xfrm>
              <a:custGeom>
                <a:avLst/>
                <a:gdLst>
                  <a:gd name="connsiteX0" fmla="*/ 114363 w 114363"/>
                  <a:gd name="connsiteY0" fmla="*/ 21636 h 94272"/>
                  <a:gd name="connsiteX1" fmla="*/ 92727 w 114363"/>
                  <a:gd name="connsiteY1" fmla="*/ 0 h 94272"/>
                  <a:gd name="connsiteX2" fmla="*/ 41727 w 114363"/>
                  <a:gd name="connsiteY2" fmla="*/ 51000 h 94272"/>
                  <a:gd name="connsiteX3" fmla="*/ 21636 w 114363"/>
                  <a:gd name="connsiteY3" fmla="*/ 30909 h 94272"/>
                  <a:gd name="connsiteX4" fmla="*/ 0 w 114363"/>
                  <a:gd name="connsiteY4" fmla="*/ 52545 h 94272"/>
                  <a:gd name="connsiteX5" fmla="*/ 41727 w 114363"/>
                  <a:gd name="connsiteY5" fmla="*/ 94272 h 94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363" h="94272">
                    <a:moveTo>
                      <a:pt x="114363" y="21636"/>
                    </a:moveTo>
                    <a:lnTo>
                      <a:pt x="92727" y="0"/>
                    </a:lnTo>
                    <a:lnTo>
                      <a:pt x="41727" y="51000"/>
                    </a:lnTo>
                    <a:lnTo>
                      <a:pt x="21636" y="30909"/>
                    </a:lnTo>
                    <a:lnTo>
                      <a:pt x="0" y="52545"/>
                    </a:lnTo>
                    <a:lnTo>
                      <a:pt x="41727" y="94272"/>
                    </a:lnTo>
                    <a:close/>
                  </a:path>
                </a:pathLst>
              </a:custGeom>
              <a:solidFill>
                <a:srgbClr val="4472C4"/>
              </a:solidFill>
              <a:ln w="7640" cap="flat">
                <a:solidFill>
                  <a:srgbClr val="0078D3"/>
                </a:solidFill>
                <a:prstDash val="solid"/>
                <a:miter/>
              </a:ln>
            </p:spPr>
            <p:txBody>
              <a:bodyPr rtlCol="0" anchor="ctr"/>
              <a:lstStyle/>
              <a:p>
                <a:endParaRPr lang="en-US" sz="1100">
                  <a:latin typeface="Segoe UI Semibold" panose="020B0702040204020203" pitchFamily="34" charset="0"/>
                  <a:cs typeface="Segoe UI Semibold" panose="020B0702040204020203" pitchFamily="34" charset="0"/>
                </a:endParaRPr>
              </a:p>
            </p:txBody>
          </p:sp>
          <p:sp>
            <p:nvSpPr>
              <p:cNvPr id="41" name="Freeform: Shape 40">
                <a:extLst>
                  <a:ext uri="{FF2B5EF4-FFF2-40B4-BE49-F238E27FC236}">
                    <a16:creationId xmlns:a16="http://schemas.microsoft.com/office/drawing/2014/main" id="{C4BFF574-079F-487C-B9E8-B913B0E79ED7}"/>
                  </a:ext>
                </a:extLst>
              </p:cNvPr>
              <p:cNvSpPr/>
              <p:nvPr/>
            </p:nvSpPr>
            <p:spPr>
              <a:xfrm>
                <a:off x="6515767" y="4982270"/>
                <a:ext cx="114363" cy="94272"/>
              </a:xfrm>
              <a:custGeom>
                <a:avLst/>
                <a:gdLst>
                  <a:gd name="connsiteX0" fmla="*/ 114363 w 114363"/>
                  <a:gd name="connsiteY0" fmla="*/ 21636 h 94272"/>
                  <a:gd name="connsiteX1" fmla="*/ 92727 w 114363"/>
                  <a:gd name="connsiteY1" fmla="*/ 0 h 94272"/>
                  <a:gd name="connsiteX2" fmla="*/ 41727 w 114363"/>
                  <a:gd name="connsiteY2" fmla="*/ 51000 h 94272"/>
                  <a:gd name="connsiteX3" fmla="*/ 21636 w 114363"/>
                  <a:gd name="connsiteY3" fmla="*/ 30909 h 94272"/>
                  <a:gd name="connsiteX4" fmla="*/ 0 w 114363"/>
                  <a:gd name="connsiteY4" fmla="*/ 52545 h 94272"/>
                  <a:gd name="connsiteX5" fmla="*/ 41727 w 114363"/>
                  <a:gd name="connsiteY5" fmla="*/ 94272 h 94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363" h="94272">
                    <a:moveTo>
                      <a:pt x="114363" y="21636"/>
                    </a:moveTo>
                    <a:lnTo>
                      <a:pt x="92727" y="0"/>
                    </a:lnTo>
                    <a:lnTo>
                      <a:pt x="41727" y="51000"/>
                    </a:lnTo>
                    <a:lnTo>
                      <a:pt x="21636" y="30909"/>
                    </a:lnTo>
                    <a:lnTo>
                      <a:pt x="0" y="52545"/>
                    </a:lnTo>
                    <a:lnTo>
                      <a:pt x="41727" y="94272"/>
                    </a:lnTo>
                    <a:close/>
                  </a:path>
                </a:pathLst>
              </a:custGeom>
              <a:solidFill>
                <a:srgbClr val="4472C4"/>
              </a:solidFill>
              <a:ln w="7640" cap="flat">
                <a:solidFill>
                  <a:srgbClr val="0078D3"/>
                </a:solidFill>
                <a:prstDash val="solid"/>
                <a:miter/>
              </a:ln>
            </p:spPr>
            <p:txBody>
              <a:bodyPr rtlCol="0" anchor="ctr"/>
              <a:lstStyle/>
              <a:p>
                <a:endParaRPr lang="en-US" sz="1100">
                  <a:latin typeface="Segoe UI Semibold" panose="020B0702040204020203" pitchFamily="34" charset="0"/>
                  <a:cs typeface="Segoe UI Semibold" panose="020B0702040204020203" pitchFamily="34" charset="0"/>
                </a:endParaRPr>
              </a:p>
            </p:txBody>
          </p:sp>
          <p:sp>
            <p:nvSpPr>
              <p:cNvPr id="42" name="Freeform: Shape 41">
                <a:extLst>
                  <a:ext uri="{FF2B5EF4-FFF2-40B4-BE49-F238E27FC236}">
                    <a16:creationId xmlns:a16="http://schemas.microsoft.com/office/drawing/2014/main" id="{CC25D7A6-3799-4AEF-A37F-54DF5C3A1E52}"/>
                  </a:ext>
                </a:extLst>
              </p:cNvPr>
              <p:cNvSpPr/>
              <p:nvPr/>
            </p:nvSpPr>
            <p:spPr>
              <a:xfrm>
                <a:off x="6515767" y="5104361"/>
                <a:ext cx="114363" cy="94272"/>
              </a:xfrm>
              <a:custGeom>
                <a:avLst/>
                <a:gdLst>
                  <a:gd name="connsiteX0" fmla="*/ 114363 w 114363"/>
                  <a:gd name="connsiteY0" fmla="*/ 21636 h 94272"/>
                  <a:gd name="connsiteX1" fmla="*/ 92727 w 114363"/>
                  <a:gd name="connsiteY1" fmla="*/ 0 h 94272"/>
                  <a:gd name="connsiteX2" fmla="*/ 41727 w 114363"/>
                  <a:gd name="connsiteY2" fmla="*/ 51000 h 94272"/>
                  <a:gd name="connsiteX3" fmla="*/ 21636 w 114363"/>
                  <a:gd name="connsiteY3" fmla="*/ 30909 h 94272"/>
                  <a:gd name="connsiteX4" fmla="*/ 0 w 114363"/>
                  <a:gd name="connsiteY4" fmla="*/ 52545 h 94272"/>
                  <a:gd name="connsiteX5" fmla="*/ 41727 w 114363"/>
                  <a:gd name="connsiteY5" fmla="*/ 94272 h 94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363" h="94272">
                    <a:moveTo>
                      <a:pt x="114363" y="21636"/>
                    </a:moveTo>
                    <a:lnTo>
                      <a:pt x="92727" y="0"/>
                    </a:lnTo>
                    <a:lnTo>
                      <a:pt x="41727" y="51000"/>
                    </a:lnTo>
                    <a:lnTo>
                      <a:pt x="21636" y="30909"/>
                    </a:lnTo>
                    <a:lnTo>
                      <a:pt x="0" y="52545"/>
                    </a:lnTo>
                    <a:lnTo>
                      <a:pt x="41727" y="94272"/>
                    </a:lnTo>
                    <a:close/>
                  </a:path>
                </a:pathLst>
              </a:custGeom>
              <a:solidFill>
                <a:srgbClr val="4472C4"/>
              </a:solidFill>
              <a:ln w="7640" cap="flat">
                <a:solidFill>
                  <a:srgbClr val="0078D3"/>
                </a:solidFill>
                <a:prstDash val="solid"/>
                <a:miter/>
              </a:ln>
            </p:spPr>
            <p:txBody>
              <a:bodyPr rtlCol="0" anchor="ctr"/>
              <a:lstStyle/>
              <a:p>
                <a:endParaRPr lang="en-US" sz="1100">
                  <a:latin typeface="Segoe UI Semibold" panose="020B0702040204020203" pitchFamily="34" charset="0"/>
                  <a:cs typeface="Segoe UI Semibold" panose="020B0702040204020203" pitchFamily="34" charset="0"/>
                </a:endParaRPr>
              </a:p>
            </p:txBody>
          </p:sp>
        </p:grpSp>
        <p:sp>
          <p:nvSpPr>
            <p:cNvPr id="34" name="TextBox 33">
              <a:extLst>
                <a:ext uri="{FF2B5EF4-FFF2-40B4-BE49-F238E27FC236}">
                  <a16:creationId xmlns:a16="http://schemas.microsoft.com/office/drawing/2014/main" id="{DB6ACA67-0E18-4280-9D08-BE0C14D7A31A}"/>
                </a:ext>
              </a:extLst>
            </p:cNvPr>
            <p:cNvSpPr txBox="1"/>
            <p:nvPr/>
          </p:nvSpPr>
          <p:spPr>
            <a:xfrm>
              <a:off x="7119360" y="5312314"/>
              <a:ext cx="573990" cy="256504"/>
            </a:xfrm>
            <a:prstGeom prst="rect">
              <a:avLst/>
            </a:prstGeom>
            <a:noFill/>
          </p:spPr>
          <p:txBody>
            <a:bodyPr wrap="none" rtlCol="0">
              <a:spAutoFit/>
            </a:bodyPr>
            <a:lstStyle/>
            <a:p>
              <a:r>
                <a:rPr lang="en-US" sz="1100">
                  <a:latin typeface="Segoe UI Semibold" panose="020B0702040204020203" pitchFamily="34" charset="0"/>
                  <a:cs typeface="Segoe UI Semibold" panose="020B0702040204020203" pitchFamily="34" charset="0"/>
                </a:rPr>
                <a:t>Quote</a:t>
              </a:r>
            </a:p>
          </p:txBody>
        </p:sp>
      </p:grpSp>
      <p:sp>
        <p:nvSpPr>
          <p:cNvPr id="47" name="Rectangle 46">
            <a:extLst>
              <a:ext uri="{FF2B5EF4-FFF2-40B4-BE49-F238E27FC236}">
                <a16:creationId xmlns:a16="http://schemas.microsoft.com/office/drawing/2014/main" id="{5B78B9EA-BEC0-4C91-8E6C-744D2EE1A8C4}"/>
              </a:ext>
            </a:extLst>
          </p:cNvPr>
          <p:cNvSpPr/>
          <p:nvPr/>
        </p:nvSpPr>
        <p:spPr>
          <a:xfrm>
            <a:off x="9982324" y="1959492"/>
            <a:ext cx="1387225" cy="1094340"/>
          </a:xfrm>
          <a:prstGeom prst="rect">
            <a:avLst/>
          </a:prstGeom>
          <a:solidFill>
            <a:srgbClr val="0078D3"/>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200" kern="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Relying Party</a:t>
            </a:r>
          </a:p>
        </p:txBody>
      </p:sp>
      <p:grpSp>
        <p:nvGrpSpPr>
          <p:cNvPr id="51" name="Group 50">
            <a:extLst>
              <a:ext uri="{FF2B5EF4-FFF2-40B4-BE49-F238E27FC236}">
                <a16:creationId xmlns:a16="http://schemas.microsoft.com/office/drawing/2014/main" id="{E7882B2B-41BD-45F4-9E7F-1E44B6E42FF9}"/>
              </a:ext>
            </a:extLst>
          </p:cNvPr>
          <p:cNvGrpSpPr/>
          <p:nvPr/>
        </p:nvGrpSpPr>
        <p:grpSpPr>
          <a:xfrm>
            <a:off x="6844837" y="4069362"/>
            <a:ext cx="742023" cy="385626"/>
            <a:chOff x="4468084" y="3725984"/>
            <a:chExt cx="727540" cy="378099"/>
          </a:xfrm>
        </p:grpSpPr>
        <p:pic>
          <p:nvPicPr>
            <p:cNvPr id="49" name="Graphic 48" descr="Key">
              <a:extLst>
                <a:ext uri="{FF2B5EF4-FFF2-40B4-BE49-F238E27FC236}">
                  <a16:creationId xmlns:a16="http://schemas.microsoft.com/office/drawing/2014/main" id="{AEC3F15E-73FA-455D-BB26-1B6B400BD4AC}"/>
                </a:ext>
              </a:extLst>
            </p:cNvPr>
            <p:cNvPicPr>
              <a:picLocks noChangeAspect="1"/>
            </p:cNvPicPr>
            <p:nvPr/>
          </p:nvPicPr>
          <p:blipFill>
            <a:blip r:embed="rId5">
              <a:extLst>
                <a:ext uri="{96DAC541-7B7A-43D3-8B79-37D633B846F1}">
                  <asvg:svgBlip xmlns:asvg="http://schemas.microsoft.com/office/drawing/2016/SVG/main" r:embed="rId7"/>
                </a:ext>
              </a:extLst>
            </a:blip>
            <a:stretch>
              <a:fillRect/>
            </a:stretch>
          </p:blipFill>
          <p:spPr>
            <a:xfrm>
              <a:off x="4468084" y="3725986"/>
              <a:ext cx="391333" cy="378097"/>
            </a:xfrm>
            <a:prstGeom prst="rect">
              <a:avLst/>
            </a:prstGeom>
          </p:spPr>
        </p:pic>
        <p:sp>
          <p:nvSpPr>
            <p:cNvPr id="50" name="TextBox 49">
              <a:extLst>
                <a:ext uri="{FF2B5EF4-FFF2-40B4-BE49-F238E27FC236}">
                  <a16:creationId xmlns:a16="http://schemas.microsoft.com/office/drawing/2014/main" id="{5026445F-7447-4EB4-9655-5AEF805C15F2}"/>
                </a:ext>
              </a:extLst>
            </p:cNvPr>
            <p:cNvSpPr txBox="1"/>
            <p:nvPr/>
          </p:nvSpPr>
          <p:spPr>
            <a:xfrm>
              <a:off x="4836958" y="3725984"/>
              <a:ext cx="358666" cy="256504"/>
            </a:xfrm>
            <a:prstGeom prst="rect">
              <a:avLst/>
            </a:prstGeom>
            <a:noFill/>
          </p:spPr>
          <p:txBody>
            <a:bodyPr wrap="none" rtlCol="0">
              <a:spAutoFit/>
            </a:bodyPr>
            <a:lstStyle/>
            <a:p>
              <a:r>
                <a:rPr lang="fr-FR" sz="1100">
                  <a:latin typeface="Segoe UI Semibold" panose="020B0702040204020203" pitchFamily="34" charset="0"/>
                  <a:cs typeface="Segoe UI Semibold" panose="020B0702040204020203" pitchFamily="34" charset="0"/>
                </a:rPr>
                <a:t>AK</a:t>
              </a:r>
              <a:endParaRPr lang="en-US" sz="1100">
                <a:latin typeface="Segoe UI Semibold" panose="020B0702040204020203" pitchFamily="34" charset="0"/>
                <a:cs typeface="Segoe UI Semibold" panose="020B0702040204020203" pitchFamily="34" charset="0"/>
              </a:endParaRPr>
            </a:p>
          </p:txBody>
        </p:sp>
      </p:grpSp>
      <p:cxnSp>
        <p:nvCxnSpPr>
          <p:cNvPr id="54" name="Straight Arrow Connector 53">
            <a:extLst>
              <a:ext uri="{FF2B5EF4-FFF2-40B4-BE49-F238E27FC236}">
                <a16:creationId xmlns:a16="http://schemas.microsoft.com/office/drawing/2014/main" id="{93D5CF13-1E8F-4B26-BC1B-844A0EBC1C36}"/>
              </a:ext>
            </a:extLst>
          </p:cNvPr>
          <p:cNvCxnSpPr>
            <a:cxnSpLocks/>
            <a:stCxn id="17" idx="3"/>
            <a:endCxn id="47" idx="1"/>
          </p:cNvCxnSpPr>
          <p:nvPr/>
        </p:nvCxnSpPr>
        <p:spPr>
          <a:xfrm flipV="1">
            <a:off x="8732837" y="2506662"/>
            <a:ext cx="1249487" cy="1"/>
          </a:xfrm>
          <a:prstGeom prst="straightConnector1">
            <a:avLst/>
          </a:prstGeom>
          <a:ln w="190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69DA79BD-D2B8-4624-B3E6-09D536802F52}"/>
              </a:ext>
            </a:extLst>
          </p:cNvPr>
          <p:cNvCxnSpPr>
            <a:cxnSpLocks/>
            <a:stCxn id="27" idx="0"/>
            <a:endCxn id="47" idx="2"/>
          </p:cNvCxnSpPr>
          <p:nvPr/>
        </p:nvCxnSpPr>
        <p:spPr>
          <a:xfrm flipV="1">
            <a:off x="10675937" y="3053832"/>
            <a:ext cx="0" cy="357382"/>
          </a:xfrm>
          <a:prstGeom prst="straightConnector1">
            <a:avLst/>
          </a:prstGeom>
          <a:ln w="190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939A060B-2F8D-4370-A80E-40054DEAECAC}"/>
              </a:ext>
            </a:extLst>
          </p:cNvPr>
          <p:cNvCxnSpPr>
            <a:cxnSpLocks/>
            <a:stCxn id="21" idx="0"/>
            <a:endCxn id="17" idx="2"/>
          </p:cNvCxnSpPr>
          <p:nvPr/>
        </p:nvCxnSpPr>
        <p:spPr>
          <a:xfrm flipV="1">
            <a:off x="7475537" y="3116263"/>
            <a:ext cx="0" cy="325811"/>
          </a:xfrm>
          <a:prstGeom prst="straightConnector1">
            <a:avLst/>
          </a:prstGeom>
          <a:ln w="190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8290662"/>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2FAA6-82D8-4BF1-AFC8-00E3E6E86886}"/>
              </a:ext>
            </a:extLst>
          </p:cNvPr>
          <p:cNvSpPr>
            <a:spLocks noGrp="1"/>
          </p:cNvSpPr>
          <p:nvPr>
            <p:ph type="title"/>
          </p:nvPr>
        </p:nvSpPr>
        <p:spPr/>
        <p:txBody>
          <a:bodyPr/>
          <a:lstStyle/>
          <a:p>
            <a:r>
              <a:rPr lang="en-US"/>
              <a:t>Provisioning SGX with HW-based keys</a:t>
            </a:r>
          </a:p>
        </p:txBody>
      </p:sp>
      <p:sp>
        <p:nvSpPr>
          <p:cNvPr id="3" name="Text Placeholder 2">
            <a:extLst>
              <a:ext uri="{FF2B5EF4-FFF2-40B4-BE49-F238E27FC236}">
                <a16:creationId xmlns:a16="http://schemas.microsoft.com/office/drawing/2014/main" id="{C09E96B3-E6F0-4749-8E57-DB658B339E73}"/>
              </a:ext>
            </a:extLst>
          </p:cNvPr>
          <p:cNvSpPr>
            <a:spLocks noGrp="1"/>
          </p:cNvSpPr>
          <p:nvPr>
            <p:ph type="body" sz="quarter" idx="10"/>
          </p:nvPr>
        </p:nvSpPr>
        <p:spPr>
          <a:xfrm>
            <a:off x="274638" y="1212850"/>
            <a:ext cx="11887200" cy="2696123"/>
          </a:xfrm>
        </p:spPr>
        <p:txBody>
          <a:bodyPr/>
          <a:lstStyle/>
          <a:p>
            <a:pPr>
              <a:spcBef>
                <a:spcPts val="1200"/>
              </a:spcBef>
            </a:pPr>
            <a:r>
              <a:rPr lang="en-US"/>
              <a:t>Intel generates and fuses a unique key during manufacturing. Intel maintains a database of these key</a:t>
            </a:r>
          </a:p>
          <a:p>
            <a:pPr>
              <a:spcBef>
                <a:spcPts val="1200"/>
              </a:spcBef>
            </a:pPr>
            <a:r>
              <a:rPr lang="en-US"/>
              <a:t>Intel generates provisioning blobs for each device specific to the device TCB &amp; Provisioning Enclave</a:t>
            </a:r>
          </a:p>
          <a:p>
            <a:pPr>
              <a:spcBef>
                <a:spcPts val="1200"/>
              </a:spcBef>
            </a:pPr>
            <a:r>
              <a:rPr lang="en-US"/>
              <a:t>Protocol between Provisioning Enclave &amp; Provisioning Service: </a:t>
            </a:r>
          </a:p>
          <a:p>
            <a:pPr lvl="1"/>
            <a:r>
              <a:rPr lang="en-US"/>
              <a:t>Platform proves it has a key that Intel put in a real processor</a:t>
            </a:r>
          </a:p>
          <a:p>
            <a:pPr lvl="1"/>
            <a:r>
              <a:rPr lang="en-US"/>
              <a:t>Server certifies an Attestation Key for the platform</a:t>
            </a:r>
          </a:p>
        </p:txBody>
      </p:sp>
      <p:sp>
        <p:nvSpPr>
          <p:cNvPr id="5" name="Rectangle 4">
            <a:extLst>
              <a:ext uri="{FF2B5EF4-FFF2-40B4-BE49-F238E27FC236}">
                <a16:creationId xmlns:a16="http://schemas.microsoft.com/office/drawing/2014/main" id="{CA003179-8587-4ABB-B2CC-AC5CF078A39D}"/>
              </a:ext>
            </a:extLst>
          </p:cNvPr>
          <p:cNvSpPr/>
          <p:nvPr/>
        </p:nvSpPr>
        <p:spPr>
          <a:xfrm>
            <a:off x="46037" y="6582260"/>
            <a:ext cx="3919466" cy="276999"/>
          </a:xfrm>
          <a:prstGeom prst="rect">
            <a:avLst/>
          </a:prstGeom>
        </p:spPr>
        <p:txBody>
          <a:bodyPr wrap="square">
            <a:spAutoFit/>
          </a:bodyPr>
          <a:lstStyle/>
          <a:p>
            <a:pPr>
              <a:spcBef>
                <a:spcPts val="1200"/>
              </a:spcBef>
            </a:pPr>
            <a:r>
              <a:rPr lang="fr-FR" sz="1200"/>
              <a:t>Intel Source (</a:t>
            </a:r>
            <a:r>
              <a:rPr lang="en-US" sz="1200">
                <a:hlinkClick r:id="rId2"/>
              </a:rPr>
              <a:t>Intel Software Guard Extensions</a:t>
            </a:r>
            <a:r>
              <a:rPr lang="en-US" sz="1200"/>
              <a:t>) </a:t>
            </a:r>
          </a:p>
        </p:txBody>
      </p:sp>
    </p:spTree>
    <p:extLst>
      <p:ext uri="{BB962C8B-B14F-4D97-AF65-F5344CB8AC3E}">
        <p14:creationId xmlns:p14="http://schemas.microsoft.com/office/powerpoint/2010/main" val="1991978492"/>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2FAA6-82D8-4BF1-AFC8-00E3E6E86886}"/>
              </a:ext>
            </a:extLst>
          </p:cNvPr>
          <p:cNvSpPr>
            <a:spLocks noGrp="1"/>
          </p:cNvSpPr>
          <p:nvPr>
            <p:ph type="title"/>
          </p:nvPr>
        </p:nvSpPr>
        <p:spPr/>
        <p:txBody>
          <a:bodyPr/>
          <a:lstStyle/>
          <a:p>
            <a:r>
              <a:rPr lang="en-US"/>
              <a:t>Intel EPID</a:t>
            </a:r>
          </a:p>
        </p:txBody>
      </p:sp>
      <p:sp>
        <p:nvSpPr>
          <p:cNvPr id="3" name="Text Placeholder 2">
            <a:extLst>
              <a:ext uri="{FF2B5EF4-FFF2-40B4-BE49-F238E27FC236}">
                <a16:creationId xmlns:a16="http://schemas.microsoft.com/office/drawing/2014/main" id="{C09E96B3-E6F0-4749-8E57-DB658B339E73}"/>
              </a:ext>
            </a:extLst>
          </p:cNvPr>
          <p:cNvSpPr>
            <a:spLocks noGrp="1"/>
          </p:cNvSpPr>
          <p:nvPr>
            <p:ph type="body" sz="quarter" idx="10"/>
          </p:nvPr>
        </p:nvSpPr>
        <p:spPr>
          <a:xfrm>
            <a:off x="274638" y="1212850"/>
            <a:ext cx="11887200" cy="2966966"/>
          </a:xfrm>
        </p:spPr>
        <p:txBody>
          <a:bodyPr/>
          <a:lstStyle/>
          <a:p>
            <a:r>
              <a:rPr lang="en-US"/>
              <a:t>Intel® Enhanced Privacy Identifier (EPID) key is used for platform identity EPID is a Group based anonymous signature scheme</a:t>
            </a:r>
          </a:p>
          <a:p>
            <a:pPr>
              <a:spcBef>
                <a:spcPts val="1200"/>
              </a:spcBef>
            </a:pPr>
            <a:r>
              <a:rPr lang="en-US"/>
              <a:t>EPID requires 3 keys:</a:t>
            </a:r>
          </a:p>
          <a:p>
            <a:pPr marL="342900" lvl="1" indent="-342900">
              <a:buFont typeface="+mj-lt"/>
              <a:buAutoNum type="arabicPeriod"/>
            </a:pPr>
            <a:r>
              <a:rPr lang="en-US"/>
              <a:t>Master Issuing Key</a:t>
            </a:r>
          </a:p>
          <a:p>
            <a:pPr marL="342900" lvl="1" indent="-342900">
              <a:buFont typeface="+mj-lt"/>
              <a:buAutoNum type="arabicPeriod"/>
            </a:pPr>
            <a:r>
              <a:rPr lang="en-US"/>
              <a:t>Group Public Key</a:t>
            </a:r>
          </a:p>
          <a:p>
            <a:pPr marL="342900" lvl="1" indent="-342900">
              <a:buFont typeface="+mj-lt"/>
              <a:buAutoNum type="arabicPeriod"/>
            </a:pPr>
            <a:r>
              <a:rPr lang="en-US"/>
              <a:t>Member Private Key </a:t>
            </a:r>
          </a:p>
          <a:p>
            <a:pPr>
              <a:spcBef>
                <a:spcPts val="1200"/>
              </a:spcBef>
            </a:pPr>
            <a:r>
              <a:rPr lang="en-US"/>
              <a:t>Member private keys will be generated on platform. Public keys and revocation lists to need to be issued to EPID verifiers</a:t>
            </a:r>
          </a:p>
        </p:txBody>
      </p:sp>
      <p:sp>
        <p:nvSpPr>
          <p:cNvPr id="5" name="Rectangle 4">
            <a:extLst>
              <a:ext uri="{FF2B5EF4-FFF2-40B4-BE49-F238E27FC236}">
                <a16:creationId xmlns:a16="http://schemas.microsoft.com/office/drawing/2014/main" id="{3B4AF81A-A1C8-47A0-A6DC-6E857ABED061}"/>
              </a:ext>
            </a:extLst>
          </p:cNvPr>
          <p:cNvSpPr/>
          <p:nvPr/>
        </p:nvSpPr>
        <p:spPr>
          <a:xfrm>
            <a:off x="46037" y="6582260"/>
            <a:ext cx="3919466" cy="276999"/>
          </a:xfrm>
          <a:prstGeom prst="rect">
            <a:avLst/>
          </a:prstGeom>
        </p:spPr>
        <p:txBody>
          <a:bodyPr wrap="square">
            <a:spAutoFit/>
          </a:bodyPr>
          <a:lstStyle/>
          <a:p>
            <a:pPr>
              <a:spcBef>
                <a:spcPts val="1200"/>
              </a:spcBef>
            </a:pPr>
            <a:r>
              <a:rPr lang="fr-FR" sz="1200"/>
              <a:t>Intel Source (</a:t>
            </a:r>
            <a:r>
              <a:rPr lang="en-US" sz="1200">
                <a:hlinkClick r:id="rId2"/>
              </a:rPr>
              <a:t>Intel Software Guard Extensions</a:t>
            </a:r>
            <a:r>
              <a:rPr lang="en-US" sz="1200"/>
              <a:t>) </a:t>
            </a:r>
          </a:p>
        </p:txBody>
      </p:sp>
    </p:spTree>
    <p:extLst>
      <p:ext uri="{BB962C8B-B14F-4D97-AF65-F5344CB8AC3E}">
        <p14:creationId xmlns:p14="http://schemas.microsoft.com/office/powerpoint/2010/main" val="1946698765"/>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2" name="Straight Arrow Connector 51">
            <a:extLst>
              <a:ext uri="{FF2B5EF4-FFF2-40B4-BE49-F238E27FC236}">
                <a16:creationId xmlns:a16="http://schemas.microsoft.com/office/drawing/2014/main" id="{85F95958-78C7-4B3A-8E0E-6DF0CC414393}"/>
              </a:ext>
            </a:extLst>
          </p:cNvPr>
          <p:cNvCxnSpPr>
            <a:cxnSpLocks/>
          </p:cNvCxnSpPr>
          <p:nvPr/>
        </p:nvCxnSpPr>
        <p:spPr>
          <a:xfrm>
            <a:off x="2189448" y="3425672"/>
            <a:ext cx="1295016" cy="109341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BCFADC42-FF62-4123-92BB-3D6B92D27A24}"/>
              </a:ext>
            </a:extLst>
          </p:cNvPr>
          <p:cNvSpPr/>
          <p:nvPr/>
        </p:nvSpPr>
        <p:spPr>
          <a:xfrm>
            <a:off x="9436021" y="1173132"/>
            <a:ext cx="2007752" cy="1326358"/>
          </a:xfrm>
          <a:prstGeom prst="rect">
            <a:avLst/>
          </a:prstGeom>
          <a:solidFill>
            <a:sysClr val="window" lastClr="FFFFFF">
              <a:lumMod val="85000"/>
            </a:sysClr>
          </a:solidFill>
          <a:ln w="12700" cap="flat" cmpd="sng" algn="ctr">
            <a:solidFill>
              <a:schemeClr val="bg1">
                <a:lumMod val="85000"/>
              </a:schemeClr>
            </a:solidFill>
            <a:prstDash val="solid"/>
            <a:miter lim="800000"/>
          </a:ln>
          <a:effectLst/>
        </p:spPr>
        <p:txBody>
          <a:bodyPr tIns="182880" rtlCol="0" anchor="ctr" anchorCtr="0"/>
          <a:lstStyle/>
          <a:p>
            <a:pPr algn="r" defTabSz="914400">
              <a:lnSpc>
                <a:spcPct val="90000"/>
              </a:lnSpc>
            </a:pPr>
            <a:endParaRPr lang="en-US" sz="1200" kern="0">
              <a:solidFill>
                <a:srgbClr val="000000"/>
              </a:solidFill>
              <a:latin typeface="Segoe UI Semibold" panose="020B0702040204020203" pitchFamily="34" charset="0"/>
              <a:cs typeface="Segoe UI Semibold" panose="020B0702040204020203" pitchFamily="34" charset="0"/>
            </a:endParaRPr>
          </a:p>
        </p:txBody>
      </p:sp>
      <p:sp>
        <p:nvSpPr>
          <p:cNvPr id="39" name="Rectangle 38">
            <a:extLst>
              <a:ext uri="{FF2B5EF4-FFF2-40B4-BE49-F238E27FC236}">
                <a16:creationId xmlns:a16="http://schemas.microsoft.com/office/drawing/2014/main" id="{EA5B8329-35C2-443B-879B-F1D4BE3F4580}"/>
              </a:ext>
            </a:extLst>
          </p:cNvPr>
          <p:cNvSpPr/>
          <p:nvPr/>
        </p:nvSpPr>
        <p:spPr>
          <a:xfrm>
            <a:off x="5308857" y="4771174"/>
            <a:ext cx="1824669" cy="340626"/>
          </a:xfrm>
          <a:prstGeom prst="rect">
            <a:avLst/>
          </a:prstGeom>
          <a:solidFill>
            <a:srgbClr val="0070C0"/>
          </a:solidFill>
          <a:ln w="12700">
            <a:solidFill>
              <a:srgbClr val="0078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24" name="Rectangle 23">
            <a:extLst>
              <a:ext uri="{FF2B5EF4-FFF2-40B4-BE49-F238E27FC236}">
                <a16:creationId xmlns:a16="http://schemas.microsoft.com/office/drawing/2014/main" id="{68353A3B-27F3-4440-A3CE-CE0BF5A32CFD}"/>
              </a:ext>
            </a:extLst>
          </p:cNvPr>
          <p:cNvSpPr/>
          <p:nvPr/>
        </p:nvSpPr>
        <p:spPr>
          <a:xfrm>
            <a:off x="1795989" y="3816485"/>
            <a:ext cx="1824669" cy="340626"/>
          </a:xfrm>
          <a:prstGeom prst="rect">
            <a:avLst/>
          </a:prstGeom>
          <a:solidFill>
            <a:srgbClr val="0072C6"/>
          </a:solidFill>
          <a:ln w="19050">
            <a:solidFill>
              <a:srgbClr val="0078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latin typeface="Segoe UI Semibold" panose="020B0702040204020203" pitchFamily="34" charset="0"/>
              <a:cs typeface="Segoe UI Semibold" panose="020B0702040204020203" pitchFamily="34" charset="0"/>
            </a:endParaRPr>
          </a:p>
        </p:txBody>
      </p:sp>
      <p:sp>
        <p:nvSpPr>
          <p:cNvPr id="157" name="TextBox 156">
            <a:extLst>
              <a:ext uri="{FF2B5EF4-FFF2-40B4-BE49-F238E27FC236}">
                <a16:creationId xmlns:a16="http://schemas.microsoft.com/office/drawing/2014/main" id="{329CE7F8-A528-48D6-A62C-3C91110737E4}"/>
              </a:ext>
            </a:extLst>
          </p:cNvPr>
          <p:cNvSpPr txBox="1"/>
          <p:nvPr/>
        </p:nvSpPr>
        <p:spPr>
          <a:xfrm>
            <a:off x="1690625" y="3842636"/>
            <a:ext cx="2056336" cy="266818"/>
          </a:xfrm>
          <a:prstGeom prst="rect">
            <a:avLst/>
          </a:prstGeom>
          <a:noFill/>
        </p:spPr>
        <p:txBody>
          <a:bodyPr wrap="square" rtlCol="0">
            <a:spAutoFit/>
          </a:bodyPr>
          <a:lstStyle/>
          <a:p>
            <a:pPr algn="ctr"/>
            <a:r>
              <a:rPr lang="en-US" sz="1100">
                <a:solidFill>
                  <a:schemeClr val="bg1"/>
                </a:solidFill>
                <a:latin typeface="Segoe UI Semibold" panose="020B0702040204020203" pitchFamily="34" charset="0"/>
                <a:cs typeface="Segoe UI Semibold" panose="020B0702040204020203" pitchFamily="34" charset="0"/>
              </a:rPr>
              <a:t>App Enclave Report</a:t>
            </a:r>
          </a:p>
        </p:txBody>
      </p:sp>
      <p:sp>
        <p:nvSpPr>
          <p:cNvPr id="130" name="Rectangle 129">
            <a:extLst>
              <a:ext uri="{FF2B5EF4-FFF2-40B4-BE49-F238E27FC236}">
                <a16:creationId xmlns:a16="http://schemas.microsoft.com/office/drawing/2014/main" id="{4954DDB3-8AA3-403C-9770-DD1A2D253AB0}"/>
              </a:ext>
            </a:extLst>
          </p:cNvPr>
          <p:cNvSpPr/>
          <p:nvPr/>
        </p:nvSpPr>
        <p:spPr>
          <a:xfrm>
            <a:off x="7710864" y="4647164"/>
            <a:ext cx="1824670" cy="1195702"/>
          </a:xfrm>
          <a:prstGeom prst="rect">
            <a:avLst/>
          </a:prstGeom>
          <a:pattFill prst="ltUpDiag">
            <a:fgClr>
              <a:srgbClr val="3C3C41">
                <a:lumMod val="25000"/>
                <a:lumOff val="75000"/>
              </a:srgbClr>
            </a:fgClr>
            <a:bgClr>
              <a:sysClr val="window" lastClr="FFFFFF"/>
            </a:bgClr>
          </a:pattFill>
          <a:ln w="12700" cap="flat" cmpd="sng" algn="ctr">
            <a:noFill/>
            <a:prstDash val="solid"/>
            <a:miter lim="800000"/>
          </a:ln>
          <a:effectLst/>
        </p:spPr>
        <p:txBody>
          <a:bodyPr rtlCol="0" anchor="ctr" anchorCtr="0"/>
          <a:lstStyle/>
          <a:p>
            <a:pPr algn="ctr" defTabSz="932418"/>
            <a:endParaRPr lang="en-US" sz="1050" kern="0">
              <a:solidFill>
                <a:schemeClr val="tx1"/>
              </a:solidFill>
              <a:latin typeface="Segoe UI Semibold"/>
              <a:cs typeface="Segoe UI Light" panose="020B0502040204020203" pitchFamily="34" charset="0"/>
            </a:endParaRPr>
          </a:p>
        </p:txBody>
      </p:sp>
      <p:sp>
        <p:nvSpPr>
          <p:cNvPr id="104" name="Rectangle 103">
            <a:extLst>
              <a:ext uri="{FF2B5EF4-FFF2-40B4-BE49-F238E27FC236}">
                <a16:creationId xmlns:a16="http://schemas.microsoft.com/office/drawing/2014/main" id="{173383B6-37B8-4623-BE0E-37006B681F6A}"/>
              </a:ext>
            </a:extLst>
          </p:cNvPr>
          <p:cNvSpPr/>
          <p:nvPr/>
        </p:nvSpPr>
        <p:spPr>
          <a:xfrm>
            <a:off x="1088280" y="2162487"/>
            <a:ext cx="1824670" cy="1195702"/>
          </a:xfrm>
          <a:prstGeom prst="rect">
            <a:avLst/>
          </a:prstGeom>
          <a:pattFill prst="ltUpDiag">
            <a:fgClr>
              <a:srgbClr val="3C3C41">
                <a:lumMod val="25000"/>
                <a:lumOff val="75000"/>
              </a:srgbClr>
            </a:fgClr>
            <a:bgClr>
              <a:sysClr val="window" lastClr="FFFFFF"/>
            </a:bgClr>
          </a:pattFill>
          <a:ln w="12700" cap="flat" cmpd="sng" algn="ctr">
            <a:noFill/>
            <a:prstDash val="solid"/>
            <a:miter lim="800000"/>
          </a:ln>
          <a:effectLst/>
        </p:spPr>
        <p:txBody>
          <a:bodyPr rtlCol="0" anchor="ctr" anchorCtr="0"/>
          <a:lstStyle/>
          <a:p>
            <a:pPr algn="ctr" defTabSz="932418"/>
            <a:endParaRPr lang="en-US" sz="1100" kern="0">
              <a:solidFill>
                <a:schemeClr val="tx1"/>
              </a:solidFill>
              <a:latin typeface="Segoe UI Semibold"/>
              <a:cs typeface="Segoe UI Light" panose="020B0502040204020203" pitchFamily="34" charset="0"/>
            </a:endParaRPr>
          </a:p>
        </p:txBody>
      </p:sp>
      <p:sp>
        <p:nvSpPr>
          <p:cNvPr id="118" name="Rectangle 117">
            <a:extLst>
              <a:ext uri="{FF2B5EF4-FFF2-40B4-BE49-F238E27FC236}">
                <a16:creationId xmlns:a16="http://schemas.microsoft.com/office/drawing/2014/main" id="{F4C91CDA-2617-44AF-9CE6-339F9E954D29}"/>
              </a:ext>
            </a:extLst>
          </p:cNvPr>
          <p:cNvSpPr/>
          <p:nvPr/>
        </p:nvSpPr>
        <p:spPr>
          <a:xfrm>
            <a:off x="2740220" y="4654074"/>
            <a:ext cx="1824670" cy="1195702"/>
          </a:xfrm>
          <a:prstGeom prst="rect">
            <a:avLst/>
          </a:prstGeom>
          <a:pattFill prst="ltUpDiag">
            <a:fgClr>
              <a:srgbClr val="3C3C41">
                <a:lumMod val="25000"/>
                <a:lumOff val="75000"/>
              </a:srgbClr>
            </a:fgClr>
            <a:bgClr>
              <a:sysClr val="window" lastClr="FFFFFF"/>
            </a:bgClr>
          </a:pattFill>
          <a:ln w="12700" cap="flat" cmpd="sng" algn="ctr">
            <a:noFill/>
            <a:prstDash val="solid"/>
            <a:miter lim="800000"/>
          </a:ln>
          <a:effectLst/>
        </p:spPr>
        <p:txBody>
          <a:bodyPr rtlCol="0" anchor="ctr" anchorCtr="0"/>
          <a:lstStyle/>
          <a:p>
            <a:pPr algn="ctr" defTabSz="932418"/>
            <a:endParaRPr lang="en-US" sz="1050" kern="0">
              <a:solidFill>
                <a:schemeClr val="tx1"/>
              </a:solidFill>
              <a:latin typeface="Segoe UI Semibold"/>
              <a:cs typeface="Segoe UI Light" panose="020B0502040204020203" pitchFamily="34" charset="0"/>
            </a:endParaRPr>
          </a:p>
        </p:txBody>
      </p:sp>
      <p:sp>
        <p:nvSpPr>
          <p:cNvPr id="15" name="Rectangle 14">
            <a:extLst>
              <a:ext uri="{FF2B5EF4-FFF2-40B4-BE49-F238E27FC236}">
                <a16:creationId xmlns:a16="http://schemas.microsoft.com/office/drawing/2014/main" id="{055E5218-694E-4189-A67B-0E2010D8838E}"/>
              </a:ext>
            </a:extLst>
          </p:cNvPr>
          <p:cNvSpPr/>
          <p:nvPr/>
        </p:nvSpPr>
        <p:spPr>
          <a:xfrm>
            <a:off x="4990604" y="1183744"/>
            <a:ext cx="1832439" cy="1994942"/>
          </a:xfrm>
          <a:prstGeom prst="rect">
            <a:avLst/>
          </a:prstGeom>
          <a:solidFill>
            <a:srgbClr val="0070C0"/>
          </a:solidFill>
          <a:ln w="127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28" name="TextBox 127">
            <a:extLst>
              <a:ext uri="{FF2B5EF4-FFF2-40B4-BE49-F238E27FC236}">
                <a16:creationId xmlns:a16="http://schemas.microsoft.com/office/drawing/2014/main" id="{39F4A774-F46D-49BE-9558-E346462717EB}"/>
              </a:ext>
            </a:extLst>
          </p:cNvPr>
          <p:cNvSpPr txBox="1"/>
          <p:nvPr/>
        </p:nvSpPr>
        <p:spPr>
          <a:xfrm>
            <a:off x="1504988" y="2482190"/>
            <a:ext cx="982961" cy="461665"/>
          </a:xfrm>
          <a:prstGeom prst="rect">
            <a:avLst/>
          </a:prstGeom>
          <a:noFill/>
        </p:spPr>
        <p:txBody>
          <a:bodyPr wrap="none" rtlCol="0">
            <a:spAutoFit/>
          </a:bodyPr>
          <a:lstStyle/>
          <a:p>
            <a:pPr algn="ctr"/>
            <a:r>
              <a:rPr lang="en-US" sz="1200">
                <a:latin typeface="Segoe UI Semibold" panose="020B0702040204020203" pitchFamily="34" charset="0"/>
                <a:cs typeface="Segoe UI Semibold" panose="020B0702040204020203" pitchFamily="34" charset="0"/>
              </a:rPr>
              <a:t>Application</a:t>
            </a:r>
          </a:p>
          <a:p>
            <a:pPr algn="ctr"/>
            <a:r>
              <a:rPr lang="fr-FR" sz="1200">
                <a:latin typeface="Segoe UI Semibold" panose="020B0702040204020203" pitchFamily="34" charset="0"/>
                <a:cs typeface="Segoe UI Semibold" panose="020B0702040204020203" pitchFamily="34" charset="0"/>
              </a:rPr>
              <a:t>Enclave</a:t>
            </a:r>
            <a:endParaRPr lang="en-US" sz="1200">
              <a:latin typeface="Segoe UI Semibold" panose="020B0702040204020203" pitchFamily="34" charset="0"/>
              <a:cs typeface="Segoe UI Semibold" panose="020B0702040204020203" pitchFamily="34" charset="0"/>
            </a:endParaRPr>
          </a:p>
        </p:txBody>
      </p:sp>
      <p:sp>
        <p:nvSpPr>
          <p:cNvPr id="274" name="TextBox 273">
            <a:extLst>
              <a:ext uri="{FF2B5EF4-FFF2-40B4-BE49-F238E27FC236}">
                <a16:creationId xmlns:a16="http://schemas.microsoft.com/office/drawing/2014/main" id="{39F56537-CA00-4E41-AF99-9634917C09B6}"/>
              </a:ext>
            </a:extLst>
          </p:cNvPr>
          <p:cNvSpPr txBox="1"/>
          <p:nvPr/>
        </p:nvSpPr>
        <p:spPr>
          <a:xfrm>
            <a:off x="5546495" y="827221"/>
            <a:ext cx="712626" cy="276999"/>
          </a:xfrm>
          <a:prstGeom prst="rect">
            <a:avLst/>
          </a:prstGeom>
          <a:noFill/>
        </p:spPr>
        <p:txBody>
          <a:bodyPr wrap="square" rtlCol="0">
            <a:spAutoFit/>
          </a:bodyPr>
          <a:lstStyle/>
          <a:p>
            <a:r>
              <a:rPr lang="en-US" sz="1200">
                <a:latin typeface="Segoe UI Semibold" panose="020B0702040204020203" pitchFamily="34" charset="0"/>
                <a:cs typeface="Segoe UI Semibold" panose="020B0702040204020203" pitchFamily="34" charset="0"/>
              </a:rPr>
              <a:t>Quote</a:t>
            </a:r>
            <a:endParaRPr lang="en-US" sz="1400">
              <a:latin typeface="Segoe UI Semibold" panose="020B0702040204020203" pitchFamily="34" charset="0"/>
              <a:cs typeface="Segoe UI Semibold" panose="020B0702040204020203" pitchFamily="34" charset="0"/>
            </a:endParaRPr>
          </a:p>
        </p:txBody>
      </p:sp>
      <p:sp>
        <p:nvSpPr>
          <p:cNvPr id="256" name="TextBox 255">
            <a:extLst>
              <a:ext uri="{FF2B5EF4-FFF2-40B4-BE49-F238E27FC236}">
                <a16:creationId xmlns:a16="http://schemas.microsoft.com/office/drawing/2014/main" id="{48332F9F-347F-4E92-A788-F7A30F03BC68}"/>
              </a:ext>
            </a:extLst>
          </p:cNvPr>
          <p:cNvSpPr txBox="1"/>
          <p:nvPr/>
        </p:nvSpPr>
        <p:spPr>
          <a:xfrm>
            <a:off x="6602319" y="1843865"/>
            <a:ext cx="2149113" cy="261610"/>
          </a:xfrm>
          <a:prstGeom prst="rect">
            <a:avLst/>
          </a:prstGeom>
          <a:noFill/>
        </p:spPr>
        <p:txBody>
          <a:bodyPr wrap="square" rtlCol="0">
            <a:spAutoFit/>
          </a:bodyPr>
          <a:lstStyle/>
          <a:p>
            <a:pPr algn="ctr"/>
            <a:r>
              <a:rPr lang="en-US" sz="1100">
                <a:latin typeface="Segoe UI Semibold" panose="020B0702040204020203" pitchFamily="34" charset="0"/>
                <a:cs typeface="Segoe UI Semibold" panose="020B0702040204020203" pitchFamily="34" charset="0"/>
              </a:rPr>
              <a:t>QE Attestation Key</a:t>
            </a:r>
          </a:p>
        </p:txBody>
      </p:sp>
      <p:sp>
        <p:nvSpPr>
          <p:cNvPr id="21" name="Rectangle 20">
            <a:extLst>
              <a:ext uri="{FF2B5EF4-FFF2-40B4-BE49-F238E27FC236}">
                <a16:creationId xmlns:a16="http://schemas.microsoft.com/office/drawing/2014/main" id="{692A2FF1-6E6D-4895-B582-2D4DF0CCB122}"/>
              </a:ext>
            </a:extLst>
          </p:cNvPr>
          <p:cNvSpPr/>
          <p:nvPr/>
        </p:nvSpPr>
        <p:spPr>
          <a:xfrm>
            <a:off x="4986589" y="2323383"/>
            <a:ext cx="1832439" cy="341123"/>
          </a:xfrm>
          <a:prstGeom prst="rect">
            <a:avLst/>
          </a:prstGeom>
          <a:solidFill>
            <a:schemeClr val="bg1"/>
          </a:solidFill>
          <a:ln w="12700">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12" name="TextBox 111">
            <a:extLst>
              <a:ext uri="{FF2B5EF4-FFF2-40B4-BE49-F238E27FC236}">
                <a16:creationId xmlns:a16="http://schemas.microsoft.com/office/drawing/2014/main" id="{55319294-9F27-4F63-8C0E-2A2A31303086}"/>
              </a:ext>
            </a:extLst>
          </p:cNvPr>
          <p:cNvSpPr txBox="1"/>
          <p:nvPr/>
        </p:nvSpPr>
        <p:spPr>
          <a:xfrm>
            <a:off x="4839660" y="2378998"/>
            <a:ext cx="2059213" cy="266818"/>
          </a:xfrm>
          <a:prstGeom prst="rect">
            <a:avLst/>
          </a:prstGeom>
          <a:noFill/>
        </p:spPr>
        <p:txBody>
          <a:bodyPr wrap="square" rtlCol="0">
            <a:spAutoFit/>
          </a:bodyPr>
          <a:lstStyle/>
          <a:p>
            <a:pPr algn="ctr"/>
            <a:r>
              <a:rPr lang="en-US" sz="1100">
                <a:latin typeface="Segoe UI Semibold" panose="020B0702040204020203" pitchFamily="34" charset="0"/>
                <a:cs typeface="Segoe UI Semibold" panose="020B0702040204020203" pitchFamily="34" charset="0"/>
              </a:rPr>
              <a:t>Quoting Enclave Report</a:t>
            </a:r>
          </a:p>
        </p:txBody>
      </p:sp>
      <p:pic>
        <p:nvPicPr>
          <p:cNvPr id="12" name="Graphic 11" descr="Key">
            <a:extLst>
              <a:ext uri="{FF2B5EF4-FFF2-40B4-BE49-F238E27FC236}">
                <a16:creationId xmlns:a16="http://schemas.microsoft.com/office/drawing/2014/main" id="{F81C8601-4A51-4A74-8262-DCAE1BB3EE1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677406" y="2271600"/>
            <a:ext cx="513650" cy="512932"/>
          </a:xfrm>
          <a:prstGeom prst="rect">
            <a:avLst/>
          </a:prstGeom>
        </p:spPr>
      </p:pic>
      <p:sp>
        <p:nvSpPr>
          <p:cNvPr id="16" name="TextBox 15">
            <a:extLst>
              <a:ext uri="{FF2B5EF4-FFF2-40B4-BE49-F238E27FC236}">
                <a16:creationId xmlns:a16="http://schemas.microsoft.com/office/drawing/2014/main" id="{105C4142-0B54-4D5C-A7DE-F85EBF33695C}"/>
              </a:ext>
            </a:extLst>
          </p:cNvPr>
          <p:cNvSpPr txBox="1"/>
          <p:nvPr/>
        </p:nvSpPr>
        <p:spPr>
          <a:xfrm>
            <a:off x="5028782" y="2743800"/>
            <a:ext cx="1701451" cy="270285"/>
          </a:xfrm>
          <a:prstGeom prst="rect">
            <a:avLst/>
          </a:prstGeom>
          <a:noFill/>
        </p:spPr>
        <p:txBody>
          <a:bodyPr wrap="square" rtlCol="0">
            <a:spAutoFit/>
          </a:bodyPr>
          <a:lstStyle/>
          <a:p>
            <a:pPr algn="ctr"/>
            <a:r>
              <a:rPr lang="en-US" sz="1100">
                <a:solidFill>
                  <a:schemeClr val="bg1"/>
                </a:solidFill>
                <a:latin typeface="Segoe UI Semibold" panose="020B0702040204020203" pitchFamily="34" charset="0"/>
                <a:cs typeface="Segoe UI Semibold" panose="020B0702040204020203" pitchFamily="34" charset="0"/>
              </a:rPr>
              <a:t>QE Certification Data</a:t>
            </a:r>
          </a:p>
        </p:txBody>
      </p:sp>
      <p:sp>
        <p:nvSpPr>
          <p:cNvPr id="150" name="TextBox 149">
            <a:extLst>
              <a:ext uri="{FF2B5EF4-FFF2-40B4-BE49-F238E27FC236}">
                <a16:creationId xmlns:a16="http://schemas.microsoft.com/office/drawing/2014/main" id="{4DFEA9FB-B51C-4BD1-AF31-3E7CFC106E0E}"/>
              </a:ext>
            </a:extLst>
          </p:cNvPr>
          <p:cNvSpPr txBox="1"/>
          <p:nvPr/>
        </p:nvSpPr>
        <p:spPr>
          <a:xfrm>
            <a:off x="4888607" y="1623261"/>
            <a:ext cx="2056336" cy="266818"/>
          </a:xfrm>
          <a:prstGeom prst="rect">
            <a:avLst/>
          </a:prstGeom>
          <a:noFill/>
        </p:spPr>
        <p:txBody>
          <a:bodyPr wrap="square" rtlCol="0">
            <a:spAutoFit/>
          </a:bodyPr>
          <a:lstStyle/>
          <a:p>
            <a:pPr algn="ctr"/>
            <a:r>
              <a:rPr lang="en-US" sz="1100">
                <a:solidFill>
                  <a:schemeClr val="bg1"/>
                </a:solidFill>
                <a:latin typeface="Segoe UI Semibold" panose="020B0702040204020203" pitchFamily="34" charset="0"/>
                <a:cs typeface="Segoe UI Semibold" panose="020B0702040204020203" pitchFamily="34" charset="0"/>
              </a:rPr>
              <a:t>App Enclave Report</a:t>
            </a:r>
          </a:p>
        </p:txBody>
      </p:sp>
      <p:pic>
        <p:nvPicPr>
          <p:cNvPr id="151" name="Graphic 150" descr="Key">
            <a:extLst>
              <a:ext uri="{FF2B5EF4-FFF2-40B4-BE49-F238E27FC236}">
                <a16:creationId xmlns:a16="http://schemas.microsoft.com/office/drawing/2014/main" id="{BADF413F-1CC2-499E-828A-0C3890E9CB0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675681" y="1539597"/>
            <a:ext cx="512932" cy="512932"/>
          </a:xfrm>
          <a:prstGeom prst="rect">
            <a:avLst/>
          </a:prstGeom>
        </p:spPr>
      </p:pic>
      <p:sp>
        <p:nvSpPr>
          <p:cNvPr id="28" name="TextBox 27">
            <a:extLst>
              <a:ext uri="{FF2B5EF4-FFF2-40B4-BE49-F238E27FC236}">
                <a16:creationId xmlns:a16="http://schemas.microsoft.com/office/drawing/2014/main" id="{7F5974F8-5D29-4FA3-BECD-DFB6CECBE17C}"/>
              </a:ext>
            </a:extLst>
          </p:cNvPr>
          <p:cNvSpPr txBox="1"/>
          <p:nvPr/>
        </p:nvSpPr>
        <p:spPr>
          <a:xfrm>
            <a:off x="6898873" y="2606379"/>
            <a:ext cx="2149113" cy="261610"/>
          </a:xfrm>
          <a:prstGeom prst="rect">
            <a:avLst/>
          </a:prstGeom>
          <a:noFill/>
        </p:spPr>
        <p:txBody>
          <a:bodyPr wrap="square" rtlCol="0">
            <a:spAutoFit/>
          </a:bodyPr>
          <a:lstStyle/>
          <a:p>
            <a:pPr algn="ctr"/>
            <a:r>
              <a:rPr lang="en-US" sz="1100">
                <a:latin typeface="Segoe UI Semibold" panose="020B0702040204020203" pitchFamily="34" charset="0"/>
                <a:cs typeface="Segoe UI Semibold" panose="020B0702040204020203" pitchFamily="34" charset="0"/>
              </a:rPr>
              <a:t>Provisioning Certification Key</a:t>
            </a:r>
          </a:p>
        </p:txBody>
      </p:sp>
      <p:pic>
        <p:nvPicPr>
          <p:cNvPr id="158" name="Graphic 157" descr="Key">
            <a:extLst>
              <a:ext uri="{FF2B5EF4-FFF2-40B4-BE49-F238E27FC236}">
                <a16:creationId xmlns:a16="http://schemas.microsoft.com/office/drawing/2014/main" id="{CC6AC581-963A-4996-B280-8CA400387F5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769731" y="3703509"/>
            <a:ext cx="512932" cy="512932"/>
          </a:xfrm>
          <a:prstGeom prst="rect">
            <a:avLst/>
          </a:prstGeom>
        </p:spPr>
      </p:pic>
      <p:sp>
        <p:nvSpPr>
          <p:cNvPr id="32" name="TextBox 31">
            <a:extLst>
              <a:ext uri="{FF2B5EF4-FFF2-40B4-BE49-F238E27FC236}">
                <a16:creationId xmlns:a16="http://schemas.microsoft.com/office/drawing/2014/main" id="{6927D0EF-B927-4B51-B517-F811F3D8B0A5}"/>
              </a:ext>
            </a:extLst>
          </p:cNvPr>
          <p:cNvSpPr txBox="1"/>
          <p:nvPr/>
        </p:nvSpPr>
        <p:spPr>
          <a:xfrm>
            <a:off x="3580604" y="4067856"/>
            <a:ext cx="904324" cy="254262"/>
          </a:xfrm>
          <a:prstGeom prst="rect">
            <a:avLst/>
          </a:prstGeom>
          <a:noFill/>
        </p:spPr>
        <p:txBody>
          <a:bodyPr wrap="square" rtlCol="0">
            <a:spAutoFit/>
          </a:bodyPr>
          <a:lstStyle/>
          <a:p>
            <a:pPr algn="ctr"/>
            <a:r>
              <a:rPr lang="en-US" sz="1020" cap="small">
                <a:latin typeface="Segoe UI Semibold" panose="020B0702040204020203" pitchFamily="34" charset="0"/>
                <a:cs typeface="Segoe UI Semibold" panose="020B0702040204020203" pitchFamily="34" charset="0"/>
              </a:rPr>
              <a:t>Report Key</a:t>
            </a:r>
          </a:p>
        </p:txBody>
      </p:sp>
      <p:sp>
        <p:nvSpPr>
          <p:cNvPr id="190" name="TextBox 189">
            <a:extLst>
              <a:ext uri="{FF2B5EF4-FFF2-40B4-BE49-F238E27FC236}">
                <a16:creationId xmlns:a16="http://schemas.microsoft.com/office/drawing/2014/main" id="{6C0A5335-6D53-4174-9240-3E5E6D86635F}"/>
              </a:ext>
            </a:extLst>
          </p:cNvPr>
          <p:cNvSpPr txBox="1"/>
          <p:nvPr/>
        </p:nvSpPr>
        <p:spPr>
          <a:xfrm>
            <a:off x="2898442" y="5000211"/>
            <a:ext cx="1579612" cy="461665"/>
          </a:xfrm>
          <a:prstGeom prst="rect">
            <a:avLst/>
          </a:prstGeom>
          <a:noFill/>
        </p:spPr>
        <p:txBody>
          <a:bodyPr wrap="square" rtlCol="0">
            <a:spAutoFit/>
          </a:bodyPr>
          <a:lstStyle/>
          <a:p>
            <a:pPr algn="ctr"/>
            <a:r>
              <a:rPr lang="en-US" sz="1200">
                <a:latin typeface="Segoe UI Semibold" panose="020B0702040204020203" pitchFamily="34" charset="0"/>
                <a:cs typeface="Segoe UI Semibold" panose="020B0702040204020203" pitchFamily="34" charset="0"/>
              </a:rPr>
              <a:t>ECDSA</a:t>
            </a:r>
          </a:p>
          <a:p>
            <a:r>
              <a:rPr lang="en-US" sz="1200">
                <a:latin typeface="Segoe UI Semibold" panose="020B0702040204020203" pitchFamily="34" charset="0"/>
                <a:cs typeface="Segoe UI Semibold" panose="020B0702040204020203" pitchFamily="34" charset="0"/>
              </a:rPr>
              <a:t>Quoting </a:t>
            </a:r>
            <a:r>
              <a:rPr lang="fr-FR" sz="1200">
                <a:latin typeface="Segoe UI Semibold" panose="020B0702040204020203" pitchFamily="34" charset="0"/>
                <a:cs typeface="Segoe UI Semibold" panose="020B0702040204020203" pitchFamily="34" charset="0"/>
              </a:rPr>
              <a:t>Enclave</a:t>
            </a:r>
            <a:endParaRPr lang="en-US" sz="1200">
              <a:latin typeface="Segoe UI Semibold" panose="020B0702040204020203" pitchFamily="34" charset="0"/>
              <a:cs typeface="Segoe UI Semibold" panose="020B0702040204020203" pitchFamily="34" charset="0"/>
            </a:endParaRPr>
          </a:p>
        </p:txBody>
      </p:sp>
      <p:grpSp>
        <p:nvGrpSpPr>
          <p:cNvPr id="210" name="Group 209">
            <a:extLst>
              <a:ext uri="{FF2B5EF4-FFF2-40B4-BE49-F238E27FC236}">
                <a16:creationId xmlns:a16="http://schemas.microsoft.com/office/drawing/2014/main" id="{20AE1A34-4E1D-44C1-AD1D-0D630558D0AF}"/>
              </a:ext>
            </a:extLst>
          </p:cNvPr>
          <p:cNvGrpSpPr/>
          <p:nvPr/>
        </p:nvGrpSpPr>
        <p:grpSpPr>
          <a:xfrm>
            <a:off x="2925261" y="5780279"/>
            <a:ext cx="1643399" cy="804253"/>
            <a:chOff x="4038073" y="3429001"/>
            <a:chExt cx="1611322" cy="788554"/>
          </a:xfrm>
        </p:grpSpPr>
        <p:pic>
          <p:nvPicPr>
            <p:cNvPr id="208" name="Graphic 207" descr="Key">
              <a:extLst>
                <a:ext uri="{FF2B5EF4-FFF2-40B4-BE49-F238E27FC236}">
                  <a16:creationId xmlns:a16="http://schemas.microsoft.com/office/drawing/2014/main" id="{5D3B976F-9453-4B4B-8132-DF32E843BAF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468083" y="3429001"/>
              <a:ext cx="698715" cy="675082"/>
            </a:xfrm>
            <a:prstGeom prst="rect">
              <a:avLst/>
            </a:prstGeom>
          </p:spPr>
        </p:pic>
        <p:sp>
          <p:nvSpPr>
            <p:cNvPr id="209" name="TextBox 208">
              <a:extLst>
                <a:ext uri="{FF2B5EF4-FFF2-40B4-BE49-F238E27FC236}">
                  <a16:creationId xmlns:a16="http://schemas.microsoft.com/office/drawing/2014/main" id="{32969BAE-3EB6-46C1-8308-68B113708D87}"/>
                </a:ext>
              </a:extLst>
            </p:cNvPr>
            <p:cNvSpPr txBox="1"/>
            <p:nvPr/>
          </p:nvSpPr>
          <p:spPr>
            <a:xfrm>
              <a:off x="4038073" y="3961051"/>
              <a:ext cx="1611322" cy="256504"/>
            </a:xfrm>
            <a:prstGeom prst="rect">
              <a:avLst/>
            </a:prstGeom>
            <a:noFill/>
          </p:spPr>
          <p:txBody>
            <a:bodyPr wrap="none" rtlCol="0">
              <a:spAutoFit/>
            </a:bodyPr>
            <a:lstStyle/>
            <a:p>
              <a:r>
                <a:rPr lang="fr-FR" sz="1100">
                  <a:latin typeface="Segoe UI Semibold" panose="020B0702040204020203" pitchFamily="34" charset="0"/>
                  <a:cs typeface="Segoe UI Semibold" panose="020B0702040204020203" pitchFamily="34" charset="0"/>
                </a:rPr>
                <a:t>ECDSA Attestation Key</a:t>
              </a:r>
              <a:endParaRPr lang="en-US" sz="1100">
                <a:latin typeface="Segoe UI Semibold" panose="020B0702040204020203" pitchFamily="34" charset="0"/>
                <a:cs typeface="Segoe UI Semibold" panose="020B0702040204020203" pitchFamily="34" charset="0"/>
              </a:endParaRPr>
            </a:p>
          </p:txBody>
        </p:sp>
      </p:grpSp>
      <p:pic>
        <p:nvPicPr>
          <p:cNvPr id="198" name="Graphic 197" descr="Key">
            <a:extLst>
              <a:ext uri="{FF2B5EF4-FFF2-40B4-BE49-F238E27FC236}">
                <a16:creationId xmlns:a16="http://schemas.microsoft.com/office/drawing/2014/main" id="{45DC1D23-B3A9-4F20-9046-7A2F7C4807D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338444" y="5780276"/>
            <a:ext cx="712625" cy="688521"/>
          </a:xfrm>
          <a:prstGeom prst="rect">
            <a:avLst/>
          </a:prstGeom>
        </p:spPr>
      </p:pic>
      <p:sp>
        <p:nvSpPr>
          <p:cNvPr id="199" name="TextBox 198">
            <a:extLst>
              <a:ext uri="{FF2B5EF4-FFF2-40B4-BE49-F238E27FC236}">
                <a16:creationId xmlns:a16="http://schemas.microsoft.com/office/drawing/2014/main" id="{129BF5F8-6D67-4838-9E6D-DFE4BF04B6E5}"/>
              </a:ext>
            </a:extLst>
          </p:cNvPr>
          <p:cNvSpPr txBox="1"/>
          <p:nvPr/>
        </p:nvSpPr>
        <p:spPr>
          <a:xfrm>
            <a:off x="7613545" y="6337992"/>
            <a:ext cx="2464136" cy="261610"/>
          </a:xfrm>
          <a:prstGeom prst="rect">
            <a:avLst/>
          </a:prstGeom>
          <a:noFill/>
        </p:spPr>
        <p:txBody>
          <a:bodyPr wrap="none" rtlCol="0">
            <a:spAutoFit/>
          </a:bodyPr>
          <a:lstStyle/>
          <a:p>
            <a:r>
              <a:rPr lang="fr-FR" sz="1100">
                <a:latin typeface="Segoe UI Semibold" panose="020B0702040204020203" pitchFamily="34" charset="0"/>
                <a:cs typeface="Segoe UI Semibold" panose="020B0702040204020203" pitchFamily="34" charset="0"/>
              </a:rPr>
              <a:t>Provisioning Certification Key (PCK)</a:t>
            </a:r>
            <a:endParaRPr lang="en-US" sz="1100">
              <a:latin typeface="Segoe UI Semibold" panose="020B0702040204020203" pitchFamily="34" charset="0"/>
              <a:cs typeface="Segoe UI Semibold" panose="020B0702040204020203" pitchFamily="34" charset="0"/>
            </a:endParaRPr>
          </a:p>
        </p:txBody>
      </p:sp>
      <p:sp>
        <p:nvSpPr>
          <p:cNvPr id="186" name="TextBox 185">
            <a:extLst>
              <a:ext uri="{FF2B5EF4-FFF2-40B4-BE49-F238E27FC236}">
                <a16:creationId xmlns:a16="http://schemas.microsoft.com/office/drawing/2014/main" id="{E14D131F-F9AE-4D5F-A3A2-3FD3D64F0767}"/>
              </a:ext>
            </a:extLst>
          </p:cNvPr>
          <p:cNvSpPr txBox="1"/>
          <p:nvPr/>
        </p:nvSpPr>
        <p:spPr>
          <a:xfrm>
            <a:off x="8027266" y="4899497"/>
            <a:ext cx="1238295" cy="646331"/>
          </a:xfrm>
          <a:prstGeom prst="rect">
            <a:avLst/>
          </a:prstGeom>
          <a:noFill/>
        </p:spPr>
        <p:txBody>
          <a:bodyPr wrap="square" rtlCol="0">
            <a:spAutoFit/>
          </a:bodyPr>
          <a:lstStyle/>
          <a:p>
            <a:pPr algn="ctr"/>
            <a:r>
              <a:rPr lang="en-US" sz="1200">
                <a:latin typeface="Segoe UI Semibold" panose="020B0702040204020203" pitchFamily="34" charset="0"/>
                <a:cs typeface="Segoe UI Semibold" panose="020B0702040204020203" pitchFamily="34" charset="0"/>
              </a:rPr>
              <a:t>Provisioning</a:t>
            </a:r>
            <a:endParaRPr lang="en-US" sz="1400">
              <a:latin typeface="Segoe UI Semibold" panose="020B0702040204020203" pitchFamily="34" charset="0"/>
              <a:cs typeface="Segoe UI Semibold" panose="020B0702040204020203" pitchFamily="34" charset="0"/>
            </a:endParaRPr>
          </a:p>
          <a:p>
            <a:pPr algn="ctr"/>
            <a:r>
              <a:rPr lang="en-US" sz="1200">
                <a:latin typeface="Segoe UI Semibold" panose="020B0702040204020203" pitchFamily="34" charset="0"/>
                <a:cs typeface="Segoe UI Semibold" panose="020B0702040204020203" pitchFamily="34" charset="0"/>
              </a:rPr>
              <a:t>Certification</a:t>
            </a:r>
          </a:p>
          <a:p>
            <a:pPr algn="ctr"/>
            <a:r>
              <a:rPr lang="fr-FR" sz="1200">
                <a:latin typeface="Segoe UI Semibold" panose="020B0702040204020203" pitchFamily="34" charset="0"/>
                <a:cs typeface="Segoe UI Semibold" panose="020B0702040204020203" pitchFamily="34" charset="0"/>
              </a:rPr>
              <a:t>Enclave</a:t>
            </a:r>
            <a:endParaRPr lang="en-US" sz="1200">
              <a:latin typeface="Segoe UI Semibold" panose="020B0702040204020203" pitchFamily="34" charset="0"/>
              <a:cs typeface="Segoe UI Semibold" panose="020B0702040204020203" pitchFamily="34" charset="0"/>
            </a:endParaRPr>
          </a:p>
        </p:txBody>
      </p:sp>
      <p:sp>
        <p:nvSpPr>
          <p:cNvPr id="225" name="TextBox 224">
            <a:extLst>
              <a:ext uri="{FF2B5EF4-FFF2-40B4-BE49-F238E27FC236}">
                <a16:creationId xmlns:a16="http://schemas.microsoft.com/office/drawing/2014/main" id="{BC76EC10-66C4-41D9-87D9-1EA7498CE2F3}"/>
              </a:ext>
            </a:extLst>
          </p:cNvPr>
          <p:cNvSpPr txBox="1"/>
          <p:nvPr/>
        </p:nvSpPr>
        <p:spPr>
          <a:xfrm>
            <a:off x="10072075" y="1277700"/>
            <a:ext cx="1238295" cy="646331"/>
          </a:xfrm>
          <a:prstGeom prst="rect">
            <a:avLst/>
          </a:prstGeom>
          <a:noFill/>
        </p:spPr>
        <p:txBody>
          <a:bodyPr wrap="square" rtlCol="0">
            <a:spAutoFit/>
          </a:bodyPr>
          <a:lstStyle/>
          <a:p>
            <a:r>
              <a:rPr lang="en-US" sz="1200">
                <a:latin typeface="Segoe UI Semibold" panose="020B0702040204020203" pitchFamily="34" charset="0"/>
                <a:cs typeface="Segoe UI Semibold" panose="020B0702040204020203" pitchFamily="34" charset="0"/>
              </a:rPr>
              <a:t>Cloud Provider</a:t>
            </a:r>
          </a:p>
          <a:p>
            <a:r>
              <a:rPr lang="en-US" sz="1200">
                <a:latin typeface="Segoe UI Semibold" panose="020B0702040204020203" pitchFamily="34" charset="0"/>
                <a:cs typeface="Segoe UI Semibold" panose="020B0702040204020203" pitchFamily="34" charset="0"/>
              </a:rPr>
              <a:t>Attestation</a:t>
            </a:r>
          </a:p>
          <a:p>
            <a:r>
              <a:rPr lang="fr-FR" sz="1200">
                <a:latin typeface="Segoe UI Semibold" panose="020B0702040204020203" pitchFamily="34" charset="0"/>
                <a:cs typeface="Segoe UI Semibold" panose="020B0702040204020203" pitchFamily="34" charset="0"/>
              </a:rPr>
              <a:t>Service</a:t>
            </a:r>
            <a:endParaRPr lang="en-US" sz="1400">
              <a:latin typeface="Segoe UI Semibold" panose="020B0702040204020203" pitchFamily="34" charset="0"/>
              <a:cs typeface="Segoe UI Semibold" panose="020B0702040204020203" pitchFamily="34" charset="0"/>
            </a:endParaRPr>
          </a:p>
        </p:txBody>
      </p:sp>
      <p:cxnSp>
        <p:nvCxnSpPr>
          <p:cNvPr id="51" name="Straight Arrow Connector 50">
            <a:extLst>
              <a:ext uri="{FF2B5EF4-FFF2-40B4-BE49-F238E27FC236}">
                <a16:creationId xmlns:a16="http://schemas.microsoft.com/office/drawing/2014/main" id="{87B17A6B-3193-4187-80FF-DAC536CA1670}"/>
              </a:ext>
            </a:extLst>
          </p:cNvPr>
          <p:cNvCxnSpPr>
            <a:cxnSpLocks/>
          </p:cNvCxnSpPr>
          <p:nvPr/>
        </p:nvCxnSpPr>
        <p:spPr>
          <a:xfrm>
            <a:off x="6974003" y="1493275"/>
            <a:ext cx="2340815" cy="718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00F1E37F-3346-433B-A6E5-7D6A5370EAD1}"/>
              </a:ext>
            </a:extLst>
          </p:cNvPr>
          <p:cNvGrpSpPr/>
          <p:nvPr/>
        </p:nvGrpSpPr>
        <p:grpSpPr>
          <a:xfrm>
            <a:off x="1856646" y="4662257"/>
            <a:ext cx="409026" cy="389183"/>
            <a:chOff x="1023656" y="4458138"/>
            <a:chExt cx="401042" cy="381587"/>
          </a:xfrm>
        </p:grpSpPr>
        <p:sp>
          <p:nvSpPr>
            <p:cNvPr id="230" name="Oval 229">
              <a:extLst>
                <a:ext uri="{FF2B5EF4-FFF2-40B4-BE49-F238E27FC236}">
                  <a16:creationId xmlns:a16="http://schemas.microsoft.com/office/drawing/2014/main" id="{4693E532-DCFF-4C32-9823-FDE88560E51B}"/>
                </a:ext>
              </a:extLst>
            </p:cNvPr>
            <p:cNvSpPr/>
            <p:nvPr/>
          </p:nvSpPr>
          <p:spPr>
            <a:xfrm>
              <a:off x="1023656" y="4465776"/>
              <a:ext cx="401042" cy="373949"/>
            </a:xfrm>
            <a:prstGeom prst="ellipse">
              <a:avLst/>
            </a:prstGeom>
            <a:solidFill>
              <a:srgbClr val="0070C0"/>
            </a:solidFill>
            <a:ln w="28575">
              <a:solidFill>
                <a:srgbClr val="0078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231" name="TextBox 230">
              <a:extLst>
                <a:ext uri="{FF2B5EF4-FFF2-40B4-BE49-F238E27FC236}">
                  <a16:creationId xmlns:a16="http://schemas.microsoft.com/office/drawing/2014/main" id="{FDF042B3-1F92-44ED-9011-4A19ADFF6F1A}"/>
                </a:ext>
              </a:extLst>
            </p:cNvPr>
            <p:cNvSpPr txBox="1"/>
            <p:nvPr/>
          </p:nvSpPr>
          <p:spPr>
            <a:xfrm>
              <a:off x="1086028" y="4458138"/>
              <a:ext cx="266811" cy="374846"/>
            </a:xfrm>
            <a:prstGeom prst="rect">
              <a:avLst/>
            </a:prstGeom>
            <a:noFill/>
          </p:spPr>
          <p:txBody>
            <a:bodyPr wrap="square" rtlCol="0">
              <a:spAutoFit/>
            </a:bodyPr>
            <a:lstStyle/>
            <a:p>
              <a:r>
                <a:rPr lang="fr-FR" sz="1836" cap="small">
                  <a:solidFill>
                    <a:schemeClr val="bg1"/>
                  </a:solidFill>
                  <a:latin typeface="Segoe UI Semibold" panose="020B0702040204020203" pitchFamily="34" charset="0"/>
                  <a:cs typeface="Segoe UI Semibold" panose="020B0702040204020203" pitchFamily="34" charset="0"/>
                </a:rPr>
                <a:t>1</a:t>
              </a:r>
              <a:endParaRPr lang="en-US" sz="1836" cap="small">
                <a:solidFill>
                  <a:schemeClr val="bg1"/>
                </a:solidFill>
                <a:latin typeface="Segoe UI Semibold" panose="020B0702040204020203" pitchFamily="34" charset="0"/>
                <a:cs typeface="Segoe UI Semibold" panose="020B0702040204020203" pitchFamily="34" charset="0"/>
              </a:endParaRPr>
            </a:p>
          </p:txBody>
        </p:sp>
      </p:grpSp>
      <p:cxnSp>
        <p:nvCxnSpPr>
          <p:cNvPr id="56" name="Straight Arrow Connector 55">
            <a:extLst>
              <a:ext uri="{FF2B5EF4-FFF2-40B4-BE49-F238E27FC236}">
                <a16:creationId xmlns:a16="http://schemas.microsoft.com/office/drawing/2014/main" id="{BB97B737-FC94-4485-870E-5F3DC4DF74A1}"/>
              </a:ext>
            </a:extLst>
          </p:cNvPr>
          <p:cNvCxnSpPr>
            <a:cxnSpLocks/>
          </p:cNvCxnSpPr>
          <p:nvPr/>
        </p:nvCxnSpPr>
        <p:spPr>
          <a:xfrm flipV="1">
            <a:off x="4577494" y="5248030"/>
            <a:ext cx="3130801" cy="12276"/>
          </a:xfrm>
          <a:prstGeom prst="straightConnector1">
            <a:avLst/>
          </a:prstGeom>
          <a:ln w="19050">
            <a:solidFill>
              <a:schemeClr val="tx1"/>
            </a:solidFill>
            <a:prstDash val="sys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AFD96BD0-8941-4CC0-9BA7-86ABCCDCDB1F}"/>
              </a:ext>
            </a:extLst>
          </p:cNvPr>
          <p:cNvSpPr txBox="1"/>
          <p:nvPr/>
        </p:nvSpPr>
        <p:spPr>
          <a:xfrm>
            <a:off x="9394080" y="2933038"/>
            <a:ext cx="1803699" cy="430887"/>
          </a:xfrm>
          <a:prstGeom prst="rect">
            <a:avLst/>
          </a:prstGeom>
          <a:noFill/>
        </p:spPr>
        <p:txBody>
          <a:bodyPr wrap="none" rtlCol="0">
            <a:spAutoFit/>
          </a:bodyPr>
          <a:lstStyle/>
          <a:p>
            <a:r>
              <a:rPr lang="en-US" sz="1100">
                <a:latin typeface="Segoe UI Semibold" panose="020B0702040204020203" pitchFamily="34" charset="0"/>
                <a:cs typeface="Segoe UI Semibold" panose="020B0702040204020203" pitchFamily="34" charset="0"/>
              </a:rPr>
              <a:t>Provisioning Certification</a:t>
            </a:r>
          </a:p>
          <a:p>
            <a:r>
              <a:rPr lang="en-US" sz="1100">
                <a:latin typeface="Segoe UI Semibold" panose="020B0702040204020203" pitchFamily="34" charset="0"/>
                <a:cs typeface="Segoe UI Semibold" panose="020B0702040204020203" pitchFamily="34" charset="0"/>
              </a:rPr>
              <a:t>Key Certificate</a:t>
            </a:r>
          </a:p>
        </p:txBody>
      </p:sp>
      <p:cxnSp>
        <p:nvCxnSpPr>
          <p:cNvPr id="14" name="Straight Arrow Connector 13">
            <a:extLst>
              <a:ext uri="{FF2B5EF4-FFF2-40B4-BE49-F238E27FC236}">
                <a16:creationId xmlns:a16="http://schemas.microsoft.com/office/drawing/2014/main" id="{74E2AB3C-2477-4ED4-94FA-14C02CE5F242}"/>
              </a:ext>
            </a:extLst>
          </p:cNvPr>
          <p:cNvCxnSpPr>
            <a:cxnSpLocks/>
          </p:cNvCxnSpPr>
          <p:nvPr/>
        </p:nvCxnSpPr>
        <p:spPr>
          <a:xfrm flipV="1">
            <a:off x="4149385" y="3223914"/>
            <a:ext cx="1349588" cy="133120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3" name="Oval 122">
            <a:extLst>
              <a:ext uri="{FF2B5EF4-FFF2-40B4-BE49-F238E27FC236}">
                <a16:creationId xmlns:a16="http://schemas.microsoft.com/office/drawing/2014/main" id="{2C0EC686-BDB2-4A14-AE1B-C3F9477B6517}"/>
              </a:ext>
            </a:extLst>
          </p:cNvPr>
          <p:cNvSpPr/>
          <p:nvPr/>
        </p:nvSpPr>
        <p:spPr>
          <a:xfrm>
            <a:off x="6044526" y="5401151"/>
            <a:ext cx="409026" cy="381393"/>
          </a:xfrm>
          <a:prstGeom prst="ellipse">
            <a:avLst/>
          </a:prstGeom>
          <a:solidFill>
            <a:srgbClr val="0070C0"/>
          </a:solidFill>
          <a:ln w="28575">
            <a:solidFill>
              <a:srgbClr val="0078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solidFill>
                <a:schemeClr val="bg1"/>
              </a:solidFill>
            </a:endParaRPr>
          </a:p>
        </p:txBody>
      </p:sp>
      <p:sp>
        <p:nvSpPr>
          <p:cNvPr id="124" name="TextBox 123">
            <a:extLst>
              <a:ext uri="{FF2B5EF4-FFF2-40B4-BE49-F238E27FC236}">
                <a16:creationId xmlns:a16="http://schemas.microsoft.com/office/drawing/2014/main" id="{4D6263CC-8C56-432E-BD02-3B8B7E54C135}"/>
              </a:ext>
            </a:extLst>
          </p:cNvPr>
          <p:cNvSpPr txBox="1"/>
          <p:nvPr/>
        </p:nvSpPr>
        <p:spPr>
          <a:xfrm>
            <a:off x="6086345" y="5390972"/>
            <a:ext cx="272123" cy="382308"/>
          </a:xfrm>
          <a:prstGeom prst="rect">
            <a:avLst/>
          </a:prstGeom>
          <a:noFill/>
        </p:spPr>
        <p:txBody>
          <a:bodyPr wrap="square" rtlCol="0">
            <a:spAutoFit/>
          </a:bodyPr>
          <a:lstStyle/>
          <a:p>
            <a:r>
              <a:rPr lang="fr-FR" sz="1836" cap="small">
                <a:solidFill>
                  <a:schemeClr val="bg1"/>
                </a:solidFill>
                <a:latin typeface="Segoe UI Semibold" panose="020B0702040204020203" pitchFamily="34" charset="0"/>
                <a:cs typeface="Segoe UI Semibold" panose="020B0702040204020203" pitchFamily="34" charset="0"/>
              </a:rPr>
              <a:t>2</a:t>
            </a:r>
            <a:endParaRPr lang="en-US" sz="1836" cap="small">
              <a:solidFill>
                <a:schemeClr val="bg1"/>
              </a:solidFill>
              <a:latin typeface="Segoe UI Semibold" panose="020B0702040204020203" pitchFamily="34" charset="0"/>
              <a:cs typeface="Segoe UI Semibold" panose="020B0702040204020203" pitchFamily="34" charset="0"/>
            </a:endParaRPr>
          </a:p>
        </p:txBody>
      </p:sp>
      <p:sp>
        <p:nvSpPr>
          <p:cNvPr id="127" name="Oval 126">
            <a:extLst>
              <a:ext uri="{FF2B5EF4-FFF2-40B4-BE49-F238E27FC236}">
                <a16:creationId xmlns:a16="http://schemas.microsoft.com/office/drawing/2014/main" id="{628B4FF3-F963-4F7C-9A9E-138B9F18B302}"/>
              </a:ext>
            </a:extLst>
          </p:cNvPr>
          <p:cNvSpPr/>
          <p:nvPr/>
        </p:nvSpPr>
        <p:spPr>
          <a:xfrm>
            <a:off x="5028783" y="3748477"/>
            <a:ext cx="409026" cy="381393"/>
          </a:xfrm>
          <a:prstGeom prst="ellipse">
            <a:avLst/>
          </a:prstGeom>
          <a:solidFill>
            <a:srgbClr val="0070C0"/>
          </a:solidFill>
          <a:ln w="28575">
            <a:solidFill>
              <a:srgbClr val="0078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29" name="TextBox 128">
            <a:extLst>
              <a:ext uri="{FF2B5EF4-FFF2-40B4-BE49-F238E27FC236}">
                <a16:creationId xmlns:a16="http://schemas.microsoft.com/office/drawing/2014/main" id="{E529766C-8B2C-4A04-8527-9CF55154AAB3}"/>
              </a:ext>
            </a:extLst>
          </p:cNvPr>
          <p:cNvSpPr txBox="1"/>
          <p:nvPr/>
        </p:nvSpPr>
        <p:spPr>
          <a:xfrm>
            <a:off x="5087511" y="3747562"/>
            <a:ext cx="272123" cy="382308"/>
          </a:xfrm>
          <a:prstGeom prst="rect">
            <a:avLst/>
          </a:prstGeom>
          <a:noFill/>
        </p:spPr>
        <p:txBody>
          <a:bodyPr wrap="square" rtlCol="0">
            <a:spAutoFit/>
          </a:bodyPr>
          <a:lstStyle/>
          <a:p>
            <a:r>
              <a:rPr lang="fr-FR" sz="1836" cap="small">
                <a:solidFill>
                  <a:schemeClr val="bg1"/>
                </a:solidFill>
                <a:latin typeface="Segoe UI Semibold" panose="020B0702040204020203" pitchFamily="34" charset="0"/>
                <a:cs typeface="Segoe UI Semibold" panose="020B0702040204020203" pitchFamily="34" charset="0"/>
              </a:rPr>
              <a:t>3</a:t>
            </a:r>
            <a:endParaRPr lang="en-US" sz="1836" cap="small">
              <a:solidFill>
                <a:schemeClr val="bg1"/>
              </a:solidFill>
              <a:latin typeface="Segoe UI Semibold" panose="020B0702040204020203" pitchFamily="34" charset="0"/>
              <a:cs typeface="Segoe UI Semibold" panose="020B0702040204020203" pitchFamily="34" charset="0"/>
            </a:endParaRPr>
          </a:p>
        </p:txBody>
      </p:sp>
      <p:sp>
        <p:nvSpPr>
          <p:cNvPr id="137" name="Oval 136">
            <a:extLst>
              <a:ext uri="{FF2B5EF4-FFF2-40B4-BE49-F238E27FC236}">
                <a16:creationId xmlns:a16="http://schemas.microsoft.com/office/drawing/2014/main" id="{6B68E47F-05A9-4204-842F-C68061443248}"/>
              </a:ext>
            </a:extLst>
          </p:cNvPr>
          <p:cNvSpPr/>
          <p:nvPr/>
        </p:nvSpPr>
        <p:spPr>
          <a:xfrm>
            <a:off x="7993717" y="947448"/>
            <a:ext cx="409026" cy="381393"/>
          </a:xfrm>
          <a:prstGeom prst="ellipse">
            <a:avLst/>
          </a:prstGeom>
          <a:solidFill>
            <a:srgbClr val="0070C0"/>
          </a:solidFill>
          <a:ln w="28575">
            <a:solidFill>
              <a:srgbClr val="0078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38" name="TextBox 137">
            <a:extLst>
              <a:ext uri="{FF2B5EF4-FFF2-40B4-BE49-F238E27FC236}">
                <a16:creationId xmlns:a16="http://schemas.microsoft.com/office/drawing/2014/main" id="{CC3E6B5C-6AB1-4952-96D6-477A76F18256}"/>
              </a:ext>
            </a:extLst>
          </p:cNvPr>
          <p:cNvSpPr txBox="1"/>
          <p:nvPr/>
        </p:nvSpPr>
        <p:spPr>
          <a:xfrm>
            <a:off x="8027266" y="945397"/>
            <a:ext cx="272123" cy="382308"/>
          </a:xfrm>
          <a:prstGeom prst="rect">
            <a:avLst/>
          </a:prstGeom>
          <a:noFill/>
        </p:spPr>
        <p:txBody>
          <a:bodyPr wrap="square" rtlCol="0">
            <a:spAutoFit/>
          </a:bodyPr>
          <a:lstStyle/>
          <a:p>
            <a:r>
              <a:rPr lang="fr-FR" sz="1836" cap="small">
                <a:solidFill>
                  <a:schemeClr val="bg1"/>
                </a:solidFill>
                <a:latin typeface="Segoe UI Semibold" panose="020B0702040204020203" pitchFamily="34" charset="0"/>
                <a:cs typeface="Segoe UI Semibold" panose="020B0702040204020203" pitchFamily="34" charset="0"/>
              </a:rPr>
              <a:t>4</a:t>
            </a:r>
            <a:endParaRPr lang="en-US" sz="1836" cap="small">
              <a:solidFill>
                <a:schemeClr val="bg1"/>
              </a:solidFill>
              <a:latin typeface="Segoe UI Semibold" panose="020B0702040204020203" pitchFamily="34" charset="0"/>
              <a:cs typeface="Segoe UI Semibold" panose="020B0702040204020203" pitchFamily="34" charset="0"/>
            </a:endParaRPr>
          </a:p>
        </p:txBody>
      </p:sp>
      <p:sp>
        <p:nvSpPr>
          <p:cNvPr id="107" name="TextBox 106">
            <a:extLst>
              <a:ext uri="{FF2B5EF4-FFF2-40B4-BE49-F238E27FC236}">
                <a16:creationId xmlns:a16="http://schemas.microsoft.com/office/drawing/2014/main" id="{6EC18D66-8643-4ACF-A510-031C88E063AF}"/>
              </a:ext>
            </a:extLst>
          </p:cNvPr>
          <p:cNvSpPr txBox="1"/>
          <p:nvPr/>
        </p:nvSpPr>
        <p:spPr>
          <a:xfrm>
            <a:off x="5344008" y="4796484"/>
            <a:ext cx="1715583" cy="261610"/>
          </a:xfrm>
          <a:prstGeom prst="rect">
            <a:avLst/>
          </a:prstGeom>
          <a:noFill/>
        </p:spPr>
        <p:txBody>
          <a:bodyPr wrap="square" rtlCol="0">
            <a:spAutoFit/>
          </a:bodyPr>
          <a:lstStyle/>
          <a:p>
            <a:pPr algn="ctr"/>
            <a:r>
              <a:rPr lang="en-US" sz="1100">
                <a:solidFill>
                  <a:schemeClr val="bg1"/>
                </a:solidFill>
                <a:latin typeface="Segoe UI Semibold" panose="020B0702040204020203" pitchFamily="34" charset="0"/>
                <a:cs typeface="Segoe UI Semibold" panose="020B0702040204020203" pitchFamily="34" charset="0"/>
              </a:rPr>
              <a:t>Quoting Enclave Report</a:t>
            </a:r>
          </a:p>
        </p:txBody>
      </p:sp>
      <p:pic>
        <p:nvPicPr>
          <p:cNvPr id="108" name="Graphic 107" descr="Key">
            <a:extLst>
              <a:ext uri="{FF2B5EF4-FFF2-40B4-BE49-F238E27FC236}">
                <a16:creationId xmlns:a16="http://schemas.microsoft.com/office/drawing/2014/main" id="{4493422D-EA26-49DA-ABBD-4E21BBD1EAC6}"/>
              </a:ext>
            </a:extLst>
          </p:cNvPr>
          <p:cNvPicPr>
            <a:picLocks noChangeAspect="1"/>
          </p:cNvPicPr>
          <p:nvPr/>
        </p:nvPicPr>
        <p:blipFill>
          <a:blip r:embed="rId6">
            <a:extLst>
              <a:ext uri="{96DAC541-7B7A-43D3-8B79-37D633B846F1}">
                <asvg:svgBlip xmlns:asvg="http://schemas.microsoft.com/office/drawing/2016/SVG/main" r:embed="rId8"/>
              </a:ext>
            </a:extLst>
          </a:blip>
          <a:stretch>
            <a:fillRect/>
          </a:stretch>
        </p:blipFill>
        <p:spPr>
          <a:xfrm>
            <a:off x="7000491" y="4681410"/>
            <a:ext cx="513650" cy="512932"/>
          </a:xfrm>
          <a:prstGeom prst="rect">
            <a:avLst/>
          </a:prstGeom>
        </p:spPr>
      </p:pic>
      <p:sp>
        <p:nvSpPr>
          <p:cNvPr id="30" name="TextBox 29">
            <a:extLst>
              <a:ext uri="{FF2B5EF4-FFF2-40B4-BE49-F238E27FC236}">
                <a16:creationId xmlns:a16="http://schemas.microsoft.com/office/drawing/2014/main" id="{3A78B40F-D67E-43A8-BB09-B787430AED5D}"/>
              </a:ext>
            </a:extLst>
          </p:cNvPr>
          <p:cNvSpPr txBox="1"/>
          <p:nvPr/>
        </p:nvSpPr>
        <p:spPr>
          <a:xfrm>
            <a:off x="5411646" y="4468196"/>
            <a:ext cx="1641619" cy="262241"/>
          </a:xfrm>
          <a:prstGeom prst="rect">
            <a:avLst/>
          </a:prstGeom>
          <a:noFill/>
        </p:spPr>
        <p:txBody>
          <a:bodyPr wrap="square" rtlCol="0">
            <a:spAutoFit/>
          </a:bodyPr>
          <a:lstStyle/>
          <a:p>
            <a:pPr algn="ctr"/>
            <a:r>
              <a:rPr lang="en-US" sz="1100">
                <a:latin typeface="Segoe UI Semibold" panose="020B0702040204020203" pitchFamily="34" charset="0"/>
                <a:cs typeface="Segoe UI Semibold" panose="020B0702040204020203" pitchFamily="34" charset="0"/>
              </a:rPr>
              <a:t>ECDSA Attestation Key</a:t>
            </a:r>
          </a:p>
        </p:txBody>
      </p:sp>
      <p:sp>
        <p:nvSpPr>
          <p:cNvPr id="40" name="Rectangle 39">
            <a:extLst>
              <a:ext uri="{FF2B5EF4-FFF2-40B4-BE49-F238E27FC236}">
                <a16:creationId xmlns:a16="http://schemas.microsoft.com/office/drawing/2014/main" id="{30BC7620-435C-4945-B4FB-863A5DA8235C}"/>
              </a:ext>
            </a:extLst>
          </p:cNvPr>
          <p:cNvSpPr/>
          <p:nvPr/>
        </p:nvSpPr>
        <p:spPr>
          <a:xfrm>
            <a:off x="5308857" y="4429250"/>
            <a:ext cx="1824669" cy="340626"/>
          </a:xfrm>
          <a:prstGeom prst="rect">
            <a:avLst/>
          </a:prstGeom>
          <a:noFill/>
          <a:ln w="12700">
            <a:solidFill>
              <a:srgbClr val="0078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91" name="Titre 1">
            <a:extLst>
              <a:ext uri="{FF2B5EF4-FFF2-40B4-BE49-F238E27FC236}">
                <a16:creationId xmlns:a16="http://schemas.microsoft.com/office/drawing/2014/main" id="{57BECEA7-AE09-4430-B53D-EBFB00555E43}"/>
              </a:ext>
            </a:extLst>
          </p:cNvPr>
          <p:cNvSpPr>
            <a:spLocks noGrp="1"/>
          </p:cNvSpPr>
          <p:nvPr>
            <p:ph type="title"/>
          </p:nvPr>
        </p:nvSpPr>
        <p:spPr>
          <a:xfrm>
            <a:off x="273455" y="143656"/>
            <a:ext cx="11889564" cy="723580"/>
          </a:xfrm>
        </p:spPr>
        <p:txBody>
          <a:bodyPr/>
          <a:lstStyle/>
          <a:p>
            <a:r>
              <a:rPr lang="en-US"/>
              <a:t>Remote attestation</a:t>
            </a:r>
          </a:p>
        </p:txBody>
      </p:sp>
      <p:pic>
        <p:nvPicPr>
          <p:cNvPr id="2" name="Picture 1">
            <a:extLst>
              <a:ext uri="{FF2B5EF4-FFF2-40B4-BE49-F238E27FC236}">
                <a16:creationId xmlns:a16="http://schemas.microsoft.com/office/drawing/2014/main" id="{25E4051A-9A1B-4D75-886C-8DE4BB81708B}"/>
              </a:ext>
            </a:extLst>
          </p:cNvPr>
          <p:cNvPicPr>
            <a:picLocks noChangeAspect="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679672" y="3072006"/>
            <a:ext cx="314567" cy="313975"/>
          </a:xfrm>
          <a:prstGeom prst="rect">
            <a:avLst/>
          </a:prstGeom>
        </p:spPr>
      </p:pic>
      <p:pic>
        <p:nvPicPr>
          <p:cNvPr id="3" name="Picture 2">
            <a:extLst>
              <a:ext uri="{FF2B5EF4-FFF2-40B4-BE49-F238E27FC236}">
                <a16:creationId xmlns:a16="http://schemas.microsoft.com/office/drawing/2014/main" id="{96283A27-5210-4F64-88DA-C739272C620F}"/>
              </a:ext>
            </a:extLst>
          </p:cNvPr>
          <p:cNvPicPr>
            <a:picLocks noChangeAspect="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404867" y="5676470"/>
            <a:ext cx="314567" cy="313975"/>
          </a:xfrm>
          <a:prstGeom prst="rect">
            <a:avLst/>
          </a:prstGeom>
        </p:spPr>
      </p:pic>
      <p:pic>
        <p:nvPicPr>
          <p:cNvPr id="9" name="Picture 8">
            <a:extLst>
              <a:ext uri="{FF2B5EF4-FFF2-40B4-BE49-F238E27FC236}">
                <a16:creationId xmlns:a16="http://schemas.microsoft.com/office/drawing/2014/main" id="{5965012B-FDB9-4D7B-AC3E-DD89E691F5DD}"/>
              </a:ext>
            </a:extLst>
          </p:cNvPr>
          <p:cNvPicPr>
            <a:picLocks noChangeAspect="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364082" y="5685734"/>
            <a:ext cx="314567" cy="313975"/>
          </a:xfrm>
          <a:prstGeom prst="rect">
            <a:avLst/>
          </a:prstGeom>
        </p:spPr>
      </p:pic>
      <p:sp>
        <p:nvSpPr>
          <p:cNvPr id="11" name="Rectangle 10">
            <a:extLst>
              <a:ext uri="{FF2B5EF4-FFF2-40B4-BE49-F238E27FC236}">
                <a16:creationId xmlns:a16="http://schemas.microsoft.com/office/drawing/2014/main" id="{D327290A-89A4-45AD-AD89-0DE618F2A357}"/>
              </a:ext>
            </a:extLst>
          </p:cNvPr>
          <p:cNvSpPr/>
          <p:nvPr/>
        </p:nvSpPr>
        <p:spPr>
          <a:xfrm>
            <a:off x="4990603" y="1988590"/>
            <a:ext cx="1832439" cy="341123"/>
          </a:xfrm>
          <a:prstGeom prst="rect">
            <a:avLst/>
          </a:prstGeom>
          <a:solidFill>
            <a:schemeClr val="bg1"/>
          </a:solidFill>
          <a:ln w="12700">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pic>
        <p:nvPicPr>
          <p:cNvPr id="7" name="Graphic 6" descr="Key">
            <a:extLst>
              <a:ext uri="{FF2B5EF4-FFF2-40B4-BE49-F238E27FC236}">
                <a16:creationId xmlns:a16="http://schemas.microsoft.com/office/drawing/2014/main" id="{A363EFA9-810B-45BA-9F66-A48A8D897B1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329122" y="1972485"/>
            <a:ext cx="409871" cy="409871"/>
          </a:xfrm>
          <a:prstGeom prst="rect">
            <a:avLst/>
          </a:prstGeom>
        </p:spPr>
      </p:pic>
      <p:sp>
        <p:nvSpPr>
          <p:cNvPr id="116" name="TextBox 115">
            <a:extLst>
              <a:ext uri="{FF2B5EF4-FFF2-40B4-BE49-F238E27FC236}">
                <a16:creationId xmlns:a16="http://schemas.microsoft.com/office/drawing/2014/main" id="{7A68FB79-6609-4A4A-AA58-4DBC01D411C4}"/>
              </a:ext>
            </a:extLst>
          </p:cNvPr>
          <p:cNvSpPr txBox="1"/>
          <p:nvPr/>
        </p:nvSpPr>
        <p:spPr>
          <a:xfrm>
            <a:off x="4909315" y="2027831"/>
            <a:ext cx="1584129" cy="266818"/>
          </a:xfrm>
          <a:prstGeom prst="rect">
            <a:avLst/>
          </a:prstGeom>
          <a:noFill/>
        </p:spPr>
        <p:txBody>
          <a:bodyPr wrap="square" rtlCol="0">
            <a:spAutoFit/>
          </a:bodyPr>
          <a:lstStyle/>
          <a:p>
            <a:pPr algn="ctr"/>
            <a:r>
              <a:rPr lang="en-US" sz="1100">
                <a:latin typeface="Segoe UI Semibold" panose="020B0702040204020203" pitchFamily="34" charset="0"/>
                <a:cs typeface="Segoe UI Semibold" panose="020B0702040204020203" pitchFamily="34" charset="0"/>
              </a:rPr>
              <a:t>QE Attestation Key</a:t>
            </a:r>
          </a:p>
        </p:txBody>
      </p:sp>
      <p:sp>
        <p:nvSpPr>
          <p:cNvPr id="13" name="Rectangle 12">
            <a:extLst>
              <a:ext uri="{FF2B5EF4-FFF2-40B4-BE49-F238E27FC236}">
                <a16:creationId xmlns:a16="http://schemas.microsoft.com/office/drawing/2014/main" id="{74B730FF-8C09-41AD-8A4B-B3D5C0BCD480}"/>
              </a:ext>
            </a:extLst>
          </p:cNvPr>
          <p:cNvSpPr/>
          <p:nvPr/>
        </p:nvSpPr>
        <p:spPr>
          <a:xfrm>
            <a:off x="4992935" y="1184742"/>
            <a:ext cx="1820561" cy="341123"/>
          </a:xfrm>
          <a:prstGeom prst="rect">
            <a:avLst/>
          </a:prstGeom>
          <a:solidFill>
            <a:schemeClr val="bg1">
              <a:lumMod val="95000"/>
            </a:schemeClr>
          </a:solidFill>
          <a:ln w="12700">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8" name="TextBox 7">
            <a:extLst>
              <a:ext uri="{FF2B5EF4-FFF2-40B4-BE49-F238E27FC236}">
                <a16:creationId xmlns:a16="http://schemas.microsoft.com/office/drawing/2014/main" id="{2E3CA3A3-F21C-4C11-A113-DDC0E17CE056}"/>
              </a:ext>
            </a:extLst>
          </p:cNvPr>
          <p:cNvSpPr txBox="1"/>
          <p:nvPr/>
        </p:nvSpPr>
        <p:spPr>
          <a:xfrm>
            <a:off x="5151437" y="1211262"/>
            <a:ext cx="1530676" cy="270285"/>
          </a:xfrm>
          <a:prstGeom prst="rect">
            <a:avLst/>
          </a:prstGeom>
          <a:noFill/>
        </p:spPr>
        <p:txBody>
          <a:bodyPr wrap="square" rtlCol="0">
            <a:spAutoFit/>
          </a:bodyPr>
          <a:lstStyle/>
          <a:p>
            <a:pPr algn="ctr"/>
            <a:r>
              <a:rPr lang="fr-FR" sz="1100">
                <a:latin typeface="Segoe UI Semibold" panose="020B0702040204020203" pitchFamily="34" charset="0"/>
                <a:cs typeface="Segoe UI Semibold" panose="020B0702040204020203" pitchFamily="34" charset="0"/>
              </a:rPr>
              <a:t>Header</a:t>
            </a:r>
            <a:endParaRPr lang="en-US" sz="1122">
              <a:latin typeface="Segoe UI Semibold" panose="020B0702040204020203" pitchFamily="34" charset="0"/>
              <a:cs typeface="Segoe UI Semibold" panose="020B0702040204020203" pitchFamily="34" charset="0"/>
            </a:endParaRPr>
          </a:p>
        </p:txBody>
      </p:sp>
      <p:pic>
        <p:nvPicPr>
          <p:cNvPr id="22" name="Picture 15">
            <a:extLst>
              <a:ext uri="{FF2B5EF4-FFF2-40B4-BE49-F238E27FC236}">
                <a16:creationId xmlns:a16="http://schemas.microsoft.com/office/drawing/2014/main" id="{DB54E6A5-9ADB-48E1-BC08-B19DFC9BF3B0}"/>
              </a:ext>
            </a:extLst>
          </p:cNvPr>
          <p:cNvPicPr>
            <a:picLocks noChangeAspect="1"/>
          </p:cNvPicPr>
          <p:nvPr/>
        </p:nvPicPr>
        <p:blipFill>
          <a:blip r:embed="rId10"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9439271" y="1281608"/>
            <a:ext cx="690878" cy="690877"/>
          </a:xfrm>
          <a:prstGeom prst="rect">
            <a:avLst/>
          </a:prstGeom>
        </p:spPr>
      </p:pic>
      <p:grpSp>
        <p:nvGrpSpPr>
          <p:cNvPr id="23" name="Group 22">
            <a:extLst>
              <a:ext uri="{FF2B5EF4-FFF2-40B4-BE49-F238E27FC236}">
                <a16:creationId xmlns:a16="http://schemas.microsoft.com/office/drawing/2014/main" id="{987538F8-49E5-4269-A7B8-C70D0349B634}"/>
              </a:ext>
            </a:extLst>
          </p:cNvPr>
          <p:cNvGrpSpPr/>
          <p:nvPr/>
        </p:nvGrpSpPr>
        <p:grpSpPr>
          <a:xfrm>
            <a:off x="9479982" y="2250339"/>
            <a:ext cx="511107" cy="592875"/>
            <a:chOff x="1736787" y="1919884"/>
            <a:chExt cx="397947" cy="446713"/>
          </a:xfrm>
        </p:grpSpPr>
        <p:sp>
          <p:nvSpPr>
            <p:cNvPr id="111" name="document">
              <a:extLst>
                <a:ext uri="{FF2B5EF4-FFF2-40B4-BE49-F238E27FC236}">
                  <a16:creationId xmlns:a16="http://schemas.microsoft.com/office/drawing/2014/main" id="{8EE37437-E916-446B-AC2B-75AB85476DC1}"/>
                </a:ext>
              </a:extLst>
            </p:cNvPr>
            <p:cNvSpPr>
              <a:spLocks noChangeAspect="1" noEditPoints="1"/>
            </p:cNvSpPr>
            <p:nvPr/>
          </p:nvSpPr>
          <p:spPr bwMode="auto">
            <a:xfrm>
              <a:off x="1848984" y="1919884"/>
              <a:ext cx="285750" cy="390525"/>
            </a:xfrm>
            <a:custGeom>
              <a:avLst/>
              <a:gdLst>
                <a:gd name="T0" fmla="*/ 48 w 180"/>
                <a:gd name="T1" fmla="*/ 0 h 246"/>
                <a:gd name="T2" fmla="*/ 97 w 180"/>
                <a:gd name="T3" fmla="*/ 0 h 246"/>
                <a:gd name="T4" fmla="*/ 180 w 180"/>
                <a:gd name="T5" fmla="*/ 82 h 246"/>
                <a:gd name="T6" fmla="*/ 180 w 180"/>
                <a:gd name="T7" fmla="*/ 246 h 246"/>
                <a:gd name="T8" fmla="*/ 0 w 180"/>
                <a:gd name="T9" fmla="*/ 246 h 246"/>
                <a:gd name="T10" fmla="*/ 0 w 180"/>
                <a:gd name="T11" fmla="*/ 0 h 246"/>
                <a:gd name="T12" fmla="*/ 48 w 180"/>
                <a:gd name="T13" fmla="*/ 0 h 246"/>
                <a:gd name="T14" fmla="*/ 97 w 180"/>
                <a:gd name="T15" fmla="*/ 0 h 246"/>
                <a:gd name="T16" fmla="*/ 97 w 180"/>
                <a:gd name="T17" fmla="*/ 82 h 246"/>
                <a:gd name="T18" fmla="*/ 180 w 180"/>
                <a:gd name="T19" fmla="*/ 82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0" h="246">
                  <a:moveTo>
                    <a:pt x="48" y="0"/>
                  </a:moveTo>
                  <a:lnTo>
                    <a:pt x="97" y="0"/>
                  </a:lnTo>
                  <a:lnTo>
                    <a:pt x="180" y="82"/>
                  </a:lnTo>
                  <a:lnTo>
                    <a:pt x="180" y="246"/>
                  </a:lnTo>
                  <a:lnTo>
                    <a:pt x="0" y="246"/>
                  </a:lnTo>
                  <a:lnTo>
                    <a:pt x="0" y="0"/>
                  </a:lnTo>
                  <a:lnTo>
                    <a:pt x="48" y="0"/>
                  </a:lnTo>
                  <a:moveTo>
                    <a:pt x="97" y="0"/>
                  </a:moveTo>
                  <a:lnTo>
                    <a:pt x="97" y="82"/>
                  </a:lnTo>
                  <a:lnTo>
                    <a:pt x="180" y="82"/>
                  </a:lnTo>
                </a:path>
              </a:pathLst>
            </a:custGeom>
            <a:solidFill>
              <a:srgbClr val="FFFFFF"/>
            </a:solidFill>
            <a:ln w="12700" cap="flat">
              <a:solidFill>
                <a:sysClr val="windowText" lastClr="000000"/>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505050"/>
                    </a:gs>
                    <a:gs pos="100000">
                      <a:srgbClr val="505050"/>
                    </a:gs>
                  </a:gsLst>
                </a:gradFill>
                <a:effectLst/>
                <a:uLnTx/>
                <a:uFillTx/>
              </a:endParaRPr>
            </a:p>
          </p:txBody>
        </p:sp>
        <p:sp>
          <p:nvSpPr>
            <p:cNvPr id="115" name="Rectangle 114">
              <a:extLst>
                <a:ext uri="{FF2B5EF4-FFF2-40B4-BE49-F238E27FC236}">
                  <a16:creationId xmlns:a16="http://schemas.microsoft.com/office/drawing/2014/main" id="{D89AEC66-1FBA-4B21-BD1F-9B358666E9EE}"/>
                </a:ext>
              </a:extLst>
            </p:cNvPr>
            <p:cNvSpPr/>
            <p:nvPr/>
          </p:nvSpPr>
          <p:spPr bwMode="auto">
            <a:xfrm>
              <a:off x="1816070" y="2083340"/>
              <a:ext cx="152638" cy="283257"/>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17" name="award">
              <a:extLst>
                <a:ext uri="{FF2B5EF4-FFF2-40B4-BE49-F238E27FC236}">
                  <a16:creationId xmlns:a16="http://schemas.microsoft.com/office/drawing/2014/main" id="{F388B8DF-C029-4181-A091-0F8CEFAFD0F6}"/>
                </a:ext>
              </a:extLst>
            </p:cNvPr>
            <p:cNvSpPr>
              <a:spLocks noChangeAspect="1" noEditPoints="1"/>
            </p:cNvSpPr>
            <p:nvPr/>
          </p:nvSpPr>
          <p:spPr bwMode="auto">
            <a:xfrm>
              <a:off x="1736787" y="2095116"/>
              <a:ext cx="209782" cy="233420"/>
            </a:xfrm>
            <a:custGeom>
              <a:avLst/>
              <a:gdLst>
                <a:gd name="T0" fmla="*/ 84 w 293"/>
                <a:gd name="T1" fmla="*/ 48 h 328"/>
                <a:gd name="T2" fmla="*/ 103 w 293"/>
                <a:gd name="T3" fmla="*/ 0 h 328"/>
                <a:gd name="T4" fmla="*/ 151 w 293"/>
                <a:gd name="T5" fmla="*/ 22 h 328"/>
                <a:gd name="T6" fmla="*/ 199 w 293"/>
                <a:gd name="T7" fmla="*/ 0 h 328"/>
                <a:gd name="T8" fmla="*/ 219 w 293"/>
                <a:gd name="T9" fmla="*/ 45 h 328"/>
                <a:gd name="T10" fmla="*/ 265 w 293"/>
                <a:gd name="T11" fmla="*/ 64 h 328"/>
                <a:gd name="T12" fmla="*/ 245 w 293"/>
                <a:gd name="T13" fmla="*/ 116 h 328"/>
                <a:gd name="T14" fmla="*/ 262 w 293"/>
                <a:gd name="T15" fmla="*/ 157 h 328"/>
                <a:gd name="T16" fmla="*/ 219 w 293"/>
                <a:gd name="T17" fmla="*/ 177 h 328"/>
                <a:gd name="T18" fmla="*/ 199 w 293"/>
                <a:gd name="T19" fmla="*/ 222 h 328"/>
                <a:gd name="T20" fmla="*/ 148 w 293"/>
                <a:gd name="T21" fmla="*/ 205 h 328"/>
                <a:gd name="T22" fmla="*/ 105 w 293"/>
                <a:gd name="T23" fmla="*/ 222 h 328"/>
                <a:gd name="T24" fmla="*/ 84 w 293"/>
                <a:gd name="T25" fmla="*/ 177 h 328"/>
                <a:gd name="T26" fmla="*/ 35 w 293"/>
                <a:gd name="T27" fmla="*/ 160 h 328"/>
                <a:gd name="T28" fmla="*/ 53 w 293"/>
                <a:gd name="T29" fmla="*/ 111 h 328"/>
                <a:gd name="T30" fmla="*/ 35 w 293"/>
                <a:gd name="T31" fmla="*/ 62 h 328"/>
                <a:gd name="T32" fmla="*/ 84 w 293"/>
                <a:gd name="T33" fmla="*/ 48 h 328"/>
                <a:gd name="T34" fmla="*/ 49 w 293"/>
                <a:gd name="T35" fmla="*/ 165 h 328"/>
                <a:gd name="T36" fmla="*/ 0 w 293"/>
                <a:gd name="T37" fmla="*/ 276 h 328"/>
                <a:gd name="T38" fmla="*/ 76 w 293"/>
                <a:gd name="T39" fmla="*/ 265 h 328"/>
                <a:gd name="T40" fmla="*/ 118 w 293"/>
                <a:gd name="T41" fmla="*/ 328 h 328"/>
                <a:gd name="T42" fmla="*/ 172 w 293"/>
                <a:gd name="T43" fmla="*/ 213 h 328"/>
                <a:gd name="T44" fmla="*/ 148 w 293"/>
                <a:gd name="T45" fmla="*/ 264 h 328"/>
                <a:gd name="T46" fmla="*/ 179 w 293"/>
                <a:gd name="T47" fmla="*/ 328 h 328"/>
                <a:gd name="T48" fmla="*/ 221 w 293"/>
                <a:gd name="T49" fmla="*/ 271 h 328"/>
                <a:gd name="T50" fmla="*/ 293 w 293"/>
                <a:gd name="T51" fmla="*/ 276 h 328"/>
                <a:gd name="T52" fmla="*/ 244 w 293"/>
                <a:gd name="T53" fmla="*/ 165 h 328"/>
                <a:gd name="T54" fmla="*/ 151 w 293"/>
                <a:gd name="T55" fmla="*/ 155 h 328"/>
                <a:gd name="T56" fmla="*/ 196 w 293"/>
                <a:gd name="T57" fmla="*/ 111 h 328"/>
                <a:gd name="T58" fmla="*/ 151 w 293"/>
                <a:gd name="T59" fmla="*/ 67 h 328"/>
                <a:gd name="T60" fmla="*/ 107 w 293"/>
                <a:gd name="T61" fmla="*/ 111 h 328"/>
                <a:gd name="T62" fmla="*/ 151 w 293"/>
                <a:gd name="T63" fmla="*/ 155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3" h="328">
                  <a:moveTo>
                    <a:pt x="84" y="48"/>
                  </a:moveTo>
                  <a:cubicBezTo>
                    <a:pt x="103" y="0"/>
                    <a:pt x="103" y="0"/>
                    <a:pt x="103" y="0"/>
                  </a:cubicBezTo>
                  <a:cubicBezTo>
                    <a:pt x="151" y="22"/>
                    <a:pt x="151" y="22"/>
                    <a:pt x="151" y="22"/>
                  </a:cubicBezTo>
                  <a:cubicBezTo>
                    <a:pt x="199" y="0"/>
                    <a:pt x="199" y="0"/>
                    <a:pt x="199" y="0"/>
                  </a:cubicBezTo>
                  <a:cubicBezTo>
                    <a:pt x="219" y="45"/>
                    <a:pt x="219" y="45"/>
                    <a:pt x="219" y="45"/>
                  </a:cubicBezTo>
                  <a:cubicBezTo>
                    <a:pt x="265" y="64"/>
                    <a:pt x="265" y="64"/>
                    <a:pt x="265" y="64"/>
                  </a:cubicBezTo>
                  <a:cubicBezTo>
                    <a:pt x="245" y="116"/>
                    <a:pt x="245" y="116"/>
                    <a:pt x="245" y="116"/>
                  </a:cubicBezTo>
                  <a:cubicBezTo>
                    <a:pt x="262" y="157"/>
                    <a:pt x="262" y="157"/>
                    <a:pt x="262" y="157"/>
                  </a:cubicBezTo>
                  <a:cubicBezTo>
                    <a:pt x="219" y="177"/>
                    <a:pt x="219" y="177"/>
                    <a:pt x="219" y="177"/>
                  </a:cubicBezTo>
                  <a:cubicBezTo>
                    <a:pt x="199" y="222"/>
                    <a:pt x="199" y="222"/>
                    <a:pt x="199" y="222"/>
                  </a:cubicBezTo>
                  <a:cubicBezTo>
                    <a:pt x="148" y="205"/>
                    <a:pt x="148" y="205"/>
                    <a:pt x="148" y="205"/>
                  </a:cubicBezTo>
                  <a:cubicBezTo>
                    <a:pt x="105" y="222"/>
                    <a:pt x="105" y="222"/>
                    <a:pt x="105" y="222"/>
                  </a:cubicBezTo>
                  <a:cubicBezTo>
                    <a:pt x="84" y="177"/>
                    <a:pt x="84" y="177"/>
                    <a:pt x="84" y="177"/>
                  </a:cubicBezTo>
                  <a:cubicBezTo>
                    <a:pt x="35" y="160"/>
                    <a:pt x="35" y="160"/>
                    <a:pt x="35" y="160"/>
                  </a:cubicBezTo>
                  <a:cubicBezTo>
                    <a:pt x="53" y="111"/>
                    <a:pt x="53" y="111"/>
                    <a:pt x="53" y="111"/>
                  </a:cubicBezTo>
                  <a:cubicBezTo>
                    <a:pt x="35" y="62"/>
                    <a:pt x="35" y="62"/>
                    <a:pt x="35" y="62"/>
                  </a:cubicBezTo>
                  <a:lnTo>
                    <a:pt x="84" y="48"/>
                  </a:lnTo>
                  <a:close/>
                  <a:moveTo>
                    <a:pt x="49" y="165"/>
                  </a:moveTo>
                  <a:cubicBezTo>
                    <a:pt x="0" y="276"/>
                    <a:pt x="0" y="276"/>
                    <a:pt x="0" y="276"/>
                  </a:cubicBezTo>
                  <a:cubicBezTo>
                    <a:pt x="76" y="265"/>
                    <a:pt x="76" y="265"/>
                    <a:pt x="76" y="265"/>
                  </a:cubicBezTo>
                  <a:cubicBezTo>
                    <a:pt x="118" y="328"/>
                    <a:pt x="118" y="328"/>
                    <a:pt x="118" y="328"/>
                  </a:cubicBezTo>
                  <a:cubicBezTo>
                    <a:pt x="172" y="213"/>
                    <a:pt x="172" y="213"/>
                    <a:pt x="172" y="213"/>
                  </a:cubicBezTo>
                  <a:moveTo>
                    <a:pt x="148" y="264"/>
                  </a:moveTo>
                  <a:cubicBezTo>
                    <a:pt x="179" y="328"/>
                    <a:pt x="179" y="328"/>
                    <a:pt x="179" y="328"/>
                  </a:cubicBezTo>
                  <a:cubicBezTo>
                    <a:pt x="221" y="271"/>
                    <a:pt x="221" y="271"/>
                    <a:pt x="221" y="271"/>
                  </a:cubicBezTo>
                  <a:cubicBezTo>
                    <a:pt x="293" y="276"/>
                    <a:pt x="293" y="276"/>
                    <a:pt x="293" y="276"/>
                  </a:cubicBezTo>
                  <a:cubicBezTo>
                    <a:pt x="244" y="165"/>
                    <a:pt x="244" y="165"/>
                    <a:pt x="244" y="165"/>
                  </a:cubicBezTo>
                  <a:moveTo>
                    <a:pt x="151" y="155"/>
                  </a:moveTo>
                  <a:cubicBezTo>
                    <a:pt x="176" y="155"/>
                    <a:pt x="196" y="135"/>
                    <a:pt x="196" y="111"/>
                  </a:cubicBezTo>
                  <a:cubicBezTo>
                    <a:pt x="196" y="87"/>
                    <a:pt x="176" y="67"/>
                    <a:pt x="151" y="67"/>
                  </a:cubicBezTo>
                  <a:cubicBezTo>
                    <a:pt x="127" y="67"/>
                    <a:pt x="107" y="87"/>
                    <a:pt x="107" y="111"/>
                  </a:cubicBezTo>
                  <a:cubicBezTo>
                    <a:pt x="107" y="135"/>
                    <a:pt x="127" y="155"/>
                    <a:pt x="151" y="155"/>
                  </a:cubicBezTo>
                  <a:close/>
                </a:path>
              </a:pathLst>
            </a:custGeom>
            <a:solidFill>
              <a:sysClr val="window" lastClr="FFFFFF"/>
            </a:solidFill>
            <a:ln w="12700" cap="flat">
              <a:solidFill>
                <a:sysClr val="windowText" lastClr="000000"/>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endParaRPr>
            </a:p>
          </p:txBody>
        </p:sp>
      </p:grpSp>
      <p:pic>
        <p:nvPicPr>
          <p:cNvPr id="167" name="Graphic 166" descr="Key">
            <a:extLst>
              <a:ext uri="{FF2B5EF4-FFF2-40B4-BE49-F238E27FC236}">
                <a16:creationId xmlns:a16="http://schemas.microsoft.com/office/drawing/2014/main" id="{E6E52E66-0CFA-4BF6-A91B-6C13B7E1B7C4}"/>
              </a:ext>
            </a:extLst>
          </p:cNvPr>
          <p:cNvPicPr>
            <a:picLocks noChangeAspect="1"/>
          </p:cNvPicPr>
          <p:nvPr/>
        </p:nvPicPr>
        <p:blipFill>
          <a:blip r:embed="rId6">
            <a:extLst>
              <a:ext uri="{96DAC541-7B7A-43D3-8B79-37D633B846F1}">
                <asvg:svgBlip xmlns:asvg="http://schemas.microsoft.com/office/drawing/2016/SVG/main" r:embed="rId8"/>
              </a:ext>
            </a:extLst>
          </a:blip>
          <a:stretch>
            <a:fillRect/>
          </a:stretch>
        </p:blipFill>
        <p:spPr>
          <a:xfrm>
            <a:off x="9794330" y="2528213"/>
            <a:ext cx="512932" cy="512932"/>
          </a:xfrm>
          <a:prstGeom prst="rect">
            <a:avLst/>
          </a:prstGeom>
        </p:spPr>
      </p:pic>
    </p:spTree>
    <p:extLst>
      <p:ext uri="{BB962C8B-B14F-4D97-AF65-F5344CB8AC3E}">
        <p14:creationId xmlns:p14="http://schemas.microsoft.com/office/powerpoint/2010/main" val="6701037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8F41AA-A8FC-4EB8-BF24-EB67FAF1E2D9}"/>
              </a:ext>
            </a:extLst>
          </p:cNvPr>
          <p:cNvSpPr>
            <a:spLocks noGrp="1"/>
          </p:cNvSpPr>
          <p:nvPr>
            <p:ph type="title"/>
          </p:nvPr>
        </p:nvSpPr>
        <p:spPr>
          <a:xfrm>
            <a:off x="287561" y="222605"/>
            <a:ext cx="11889564" cy="860424"/>
          </a:xfrm>
        </p:spPr>
        <p:txBody>
          <a:bodyPr/>
          <a:lstStyle/>
          <a:p>
            <a:r>
              <a:rPr lang="en-US"/>
              <a:t>Intel® Xeon® processor family</a:t>
            </a:r>
            <a:br>
              <a:rPr lang="en-US"/>
            </a:br>
            <a:r>
              <a:rPr lang="en-US" sz="2400">
                <a:solidFill>
                  <a:srgbClr val="0072C6"/>
                </a:solidFill>
                <a:latin typeface="Segoe UI" panose="020B0502040204020203" pitchFamily="34" charset="0"/>
                <a:cs typeface="Segoe UI" panose="020B0502040204020203" pitchFamily="34" charset="0"/>
              </a:rPr>
              <a:t>Built-in security capabilities + system resilience</a:t>
            </a:r>
            <a:r>
              <a:rPr lang="en-US"/>
              <a:t>  </a:t>
            </a:r>
          </a:p>
        </p:txBody>
      </p:sp>
      <p:sp>
        <p:nvSpPr>
          <p:cNvPr id="90" name="Bent Arrow 7">
            <a:extLst>
              <a:ext uri="{FF2B5EF4-FFF2-40B4-BE49-F238E27FC236}">
                <a16:creationId xmlns:a16="http://schemas.microsoft.com/office/drawing/2014/main" id="{71CBB98B-5EBE-4264-9F6B-5FD989CE8811}"/>
              </a:ext>
            </a:extLst>
          </p:cNvPr>
          <p:cNvSpPr/>
          <p:nvPr/>
        </p:nvSpPr>
        <p:spPr>
          <a:xfrm rot="20843182">
            <a:off x="-116643" y="3333570"/>
            <a:ext cx="12046434" cy="2993230"/>
          </a:xfrm>
          <a:prstGeom prst="bentArrow">
            <a:avLst>
              <a:gd name="adj1" fmla="val 24699"/>
              <a:gd name="adj2" fmla="val 25000"/>
              <a:gd name="adj3" fmla="val 25000"/>
              <a:gd name="adj4" fmla="val 87350"/>
            </a:avLst>
          </a:prstGeom>
          <a:gradFill flip="none" rotWithShape="1">
            <a:gsLst>
              <a:gs pos="16000">
                <a:srgbClr val="0070C0">
                  <a:alpha val="0"/>
                </a:srgbClr>
              </a:gs>
              <a:gs pos="100000">
                <a:srgbClr val="0070C0"/>
              </a:gs>
              <a:gs pos="54000">
                <a:srgbClr val="0070C0"/>
              </a:gs>
            </a:gsLst>
            <a:lin ang="2058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1857"/>
            <a:endParaRPr lang="en-US" sz="2446">
              <a:solidFill>
                <a:prstClr val="black"/>
              </a:solidFill>
              <a:latin typeface="Intel Clear"/>
            </a:endParaRPr>
          </a:p>
        </p:txBody>
      </p:sp>
      <p:sp>
        <p:nvSpPr>
          <p:cNvPr id="91" name="TextBox 90">
            <a:extLst>
              <a:ext uri="{FF2B5EF4-FFF2-40B4-BE49-F238E27FC236}">
                <a16:creationId xmlns:a16="http://schemas.microsoft.com/office/drawing/2014/main" id="{E59A42F8-EF85-457B-9A6D-0B0C10403976}"/>
              </a:ext>
            </a:extLst>
          </p:cNvPr>
          <p:cNvSpPr txBox="1"/>
          <p:nvPr/>
        </p:nvSpPr>
        <p:spPr>
          <a:xfrm>
            <a:off x="2764021" y="5244324"/>
            <a:ext cx="2294397" cy="846529"/>
          </a:xfrm>
          <a:prstGeom prst="rect">
            <a:avLst/>
          </a:prstGeom>
          <a:noFill/>
        </p:spPr>
        <p:txBody>
          <a:bodyPr wrap="square" lIns="124347" tIns="62174" rIns="124347" bIns="62174" rtlCol="0">
            <a:spAutoFit/>
          </a:bodyPr>
          <a:lstStyle/>
          <a:p>
            <a:pPr marL="171623" indent="-171623" defTabSz="725335">
              <a:spcBef>
                <a:spcPts val="408"/>
              </a:spcBef>
              <a:buFont typeface="Arial" panose="020B0604020202020204" pitchFamily="34" charset="0"/>
              <a:buChar char="•"/>
            </a:pPr>
            <a:r>
              <a:rPr lang="en-US" sz="1100">
                <a:latin typeface="Segoe UI" panose="020B0502040204020203" pitchFamily="34" charset="0"/>
                <a:ea typeface="Intel Clear" panose="020B0604020203020204" pitchFamily="34" charset="0"/>
                <a:cs typeface="Segoe UI" panose="020B0502040204020203" pitchFamily="34" charset="0"/>
              </a:rPr>
              <a:t>Intel® AES-NI enhancements (from E5 v2) </a:t>
            </a:r>
          </a:p>
          <a:p>
            <a:pPr marL="171623" indent="-171623" defTabSz="725335">
              <a:spcBef>
                <a:spcPts val="408"/>
              </a:spcBef>
              <a:buFont typeface="Arial" panose="020B0604020202020204" pitchFamily="34" charset="0"/>
              <a:buChar char="•"/>
            </a:pPr>
            <a:r>
              <a:rPr lang="en-US" sz="1100">
                <a:latin typeface="Segoe UI" panose="020B0502040204020203" pitchFamily="34" charset="0"/>
                <a:ea typeface="Intel Clear" panose="020B0604020203020204" pitchFamily="34" charset="0"/>
                <a:cs typeface="Segoe UI" panose="020B0502040204020203" pitchFamily="34" charset="0"/>
              </a:rPr>
              <a:t>Trusted Platform Module (TPM) 2.0 support  </a:t>
            </a:r>
          </a:p>
        </p:txBody>
      </p:sp>
      <p:sp>
        <p:nvSpPr>
          <p:cNvPr id="92" name="TextBox 91">
            <a:extLst>
              <a:ext uri="{FF2B5EF4-FFF2-40B4-BE49-F238E27FC236}">
                <a16:creationId xmlns:a16="http://schemas.microsoft.com/office/drawing/2014/main" id="{C6254A75-C8B8-482D-9785-F97C0FE3855C}"/>
              </a:ext>
            </a:extLst>
          </p:cNvPr>
          <p:cNvSpPr txBox="1"/>
          <p:nvPr/>
        </p:nvSpPr>
        <p:spPr>
          <a:xfrm>
            <a:off x="5058430" y="4715716"/>
            <a:ext cx="2294393" cy="1451375"/>
          </a:xfrm>
          <a:prstGeom prst="rect">
            <a:avLst/>
          </a:prstGeom>
          <a:noFill/>
        </p:spPr>
        <p:txBody>
          <a:bodyPr wrap="square" lIns="124347" tIns="62174" rIns="124347" bIns="62174" rtlCol="0">
            <a:spAutoFit/>
          </a:bodyPr>
          <a:lstStyle/>
          <a:p>
            <a:pPr marL="171623" indent="-171623" defTabSz="846225">
              <a:spcBef>
                <a:spcPts val="408"/>
              </a:spcBef>
              <a:buFont typeface="Arial" panose="020B0604020202020204" pitchFamily="34" charset="0"/>
              <a:buChar char="•"/>
            </a:pPr>
            <a:r>
              <a:rPr lang="en-US" sz="1100">
                <a:latin typeface="Segoe UI" panose="020B0502040204020203" pitchFamily="34" charset="0"/>
                <a:ea typeface="Intel Clear" panose="020B0604020203020204" pitchFamily="34" charset="0"/>
                <a:cs typeface="Segoe UI" panose="020B0502040204020203" pitchFamily="34" charset="0"/>
              </a:rPr>
              <a:t>Crypto Speedup (ADOX/ADCX)</a:t>
            </a:r>
          </a:p>
          <a:p>
            <a:pPr marL="171623" indent="-171623" defTabSz="846225">
              <a:spcBef>
                <a:spcPts val="408"/>
              </a:spcBef>
              <a:buFont typeface="Arial" panose="020B0604020202020204" pitchFamily="34" charset="0"/>
              <a:buChar char="•"/>
            </a:pPr>
            <a:r>
              <a:rPr lang="en-US" sz="1100">
                <a:latin typeface="Segoe UI" panose="020B0502040204020203" pitchFamily="34" charset="0"/>
                <a:ea typeface="Intel Clear" panose="020B0604020203020204" pitchFamily="34" charset="0"/>
                <a:cs typeface="Segoe UI" panose="020B0502040204020203" pitchFamily="34" charset="0"/>
              </a:rPr>
              <a:t>New Random Seed Generator (RDSEED)</a:t>
            </a:r>
          </a:p>
          <a:p>
            <a:pPr marL="171623" indent="-171623" defTabSz="846225">
              <a:spcBef>
                <a:spcPts val="408"/>
              </a:spcBef>
              <a:buFont typeface="Arial" panose="020B0604020202020204" pitchFamily="34" charset="0"/>
              <a:buChar char="•"/>
            </a:pPr>
            <a:r>
              <a:rPr lang="en-US" sz="1100">
                <a:latin typeface="Segoe UI" panose="020B0502040204020203" pitchFamily="34" charset="0"/>
                <a:ea typeface="Intel Clear" panose="020B0604020203020204" pitchFamily="34" charset="0"/>
                <a:cs typeface="Segoe UI" panose="020B0502040204020203" pitchFamily="34" charset="0"/>
              </a:rPr>
              <a:t>Supervisor Mode Access Prevention (SMAP)</a:t>
            </a:r>
          </a:p>
          <a:p>
            <a:pPr marL="171623" indent="-171623" defTabSz="846225">
              <a:spcBef>
                <a:spcPts val="408"/>
              </a:spcBef>
              <a:buFont typeface="Arial" panose="020B0604020202020204" pitchFamily="34" charset="0"/>
              <a:buChar char="•"/>
            </a:pPr>
            <a:r>
              <a:rPr lang="en-US" sz="1100">
                <a:latin typeface="Segoe UI" panose="020B0502040204020203" pitchFamily="34" charset="0"/>
                <a:ea typeface="Intel Clear" panose="020B0604020203020204" pitchFamily="34" charset="0"/>
                <a:cs typeface="Segoe UI" panose="020B0502040204020203" pitchFamily="34" charset="0"/>
              </a:rPr>
              <a:t>Virtualization exception (#VE)</a:t>
            </a:r>
          </a:p>
        </p:txBody>
      </p:sp>
      <p:sp>
        <p:nvSpPr>
          <p:cNvPr id="93" name="TextBox 92">
            <a:extLst>
              <a:ext uri="{FF2B5EF4-FFF2-40B4-BE49-F238E27FC236}">
                <a16:creationId xmlns:a16="http://schemas.microsoft.com/office/drawing/2014/main" id="{4C3E81D2-0601-4BF9-B69C-81E1A67ACCD4}"/>
              </a:ext>
            </a:extLst>
          </p:cNvPr>
          <p:cNvSpPr txBox="1"/>
          <p:nvPr/>
        </p:nvSpPr>
        <p:spPr>
          <a:xfrm>
            <a:off x="7358990" y="4269920"/>
            <a:ext cx="2294407" cy="2172341"/>
          </a:xfrm>
          <a:prstGeom prst="rect">
            <a:avLst/>
          </a:prstGeom>
          <a:noFill/>
        </p:spPr>
        <p:txBody>
          <a:bodyPr wrap="square" lIns="124347" tIns="62174" rIns="124347" bIns="62174" rtlCol="0">
            <a:spAutoFit/>
          </a:bodyPr>
          <a:lstStyle/>
          <a:p>
            <a:pPr marL="171623" indent="-171623" defTabSz="846225">
              <a:spcBef>
                <a:spcPts val="408"/>
              </a:spcBef>
              <a:buFont typeface="Arial" panose="020B0604020202020204" pitchFamily="34" charset="0"/>
              <a:buChar char="•"/>
            </a:pPr>
            <a:r>
              <a:rPr lang="en-US" sz="1100">
                <a:latin typeface="Segoe UI" panose="020B0502040204020203" pitchFamily="34" charset="0"/>
                <a:ea typeface="Intel Clear" panose="020B0604020203020204" pitchFamily="34" charset="0"/>
                <a:cs typeface="Segoe UI" panose="020B0502040204020203" pitchFamily="34" charset="0"/>
              </a:rPr>
              <a:t>Intel® Advanced Vector Extensions 512 </a:t>
            </a:r>
          </a:p>
          <a:p>
            <a:pPr marL="484475" lvl="1" indent="-171450" defTabSz="846225">
              <a:spcBef>
                <a:spcPts val="408"/>
              </a:spcBef>
              <a:buFont typeface="Arial" panose="020B0604020202020204" pitchFamily="34" charset="0"/>
              <a:buChar char="•"/>
            </a:pPr>
            <a:r>
              <a:rPr lang="en-US" sz="1100">
                <a:latin typeface="Segoe UI" panose="020B0502040204020203" pitchFamily="34" charset="0"/>
                <a:ea typeface="Intel Clear" panose="020B0604020203020204" pitchFamily="34" charset="0"/>
                <a:cs typeface="Segoe UI" panose="020B0502040204020203" pitchFamily="34" charset="0"/>
              </a:rPr>
              <a:t>(SHA Multi-Buffer performance)</a:t>
            </a:r>
            <a:r>
              <a:rPr lang="en-US" sz="1100" baseline="30000">
                <a:latin typeface="Segoe UI" panose="020B0502040204020203" pitchFamily="34" charset="0"/>
                <a:ea typeface="Intel Clear" panose="020B0604020203020204" pitchFamily="34" charset="0"/>
                <a:cs typeface="Segoe UI" panose="020B0502040204020203" pitchFamily="34" charset="0"/>
              </a:rPr>
              <a:t>1</a:t>
            </a:r>
            <a:r>
              <a:rPr lang="en-US" sz="1100">
                <a:latin typeface="Segoe UI" panose="020B0502040204020203" pitchFamily="34" charset="0"/>
                <a:ea typeface="Intel Clear" panose="020B0604020203020204" pitchFamily="34" charset="0"/>
                <a:cs typeface="Segoe UI" panose="020B0502040204020203" pitchFamily="34" charset="0"/>
              </a:rPr>
              <a:t> </a:t>
            </a:r>
          </a:p>
          <a:p>
            <a:pPr marL="171623" indent="-171623" defTabSz="846225">
              <a:spcBef>
                <a:spcPts val="408"/>
              </a:spcBef>
              <a:buFont typeface="Arial" panose="020B0604020202020204" pitchFamily="34" charset="0"/>
              <a:buChar char="•"/>
            </a:pPr>
            <a:r>
              <a:rPr lang="en-US" sz="1100">
                <a:latin typeface="Segoe UI" panose="020B0502040204020203" pitchFamily="34" charset="0"/>
                <a:ea typeface="Intel Clear" panose="020B0604020203020204" pitchFamily="34" charset="0"/>
                <a:cs typeface="Segoe UI" panose="020B0502040204020203" pitchFamily="34" charset="0"/>
              </a:rPr>
              <a:t>Intel® QuickAssist Technology (QAT) – Enhanced + Integrated</a:t>
            </a:r>
          </a:p>
          <a:p>
            <a:pPr marL="171623" indent="-171623" defTabSz="846225">
              <a:spcBef>
                <a:spcPts val="408"/>
              </a:spcBef>
              <a:buFont typeface="Arial" panose="020B0604020202020204" pitchFamily="34" charset="0"/>
              <a:buChar char="•"/>
            </a:pPr>
            <a:r>
              <a:rPr lang="en-US" sz="1100">
                <a:latin typeface="Segoe UI" panose="020B0502040204020203" pitchFamily="34" charset="0"/>
                <a:ea typeface="Intel Clear" panose="020B0604020203020204" pitchFamily="34" charset="0"/>
                <a:cs typeface="Segoe UI" panose="020B0502040204020203" pitchFamily="34" charset="0"/>
              </a:rPr>
              <a:t>Intel® Key Protection Technology (KPT)</a:t>
            </a:r>
            <a:r>
              <a:rPr lang="en-US" sz="1100" baseline="30000">
                <a:latin typeface="Segoe UI" panose="020B0502040204020203" pitchFamily="34" charset="0"/>
                <a:ea typeface="Intel Clear" panose="020B0604020203020204" pitchFamily="34" charset="0"/>
                <a:cs typeface="Segoe UI" panose="020B0502040204020203" pitchFamily="34" charset="0"/>
              </a:rPr>
              <a:t>2</a:t>
            </a:r>
            <a:r>
              <a:rPr lang="en-US" sz="1100">
                <a:latin typeface="Segoe UI" panose="020B0502040204020203" pitchFamily="34" charset="0"/>
                <a:ea typeface="Intel Clear" panose="020B0604020203020204" pitchFamily="34" charset="0"/>
                <a:cs typeface="Segoe UI" panose="020B0502040204020203" pitchFamily="34" charset="0"/>
              </a:rPr>
              <a:t>  </a:t>
            </a:r>
          </a:p>
          <a:p>
            <a:pPr marL="171623" indent="-171623" defTabSz="846225">
              <a:spcBef>
                <a:spcPts val="408"/>
              </a:spcBef>
              <a:buFont typeface="Arial" panose="020B0604020202020204" pitchFamily="34" charset="0"/>
              <a:buChar char="•"/>
            </a:pPr>
            <a:r>
              <a:rPr lang="en-US" sz="1100">
                <a:latin typeface="Segoe UI" panose="020B0502040204020203" pitchFamily="34" charset="0"/>
                <a:ea typeface="Intel Clear" panose="020B0604020203020204" pitchFamily="34" charset="0"/>
                <a:cs typeface="Segoe UI" panose="020B0502040204020203" pitchFamily="34" charset="0"/>
              </a:rPr>
              <a:t>Intel® Platform Trust Technology (PTT)</a:t>
            </a:r>
          </a:p>
        </p:txBody>
      </p:sp>
      <p:sp>
        <p:nvSpPr>
          <p:cNvPr id="94" name="Rectangle 93">
            <a:extLst>
              <a:ext uri="{FF2B5EF4-FFF2-40B4-BE49-F238E27FC236}">
                <a16:creationId xmlns:a16="http://schemas.microsoft.com/office/drawing/2014/main" id="{F70DBE4F-83E6-4547-90AE-FC1027E8C585}"/>
              </a:ext>
            </a:extLst>
          </p:cNvPr>
          <p:cNvSpPr/>
          <p:nvPr/>
        </p:nvSpPr>
        <p:spPr>
          <a:xfrm>
            <a:off x="3755960" y="2490239"/>
            <a:ext cx="2156487" cy="707886"/>
          </a:xfrm>
          <a:prstGeom prst="rect">
            <a:avLst/>
          </a:prstGeom>
        </p:spPr>
        <p:txBody>
          <a:bodyPr wrap="square">
            <a:spAutoFit/>
          </a:bodyPr>
          <a:lstStyle/>
          <a:p>
            <a:pPr algn="ctr" defTabSz="931857"/>
            <a:r>
              <a:rPr lang="en-US" sz="1400">
                <a:solidFill>
                  <a:srgbClr val="0078D7"/>
                </a:solidFill>
                <a:latin typeface="Segoe UI" panose="020B0502040204020203" pitchFamily="34" charset="0"/>
                <a:ea typeface="Intel Clear Light" panose="020B0404020203020204" pitchFamily="34" charset="0"/>
                <a:cs typeface="Segoe UI" panose="020B0502040204020203" pitchFamily="34" charset="0"/>
              </a:rPr>
              <a:t>Intel® Xeon® Processor </a:t>
            </a:r>
            <a:br>
              <a:rPr lang="en-US" sz="1400">
                <a:solidFill>
                  <a:srgbClr val="0078D7"/>
                </a:solidFill>
                <a:latin typeface="Segoe UI" panose="020B0502040204020203" pitchFamily="34" charset="0"/>
                <a:ea typeface="Intel Clear Light" panose="020B0404020203020204" pitchFamily="34" charset="0"/>
                <a:cs typeface="Segoe UI" panose="020B0502040204020203" pitchFamily="34" charset="0"/>
              </a:rPr>
            </a:br>
            <a:r>
              <a:rPr lang="en-US" sz="1400">
                <a:solidFill>
                  <a:srgbClr val="0078D7"/>
                </a:solidFill>
                <a:latin typeface="Segoe UI" panose="020B0502040204020203" pitchFamily="34" charset="0"/>
                <a:ea typeface="Intel Clear Light" panose="020B0404020203020204" pitchFamily="34" charset="0"/>
                <a:cs typeface="Segoe UI" panose="020B0502040204020203" pitchFamily="34" charset="0"/>
              </a:rPr>
              <a:t>E5 V4 Family </a:t>
            </a:r>
            <a:br>
              <a:rPr lang="en-US" sz="1600">
                <a:solidFill>
                  <a:srgbClr val="0078D7"/>
                </a:solidFill>
                <a:latin typeface="Segoe UI" panose="020B0502040204020203" pitchFamily="34" charset="0"/>
                <a:ea typeface="Intel Clear Light" panose="020B0404020203020204" pitchFamily="34" charset="0"/>
                <a:cs typeface="Segoe UI" panose="020B0502040204020203" pitchFamily="34" charset="0"/>
              </a:rPr>
            </a:br>
            <a:r>
              <a:rPr lang="en-US" sz="1200">
                <a:solidFill>
                  <a:schemeClr val="tx1">
                    <a:lumMod val="50000"/>
                  </a:schemeClr>
                </a:solidFill>
                <a:latin typeface="Segoe UI" panose="020B0502040204020203" pitchFamily="34" charset="0"/>
                <a:ea typeface="Intel Clear Light" panose="020B0404020203020204" pitchFamily="34" charset="0"/>
                <a:cs typeface="Segoe UI" panose="020B0502040204020203" pitchFamily="34" charset="0"/>
              </a:rPr>
              <a:t>(2016)</a:t>
            </a:r>
          </a:p>
        </p:txBody>
      </p:sp>
      <p:sp>
        <p:nvSpPr>
          <p:cNvPr id="95" name="Rectangle 94">
            <a:extLst>
              <a:ext uri="{FF2B5EF4-FFF2-40B4-BE49-F238E27FC236}">
                <a16:creationId xmlns:a16="http://schemas.microsoft.com/office/drawing/2014/main" id="{E6920FF4-E4A6-47C2-9536-02545150E60C}"/>
              </a:ext>
            </a:extLst>
          </p:cNvPr>
          <p:cNvSpPr/>
          <p:nvPr/>
        </p:nvSpPr>
        <p:spPr>
          <a:xfrm>
            <a:off x="6061628" y="2004441"/>
            <a:ext cx="1923360" cy="707886"/>
          </a:xfrm>
          <a:prstGeom prst="rect">
            <a:avLst/>
          </a:prstGeom>
        </p:spPr>
        <p:txBody>
          <a:bodyPr wrap="square">
            <a:spAutoFit/>
          </a:bodyPr>
          <a:lstStyle/>
          <a:p>
            <a:pPr algn="ctr" defTabSz="931857"/>
            <a:r>
              <a:rPr lang="en-US" sz="1400">
                <a:solidFill>
                  <a:srgbClr val="0078D7"/>
                </a:solidFill>
                <a:ea typeface="Intel Clear Light" panose="020B0404020203020204" pitchFamily="34" charset="0"/>
                <a:cs typeface="Intel Clear Light" panose="020B0404020203020204" pitchFamily="34" charset="0"/>
              </a:rPr>
              <a:t>Intel® Xeon® Scalable Processor </a:t>
            </a:r>
          </a:p>
          <a:p>
            <a:pPr algn="ctr" defTabSz="931857"/>
            <a:r>
              <a:rPr lang="en-US" sz="1200">
                <a:solidFill>
                  <a:schemeClr val="tx1">
                    <a:lumMod val="50000"/>
                  </a:schemeClr>
                </a:solidFill>
                <a:ea typeface="Intel Clear Light" panose="020B0404020203020204" pitchFamily="34" charset="0"/>
                <a:cs typeface="Intel Clear Light" panose="020B0404020203020204" pitchFamily="34" charset="0"/>
              </a:rPr>
              <a:t>(2017)</a:t>
            </a:r>
          </a:p>
        </p:txBody>
      </p:sp>
      <p:sp>
        <p:nvSpPr>
          <p:cNvPr id="96" name="Rectangle 95">
            <a:extLst>
              <a:ext uri="{FF2B5EF4-FFF2-40B4-BE49-F238E27FC236}">
                <a16:creationId xmlns:a16="http://schemas.microsoft.com/office/drawing/2014/main" id="{E9CDC997-72F0-4086-848A-3E03A657E536}"/>
              </a:ext>
            </a:extLst>
          </p:cNvPr>
          <p:cNvSpPr/>
          <p:nvPr/>
        </p:nvSpPr>
        <p:spPr>
          <a:xfrm>
            <a:off x="8291375" y="1299959"/>
            <a:ext cx="2131644" cy="954107"/>
          </a:xfrm>
          <a:prstGeom prst="rect">
            <a:avLst/>
          </a:prstGeom>
        </p:spPr>
        <p:txBody>
          <a:bodyPr wrap="square">
            <a:spAutoFit/>
          </a:bodyPr>
          <a:lstStyle/>
          <a:p>
            <a:pPr algn="ctr" defTabSz="931857"/>
            <a:r>
              <a:rPr lang="en-US" sz="1400">
                <a:solidFill>
                  <a:srgbClr val="0078D7"/>
                </a:solidFill>
                <a:ea typeface="Intel Clear Light" panose="020B0404020203020204" pitchFamily="34" charset="0"/>
                <a:cs typeface="Intel Clear Light" panose="020B0404020203020204" pitchFamily="34" charset="0"/>
              </a:rPr>
              <a:t>2nd Generation Intel® Xeon® Scalable Processor</a:t>
            </a:r>
          </a:p>
          <a:p>
            <a:pPr algn="ctr" defTabSz="931857"/>
            <a:r>
              <a:rPr lang="en-US" sz="1200">
                <a:solidFill>
                  <a:schemeClr val="tx1">
                    <a:lumMod val="50000"/>
                  </a:schemeClr>
                </a:solidFill>
                <a:ea typeface="Intel Clear Light" panose="020B0404020203020204" pitchFamily="34" charset="0"/>
                <a:cs typeface="Intel Clear Light" panose="020B0404020203020204" pitchFamily="34" charset="0"/>
              </a:rPr>
              <a:t>(2019)</a:t>
            </a:r>
            <a:endParaRPr lang="en-US" sz="1600">
              <a:solidFill>
                <a:schemeClr val="tx1">
                  <a:lumMod val="50000"/>
                </a:schemeClr>
              </a:solidFill>
              <a:ea typeface="Intel Clear Light" panose="020B0404020203020204" pitchFamily="34" charset="0"/>
              <a:cs typeface="Intel Clear Light" panose="020B0404020203020204" pitchFamily="34" charset="0"/>
            </a:endParaRPr>
          </a:p>
        </p:txBody>
      </p:sp>
      <p:sp>
        <p:nvSpPr>
          <p:cNvPr id="97" name="Rectangle 96">
            <a:extLst>
              <a:ext uri="{FF2B5EF4-FFF2-40B4-BE49-F238E27FC236}">
                <a16:creationId xmlns:a16="http://schemas.microsoft.com/office/drawing/2014/main" id="{BA3CC65D-7905-435B-8DEB-938AC063B3F0}"/>
              </a:ext>
            </a:extLst>
          </p:cNvPr>
          <p:cNvSpPr/>
          <p:nvPr/>
        </p:nvSpPr>
        <p:spPr>
          <a:xfrm>
            <a:off x="1659886" y="3079183"/>
            <a:ext cx="2189434" cy="707886"/>
          </a:xfrm>
          <a:prstGeom prst="rect">
            <a:avLst/>
          </a:prstGeom>
        </p:spPr>
        <p:txBody>
          <a:bodyPr wrap="square">
            <a:spAutoFit/>
          </a:bodyPr>
          <a:lstStyle/>
          <a:p>
            <a:pPr algn="ctr" defTabSz="931857"/>
            <a:r>
              <a:rPr lang="en-US" sz="1400">
                <a:solidFill>
                  <a:srgbClr val="0078D7"/>
                </a:solidFill>
                <a:latin typeface="Segoe UI" panose="020B0502040204020203" pitchFamily="34" charset="0"/>
                <a:ea typeface="Intel Clear Light" panose="020B0404020203020204" pitchFamily="34" charset="0"/>
                <a:cs typeface="Segoe UI" panose="020B0502040204020203" pitchFamily="34" charset="0"/>
              </a:rPr>
              <a:t>Intel® Xeon® Processor </a:t>
            </a:r>
            <a:br>
              <a:rPr lang="en-US" sz="1400">
                <a:solidFill>
                  <a:srgbClr val="0078D7"/>
                </a:solidFill>
                <a:latin typeface="Segoe UI" panose="020B0502040204020203" pitchFamily="34" charset="0"/>
                <a:ea typeface="Intel Clear Light" panose="020B0404020203020204" pitchFamily="34" charset="0"/>
                <a:cs typeface="Segoe UI" panose="020B0502040204020203" pitchFamily="34" charset="0"/>
              </a:rPr>
            </a:br>
            <a:r>
              <a:rPr lang="en-US" sz="1400">
                <a:solidFill>
                  <a:srgbClr val="0078D7"/>
                </a:solidFill>
                <a:latin typeface="Segoe UI" panose="020B0502040204020203" pitchFamily="34" charset="0"/>
                <a:ea typeface="Intel Clear Light" panose="020B0404020203020204" pitchFamily="34" charset="0"/>
                <a:cs typeface="Segoe UI" panose="020B0502040204020203" pitchFamily="34" charset="0"/>
              </a:rPr>
              <a:t>E5 V3 Family </a:t>
            </a:r>
            <a:br>
              <a:rPr lang="en-US" sz="1631">
                <a:solidFill>
                  <a:srgbClr val="FFA300"/>
                </a:solidFill>
                <a:latin typeface="Segoe UI" panose="020B0502040204020203" pitchFamily="34" charset="0"/>
                <a:ea typeface="Intel Clear Light" panose="020B0404020203020204" pitchFamily="34" charset="0"/>
                <a:cs typeface="Segoe UI" panose="020B0502040204020203" pitchFamily="34" charset="0"/>
              </a:rPr>
            </a:br>
            <a:r>
              <a:rPr lang="en-US" sz="1200">
                <a:solidFill>
                  <a:schemeClr val="tx1">
                    <a:lumMod val="50000"/>
                  </a:schemeClr>
                </a:solidFill>
                <a:latin typeface="Segoe UI" panose="020B0502040204020203" pitchFamily="34" charset="0"/>
                <a:ea typeface="Intel Clear Light" panose="020B0404020203020204" pitchFamily="34" charset="0"/>
                <a:cs typeface="Segoe UI" panose="020B0502040204020203" pitchFamily="34" charset="0"/>
              </a:rPr>
              <a:t>(2014)</a:t>
            </a:r>
            <a:endParaRPr lang="en-US" sz="1359">
              <a:solidFill>
                <a:schemeClr val="tx1">
                  <a:lumMod val="50000"/>
                </a:schemeClr>
              </a:solidFill>
              <a:latin typeface="Segoe UI" panose="020B0502040204020203" pitchFamily="34" charset="0"/>
              <a:ea typeface="Intel Clear Light" panose="020B0404020203020204" pitchFamily="34" charset="0"/>
              <a:cs typeface="Segoe UI" panose="020B0502040204020203" pitchFamily="34" charset="0"/>
            </a:endParaRPr>
          </a:p>
        </p:txBody>
      </p:sp>
      <p:pic>
        <p:nvPicPr>
          <p:cNvPr id="98" name="Picture 97">
            <a:extLst>
              <a:ext uri="{FF2B5EF4-FFF2-40B4-BE49-F238E27FC236}">
                <a16:creationId xmlns:a16="http://schemas.microsoft.com/office/drawing/2014/main" id="{013195A2-14A4-4043-97D2-FA283B3EC04C}"/>
              </a:ext>
            </a:extLst>
          </p:cNvPr>
          <p:cNvPicPr>
            <a:picLocks noChangeAspect="1"/>
          </p:cNvPicPr>
          <p:nvPr/>
        </p:nvPicPr>
        <p:blipFill>
          <a:blip r:embed="rId3"/>
          <a:stretch>
            <a:fillRect/>
          </a:stretch>
        </p:blipFill>
        <p:spPr>
          <a:xfrm>
            <a:off x="2911523" y="3962308"/>
            <a:ext cx="903353" cy="902516"/>
          </a:xfrm>
          <a:prstGeom prst="rect">
            <a:avLst/>
          </a:prstGeom>
          <a:effectLst>
            <a:outerShdw blurRad="63500" sx="102000" sy="102000" algn="ctr" rotWithShape="0">
              <a:prstClr val="black">
                <a:alpha val="40000"/>
              </a:prstClr>
            </a:outerShdw>
          </a:effectLst>
        </p:spPr>
      </p:pic>
      <p:pic>
        <p:nvPicPr>
          <p:cNvPr id="99" name="Picture 98">
            <a:extLst>
              <a:ext uri="{FF2B5EF4-FFF2-40B4-BE49-F238E27FC236}">
                <a16:creationId xmlns:a16="http://schemas.microsoft.com/office/drawing/2014/main" id="{5B5E2F3E-CBED-4CB7-B73B-D6E2C2147D98}"/>
              </a:ext>
            </a:extLst>
          </p:cNvPr>
          <p:cNvPicPr>
            <a:picLocks noChangeAspect="1"/>
          </p:cNvPicPr>
          <p:nvPr/>
        </p:nvPicPr>
        <p:blipFill>
          <a:blip r:embed="rId3"/>
          <a:stretch>
            <a:fillRect/>
          </a:stretch>
        </p:blipFill>
        <p:spPr>
          <a:xfrm>
            <a:off x="5174870" y="3393874"/>
            <a:ext cx="985474" cy="984562"/>
          </a:xfrm>
          <a:prstGeom prst="rect">
            <a:avLst/>
          </a:prstGeom>
          <a:effectLst>
            <a:outerShdw blurRad="63500" sx="102000" sy="102000" algn="ctr" rotWithShape="0">
              <a:prstClr val="black">
                <a:alpha val="40000"/>
              </a:prstClr>
            </a:outerShdw>
          </a:effectLst>
        </p:spPr>
      </p:pic>
      <p:sp>
        <p:nvSpPr>
          <p:cNvPr id="104" name="Rectangle 103">
            <a:extLst>
              <a:ext uri="{FF2B5EF4-FFF2-40B4-BE49-F238E27FC236}">
                <a16:creationId xmlns:a16="http://schemas.microsoft.com/office/drawing/2014/main" id="{C92A7B90-F605-4A58-AEF5-9FB50009E1F5}"/>
              </a:ext>
            </a:extLst>
          </p:cNvPr>
          <p:cNvSpPr/>
          <p:nvPr/>
        </p:nvSpPr>
        <p:spPr>
          <a:xfrm>
            <a:off x="379434" y="3849587"/>
            <a:ext cx="2294399" cy="2664719"/>
          </a:xfrm>
          <a:prstGeom prst="rect">
            <a:avLst/>
          </a:prstGeom>
        </p:spPr>
        <p:txBody>
          <a:bodyPr wrap="square" lIns="124347" tIns="62174" rIns="124347" bIns="62174">
            <a:spAutoFit/>
          </a:bodyPr>
          <a:lstStyle/>
          <a:p>
            <a:pPr defTabSz="932573"/>
            <a:r>
              <a:rPr lang="en-US" sz="1100" b="1" u="sng">
                <a:latin typeface="Segoe UI Semibold" panose="020B0702040204020203" pitchFamily="34" charset="0"/>
                <a:ea typeface="Intel Clear Pro" panose="020B0804020202060201" pitchFamily="34" charset="0"/>
                <a:cs typeface="Segoe UI Semibold" panose="020B0702040204020203" pitchFamily="34" charset="0"/>
              </a:rPr>
              <a:t>Previous features </a:t>
            </a:r>
            <a:endParaRPr lang="en-US" sz="1100">
              <a:latin typeface="Segoe UI Semibold" panose="020B0702040204020203" pitchFamily="34" charset="0"/>
              <a:ea typeface="Intel Clear Pro" panose="020B0804020202060201" pitchFamily="34" charset="0"/>
              <a:cs typeface="Segoe UI Semibold" panose="020B0702040204020203" pitchFamily="34" charset="0"/>
            </a:endParaRPr>
          </a:p>
          <a:p>
            <a:pPr defTabSz="932573"/>
            <a:r>
              <a:rPr lang="en-US" sz="1100">
                <a:latin typeface="Segoe UI" panose="020B0502040204020203" pitchFamily="34" charset="0"/>
                <a:ea typeface="Intel Clear" panose="020B0604020203020204" pitchFamily="34" charset="0"/>
                <a:cs typeface="Segoe UI" panose="020B0502040204020203" pitchFamily="34" charset="0"/>
              </a:rPr>
              <a:t>General Crypto Assists</a:t>
            </a:r>
          </a:p>
          <a:p>
            <a:pPr defTabSz="932573"/>
            <a:r>
              <a:rPr lang="en-US" sz="1100">
                <a:latin typeface="Segoe UI" panose="020B0502040204020203" pitchFamily="34" charset="0"/>
                <a:ea typeface="Intel Clear" panose="020B0604020203020204" pitchFamily="34" charset="0"/>
                <a:cs typeface="Segoe UI" panose="020B0502040204020203" pitchFamily="34" charset="0"/>
              </a:rPr>
              <a:t>Asymmetric/Symmetric </a:t>
            </a:r>
          </a:p>
          <a:p>
            <a:pPr defTabSz="932573"/>
            <a:r>
              <a:rPr lang="en-US" sz="1100">
                <a:latin typeface="Segoe UI" panose="020B0502040204020203" pitchFamily="34" charset="0"/>
                <a:ea typeface="Intel Clear" panose="020B0604020203020204" pitchFamily="34" charset="0"/>
                <a:cs typeface="Segoe UI" panose="020B0502040204020203" pitchFamily="34" charset="0"/>
              </a:rPr>
              <a:t>Crypto Assists</a:t>
            </a:r>
          </a:p>
          <a:p>
            <a:pPr defTabSz="932573"/>
            <a:r>
              <a:rPr lang="en-US" sz="1100">
                <a:latin typeface="Segoe UI" panose="020B0502040204020203" pitchFamily="34" charset="0"/>
                <a:ea typeface="Intel Clear" panose="020B0604020203020204" pitchFamily="34" charset="0"/>
                <a:cs typeface="Segoe UI" panose="020B0502040204020203" pitchFamily="34" charset="0"/>
              </a:rPr>
              <a:t>Intel® Trusted Execution Technology (TXT)</a:t>
            </a:r>
          </a:p>
          <a:p>
            <a:pPr defTabSz="932573"/>
            <a:r>
              <a:rPr lang="en-US" sz="1100">
                <a:latin typeface="Segoe UI" panose="020B0502040204020203" pitchFamily="34" charset="0"/>
                <a:ea typeface="Intel Clear" panose="020B0604020203020204" pitchFamily="34" charset="0"/>
                <a:cs typeface="Segoe UI" panose="020B0502040204020203" pitchFamily="34" charset="0"/>
              </a:rPr>
              <a:t>Execute Disable (XD) Bit </a:t>
            </a:r>
          </a:p>
          <a:p>
            <a:pPr defTabSz="932573"/>
            <a:r>
              <a:rPr lang="en-US" sz="1100">
                <a:latin typeface="Segoe UI" panose="020B0502040204020203" pitchFamily="34" charset="0"/>
                <a:ea typeface="Intel Clear" panose="020B0604020203020204" pitchFamily="34" charset="0"/>
                <a:cs typeface="Segoe UI" panose="020B0502040204020203" pitchFamily="34" charset="0"/>
              </a:rPr>
              <a:t>Intel® Data Protection Technology (Secure Key)</a:t>
            </a:r>
          </a:p>
          <a:p>
            <a:pPr defTabSz="932573"/>
            <a:r>
              <a:rPr lang="en-US" sz="1100">
                <a:latin typeface="Segoe UI" panose="020B0502040204020203" pitchFamily="34" charset="0"/>
                <a:ea typeface="Intel Clear" panose="020B0604020203020204" pitchFamily="34" charset="0"/>
                <a:cs typeface="Segoe UI" panose="020B0502040204020203" pitchFamily="34" charset="0"/>
              </a:rPr>
              <a:t>BIOS Guard (WS)</a:t>
            </a:r>
          </a:p>
          <a:p>
            <a:pPr defTabSz="932573"/>
            <a:r>
              <a:rPr lang="en-US" sz="1100">
                <a:latin typeface="Segoe UI" panose="020B0502040204020203" pitchFamily="34" charset="0"/>
                <a:ea typeface="Intel Clear" panose="020B0604020203020204" pitchFamily="34" charset="0"/>
                <a:cs typeface="Segoe UI" panose="020B0502040204020203" pitchFamily="34" charset="0"/>
              </a:rPr>
              <a:t>PCH-Dynamic Random Number Generator (RDRAND)</a:t>
            </a:r>
          </a:p>
          <a:p>
            <a:pPr defTabSz="725335"/>
            <a:r>
              <a:rPr lang="en-US" sz="1100">
                <a:latin typeface="Segoe UI" panose="020B0502040204020203" pitchFamily="34" charset="0"/>
                <a:ea typeface="Intel Clear" panose="020B0604020203020204" pitchFamily="34" charset="0"/>
                <a:cs typeface="Segoe UI" panose="020B0502040204020203" pitchFamily="34" charset="0"/>
              </a:rPr>
              <a:t>Intel® Platform Protection Technology</a:t>
            </a:r>
          </a:p>
          <a:p>
            <a:pPr defTabSz="725335"/>
            <a:r>
              <a:rPr lang="en-US" sz="1100">
                <a:latin typeface="Segoe UI" panose="020B0502040204020203" pitchFamily="34" charset="0"/>
                <a:ea typeface="Intel Clear" panose="020B0604020203020204" pitchFamily="34" charset="0"/>
                <a:cs typeface="Segoe UI" panose="020B0502040204020203" pitchFamily="34" charset="0"/>
              </a:rPr>
              <a:t>(OS Guard) - SMEP</a:t>
            </a:r>
          </a:p>
        </p:txBody>
      </p:sp>
      <p:sp>
        <p:nvSpPr>
          <p:cNvPr id="105" name="TextBox 104">
            <a:extLst>
              <a:ext uri="{FF2B5EF4-FFF2-40B4-BE49-F238E27FC236}">
                <a16:creationId xmlns:a16="http://schemas.microsoft.com/office/drawing/2014/main" id="{99EF945E-4836-4AB2-AF5B-70F302E4BEC2}"/>
              </a:ext>
            </a:extLst>
          </p:cNvPr>
          <p:cNvSpPr txBox="1"/>
          <p:nvPr/>
        </p:nvSpPr>
        <p:spPr>
          <a:xfrm>
            <a:off x="9653397" y="3818002"/>
            <a:ext cx="2294405" cy="1295113"/>
          </a:xfrm>
          <a:prstGeom prst="rect">
            <a:avLst/>
          </a:prstGeom>
          <a:noFill/>
        </p:spPr>
        <p:txBody>
          <a:bodyPr wrap="square" lIns="124347" tIns="62174" rIns="124347" bIns="62174" rtlCol="0">
            <a:spAutoFit/>
          </a:bodyPr>
          <a:lstStyle/>
          <a:p>
            <a:pPr marL="171623" indent="-171623" defTabSz="846225">
              <a:spcBef>
                <a:spcPts val="408"/>
              </a:spcBef>
              <a:buFont typeface="Arial" panose="020B0604020202020204" pitchFamily="34" charset="0"/>
              <a:buChar char="•"/>
            </a:pPr>
            <a:r>
              <a:rPr lang="en-US" sz="1100">
                <a:latin typeface="Segoe UI Semibold" panose="020B0702040204020203" pitchFamily="34" charset="0"/>
                <a:ea typeface="Intel Clear" panose="020B0604020203020204" pitchFamily="34" charset="0"/>
                <a:cs typeface="Segoe UI Semibold" panose="020B0702040204020203" pitchFamily="34" charset="0"/>
              </a:rPr>
              <a:t>Intel® Security Libraries for Data Center (Intel® SecL-DC)</a:t>
            </a:r>
          </a:p>
          <a:p>
            <a:pPr marL="171623" indent="-171623" defTabSz="846225">
              <a:spcBef>
                <a:spcPts val="408"/>
              </a:spcBef>
              <a:buFont typeface="Arial" panose="020B0604020202020204" pitchFamily="34" charset="0"/>
              <a:buChar char="•"/>
            </a:pPr>
            <a:r>
              <a:rPr lang="en-US" sz="1100">
                <a:latin typeface="Segoe UI Semibold" panose="020B0702040204020203" pitchFamily="34" charset="0"/>
                <a:ea typeface="Intel Clear" panose="020B0604020203020204" pitchFamily="34" charset="0"/>
                <a:cs typeface="Segoe UI Semibold" panose="020B0702040204020203" pitchFamily="34" charset="0"/>
              </a:rPr>
              <a:t>Intel® Threat Detection Technology (Intel® TDT)</a:t>
            </a:r>
          </a:p>
          <a:p>
            <a:pPr marL="171623" indent="-171623" defTabSz="846225">
              <a:spcBef>
                <a:spcPts val="408"/>
              </a:spcBef>
              <a:buFont typeface="Arial" panose="020B0604020202020204" pitchFamily="34" charset="0"/>
              <a:buChar char="•"/>
            </a:pPr>
            <a:r>
              <a:rPr lang="en-US" sz="1100">
                <a:latin typeface="Segoe UI Semibold" panose="020B0702040204020203" pitchFamily="34" charset="0"/>
                <a:ea typeface="Intel Clear" panose="020B0604020203020204" pitchFamily="34" charset="0"/>
                <a:cs typeface="Segoe UI Semibold" panose="020B0702040204020203" pitchFamily="34" charset="0"/>
              </a:rPr>
              <a:t>Intel® Security Essentials</a:t>
            </a:r>
          </a:p>
          <a:p>
            <a:pPr marL="171450" indent="-171450" defTabSz="846225">
              <a:spcBef>
                <a:spcPts val="408"/>
              </a:spcBef>
              <a:buFont typeface="Arial" panose="020B0604020202020204" pitchFamily="34" charset="0"/>
              <a:buChar char="•"/>
            </a:pPr>
            <a:endParaRPr lang="en-US" sz="1100" b="1">
              <a:latin typeface="Segoe UI" panose="020B0502040204020203" pitchFamily="34" charset="0"/>
              <a:ea typeface="Intel Clear" panose="020B0604020203020204" pitchFamily="34" charset="0"/>
              <a:cs typeface="Segoe UI" panose="020B0502040204020203" pitchFamily="34" charset="0"/>
            </a:endParaRPr>
          </a:p>
        </p:txBody>
      </p:sp>
      <p:pic>
        <p:nvPicPr>
          <p:cNvPr id="106" name="Picture 105">
            <a:extLst>
              <a:ext uri="{FF2B5EF4-FFF2-40B4-BE49-F238E27FC236}">
                <a16:creationId xmlns:a16="http://schemas.microsoft.com/office/drawing/2014/main" id="{C93EC5B8-2F2E-43A1-BBDC-F54F7697080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692355" y="2243361"/>
            <a:ext cx="1174082" cy="1172997"/>
          </a:xfrm>
          <a:prstGeom prst="rect">
            <a:avLst/>
          </a:prstGeom>
          <a:effectLst>
            <a:outerShdw blurRad="63500" sx="102000" sy="102000" algn="ctr" rotWithShape="0">
              <a:prstClr val="black">
                <a:alpha val="40000"/>
              </a:prstClr>
            </a:outerShdw>
          </a:effectLst>
        </p:spPr>
      </p:pic>
      <p:sp>
        <p:nvSpPr>
          <p:cNvPr id="107" name="Text Placeholder 16">
            <a:extLst>
              <a:ext uri="{FF2B5EF4-FFF2-40B4-BE49-F238E27FC236}">
                <a16:creationId xmlns:a16="http://schemas.microsoft.com/office/drawing/2014/main" id="{624423AF-8D4E-4913-9D57-651EAE2E2296}"/>
              </a:ext>
            </a:extLst>
          </p:cNvPr>
          <p:cNvSpPr txBox="1">
            <a:spLocks/>
          </p:cNvSpPr>
          <p:nvPr/>
        </p:nvSpPr>
        <p:spPr>
          <a:xfrm>
            <a:off x="9468884" y="6557378"/>
            <a:ext cx="3188581" cy="321050"/>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lang="fr-FR" sz="2400" kern="1200" spc="0" baseline="0">
                <a:gradFill>
                  <a:gsLst>
                    <a:gs pos="1250">
                      <a:schemeClr val="tx2"/>
                    </a:gs>
                    <a:gs pos="99000">
                      <a:schemeClr val="tx2"/>
                    </a:gs>
                  </a:gsLst>
                  <a:lin ang="5400000" scaled="0"/>
                </a:gradFill>
                <a:latin typeface="Segoe UI Semibold" panose="020B0702040204020203" pitchFamily="34" charset="0"/>
                <a:ea typeface="+mn-ea"/>
                <a:cs typeface="Segoe UI Semibold" panose="020B0702040204020203" pitchFamily="34" charset="0"/>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65000"/>
              </a:lnSpc>
              <a:buNone/>
            </a:pPr>
            <a:r>
              <a:rPr lang="en-US" sz="1100">
                <a:solidFill>
                  <a:schemeClr val="tx1"/>
                </a:solidFill>
                <a:latin typeface="Segoe UI" panose="020B0502040204020203" pitchFamily="34" charset="0"/>
                <a:cs typeface="Segoe UI" panose="020B0502040204020203" pitchFamily="34" charset="0"/>
              </a:rPr>
              <a:t>1. per-core improvements</a:t>
            </a:r>
          </a:p>
          <a:p>
            <a:pPr marL="0" indent="0">
              <a:lnSpc>
                <a:spcPct val="65000"/>
              </a:lnSpc>
              <a:buNone/>
            </a:pPr>
            <a:r>
              <a:rPr lang="en-US" sz="1100">
                <a:solidFill>
                  <a:schemeClr val="tx1"/>
                </a:solidFill>
                <a:latin typeface="Segoe UI" panose="020B0502040204020203" pitchFamily="34" charset="0"/>
                <a:cs typeface="Segoe UI" panose="020B0502040204020203" pitchFamily="34" charset="0"/>
              </a:rPr>
              <a:t>2.  with Integrated Intel® QAT + Intel® PTT </a:t>
            </a:r>
          </a:p>
        </p:txBody>
      </p:sp>
      <p:pic>
        <p:nvPicPr>
          <p:cNvPr id="108" name="Picture 107">
            <a:extLst>
              <a:ext uri="{FF2B5EF4-FFF2-40B4-BE49-F238E27FC236}">
                <a16:creationId xmlns:a16="http://schemas.microsoft.com/office/drawing/2014/main" id="{169C2907-831B-4143-8B22-90157266E4A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97947" y="2774845"/>
            <a:ext cx="1174082" cy="1172997"/>
          </a:xfrm>
          <a:prstGeom prst="rect">
            <a:avLst/>
          </a:prstGeom>
          <a:effectLst>
            <a:outerShdw blurRad="63500" sx="102000" sy="102000" algn="ctr" rotWithShape="0">
              <a:prstClr val="black">
                <a:alpha val="40000"/>
              </a:prstClr>
            </a:outerShdw>
          </a:effectLst>
        </p:spPr>
      </p:pic>
      <p:sp>
        <p:nvSpPr>
          <p:cNvPr id="111" name="Rectangle 110">
            <a:extLst>
              <a:ext uri="{FF2B5EF4-FFF2-40B4-BE49-F238E27FC236}">
                <a16:creationId xmlns:a16="http://schemas.microsoft.com/office/drawing/2014/main" id="{2857B892-6FED-477B-A62D-16401416F07E}"/>
              </a:ext>
            </a:extLst>
          </p:cNvPr>
          <p:cNvSpPr/>
          <p:nvPr/>
        </p:nvSpPr>
        <p:spPr>
          <a:xfrm>
            <a:off x="0" y="6571446"/>
            <a:ext cx="4248473" cy="276999"/>
          </a:xfrm>
          <a:prstGeom prst="rect">
            <a:avLst/>
          </a:prstGeom>
        </p:spPr>
        <p:txBody>
          <a:bodyPr wrap="square">
            <a:spAutoFit/>
          </a:bodyPr>
          <a:lstStyle/>
          <a:p>
            <a:pPr lvl="1">
              <a:lnSpc>
                <a:spcPct val="100000"/>
              </a:lnSpc>
              <a:spcBef>
                <a:spcPts val="1200"/>
              </a:spcBef>
            </a:pPr>
            <a:r>
              <a:rPr lang="fr-FR" sz="1200"/>
              <a:t>Intel Source</a:t>
            </a:r>
            <a:endParaRPr lang="en-US" sz="1200"/>
          </a:p>
        </p:txBody>
      </p:sp>
      <p:sp>
        <p:nvSpPr>
          <p:cNvPr id="117" name="Text Placeholder 113">
            <a:extLst>
              <a:ext uri="{FF2B5EF4-FFF2-40B4-BE49-F238E27FC236}">
                <a16:creationId xmlns:a16="http://schemas.microsoft.com/office/drawing/2014/main" id="{C1352719-B932-4573-A84A-4D79664CDB64}"/>
              </a:ext>
            </a:extLst>
          </p:cNvPr>
          <p:cNvSpPr>
            <a:spLocks noGrp="1"/>
          </p:cNvSpPr>
          <p:nvPr>
            <p:ph type="body" sz="quarter" idx="10"/>
          </p:nvPr>
        </p:nvSpPr>
        <p:spPr>
          <a:xfrm>
            <a:off x="287561" y="1381823"/>
            <a:ext cx="8297391" cy="683264"/>
          </a:xfrm>
        </p:spPr>
        <p:txBody>
          <a:bodyPr/>
          <a:lstStyle/>
          <a:p>
            <a:r>
              <a:rPr lang="en-GB" sz="1800"/>
              <a:t>Intel® Software Guard Extension (SGX) instructions supported with Intel® Xeon® processor E3 v5</a:t>
            </a:r>
            <a:endParaRPr lang="en-US" sz="1800"/>
          </a:p>
        </p:txBody>
      </p:sp>
    </p:spTree>
    <p:extLst>
      <p:ext uri="{BB962C8B-B14F-4D97-AF65-F5344CB8AC3E}">
        <p14:creationId xmlns:p14="http://schemas.microsoft.com/office/powerpoint/2010/main" val="3061915784"/>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91F9C55-630D-4C76-B79D-5ED61177AD27}"/>
              </a:ext>
            </a:extLst>
          </p:cNvPr>
          <p:cNvPicPr>
            <a:picLocks noChangeAspect="1"/>
          </p:cNvPicPr>
          <p:nvPr/>
        </p:nvPicPr>
        <p:blipFill rotWithShape="1">
          <a:blip r:embed="rId2"/>
          <a:srcRect l="25304" t="11824"/>
          <a:stretch/>
        </p:blipFill>
        <p:spPr>
          <a:xfrm>
            <a:off x="1189037" y="1442028"/>
            <a:ext cx="8710140" cy="4406552"/>
          </a:xfrm>
          <a:prstGeom prst="rect">
            <a:avLst/>
          </a:prstGeom>
        </p:spPr>
      </p:pic>
      <p:grpSp>
        <p:nvGrpSpPr>
          <p:cNvPr id="6" name="Groupe 13">
            <a:extLst>
              <a:ext uri="{FF2B5EF4-FFF2-40B4-BE49-F238E27FC236}">
                <a16:creationId xmlns:a16="http://schemas.microsoft.com/office/drawing/2014/main" id="{69AEC79A-0890-4255-A796-A8E06FEBD4D3}"/>
              </a:ext>
            </a:extLst>
          </p:cNvPr>
          <p:cNvGrpSpPr/>
          <p:nvPr/>
        </p:nvGrpSpPr>
        <p:grpSpPr>
          <a:xfrm>
            <a:off x="4293967" y="3100516"/>
            <a:ext cx="1250140" cy="357483"/>
            <a:chOff x="2085137" y="2121526"/>
            <a:chExt cx="1417753" cy="405411"/>
          </a:xfrm>
        </p:grpSpPr>
        <p:pic>
          <p:nvPicPr>
            <p:cNvPr id="7" name="Graphic 44">
              <a:extLst>
                <a:ext uri="{FF2B5EF4-FFF2-40B4-BE49-F238E27FC236}">
                  <a16:creationId xmlns:a16="http://schemas.microsoft.com/office/drawing/2014/main" id="{1C095A4D-7D2D-4C36-9578-DEF916CF0C0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85137" y="2204774"/>
              <a:ext cx="322163" cy="322163"/>
            </a:xfrm>
            <a:prstGeom prst="rect">
              <a:avLst/>
            </a:prstGeom>
          </p:spPr>
        </p:pic>
        <p:sp>
          <p:nvSpPr>
            <p:cNvPr id="8" name="Rectangle 7">
              <a:extLst>
                <a:ext uri="{FF2B5EF4-FFF2-40B4-BE49-F238E27FC236}">
                  <a16:creationId xmlns:a16="http://schemas.microsoft.com/office/drawing/2014/main" id="{8FADBAD4-2053-4D6B-8C8D-CDA0D653A9BF}"/>
                </a:ext>
              </a:extLst>
            </p:cNvPr>
            <p:cNvSpPr/>
            <p:nvPr/>
          </p:nvSpPr>
          <p:spPr>
            <a:xfrm>
              <a:off x="2288258" y="2121526"/>
              <a:ext cx="1214632" cy="287959"/>
            </a:xfrm>
            <a:prstGeom prst="rect">
              <a:avLst/>
            </a:prstGeom>
          </p:spPr>
          <p:txBody>
            <a:bodyPr wrap="square">
              <a:spAutoFit/>
            </a:bodyPr>
            <a:lstStyle/>
            <a:p>
              <a:r>
                <a:rPr lang="en-US" sz="1050"/>
                <a:t>Symmetric Key</a:t>
              </a:r>
              <a:endParaRPr lang="fr-FR" sz="1050"/>
            </a:p>
          </p:txBody>
        </p:sp>
      </p:grpSp>
      <p:grpSp>
        <p:nvGrpSpPr>
          <p:cNvPr id="9" name="Groupe 13">
            <a:extLst>
              <a:ext uri="{FF2B5EF4-FFF2-40B4-BE49-F238E27FC236}">
                <a16:creationId xmlns:a16="http://schemas.microsoft.com/office/drawing/2014/main" id="{005D216A-4BB8-474D-8115-A9EA6D85A0BD}"/>
              </a:ext>
            </a:extLst>
          </p:cNvPr>
          <p:cNvGrpSpPr/>
          <p:nvPr/>
        </p:nvGrpSpPr>
        <p:grpSpPr>
          <a:xfrm>
            <a:off x="5686962" y="3902319"/>
            <a:ext cx="988476" cy="415498"/>
            <a:chOff x="2085137" y="2121526"/>
            <a:chExt cx="1121006" cy="471204"/>
          </a:xfrm>
        </p:grpSpPr>
        <p:pic>
          <p:nvPicPr>
            <p:cNvPr id="10" name="Graphic 44">
              <a:extLst>
                <a:ext uri="{FF2B5EF4-FFF2-40B4-BE49-F238E27FC236}">
                  <a16:creationId xmlns:a16="http://schemas.microsoft.com/office/drawing/2014/main" id="{0A732FA2-DEE9-4494-9DC7-55D9E95B1BC6}"/>
                </a:ext>
              </a:extLst>
            </p:cNvPr>
            <p:cNvPicPr>
              <a:picLocks noChangeAspect="1"/>
            </p:cNvPicPr>
            <p:nvPr/>
          </p:nvPicPr>
          <p:blipFill>
            <a:blip r:embed="rId3">
              <a:extLst>
                <a:ext uri="{96DAC541-7B7A-43D3-8B79-37D633B846F1}">
                  <asvg:svgBlip xmlns:asvg="http://schemas.microsoft.com/office/drawing/2016/SVG/main" r:embed="rId5"/>
                </a:ext>
              </a:extLst>
            </a:blip>
            <a:stretch>
              <a:fillRect/>
            </a:stretch>
          </p:blipFill>
          <p:spPr>
            <a:xfrm>
              <a:off x="2085137" y="2204774"/>
              <a:ext cx="322163" cy="322163"/>
            </a:xfrm>
            <a:prstGeom prst="rect">
              <a:avLst/>
            </a:prstGeom>
          </p:spPr>
        </p:pic>
        <p:sp>
          <p:nvSpPr>
            <p:cNvPr id="11" name="Rectangle 10">
              <a:extLst>
                <a:ext uri="{FF2B5EF4-FFF2-40B4-BE49-F238E27FC236}">
                  <a16:creationId xmlns:a16="http://schemas.microsoft.com/office/drawing/2014/main" id="{0A7E455C-2A74-4276-A530-EB3D9BF3245D}"/>
                </a:ext>
              </a:extLst>
            </p:cNvPr>
            <p:cNvSpPr/>
            <p:nvPr/>
          </p:nvSpPr>
          <p:spPr>
            <a:xfrm>
              <a:off x="2288259" y="2121526"/>
              <a:ext cx="917884" cy="471204"/>
            </a:xfrm>
            <a:prstGeom prst="rect">
              <a:avLst/>
            </a:prstGeom>
          </p:spPr>
          <p:txBody>
            <a:bodyPr wrap="square">
              <a:spAutoFit/>
            </a:bodyPr>
            <a:lstStyle/>
            <a:p>
              <a:r>
                <a:rPr lang="en-US" sz="1050"/>
                <a:t>Symmetric</a:t>
              </a:r>
            </a:p>
            <a:p>
              <a:r>
                <a:rPr lang="en-US" sz="1050"/>
                <a:t>Key</a:t>
              </a:r>
              <a:endParaRPr lang="fr-FR" sz="1050"/>
            </a:p>
          </p:txBody>
        </p:sp>
      </p:grpSp>
      <p:sp>
        <p:nvSpPr>
          <p:cNvPr id="12" name="Espace réservé du texte 4">
            <a:extLst>
              <a:ext uri="{FF2B5EF4-FFF2-40B4-BE49-F238E27FC236}">
                <a16:creationId xmlns:a16="http://schemas.microsoft.com/office/drawing/2014/main" id="{84B945B3-8F94-453F-94DF-1391F378FFDD}"/>
              </a:ext>
            </a:extLst>
          </p:cNvPr>
          <p:cNvSpPr>
            <a:spLocks noGrp="1"/>
          </p:cNvSpPr>
          <p:nvPr>
            <p:ph type="body" sz="quarter" idx="10"/>
          </p:nvPr>
        </p:nvSpPr>
        <p:spPr>
          <a:xfrm>
            <a:off x="808036" y="5968250"/>
            <a:ext cx="5373841" cy="461665"/>
          </a:xfrm>
        </p:spPr>
        <p:txBody>
          <a:bodyPr/>
          <a:lstStyle/>
          <a:p>
            <a:pPr marL="342900" indent="-342900">
              <a:buFont typeface="Arial" panose="020B0604020202020204" pitchFamily="34" charset="0"/>
              <a:buChar char="•"/>
            </a:pPr>
            <a:r>
              <a:rPr lang="en-US" sz="2000"/>
              <a:t>Establish trust between Enclave A et B</a:t>
            </a:r>
          </a:p>
        </p:txBody>
      </p:sp>
      <p:cxnSp>
        <p:nvCxnSpPr>
          <p:cNvPr id="13" name="Straight Connector 12">
            <a:extLst>
              <a:ext uri="{FF2B5EF4-FFF2-40B4-BE49-F238E27FC236}">
                <a16:creationId xmlns:a16="http://schemas.microsoft.com/office/drawing/2014/main" id="{44870171-47D5-4E74-8FF8-A9882EF12666}"/>
              </a:ext>
            </a:extLst>
          </p:cNvPr>
          <p:cNvCxnSpPr/>
          <p:nvPr/>
        </p:nvCxnSpPr>
        <p:spPr>
          <a:xfrm>
            <a:off x="1263177" y="5719893"/>
            <a:ext cx="9205783" cy="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nvGrpSpPr>
          <p:cNvPr id="14" name="Group 13">
            <a:extLst>
              <a:ext uri="{FF2B5EF4-FFF2-40B4-BE49-F238E27FC236}">
                <a16:creationId xmlns:a16="http://schemas.microsoft.com/office/drawing/2014/main" id="{E45EAA2A-7B06-4167-B577-E9E85164E56E}"/>
              </a:ext>
            </a:extLst>
          </p:cNvPr>
          <p:cNvGrpSpPr/>
          <p:nvPr/>
        </p:nvGrpSpPr>
        <p:grpSpPr>
          <a:xfrm>
            <a:off x="4543002" y="2608462"/>
            <a:ext cx="486032" cy="481913"/>
            <a:chOff x="5585255" y="4176582"/>
            <a:chExt cx="486032" cy="481913"/>
          </a:xfrm>
        </p:grpSpPr>
        <p:sp>
          <p:nvSpPr>
            <p:cNvPr id="15" name="Oval 14">
              <a:extLst>
                <a:ext uri="{FF2B5EF4-FFF2-40B4-BE49-F238E27FC236}">
                  <a16:creationId xmlns:a16="http://schemas.microsoft.com/office/drawing/2014/main" id="{893B7C76-9BFC-4AE3-86D1-C5FEE1677E3F}"/>
                </a:ext>
              </a:extLst>
            </p:cNvPr>
            <p:cNvSpPr/>
            <p:nvPr/>
          </p:nvSpPr>
          <p:spPr bwMode="auto">
            <a:xfrm>
              <a:off x="5585255" y="4176582"/>
              <a:ext cx="486032" cy="481913"/>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fr-FR" sz="2000">
                <a:solidFill>
                  <a:schemeClr val="bg1"/>
                </a:solidFill>
                <a:ea typeface="Segoe UI" pitchFamily="34" charset="0"/>
                <a:cs typeface="Segoe UI" pitchFamily="34" charset="0"/>
              </a:endParaRPr>
            </a:p>
          </p:txBody>
        </p:sp>
        <p:sp>
          <p:nvSpPr>
            <p:cNvPr id="16" name="TextBox 15">
              <a:extLst>
                <a:ext uri="{FF2B5EF4-FFF2-40B4-BE49-F238E27FC236}">
                  <a16:creationId xmlns:a16="http://schemas.microsoft.com/office/drawing/2014/main" id="{B368DADA-E490-486D-9A44-99314589505C}"/>
                </a:ext>
              </a:extLst>
            </p:cNvPr>
            <p:cNvSpPr txBox="1"/>
            <p:nvPr/>
          </p:nvSpPr>
          <p:spPr>
            <a:xfrm>
              <a:off x="5762828" y="4263651"/>
              <a:ext cx="271849" cy="307777"/>
            </a:xfrm>
            <a:prstGeom prst="rect">
              <a:avLst/>
            </a:prstGeom>
            <a:noFill/>
          </p:spPr>
          <p:txBody>
            <a:bodyPr wrap="square" lIns="0" tIns="0" rIns="0" bIns="0" rtlCol="0">
              <a:spAutoFit/>
            </a:bodyPr>
            <a:lstStyle/>
            <a:p>
              <a:pPr algn="l"/>
              <a:r>
                <a:rPr lang="fr-FR" sz="2000">
                  <a:solidFill>
                    <a:schemeClr val="bg1"/>
                  </a:solidFill>
                </a:rPr>
                <a:t>1</a:t>
              </a:r>
            </a:p>
          </p:txBody>
        </p:sp>
      </p:grpSp>
      <p:grpSp>
        <p:nvGrpSpPr>
          <p:cNvPr id="17" name="Group 16">
            <a:extLst>
              <a:ext uri="{FF2B5EF4-FFF2-40B4-BE49-F238E27FC236}">
                <a16:creationId xmlns:a16="http://schemas.microsoft.com/office/drawing/2014/main" id="{436E65CE-BE65-4646-887E-0F67326DE82D}"/>
              </a:ext>
            </a:extLst>
          </p:cNvPr>
          <p:cNvGrpSpPr/>
          <p:nvPr/>
        </p:nvGrpSpPr>
        <p:grpSpPr>
          <a:xfrm>
            <a:off x="7737711" y="2307811"/>
            <a:ext cx="486032" cy="481913"/>
            <a:chOff x="5585255" y="4176582"/>
            <a:chExt cx="486032" cy="481913"/>
          </a:xfrm>
        </p:grpSpPr>
        <p:sp>
          <p:nvSpPr>
            <p:cNvPr id="18" name="Oval 17">
              <a:extLst>
                <a:ext uri="{FF2B5EF4-FFF2-40B4-BE49-F238E27FC236}">
                  <a16:creationId xmlns:a16="http://schemas.microsoft.com/office/drawing/2014/main" id="{2783E59F-628C-4355-B99B-B5792DAFDF78}"/>
                </a:ext>
              </a:extLst>
            </p:cNvPr>
            <p:cNvSpPr/>
            <p:nvPr/>
          </p:nvSpPr>
          <p:spPr bwMode="auto">
            <a:xfrm>
              <a:off x="5585255" y="4176582"/>
              <a:ext cx="486032" cy="481913"/>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fr-FR" sz="2000">
                <a:solidFill>
                  <a:schemeClr val="bg1"/>
                </a:solidFill>
                <a:ea typeface="Segoe UI" pitchFamily="34" charset="0"/>
                <a:cs typeface="Segoe UI" pitchFamily="34" charset="0"/>
              </a:endParaRPr>
            </a:p>
          </p:txBody>
        </p:sp>
        <p:sp>
          <p:nvSpPr>
            <p:cNvPr id="19" name="TextBox 18">
              <a:extLst>
                <a:ext uri="{FF2B5EF4-FFF2-40B4-BE49-F238E27FC236}">
                  <a16:creationId xmlns:a16="http://schemas.microsoft.com/office/drawing/2014/main" id="{B7BD14AF-E963-4265-AA00-2A8F49B3349C}"/>
                </a:ext>
              </a:extLst>
            </p:cNvPr>
            <p:cNvSpPr txBox="1"/>
            <p:nvPr/>
          </p:nvSpPr>
          <p:spPr>
            <a:xfrm>
              <a:off x="5762828" y="4263651"/>
              <a:ext cx="271849" cy="307777"/>
            </a:xfrm>
            <a:prstGeom prst="rect">
              <a:avLst/>
            </a:prstGeom>
            <a:noFill/>
          </p:spPr>
          <p:txBody>
            <a:bodyPr wrap="square" lIns="0" tIns="0" rIns="0" bIns="0" rtlCol="0">
              <a:spAutoFit/>
            </a:bodyPr>
            <a:lstStyle/>
            <a:p>
              <a:pPr algn="l"/>
              <a:r>
                <a:rPr lang="fr-FR" sz="2000">
                  <a:solidFill>
                    <a:schemeClr val="bg1"/>
                  </a:solidFill>
                </a:rPr>
                <a:t>2</a:t>
              </a:r>
            </a:p>
          </p:txBody>
        </p:sp>
      </p:grpSp>
      <p:grpSp>
        <p:nvGrpSpPr>
          <p:cNvPr id="20" name="Group 19">
            <a:extLst>
              <a:ext uri="{FF2B5EF4-FFF2-40B4-BE49-F238E27FC236}">
                <a16:creationId xmlns:a16="http://schemas.microsoft.com/office/drawing/2014/main" id="{73D743F0-4F55-439C-865B-7FDBC7001EF2}"/>
              </a:ext>
            </a:extLst>
          </p:cNvPr>
          <p:cNvGrpSpPr/>
          <p:nvPr/>
        </p:nvGrpSpPr>
        <p:grpSpPr>
          <a:xfrm>
            <a:off x="5845473" y="3022312"/>
            <a:ext cx="486032" cy="481913"/>
            <a:chOff x="5585255" y="4176582"/>
            <a:chExt cx="486032" cy="481913"/>
          </a:xfrm>
        </p:grpSpPr>
        <p:sp>
          <p:nvSpPr>
            <p:cNvPr id="21" name="Oval 20">
              <a:extLst>
                <a:ext uri="{FF2B5EF4-FFF2-40B4-BE49-F238E27FC236}">
                  <a16:creationId xmlns:a16="http://schemas.microsoft.com/office/drawing/2014/main" id="{77D39121-C8EC-4A84-A9BB-81D83E703D7C}"/>
                </a:ext>
              </a:extLst>
            </p:cNvPr>
            <p:cNvSpPr/>
            <p:nvPr/>
          </p:nvSpPr>
          <p:spPr bwMode="auto">
            <a:xfrm>
              <a:off x="5585255" y="4176582"/>
              <a:ext cx="486032" cy="481913"/>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fr-FR" sz="2000">
                <a:solidFill>
                  <a:schemeClr val="bg1"/>
                </a:solidFill>
                <a:ea typeface="Segoe UI" pitchFamily="34" charset="0"/>
                <a:cs typeface="Segoe UI" pitchFamily="34" charset="0"/>
              </a:endParaRPr>
            </a:p>
          </p:txBody>
        </p:sp>
        <p:sp>
          <p:nvSpPr>
            <p:cNvPr id="22" name="TextBox 21">
              <a:extLst>
                <a:ext uri="{FF2B5EF4-FFF2-40B4-BE49-F238E27FC236}">
                  <a16:creationId xmlns:a16="http://schemas.microsoft.com/office/drawing/2014/main" id="{20B8BCEC-1AF5-47EE-BCEC-74A8CD107E37}"/>
                </a:ext>
              </a:extLst>
            </p:cNvPr>
            <p:cNvSpPr txBox="1"/>
            <p:nvPr/>
          </p:nvSpPr>
          <p:spPr>
            <a:xfrm>
              <a:off x="5762828" y="4263651"/>
              <a:ext cx="271849" cy="307777"/>
            </a:xfrm>
            <a:prstGeom prst="rect">
              <a:avLst/>
            </a:prstGeom>
            <a:noFill/>
          </p:spPr>
          <p:txBody>
            <a:bodyPr wrap="square" lIns="0" tIns="0" rIns="0" bIns="0" rtlCol="0">
              <a:spAutoFit/>
            </a:bodyPr>
            <a:lstStyle/>
            <a:p>
              <a:pPr algn="l"/>
              <a:r>
                <a:rPr lang="fr-FR" sz="2000">
                  <a:solidFill>
                    <a:schemeClr val="bg1"/>
                  </a:solidFill>
                </a:rPr>
                <a:t>3</a:t>
              </a:r>
            </a:p>
          </p:txBody>
        </p:sp>
      </p:grpSp>
      <p:grpSp>
        <p:nvGrpSpPr>
          <p:cNvPr id="23" name="Group 22">
            <a:extLst>
              <a:ext uri="{FF2B5EF4-FFF2-40B4-BE49-F238E27FC236}">
                <a16:creationId xmlns:a16="http://schemas.microsoft.com/office/drawing/2014/main" id="{332C6FD8-2247-48D5-AFB5-BC8FE27B11B1}"/>
              </a:ext>
            </a:extLst>
          </p:cNvPr>
          <p:cNvGrpSpPr/>
          <p:nvPr/>
        </p:nvGrpSpPr>
        <p:grpSpPr>
          <a:xfrm>
            <a:off x="9131743" y="1247975"/>
            <a:ext cx="2848438" cy="1565654"/>
            <a:chOff x="586740" y="2580485"/>
            <a:chExt cx="2848438" cy="1672401"/>
          </a:xfrm>
        </p:grpSpPr>
        <p:sp>
          <p:nvSpPr>
            <p:cNvPr id="24" name="Rounded Rectangle 18">
              <a:extLst>
                <a:ext uri="{FF2B5EF4-FFF2-40B4-BE49-F238E27FC236}">
                  <a16:creationId xmlns:a16="http://schemas.microsoft.com/office/drawing/2014/main" id="{A3CAE316-59AA-4FF4-92FF-DF6D0997DF54}"/>
                </a:ext>
              </a:extLst>
            </p:cNvPr>
            <p:cNvSpPr/>
            <p:nvPr/>
          </p:nvSpPr>
          <p:spPr bwMode="auto">
            <a:xfrm>
              <a:off x="586740" y="2580485"/>
              <a:ext cx="2848438" cy="1672401"/>
            </a:xfrm>
            <a:prstGeom prst="roundRect">
              <a:avLst/>
            </a:prstGeom>
            <a:noFill/>
            <a:ln>
              <a:solidFill>
                <a:srgbClr val="0070C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fr-FR" sz="2000" err="1">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a:extLst>
                <a:ext uri="{FF2B5EF4-FFF2-40B4-BE49-F238E27FC236}">
                  <a16:creationId xmlns:a16="http://schemas.microsoft.com/office/drawing/2014/main" id="{3102C508-228B-4A6E-B3FD-FA236961285A}"/>
                </a:ext>
              </a:extLst>
            </p:cNvPr>
            <p:cNvSpPr/>
            <p:nvPr/>
          </p:nvSpPr>
          <p:spPr>
            <a:xfrm>
              <a:off x="714620" y="2811609"/>
              <a:ext cx="2720558" cy="1150663"/>
            </a:xfrm>
            <a:prstGeom prst="rect">
              <a:avLst/>
            </a:prstGeom>
          </p:spPr>
          <p:txBody>
            <a:bodyPr wrap="square">
              <a:spAutoFit/>
            </a:bodyPr>
            <a:lstStyle/>
            <a:p>
              <a:pPr marL="342900" indent="-342900">
                <a:buFont typeface="+mj-lt"/>
                <a:buAutoNum type="arabicPeriod"/>
              </a:pPr>
              <a:r>
                <a:rPr lang="en-US" sz="1600">
                  <a:gradFill>
                    <a:gsLst>
                      <a:gs pos="2917">
                        <a:schemeClr val="tx1"/>
                      </a:gs>
                      <a:gs pos="30000">
                        <a:schemeClr val="tx1"/>
                      </a:gs>
                    </a:gsLst>
                    <a:lin ang="5400000" scaled="0"/>
                  </a:gradFill>
                </a:rPr>
                <a:t>Enclave A encrypts data</a:t>
              </a:r>
            </a:p>
            <a:p>
              <a:pPr marL="342900" indent="-342900">
                <a:buFont typeface="+mj-lt"/>
                <a:buAutoNum type="arabicPeriod"/>
              </a:pPr>
              <a:r>
                <a:rPr lang="en-US" sz="1600">
                  <a:gradFill>
                    <a:gsLst>
                      <a:gs pos="2917">
                        <a:schemeClr val="tx1"/>
                      </a:gs>
                      <a:gs pos="30000">
                        <a:schemeClr val="tx1"/>
                      </a:gs>
                    </a:gsLst>
                    <a:lin ang="5400000" scaled="0"/>
                  </a:gradFill>
                </a:rPr>
                <a:t>Enclave B reads the data</a:t>
              </a:r>
            </a:p>
            <a:p>
              <a:pPr marL="342900" indent="-342900">
                <a:buFont typeface="+mj-lt"/>
                <a:buAutoNum type="arabicPeriod"/>
              </a:pPr>
              <a:r>
                <a:rPr lang="en-US" sz="1600">
                  <a:gradFill>
                    <a:gsLst>
                      <a:gs pos="2917">
                        <a:schemeClr val="tx1"/>
                      </a:gs>
                      <a:gs pos="30000">
                        <a:schemeClr val="tx1"/>
                      </a:gs>
                    </a:gsLst>
                    <a:lin ang="5400000" scaled="0"/>
                  </a:gradFill>
                </a:rPr>
                <a:t>Enclave B decrypts data with symmetric key</a:t>
              </a:r>
              <a:endParaRPr lang="en-US" sz="1800">
                <a:gradFill>
                  <a:gsLst>
                    <a:gs pos="2917">
                      <a:schemeClr val="tx1"/>
                    </a:gs>
                    <a:gs pos="30000">
                      <a:schemeClr val="tx1"/>
                    </a:gs>
                  </a:gsLst>
                  <a:lin ang="5400000" scaled="0"/>
                </a:gradFill>
              </a:endParaRPr>
            </a:p>
          </p:txBody>
        </p:sp>
      </p:grpSp>
      <p:sp>
        <p:nvSpPr>
          <p:cNvPr id="26" name="Espace réservé du texte 4">
            <a:extLst>
              <a:ext uri="{FF2B5EF4-FFF2-40B4-BE49-F238E27FC236}">
                <a16:creationId xmlns:a16="http://schemas.microsoft.com/office/drawing/2014/main" id="{E58A1D62-DBCB-4121-84DE-AC4D2250CB3D}"/>
              </a:ext>
            </a:extLst>
          </p:cNvPr>
          <p:cNvSpPr txBox="1">
            <a:spLocks/>
          </p:cNvSpPr>
          <p:nvPr/>
        </p:nvSpPr>
        <p:spPr>
          <a:xfrm>
            <a:off x="6675437" y="6060582"/>
            <a:ext cx="4810760" cy="276999"/>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indent="-342900">
              <a:lnSpc>
                <a:spcPct val="90000"/>
              </a:lnSpc>
              <a:buFont typeface="Arial" panose="020B0604020202020204" pitchFamily="34" charset="0"/>
              <a:buChar char="•"/>
            </a:pPr>
            <a:r>
              <a:rPr lang="en-US" sz="2000">
                <a:gradFill>
                  <a:gsLst>
                    <a:gs pos="1250">
                      <a:schemeClr val="tx2"/>
                    </a:gs>
                    <a:gs pos="99000">
                      <a:schemeClr val="tx2"/>
                    </a:gs>
                  </a:gsLst>
                  <a:lin ang="5400000" scaled="0"/>
                </a:gradFill>
                <a:latin typeface="Segoe UI Semibold" panose="020B0702040204020203" pitchFamily="34" charset="0"/>
                <a:cs typeface="Segoe UI Semibold" panose="020B0702040204020203" pitchFamily="34" charset="0"/>
              </a:rPr>
              <a:t>Enclave A and B share the secret</a:t>
            </a:r>
          </a:p>
        </p:txBody>
      </p:sp>
      <p:sp>
        <p:nvSpPr>
          <p:cNvPr id="29" name="Rectangle 28">
            <a:extLst>
              <a:ext uri="{FF2B5EF4-FFF2-40B4-BE49-F238E27FC236}">
                <a16:creationId xmlns:a16="http://schemas.microsoft.com/office/drawing/2014/main" id="{22707AE1-18F4-4D16-8738-406108305D9E}"/>
              </a:ext>
            </a:extLst>
          </p:cNvPr>
          <p:cNvSpPr/>
          <p:nvPr/>
        </p:nvSpPr>
        <p:spPr bwMode="auto">
          <a:xfrm>
            <a:off x="533523" y="185833"/>
            <a:ext cx="799212" cy="412457"/>
          </a:xfrm>
          <a:prstGeom prst="rect">
            <a:avLst/>
          </a:prstGeom>
          <a:solidFill>
            <a:srgbClr val="0078D7"/>
          </a:solidFill>
          <a:ln w="15875">
            <a:solidFill>
              <a:schemeClr val="bg1">
                <a:lumMod val="95000"/>
              </a:schemeClr>
            </a:solidFill>
            <a:miter lim="800000"/>
            <a:headEnd type="none" w="med" len="med"/>
            <a:tailEnd type="none" w="med" len="med"/>
          </a:ln>
          <a:effectLst>
            <a:outerShdw blurRad="1524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93260" tIns="93260" rIns="93260" bIns="93260" numCol="1" spcCol="0" rtlCol="0" fromWordArt="0" anchor="ctr" anchorCtr="0" forceAA="0" compatLnSpc="1">
            <a:prstTxWarp prst="textNoShape">
              <a:avLst/>
            </a:prstTxWarp>
            <a:spAutoFit/>
          </a:bodyPr>
          <a:lstStyle/>
          <a:p>
            <a:pPr algn="ctr" defTabSz="951028" fontAlgn="base">
              <a:spcBef>
                <a:spcPct val="0"/>
              </a:spcBef>
              <a:spcAft>
                <a:spcPct val="0"/>
              </a:spcAft>
              <a:defRPr/>
            </a:pPr>
            <a:r>
              <a:rPr lang="en-US" sz="1428" b="1" spc="102">
                <a:solidFill>
                  <a:schemeClr val="bg1"/>
                </a:solidFill>
                <a:latin typeface="Segoe UI"/>
                <a:cs typeface="Segoe UI" pitchFamily="34" charset="0"/>
              </a:rPr>
              <a:t>DEMO</a:t>
            </a:r>
          </a:p>
        </p:txBody>
      </p:sp>
      <p:sp>
        <p:nvSpPr>
          <p:cNvPr id="31" name="Title 1">
            <a:extLst>
              <a:ext uri="{FF2B5EF4-FFF2-40B4-BE49-F238E27FC236}">
                <a16:creationId xmlns:a16="http://schemas.microsoft.com/office/drawing/2014/main" id="{5FFF95FF-3BCB-469B-8802-018AFAD4AC25}"/>
              </a:ext>
            </a:extLst>
          </p:cNvPr>
          <p:cNvSpPr txBox="1">
            <a:spLocks/>
          </p:cNvSpPr>
          <p:nvPr/>
        </p:nvSpPr>
        <p:spPr>
          <a:xfrm>
            <a:off x="541363" y="661049"/>
            <a:ext cx="7477665" cy="379852"/>
          </a:xfrm>
          <a:prstGeom prst="rect">
            <a:avLst/>
          </a:prstGeom>
        </p:spPr>
        <p:txBody>
          <a:bodyPr vert="horz" wrap="square" lIns="0" tIns="65282" rIns="0" bIns="0" rtlCol="0" anchor="t">
            <a:spAutoFit/>
          </a:bodyPr>
          <a:lstStyle>
            <a:lvl1pPr algn="l" defTabSz="932742" rtl="0" eaLnBrk="1" latinLnBrk="0" hangingPunct="1">
              <a:lnSpc>
                <a:spcPct val="100000"/>
              </a:lnSpc>
              <a:spcBef>
                <a:spcPct val="0"/>
              </a:spcBef>
              <a:buNone/>
              <a:defRPr lang="en-US" sz="2000" b="0" kern="1200" cap="none" spc="0" baseline="0">
                <a:ln w="3175">
                  <a:noFill/>
                </a:ln>
                <a:gradFill>
                  <a:gsLst>
                    <a:gs pos="1250">
                      <a:schemeClr val="tx1"/>
                    </a:gs>
                    <a:gs pos="100000">
                      <a:schemeClr val="tx1"/>
                    </a:gs>
                  </a:gsLst>
                  <a:lin ang="5400000" scaled="0"/>
                </a:gradFill>
                <a:effectLst/>
                <a:latin typeface="+mj-lt"/>
                <a:ea typeface="+mn-ea"/>
                <a:cs typeface="Segoe UI" panose="020B0502040204020203" pitchFamily="34" charset="0"/>
              </a:defRPr>
            </a:lvl1pPr>
          </a:lstStyle>
          <a:p>
            <a:pPr lvl="0"/>
            <a:r>
              <a:rPr lang="en-US" sz="2040">
                <a:latin typeface="Segoe UI Semibold" panose="020B0702040204020203" pitchFamily="34" charset="0"/>
                <a:cs typeface="Segoe UI Semibold" panose="020B0702040204020203" pitchFamily="34" charset="0"/>
              </a:rPr>
              <a:t>Attestation and key exchange between SGX enclaves – Part 1</a:t>
            </a:r>
            <a:endParaRPr lang="fr-FR" sz="2040">
              <a:gradFill>
                <a:gsLst>
                  <a:gs pos="1250">
                    <a:srgbClr val="000000"/>
                  </a:gs>
                  <a:gs pos="100000">
                    <a:srgbClr val="000000"/>
                  </a:gs>
                </a:gsLst>
                <a:lin ang="5400000" scaled="0"/>
              </a:gradFill>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13046978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
                                            <p:txEl>
                                              <p:pRg st="0" end="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bldP spid="26" grpId="0" build="p"/>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Picture 51">
            <a:extLst>
              <a:ext uri="{FF2B5EF4-FFF2-40B4-BE49-F238E27FC236}">
                <a16:creationId xmlns:a16="http://schemas.microsoft.com/office/drawing/2014/main" id="{87C58533-29F8-43BD-BE44-D56BDCE9688C}"/>
              </a:ext>
            </a:extLst>
          </p:cNvPr>
          <p:cNvPicPr>
            <a:picLocks noChangeAspect="1"/>
          </p:cNvPicPr>
          <p:nvPr/>
        </p:nvPicPr>
        <p:blipFill rotWithShape="1">
          <a:blip r:embed="rId2"/>
          <a:srcRect l="15302" t="37404" r="1940" b="5921"/>
          <a:stretch/>
        </p:blipFill>
        <p:spPr>
          <a:xfrm>
            <a:off x="579437" y="1439862"/>
            <a:ext cx="10938399" cy="2276781"/>
          </a:xfrm>
          <a:prstGeom prst="rect">
            <a:avLst/>
          </a:prstGeom>
        </p:spPr>
      </p:pic>
      <p:sp>
        <p:nvSpPr>
          <p:cNvPr id="53" name="Rectangle 52">
            <a:extLst>
              <a:ext uri="{FF2B5EF4-FFF2-40B4-BE49-F238E27FC236}">
                <a16:creationId xmlns:a16="http://schemas.microsoft.com/office/drawing/2014/main" id="{23C4DBD5-D33D-45A5-870F-5FC3EB1CF8B9}"/>
              </a:ext>
            </a:extLst>
          </p:cNvPr>
          <p:cNvSpPr/>
          <p:nvPr/>
        </p:nvSpPr>
        <p:spPr>
          <a:xfrm>
            <a:off x="3214488" y="2965891"/>
            <a:ext cx="439544" cy="261610"/>
          </a:xfrm>
          <a:prstGeom prst="rect">
            <a:avLst/>
          </a:prstGeom>
          <a:noFill/>
        </p:spPr>
        <p:txBody>
          <a:bodyPr wrap="square">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fr-FR" sz="1100" b="0" i="0" u="none" strike="noStrike" kern="0" cap="none" spc="0" normalizeH="0" baseline="0" noProof="1">
                <a:ln>
                  <a:noFill/>
                </a:ln>
                <a:solidFill>
                  <a:srgbClr val="FFFFFF"/>
                </a:solidFill>
                <a:effectLst/>
                <a:uLnTx/>
                <a:uFillTx/>
              </a:rPr>
              <a:t>JWT</a:t>
            </a:r>
            <a:endParaRPr kumimoji="0" lang="fr-FR" sz="1100" b="0" i="0" u="none" strike="noStrike" kern="0" cap="none" spc="0" normalizeH="0" baseline="0" noProof="0">
              <a:ln>
                <a:noFill/>
              </a:ln>
              <a:solidFill>
                <a:srgbClr val="FFFFFF"/>
              </a:solidFill>
              <a:effectLst/>
              <a:uLnTx/>
              <a:uFillTx/>
            </a:endParaRPr>
          </a:p>
        </p:txBody>
      </p:sp>
      <p:grpSp>
        <p:nvGrpSpPr>
          <p:cNvPr id="54" name="Group 53">
            <a:extLst>
              <a:ext uri="{FF2B5EF4-FFF2-40B4-BE49-F238E27FC236}">
                <a16:creationId xmlns:a16="http://schemas.microsoft.com/office/drawing/2014/main" id="{D37BCB25-1E26-46B3-BA59-3E61A8D16BD3}"/>
              </a:ext>
            </a:extLst>
          </p:cNvPr>
          <p:cNvGrpSpPr/>
          <p:nvPr/>
        </p:nvGrpSpPr>
        <p:grpSpPr>
          <a:xfrm>
            <a:off x="1923246" y="4143124"/>
            <a:ext cx="3126259" cy="2335253"/>
            <a:chOff x="5906529" y="3552673"/>
            <a:chExt cx="3126259" cy="2335253"/>
          </a:xfrm>
        </p:grpSpPr>
        <p:pic>
          <p:nvPicPr>
            <p:cNvPr id="55" name="Picture 2">
              <a:extLst>
                <a:ext uri="{FF2B5EF4-FFF2-40B4-BE49-F238E27FC236}">
                  <a16:creationId xmlns:a16="http://schemas.microsoft.com/office/drawing/2014/main" id="{673DD352-3AA4-4A35-B683-B2919844B43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298" t="9439" r="6100" b="7508"/>
            <a:stretch/>
          </p:blipFill>
          <p:spPr bwMode="auto">
            <a:xfrm>
              <a:off x="5906529" y="3552673"/>
              <a:ext cx="3126259" cy="2335253"/>
            </a:xfrm>
            <a:prstGeom prst="rect">
              <a:avLst/>
            </a:prstGeom>
            <a:noFill/>
            <a:extLst>
              <a:ext uri="{909E8E84-426E-40DD-AFC4-6F175D3DCCD1}">
                <a14:hiddenFill xmlns:a14="http://schemas.microsoft.com/office/drawing/2010/main">
                  <a:solidFill>
                    <a:srgbClr val="FFFFFF"/>
                  </a:solidFill>
                </a14:hiddenFill>
              </a:ext>
            </a:extLst>
          </p:spPr>
        </p:pic>
        <p:sp>
          <p:nvSpPr>
            <p:cNvPr id="56" name="TextBox 55">
              <a:extLst>
                <a:ext uri="{FF2B5EF4-FFF2-40B4-BE49-F238E27FC236}">
                  <a16:creationId xmlns:a16="http://schemas.microsoft.com/office/drawing/2014/main" id="{D200D42C-3DE6-4475-A127-161E9E594AF5}"/>
                </a:ext>
              </a:extLst>
            </p:cNvPr>
            <p:cNvSpPr txBox="1"/>
            <p:nvPr/>
          </p:nvSpPr>
          <p:spPr>
            <a:xfrm>
              <a:off x="6105982" y="3696345"/>
              <a:ext cx="2727352" cy="1477328"/>
            </a:xfrm>
            <a:prstGeom prst="rect">
              <a:avLst/>
            </a:prstGeom>
            <a:noFill/>
          </p:spPr>
          <p:txBody>
            <a:bodyPr wrap="square" lIns="0" tIns="0" rIns="0" bIns="0" rtlCol="0">
              <a:spAutoFit/>
            </a:bodyPr>
            <a:lstStyle/>
            <a:p>
              <a:pPr defTabSz="914367"/>
              <a:r>
                <a:rPr lang="fr-FR" sz="1200">
                  <a:gradFill>
                    <a:gsLst>
                      <a:gs pos="2917">
                        <a:srgbClr val="000000"/>
                      </a:gs>
                      <a:gs pos="30000">
                        <a:srgbClr val="000000"/>
                      </a:gs>
                    </a:gsLst>
                    <a:lin ang="5400000" scaled="0"/>
                  </a:gradFill>
                  <a:latin typeface="Arial" panose="020B0604020202020204" pitchFamily="34" charset="0"/>
                  <a:cs typeface="Arial" panose="020B0604020202020204" pitchFamily="34" charset="0"/>
                </a:rPr>
                <a:t>_</a:t>
              </a:r>
              <a:r>
                <a:rPr lang="fr-FR" sz="1200" err="1">
                  <a:gradFill>
                    <a:gsLst>
                      <a:gs pos="2917">
                        <a:srgbClr val="000000"/>
                      </a:gs>
                      <a:gs pos="30000">
                        <a:srgbClr val="000000"/>
                      </a:gs>
                    </a:gsLst>
                    <a:lin ang="5400000" scaled="0"/>
                  </a:gradFill>
                  <a:latin typeface="Arial" panose="020B0604020202020204" pitchFamily="34" charset="0"/>
                  <a:cs typeface="Arial" panose="020B0604020202020204" pitchFamily="34" charset="0"/>
                </a:rPr>
                <a:t>oe_report</a:t>
              </a:r>
              <a:br>
                <a:rPr lang="fr-FR" sz="1200">
                  <a:gradFill>
                    <a:gsLst>
                      <a:gs pos="2917">
                        <a:srgbClr val="000000"/>
                      </a:gs>
                      <a:gs pos="30000">
                        <a:srgbClr val="000000"/>
                      </a:gs>
                    </a:gsLst>
                    <a:lin ang="5400000" scaled="0"/>
                  </a:gradFill>
                  <a:latin typeface="Arial" panose="020B0604020202020204" pitchFamily="34" charset="0"/>
                  <a:cs typeface="Arial" panose="020B0604020202020204" pitchFamily="34" charset="0"/>
                </a:rPr>
              </a:br>
              <a:r>
                <a:rPr lang="fr-FR" sz="1200">
                  <a:gradFill>
                    <a:gsLst>
                      <a:gs pos="2917">
                        <a:srgbClr val="000000"/>
                      </a:gs>
                      <a:gs pos="30000">
                        <a:srgbClr val="000000"/>
                      </a:gs>
                    </a:gsLst>
                    <a:lin ang="5400000" scaled="0"/>
                  </a:gradFill>
                  <a:latin typeface="Arial" panose="020B0604020202020204" pitchFamily="34" charset="0"/>
                  <a:cs typeface="Arial" panose="020B0604020202020204" pitchFamily="34" charset="0"/>
                </a:rPr>
                <a:t>{</a:t>
              </a:r>
            </a:p>
            <a:p>
              <a:pPr defTabSz="914367"/>
              <a:r>
                <a:rPr lang="fr-FR" sz="1200">
                  <a:gradFill>
                    <a:gsLst>
                      <a:gs pos="2917">
                        <a:srgbClr val="000000"/>
                      </a:gs>
                      <a:gs pos="30000">
                        <a:srgbClr val="000000"/>
                      </a:gs>
                    </a:gsLst>
                    <a:lin ang="5400000" scaled="0"/>
                  </a:gradFill>
                  <a:latin typeface="Arial" panose="020B0604020202020204" pitchFamily="34" charset="0"/>
                  <a:cs typeface="Arial" panose="020B0604020202020204" pitchFamily="34" charset="0"/>
                </a:rPr>
                <a:t>  type: OE_ENCLAVE_TYPE_SGX,</a:t>
              </a:r>
            </a:p>
            <a:p>
              <a:pPr defTabSz="914367"/>
              <a:r>
                <a:rPr lang="fr-FR" sz="1200">
                  <a:solidFill>
                    <a:srgbClr val="0078D4">
                      <a:lumMod val="60000"/>
                      <a:lumOff val="40000"/>
                    </a:srgbClr>
                  </a:solidFill>
                  <a:latin typeface="Arial" panose="020B0604020202020204" pitchFamily="34" charset="0"/>
                  <a:cs typeface="Arial" panose="020B0604020202020204" pitchFamily="34" charset="0"/>
                </a:rPr>
                <a:t>  </a:t>
              </a:r>
              <a:r>
                <a:rPr lang="fr-FR" sz="1200" err="1">
                  <a:solidFill>
                    <a:srgbClr val="0078D4">
                      <a:lumMod val="60000"/>
                      <a:lumOff val="40000"/>
                    </a:srgbClr>
                  </a:solidFill>
                  <a:latin typeface="Arial" panose="020B0604020202020204" pitchFamily="34" charset="0"/>
                  <a:cs typeface="Arial" panose="020B0604020202020204" pitchFamily="34" charset="0"/>
                </a:rPr>
                <a:t>signer_id</a:t>
              </a:r>
              <a:r>
                <a:rPr lang="fr-FR" sz="1200">
                  <a:solidFill>
                    <a:srgbClr val="0078D4">
                      <a:lumMod val="60000"/>
                      <a:lumOff val="40000"/>
                    </a:srgbClr>
                  </a:solidFill>
                  <a:latin typeface="Arial" panose="020B0604020202020204" pitchFamily="34" charset="0"/>
                  <a:cs typeface="Arial" panose="020B0604020202020204" pitchFamily="34" charset="0"/>
                </a:rPr>
                <a:t>: "856823…be603",</a:t>
              </a:r>
              <a:br>
                <a:rPr lang="fr-FR" sz="1200">
                  <a:gradFill>
                    <a:gsLst>
                      <a:gs pos="2917">
                        <a:srgbClr val="000000"/>
                      </a:gs>
                      <a:gs pos="30000">
                        <a:srgbClr val="000000"/>
                      </a:gs>
                    </a:gsLst>
                    <a:lin ang="5400000" scaled="0"/>
                  </a:gradFill>
                  <a:latin typeface="Arial" panose="020B0604020202020204" pitchFamily="34" charset="0"/>
                  <a:cs typeface="Arial" panose="020B0604020202020204" pitchFamily="34" charset="0"/>
                </a:rPr>
              </a:br>
              <a:r>
                <a:rPr lang="fr-FR" sz="1200">
                  <a:gradFill>
                    <a:gsLst>
                      <a:gs pos="2917">
                        <a:srgbClr val="000000"/>
                      </a:gs>
                      <a:gs pos="30000">
                        <a:srgbClr val="000000"/>
                      </a:gs>
                    </a:gsLst>
                    <a:lin ang="5400000" scaled="0"/>
                  </a:gradFill>
                  <a:latin typeface="Arial" panose="020B0604020202020204" pitchFamily="34" charset="0"/>
                  <a:cs typeface="Arial" panose="020B0604020202020204" pitchFamily="34" charset="0"/>
                </a:rPr>
                <a:t>  </a:t>
              </a:r>
              <a:r>
                <a:rPr lang="fr-FR" sz="1200" err="1">
                  <a:solidFill>
                    <a:srgbClr val="FF0000"/>
                  </a:solidFill>
                  <a:latin typeface="Arial" panose="020B0604020202020204" pitchFamily="34" charset="0"/>
                  <a:cs typeface="Arial" panose="020B0604020202020204" pitchFamily="34" charset="0"/>
                </a:rPr>
                <a:t>unique_id</a:t>
              </a:r>
              <a:r>
                <a:rPr lang="fr-FR" sz="1200">
                  <a:solidFill>
                    <a:srgbClr val="FF0000"/>
                  </a:solidFill>
                  <a:latin typeface="Arial" panose="020B0604020202020204" pitchFamily="34" charset="0"/>
                  <a:cs typeface="Arial" panose="020B0604020202020204" pitchFamily="34" charset="0"/>
                </a:rPr>
                <a:t>: "e414f…63d1e1",</a:t>
              </a:r>
            </a:p>
            <a:p>
              <a:pPr defTabSz="914367"/>
              <a:r>
                <a:rPr lang="fr-FR" sz="1200">
                  <a:gradFill>
                    <a:gsLst>
                      <a:gs pos="2917">
                        <a:srgbClr val="000000"/>
                      </a:gs>
                      <a:gs pos="30000">
                        <a:srgbClr val="000000"/>
                      </a:gs>
                    </a:gsLst>
                    <a:lin ang="5400000" scaled="0"/>
                  </a:gradFill>
                  <a:latin typeface="Arial" panose="020B0604020202020204" pitchFamily="34" charset="0"/>
                  <a:cs typeface="Arial" panose="020B0604020202020204" pitchFamily="34" charset="0"/>
                </a:rPr>
                <a:t>  …</a:t>
              </a:r>
              <a:br>
                <a:rPr lang="fr-FR" sz="1200">
                  <a:gradFill>
                    <a:gsLst>
                      <a:gs pos="2917">
                        <a:srgbClr val="000000"/>
                      </a:gs>
                      <a:gs pos="30000">
                        <a:srgbClr val="000000"/>
                      </a:gs>
                    </a:gsLst>
                    <a:lin ang="5400000" scaled="0"/>
                  </a:gradFill>
                  <a:latin typeface="Arial" panose="020B0604020202020204" pitchFamily="34" charset="0"/>
                  <a:cs typeface="Arial" panose="020B0604020202020204" pitchFamily="34" charset="0"/>
                </a:rPr>
              </a:br>
              <a:r>
                <a:rPr lang="fr-FR" sz="1200">
                  <a:gradFill>
                    <a:gsLst>
                      <a:gs pos="2917">
                        <a:srgbClr val="000000"/>
                      </a:gs>
                      <a:gs pos="30000">
                        <a:srgbClr val="000000"/>
                      </a:gs>
                    </a:gsLst>
                    <a:lin ang="5400000" scaled="0"/>
                  </a:gradFill>
                  <a:latin typeface="Arial" panose="020B0604020202020204" pitchFamily="34" charset="0"/>
                  <a:cs typeface="Arial" panose="020B0604020202020204" pitchFamily="34" charset="0"/>
                </a:rPr>
                <a:t>  </a:t>
              </a:r>
              <a:r>
                <a:rPr lang="fr-FR" sz="1200" err="1">
                  <a:solidFill>
                    <a:srgbClr val="7030A0"/>
                  </a:solidFill>
                  <a:latin typeface="Arial" panose="020B0604020202020204" pitchFamily="34" charset="0"/>
                  <a:cs typeface="Arial" panose="020B0604020202020204" pitchFamily="34" charset="0"/>
                </a:rPr>
                <a:t>report_data</a:t>
              </a:r>
              <a:r>
                <a:rPr lang="fr-FR" sz="1200">
                  <a:solidFill>
                    <a:srgbClr val="7030A0"/>
                  </a:solidFill>
                  <a:latin typeface="Arial" panose="020B0604020202020204" pitchFamily="34" charset="0"/>
                  <a:cs typeface="Arial" panose="020B0604020202020204" pitchFamily="34" charset="0"/>
                </a:rPr>
                <a:t> { "6bac3…7100e311"}</a:t>
              </a:r>
            </a:p>
            <a:p>
              <a:pPr defTabSz="914367"/>
              <a:r>
                <a:rPr lang="fr-FR" sz="1200">
                  <a:gradFill>
                    <a:gsLst>
                      <a:gs pos="2917">
                        <a:srgbClr val="000000"/>
                      </a:gs>
                      <a:gs pos="30000">
                        <a:srgbClr val="000000"/>
                      </a:gs>
                    </a:gsLst>
                    <a:lin ang="5400000" scaled="0"/>
                  </a:gradFill>
                  <a:latin typeface="Arial" panose="020B0604020202020204" pitchFamily="34" charset="0"/>
                  <a:cs typeface="Arial" panose="020B0604020202020204" pitchFamily="34" charset="0"/>
                </a:rPr>
                <a:t>}</a:t>
              </a:r>
            </a:p>
          </p:txBody>
        </p:sp>
      </p:grpSp>
      <p:pic>
        <p:nvPicPr>
          <p:cNvPr id="57" name="Image 10" descr="Une image contenant alimentation&#10;&#10;Description générée automatiquement">
            <a:extLst>
              <a:ext uri="{FF2B5EF4-FFF2-40B4-BE49-F238E27FC236}">
                <a16:creationId xmlns:a16="http://schemas.microsoft.com/office/drawing/2014/main" id="{46550C10-1FCD-406B-B21B-AFBB1A59D77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887997" y="4757688"/>
            <a:ext cx="2008188" cy="1009297"/>
          </a:xfrm>
          <a:prstGeom prst="rect">
            <a:avLst/>
          </a:prstGeom>
        </p:spPr>
      </p:pic>
      <p:grpSp>
        <p:nvGrpSpPr>
          <p:cNvPr id="58" name="Groupe 13">
            <a:extLst>
              <a:ext uri="{FF2B5EF4-FFF2-40B4-BE49-F238E27FC236}">
                <a16:creationId xmlns:a16="http://schemas.microsoft.com/office/drawing/2014/main" id="{8AD89D03-C550-4DBC-8CEA-59E08B316432}"/>
              </a:ext>
            </a:extLst>
          </p:cNvPr>
          <p:cNvGrpSpPr/>
          <p:nvPr/>
        </p:nvGrpSpPr>
        <p:grpSpPr>
          <a:xfrm>
            <a:off x="5423154" y="5356023"/>
            <a:ext cx="1889492" cy="821924"/>
            <a:chOff x="4169008" y="3592110"/>
            <a:chExt cx="2142827" cy="932124"/>
          </a:xfrm>
        </p:grpSpPr>
        <p:pic>
          <p:nvPicPr>
            <p:cNvPr id="59" name="Graphic 44">
              <a:extLst>
                <a:ext uri="{FF2B5EF4-FFF2-40B4-BE49-F238E27FC236}">
                  <a16:creationId xmlns:a16="http://schemas.microsoft.com/office/drawing/2014/main" id="{D0BD3D7F-07CB-43AB-A976-74F5685431B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201175" y="3592110"/>
              <a:ext cx="583080" cy="583080"/>
            </a:xfrm>
            <a:prstGeom prst="rect">
              <a:avLst/>
            </a:prstGeom>
          </p:spPr>
        </p:pic>
        <p:sp>
          <p:nvSpPr>
            <p:cNvPr id="60" name="Rectangle 59">
              <a:extLst>
                <a:ext uri="{FF2B5EF4-FFF2-40B4-BE49-F238E27FC236}">
                  <a16:creationId xmlns:a16="http://schemas.microsoft.com/office/drawing/2014/main" id="{8C23F241-CCD1-451E-81BF-D2788C44151C}"/>
                </a:ext>
              </a:extLst>
            </p:cNvPr>
            <p:cNvSpPr/>
            <p:nvPr/>
          </p:nvSpPr>
          <p:spPr>
            <a:xfrm>
              <a:off x="4169008" y="4175192"/>
              <a:ext cx="2142827" cy="349042"/>
            </a:xfrm>
            <a:prstGeom prst="rect">
              <a:avLst/>
            </a:prstGeom>
          </p:spPr>
          <p:txBody>
            <a:bodyPr wrap="none">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00"/>
                  </a:solidFill>
                  <a:effectLst/>
                  <a:uLnTx/>
                  <a:uFillTx/>
                </a:rPr>
                <a:t>Enclave B's public key</a:t>
              </a:r>
              <a:endParaRPr kumimoji="0" lang="fr-FR" sz="1400" b="0" i="0" u="none" strike="noStrike" kern="0" cap="none" spc="0" normalizeH="0" baseline="0" noProof="0">
                <a:ln>
                  <a:noFill/>
                </a:ln>
                <a:solidFill>
                  <a:srgbClr val="000000"/>
                </a:solidFill>
                <a:effectLst/>
                <a:uLnTx/>
                <a:uFillTx/>
              </a:endParaRPr>
            </a:p>
          </p:txBody>
        </p:sp>
      </p:grpSp>
      <p:grpSp>
        <p:nvGrpSpPr>
          <p:cNvPr id="61" name="Group 60">
            <a:extLst>
              <a:ext uri="{FF2B5EF4-FFF2-40B4-BE49-F238E27FC236}">
                <a16:creationId xmlns:a16="http://schemas.microsoft.com/office/drawing/2014/main" id="{C816A88D-CE2B-4DBC-B17A-50236B62F90D}"/>
              </a:ext>
            </a:extLst>
          </p:cNvPr>
          <p:cNvGrpSpPr/>
          <p:nvPr/>
        </p:nvGrpSpPr>
        <p:grpSpPr>
          <a:xfrm>
            <a:off x="7391405" y="1898876"/>
            <a:ext cx="486032" cy="481913"/>
            <a:chOff x="5585255" y="4176582"/>
            <a:chExt cx="486032" cy="481913"/>
          </a:xfrm>
        </p:grpSpPr>
        <p:sp>
          <p:nvSpPr>
            <p:cNvPr id="62" name="Oval 61">
              <a:extLst>
                <a:ext uri="{FF2B5EF4-FFF2-40B4-BE49-F238E27FC236}">
                  <a16:creationId xmlns:a16="http://schemas.microsoft.com/office/drawing/2014/main" id="{89EC895C-EF4B-4AE0-AC8B-F5202ACBC2AB}"/>
                </a:ext>
              </a:extLst>
            </p:cNvPr>
            <p:cNvSpPr/>
            <p:nvPr/>
          </p:nvSpPr>
          <p:spPr bwMode="auto">
            <a:xfrm>
              <a:off x="5585255" y="4176582"/>
              <a:ext cx="486032" cy="481913"/>
            </a:xfrm>
            <a:prstGeom prst="ellipse">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fr-FR"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63" name="TextBox 62">
              <a:extLst>
                <a:ext uri="{FF2B5EF4-FFF2-40B4-BE49-F238E27FC236}">
                  <a16:creationId xmlns:a16="http://schemas.microsoft.com/office/drawing/2014/main" id="{D3AD76DD-4552-4F57-9479-F6047E4ACF33}"/>
                </a:ext>
              </a:extLst>
            </p:cNvPr>
            <p:cNvSpPr txBox="1"/>
            <p:nvPr/>
          </p:nvSpPr>
          <p:spPr>
            <a:xfrm>
              <a:off x="5762828" y="4263651"/>
              <a:ext cx="271849" cy="307777"/>
            </a:xfrm>
            <a:prstGeom prst="rect">
              <a:avLst/>
            </a:prstGeom>
            <a:noFill/>
          </p:spPr>
          <p:txBody>
            <a:bodyPr wrap="square" lIns="0" tIns="0" rIns="0" bIns="0"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fr-FR" sz="2000" b="0" i="0" u="none" strike="noStrike" kern="0" cap="none" spc="0" normalizeH="0" baseline="0" noProof="0">
                  <a:ln>
                    <a:noFill/>
                  </a:ln>
                  <a:solidFill>
                    <a:srgbClr val="FFFFFF"/>
                  </a:solidFill>
                  <a:effectLst/>
                  <a:uLnTx/>
                  <a:uFillTx/>
                </a:rPr>
                <a:t>1</a:t>
              </a:r>
            </a:p>
          </p:txBody>
        </p:sp>
      </p:grpSp>
      <p:grpSp>
        <p:nvGrpSpPr>
          <p:cNvPr id="64" name="Group 63">
            <a:extLst>
              <a:ext uri="{FF2B5EF4-FFF2-40B4-BE49-F238E27FC236}">
                <a16:creationId xmlns:a16="http://schemas.microsoft.com/office/drawing/2014/main" id="{BE3D5F42-D18B-4E5F-BABD-B22CCE2189BE}"/>
              </a:ext>
            </a:extLst>
          </p:cNvPr>
          <p:cNvGrpSpPr/>
          <p:nvPr/>
        </p:nvGrpSpPr>
        <p:grpSpPr>
          <a:xfrm>
            <a:off x="7399770" y="2957044"/>
            <a:ext cx="486032" cy="481913"/>
            <a:chOff x="5585255" y="4176582"/>
            <a:chExt cx="486032" cy="481913"/>
          </a:xfrm>
        </p:grpSpPr>
        <p:sp>
          <p:nvSpPr>
            <p:cNvPr id="65" name="Oval 64">
              <a:extLst>
                <a:ext uri="{FF2B5EF4-FFF2-40B4-BE49-F238E27FC236}">
                  <a16:creationId xmlns:a16="http://schemas.microsoft.com/office/drawing/2014/main" id="{865B6C84-A8B1-448A-B17E-C257EF27DB68}"/>
                </a:ext>
              </a:extLst>
            </p:cNvPr>
            <p:cNvSpPr/>
            <p:nvPr/>
          </p:nvSpPr>
          <p:spPr bwMode="auto">
            <a:xfrm>
              <a:off x="5585255" y="4176582"/>
              <a:ext cx="486032" cy="481913"/>
            </a:xfrm>
            <a:prstGeom prst="ellipse">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fr-FR"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66" name="TextBox 65">
              <a:extLst>
                <a:ext uri="{FF2B5EF4-FFF2-40B4-BE49-F238E27FC236}">
                  <a16:creationId xmlns:a16="http://schemas.microsoft.com/office/drawing/2014/main" id="{A783E27F-3ABC-466C-82A9-63A59D047307}"/>
                </a:ext>
              </a:extLst>
            </p:cNvPr>
            <p:cNvSpPr txBox="1"/>
            <p:nvPr/>
          </p:nvSpPr>
          <p:spPr>
            <a:xfrm>
              <a:off x="5762828" y="4263651"/>
              <a:ext cx="271849" cy="307777"/>
            </a:xfrm>
            <a:prstGeom prst="rect">
              <a:avLst/>
            </a:prstGeom>
            <a:noFill/>
          </p:spPr>
          <p:txBody>
            <a:bodyPr wrap="square" lIns="0" tIns="0" rIns="0" bIns="0"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fr-FR" sz="2000" b="0" i="0" u="none" strike="noStrike" kern="0" cap="none" spc="0" normalizeH="0" baseline="0" noProof="0">
                  <a:ln>
                    <a:noFill/>
                  </a:ln>
                  <a:solidFill>
                    <a:srgbClr val="FFFFFF"/>
                  </a:solidFill>
                  <a:effectLst/>
                  <a:uLnTx/>
                  <a:uFillTx/>
                </a:rPr>
                <a:t>2</a:t>
              </a:r>
            </a:p>
          </p:txBody>
        </p:sp>
      </p:grpSp>
      <p:sp>
        <p:nvSpPr>
          <p:cNvPr id="67" name="TextBox 66">
            <a:extLst>
              <a:ext uri="{FF2B5EF4-FFF2-40B4-BE49-F238E27FC236}">
                <a16:creationId xmlns:a16="http://schemas.microsoft.com/office/drawing/2014/main" id="{DCFBB124-EF73-4F9F-85DA-1E5966B74718}"/>
              </a:ext>
            </a:extLst>
          </p:cNvPr>
          <p:cNvSpPr txBox="1"/>
          <p:nvPr/>
        </p:nvSpPr>
        <p:spPr>
          <a:xfrm>
            <a:off x="5401967" y="4974431"/>
            <a:ext cx="128240" cy="307777"/>
          </a:xfrm>
          <a:prstGeom prst="rect">
            <a:avLst/>
          </a:prstGeom>
          <a:noFill/>
        </p:spPr>
        <p:txBody>
          <a:bodyPr wrap="none" lIns="0" tIns="0" rIns="0" bIns="0"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fr-FR" sz="2000" b="0" i="0" u="none" strike="noStrike" kern="0" cap="none" spc="0" normalizeH="0" baseline="0" noProof="0">
                <a:ln>
                  <a:noFill/>
                </a:ln>
                <a:gradFill>
                  <a:gsLst>
                    <a:gs pos="2917">
                      <a:srgbClr val="000000"/>
                    </a:gs>
                    <a:gs pos="30000">
                      <a:srgbClr val="000000"/>
                    </a:gs>
                  </a:gsLst>
                  <a:lin ang="5400000" scaled="0"/>
                </a:gradFill>
                <a:effectLst/>
                <a:uLnTx/>
                <a:uFillTx/>
              </a:rPr>
              <a:t>+</a:t>
            </a:r>
          </a:p>
        </p:txBody>
      </p:sp>
      <p:grpSp>
        <p:nvGrpSpPr>
          <p:cNvPr id="68" name="Group 67">
            <a:extLst>
              <a:ext uri="{FF2B5EF4-FFF2-40B4-BE49-F238E27FC236}">
                <a16:creationId xmlns:a16="http://schemas.microsoft.com/office/drawing/2014/main" id="{88386DF1-01B2-424E-AE6D-72AE41ECAE1B}"/>
              </a:ext>
            </a:extLst>
          </p:cNvPr>
          <p:cNvGrpSpPr/>
          <p:nvPr/>
        </p:nvGrpSpPr>
        <p:grpSpPr>
          <a:xfrm>
            <a:off x="5212518" y="4418144"/>
            <a:ext cx="486032" cy="481913"/>
            <a:chOff x="5585255" y="4176582"/>
            <a:chExt cx="486032" cy="481913"/>
          </a:xfrm>
        </p:grpSpPr>
        <p:sp>
          <p:nvSpPr>
            <p:cNvPr id="69" name="Oval 68">
              <a:extLst>
                <a:ext uri="{FF2B5EF4-FFF2-40B4-BE49-F238E27FC236}">
                  <a16:creationId xmlns:a16="http://schemas.microsoft.com/office/drawing/2014/main" id="{AEC48C58-A3B0-433F-97AA-B4F082865B07}"/>
                </a:ext>
              </a:extLst>
            </p:cNvPr>
            <p:cNvSpPr/>
            <p:nvPr/>
          </p:nvSpPr>
          <p:spPr bwMode="auto">
            <a:xfrm>
              <a:off x="5585255" y="4176582"/>
              <a:ext cx="486032" cy="481913"/>
            </a:xfrm>
            <a:prstGeom prst="ellipse">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fr-FR"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70" name="TextBox 69">
              <a:extLst>
                <a:ext uri="{FF2B5EF4-FFF2-40B4-BE49-F238E27FC236}">
                  <a16:creationId xmlns:a16="http://schemas.microsoft.com/office/drawing/2014/main" id="{CDB5CC2B-C981-4833-ACC6-78581AABDF98}"/>
                </a:ext>
              </a:extLst>
            </p:cNvPr>
            <p:cNvSpPr txBox="1"/>
            <p:nvPr/>
          </p:nvSpPr>
          <p:spPr>
            <a:xfrm>
              <a:off x="5762828" y="4263651"/>
              <a:ext cx="271849" cy="307777"/>
            </a:xfrm>
            <a:prstGeom prst="rect">
              <a:avLst/>
            </a:prstGeom>
            <a:noFill/>
          </p:spPr>
          <p:txBody>
            <a:bodyPr wrap="square" lIns="0" tIns="0" rIns="0" bIns="0"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fr-FR" sz="2000" b="0" i="0" u="none" strike="noStrike" kern="0" cap="none" spc="0" normalizeH="0" baseline="0" noProof="0">
                  <a:ln>
                    <a:noFill/>
                  </a:ln>
                  <a:solidFill>
                    <a:srgbClr val="FFFFFF"/>
                  </a:solidFill>
                  <a:effectLst/>
                  <a:uLnTx/>
                  <a:uFillTx/>
                </a:rPr>
                <a:t>2</a:t>
              </a:r>
            </a:p>
          </p:txBody>
        </p:sp>
      </p:grpSp>
      <p:grpSp>
        <p:nvGrpSpPr>
          <p:cNvPr id="71" name="Group 70">
            <a:extLst>
              <a:ext uri="{FF2B5EF4-FFF2-40B4-BE49-F238E27FC236}">
                <a16:creationId xmlns:a16="http://schemas.microsoft.com/office/drawing/2014/main" id="{2C11A744-3243-44DE-8720-A6B28404BAF7}"/>
              </a:ext>
            </a:extLst>
          </p:cNvPr>
          <p:cNvGrpSpPr/>
          <p:nvPr/>
        </p:nvGrpSpPr>
        <p:grpSpPr>
          <a:xfrm>
            <a:off x="3243360" y="1890198"/>
            <a:ext cx="486032" cy="481913"/>
            <a:chOff x="5585255" y="4176582"/>
            <a:chExt cx="486032" cy="481913"/>
          </a:xfrm>
        </p:grpSpPr>
        <p:sp>
          <p:nvSpPr>
            <p:cNvPr id="72" name="Oval 71">
              <a:extLst>
                <a:ext uri="{FF2B5EF4-FFF2-40B4-BE49-F238E27FC236}">
                  <a16:creationId xmlns:a16="http://schemas.microsoft.com/office/drawing/2014/main" id="{D3FBA073-C1C8-4273-901A-743E0882A455}"/>
                </a:ext>
              </a:extLst>
            </p:cNvPr>
            <p:cNvSpPr/>
            <p:nvPr/>
          </p:nvSpPr>
          <p:spPr bwMode="auto">
            <a:xfrm>
              <a:off x="5585255" y="4176582"/>
              <a:ext cx="486032" cy="481913"/>
            </a:xfrm>
            <a:prstGeom prst="ellipse">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fr-FR"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73" name="TextBox 72">
              <a:extLst>
                <a:ext uri="{FF2B5EF4-FFF2-40B4-BE49-F238E27FC236}">
                  <a16:creationId xmlns:a16="http://schemas.microsoft.com/office/drawing/2014/main" id="{4BFAB73C-C084-46A3-A682-FBFCB3C24BBD}"/>
                </a:ext>
              </a:extLst>
            </p:cNvPr>
            <p:cNvSpPr txBox="1"/>
            <p:nvPr/>
          </p:nvSpPr>
          <p:spPr>
            <a:xfrm>
              <a:off x="5762828" y="4263651"/>
              <a:ext cx="271849" cy="307777"/>
            </a:xfrm>
            <a:prstGeom prst="rect">
              <a:avLst/>
            </a:prstGeom>
            <a:noFill/>
          </p:spPr>
          <p:txBody>
            <a:bodyPr wrap="square" lIns="0" tIns="0" rIns="0" bIns="0"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fr-FR" sz="2000" b="0" i="0" u="none" strike="noStrike" kern="0" cap="none" spc="0" normalizeH="0" baseline="0" noProof="0">
                  <a:ln>
                    <a:noFill/>
                  </a:ln>
                  <a:solidFill>
                    <a:srgbClr val="FFFFFF"/>
                  </a:solidFill>
                  <a:effectLst/>
                  <a:uLnTx/>
                  <a:uFillTx/>
                </a:rPr>
                <a:t>3</a:t>
              </a:r>
            </a:p>
          </p:txBody>
        </p:sp>
      </p:grpSp>
      <p:sp>
        <p:nvSpPr>
          <p:cNvPr id="74" name="Rectangle 73">
            <a:extLst>
              <a:ext uri="{FF2B5EF4-FFF2-40B4-BE49-F238E27FC236}">
                <a16:creationId xmlns:a16="http://schemas.microsoft.com/office/drawing/2014/main" id="{CD2E08F2-CFF2-45E8-90B4-CD3726F2D373}"/>
              </a:ext>
            </a:extLst>
          </p:cNvPr>
          <p:cNvSpPr/>
          <p:nvPr/>
        </p:nvSpPr>
        <p:spPr>
          <a:xfrm>
            <a:off x="8504237" y="4631333"/>
            <a:ext cx="3437124" cy="1846659"/>
          </a:xfrm>
          <a:prstGeom prst="rect">
            <a:avLst/>
          </a:prstGeom>
        </p:spPr>
        <p:txBody>
          <a:bodyPr wrap="square">
            <a:spAutoFit/>
          </a:bodyPr>
          <a:lstStyle/>
          <a:p>
            <a:pPr marL="342900" marR="0" lvl="0" indent="-342900" fontAlgn="auto">
              <a:lnSpc>
                <a:spcPct val="100000"/>
              </a:lnSpc>
              <a:spcBef>
                <a:spcPts val="0"/>
              </a:spcBef>
              <a:spcAft>
                <a:spcPts val="0"/>
              </a:spcAft>
              <a:buClrTx/>
              <a:buSzTx/>
              <a:buFont typeface="+mj-lt"/>
              <a:buAutoNum type="arabicPeriod"/>
              <a:tabLst/>
              <a:defRPr/>
            </a:pPr>
            <a:r>
              <a:rPr lang="en-US" sz="1600">
                <a:gradFill>
                  <a:gsLst>
                    <a:gs pos="2917">
                      <a:schemeClr val="tx1"/>
                    </a:gs>
                    <a:gs pos="30000">
                      <a:schemeClr val="tx1"/>
                    </a:gs>
                  </a:gsLst>
                  <a:lin ang="5400000" scaled="0"/>
                </a:gradFill>
              </a:rPr>
              <a:t>Enclave A trusts enclave B</a:t>
            </a:r>
          </a:p>
          <a:p>
            <a:pPr marL="342900" marR="0" lvl="0" indent="-342900" fontAlgn="auto">
              <a:lnSpc>
                <a:spcPct val="100000"/>
              </a:lnSpc>
              <a:spcBef>
                <a:spcPts val="0"/>
              </a:spcBef>
              <a:spcAft>
                <a:spcPts val="0"/>
              </a:spcAft>
              <a:buClrTx/>
              <a:buSzTx/>
              <a:buFont typeface="+mj-lt"/>
              <a:buAutoNum type="arabicPeriod"/>
              <a:tabLst/>
              <a:defRPr/>
            </a:pPr>
            <a:r>
              <a:rPr lang="en-US" sz="1600">
                <a:gradFill>
                  <a:gsLst>
                    <a:gs pos="2917">
                      <a:schemeClr val="tx1"/>
                    </a:gs>
                    <a:gs pos="30000">
                      <a:schemeClr val="tx1"/>
                    </a:gs>
                  </a:gsLst>
                  <a:lin ang="5400000" scaled="0"/>
                </a:gradFill>
              </a:rPr>
              <a:t>Enclave A uses enclave’s B</a:t>
            </a:r>
          </a:p>
          <a:p>
            <a:pPr marL="342900" marR="0" lvl="0" indent="-342900" fontAlgn="auto">
              <a:lnSpc>
                <a:spcPct val="100000"/>
              </a:lnSpc>
              <a:spcBef>
                <a:spcPts val="0"/>
              </a:spcBef>
              <a:spcAft>
                <a:spcPts val="0"/>
              </a:spcAft>
              <a:buClrTx/>
              <a:buSzTx/>
              <a:buFont typeface="+mj-lt"/>
              <a:buAutoNum type="arabicPeriod"/>
              <a:tabLst/>
              <a:defRPr/>
            </a:pPr>
            <a:r>
              <a:rPr lang="en-US" sz="1600">
                <a:gradFill>
                  <a:gsLst>
                    <a:gs pos="2917">
                      <a:schemeClr val="tx1"/>
                    </a:gs>
                    <a:gs pos="30000">
                      <a:schemeClr val="tx1"/>
                    </a:gs>
                  </a:gsLst>
                  <a:lin ang="5400000" scaled="0"/>
                </a:gradFill>
              </a:rPr>
              <a:t>public key to encrypt its symmetric key using attestation mechanic</a:t>
            </a:r>
          </a:p>
          <a:p>
            <a:pPr marL="342900" marR="0" lvl="0" indent="-342900" fontAlgn="auto">
              <a:lnSpc>
                <a:spcPct val="100000"/>
              </a:lnSpc>
              <a:spcBef>
                <a:spcPts val="0"/>
              </a:spcBef>
              <a:spcAft>
                <a:spcPts val="0"/>
              </a:spcAft>
              <a:buClrTx/>
              <a:buSzTx/>
              <a:buFont typeface="+mj-lt"/>
              <a:buAutoNum type="arabicPeriod"/>
              <a:tabLst/>
              <a:defRPr/>
            </a:pPr>
            <a:r>
              <a:rPr lang="en-US" sz="1600">
                <a:gradFill>
                  <a:gsLst>
                    <a:gs pos="2917">
                      <a:schemeClr val="tx1"/>
                    </a:gs>
                    <a:gs pos="30000">
                      <a:schemeClr val="tx1"/>
                    </a:gs>
                  </a:gsLst>
                  <a:lin ang="5400000" scaled="0"/>
                </a:gradFill>
              </a:rPr>
              <a:t>Enclave B trusts enclave A</a:t>
            </a:r>
          </a:p>
          <a:p>
            <a:pPr marL="342900" marR="0" lvl="0" indent="-342900" fontAlgn="auto">
              <a:lnSpc>
                <a:spcPct val="100000"/>
              </a:lnSpc>
              <a:spcBef>
                <a:spcPts val="0"/>
              </a:spcBef>
              <a:spcAft>
                <a:spcPts val="0"/>
              </a:spcAft>
              <a:buClrTx/>
              <a:buSzTx/>
              <a:buFont typeface="+mj-lt"/>
              <a:buAutoNum type="arabicPeriod"/>
              <a:tabLst/>
              <a:defRPr/>
            </a:pPr>
            <a:r>
              <a:rPr lang="en-US" sz="1600">
                <a:gradFill>
                  <a:gsLst>
                    <a:gs pos="2917">
                      <a:schemeClr val="tx1"/>
                    </a:gs>
                    <a:gs pos="30000">
                      <a:schemeClr val="tx1"/>
                    </a:gs>
                  </a:gsLst>
                  <a:lin ang="5400000" scaled="0"/>
                </a:gradFill>
              </a:rPr>
              <a:t>Enclave A and B shares secret</a:t>
            </a:r>
            <a:endParaRPr lang="fr-FR" sz="1600">
              <a:gradFill>
                <a:gsLst>
                  <a:gs pos="2917">
                    <a:schemeClr val="tx1"/>
                  </a:gs>
                  <a:gs pos="30000">
                    <a:schemeClr val="tx1"/>
                  </a:gs>
                </a:gsLst>
                <a:lin ang="5400000" scaled="0"/>
              </a:gradFill>
            </a:endParaRPr>
          </a:p>
        </p:txBody>
      </p:sp>
      <p:cxnSp>
        <p:nvCxnSpPr>
          <p:cNvPr id="75" name="Straight Connector 74">
            <a:extLst>
              <a:ext uri="{FF2B5EF4-FFF2-40B4-BE49-F238E27FC236}">
                <a16:creationId xmlns:a16="http://schemas.microsoft.com/office/drawing/2014/main" id="{300E6A45-06B5-44B8-95D5-9729D3E5F1D9}"/>
              </a:ext>
            </a:extLst>
          </p:cNvPr>
          <p:cNvCxnSpPr/>
          <p:nvPr/>
        </p:nvCxnSpPr>
        <p:spPr>
          <a:xfrm>
            <a:off x="8194588" y="3930087"/>
            <a:ext cx="0" cy="2990335"/>
          </a:xfrm>
          <a:prstGeom prst="line">
            <a:avLst/>
          </a:prstGeom>
          <a:noFill/>
          <a:ln w="9525" cap="flat" cmpd="sng" algn="ctr">
            <a:solidFill>
              <a:srgbClr val="000000"/>
            </a:solidFill>
            <a:prstDash val="solid"/>
            <a:headEnd type="none" w="lg" len="med"/>
            <a:tailEnd type="none" w="lg" len="med"/>
          </a:ln>
          <a:effectLst/>
        </p:spPr>
      </p:cxnSp>
      <p:sp>
        <p:nvSpPr>
          <p:cNvPr id="76" name="Rounded Rectangle 36">
            <a:extLst>
              <a:ext uri="{FF2B5EF4-FFF2-40B4-BE49-F238E27FC236}">
                <a16:creationId xmlns:a16="http://schemas.microsoft.com/office/drawing/2014/main" id="{3F1D7D44-4C15-412D-A376-A7C3A57708BA}"/>
              </a:ext>
            </a:extLst>
          </p:cNvPr>
          <p:cNvSpPr/>
          <p:nvPr/>
        </p:nvSpPr>
        <p:spPr bwMode="auto">
          <a:xfrm>
            <a:off x="8418532" y="4513767"/>
            <a:ext cx="3486961" cy="1964609"/>
          </a:xfrm>
          <a:prstGeom prst="roundRect">
            <a:avLst/>
          </a:prstGeom>
          <a:noFill/>
          <a:ln w="9525" cap="flat" cmpd="sng" algn="ctr">
            <a:solidFill>
              <a:srgbClr val="0070C0"/>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fr-FR"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0" name="Rectangle 79">
            <a:extLst>
              <a:ext uri="{FF2B5EF4-FFF2-40B4-BE49-F238E27FC236}">
                <a16:creationId xmlns:a16="http://schemas.microsoft.com/office/drawing/2014/main" id="{731477A5-98A1-4642-9729-7E5B304B3C73}"/>
              </a:ext>
            </a:extLst>
          </p:cNvPr>
          <p:cNvSpPr/>
          <p:nvPr/>
        </p:nvSpPr>
        <p:spPr bwMode="auto">
          <a:xfrm>
            <a:off x="533523" y="185833"/>
            <a:ext cx="799212" cy="412457"/>
          </a:xfrm>
          <a:prstGeom prst="rect">
            <a:avLst/>
          </a:prstGeom>
          <a:solidFill>
            <a:srgbClr val="0078D7"/>
          </a:solidFill>
          <a:ln w="15875">
            <a:solidFill>
              <a:schemeClr val="bg1">
                <a:lumMod val="95000"/>
              </a:schemeClr>
            </a:solidFill>
            <a:miter lim="800000"/>
            <a:headEnd type="none" w="med" len="med"/>
            <a:tailEnd type="none" w="med" len="med"/>
          </a:ln>
          <a:effectLst>
            <a:outerShdw blurRad="1524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93260" tIns="93260" rIns="93260" bIns="93260" numCol="1" spcCol="0" rtlCol="0" fromWordArt="0" anchor="ctr" anchorCtr="0" forceAA="0" compatLnSpc="1">
            <a:prstTxWarp prst="textNoShape">
              <a:avLst/>
            </a:prstTxWarp>
            <a:spAutoFit/>
          </a:bodyPr>
          <a:lstStyle/>
          <a:p>
            <a:pPr algn="ctr" defTabSz="951028" fontAlgn="base">
              <a:spcBef>
                <a:spcPct val="0"/>
              </a:spcBef>
              <a:spcAft>
                <a:spcPct val="0"/>
              </a:spcAft>
              <a:defRPr/>
            </a:pPr>
            <a:r>
              <a:rPr lang="en-US" sz="1428" b="1" spc="102">
                <a:solidFill>
                  <a:schemeClr val="bg1"/>
                </a:solidFill>
                <a:latin typeface="Segoe UI"/>
                <a:cs typeface="Segoe UI" pitchFamily="34" charset="0"/>
              </a:rPr>
              <a:t>DEMO</a:t>
            </a:r>
          </a:p>
        </p:txBody>
      </p:sp>
      <p:sp>
        <p:nvSpPr>
          <p:cNvPr id="82" name="Title 1">
            <a:extLst>
              <a:ext uri="{FF2B5EF4-FFF2-40B4-BE49-F238E27FC236}">
                <a16:creationId xmlns:a16="http://schemas.microsoft.com/office/drawing/2014/main" id="{5AA70734-E2F4-402A-8F14-0489D7CAD7E1}"/>
              </a:ext>
            </a:extLst>
          </p:cNvPr>
          <p:cNvSpPr txBox="1">
            <a:spLocks/>
          </p:cNvSpPr>
          <p:nvPr/>
        </p:nvSpPr>
        <p:spPr>
          <a:xfrm>
            <a:off x="541363" y="661049"/>
            <a:ext cx="7477665" cy="379852"/>
          </a:xfrm>
          <a:prstGeom prst="rect">
            <a:avLst/>
          </a:prstGeom>
        </p:spPr>
        <p:txBody>
          <a:bodyPr vert="horz" wrap="square" lIns="0" tIns="65282" rIns="0" bIns="0" rtlCol="0" anchor="t">
            <a:spAutoFit/>
          </a:bodyPr>
          <a:lstStyle>
            <a:lvl1pPr algn="l" defTabSz="932742" rtl="0" eaLnBrk="1" latinLnBrk="0" hangingPunct="1">
              <a:lnSpc>
                <a:spcPct val="100000"/>
              </a:lnSpc>
              <a:spcBef>
                <a:spcPct val="0"/>
              </a:spcBef>
              <a:buNone/>
              <a:defRPr lang="en-US" sz="2000" b="0" kern="1200" cap="none" spc="0" baseline="0">
                <a:ln w="3175">
                  <a:noFill/>
                </a:ln>
                <a:gradFill>
                  <a:gsLst>
                    <a:gs pos="1250">
                      <a:schemeClr val="tx1"/>
                    </a:gs>
                    <a:gs pos="100000">
                      <a:schemeClr val="tx1"/>
                    </a:gs>
                  </a:gsLst>
                  <a:lin ang="5400000" scaled="0"/>
                </a:gradFill>
                <a:effectLst/>
                <a:latin typeface="+mj-lt"/>
                <a:ea typeface="+mn-ea"/>
                <a:cs typeface="Segoe UI" panose="020B0502040204020203" pitchFamily="34" charset="0"/>
              </a:defRPr>
            </a:lvl1pPr>
          </a:lstStyle>
          <a:p>
            <a:pPr lvl="0"/>
            <a:r>
              <a:rPr lang="en-US" sz="2040">
                <a:latin typeface="Segoe UI Semibold" panose="020B0702040204020203" pitchFamily="34" charset="0"/>
                <a:cs typeface="Segoe UI Semibold" panose="020B0702040204020203" pitchFamily="34" charset="0"/>
              </a:rPr>
              <a:t>Attestation and key exchange between SGX enclaves – Part 1</a:t>
            </a:r>
            <a:endParaRPr lang="fr-FR" sz="2040">
              <a:gradFill>
                <a:gsLst>
                  <a:gs pos="1250">
                    <a:srgbClr val="000000"/>
                  </a:gs>
                  <a:gs pos="100000">
                    <a:srgbClr val="000000"/>
                  </a:gs>
                </a:gsLst>
                <a:lin ang="5400000" scaled="0"/>
              </a:gradFill>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39371979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7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p:bldP spid="74" grpId="0"/>
      <p:bldP spid="76"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C3955B3E-E2A6-46C1-B3F0-FC37686FED44}"/>
              </a:ext>
            </a:extLst>
          </p:cNvPr>
          <p:cNvGrpSpPr/>
          <p:nvPr/>
        </p:nvGrpSpPr>
        <p:grpSpPr>
          <a:xfrm>
            <a:off x="7608892" y="1405230"/>
            <a:ext cx="3222616" cy="3703096"/>
            <a:chOff x="7578734" y="1512789"/>
            <a:chExt cx="3222616" cy="3703096"/>
          </a:xfrm>
        </p:grpSpPr>
        <p:grpSp>
          <p:nvGrpSpPr>
            <p:cNvPr id="5" name="Group 4">
              <a:extLst>
                <a:ext uri="{FF2B5EF4-FFF2-40B4-BE49-F238E27FC236}">
                  <a16:creationId xmlns:a16="http://schemas.microsoft.com/office/drawing/2014/main" id="{B2BF3347-1F01-4F88-9E12-3406AF2BE668}"/>
                </a:ext>
              </a:extLst>
            </p:cNvPr>
            <p:cNvGrpSpPr/>
            <p:nvPr/>
          </p:nvGrpSpPr>
          <p:grpSpPr>
            <a:xfrm>
              <a:off x="7578734" y="1512789"/>
              <a:ext cx="3222616" cy="3703096"/>
              <a:chOff x="7830194" y="1899080"/>
              <a:chExt cx="2518414" cy="2893903"/>
            </a:xfrm>
          </p:grpSpPr>
          <p:sp>
            <p:nvSpPr>
              <p:cNvPr id="8" name="Oval 7">
                <a:extLst>
                  <a:ext uri="{FF2B5EF4-FFF2-40B4-BE49-F238E27FC236}">
                    <a16:creationId xmlns:a16="http://schemas.microsoft.com/office/drawing/2014/main" id="{F89D2E67-D2E3-42D7-AFE1-BE8F6AFE81CC}"/>
                  </a:ext>
                </a:extLst>
              </p:cNvPr>
              <p:cNvSpPr/>
              <p:nvPr/>
            </p:nvSpPr>
            <p:spPr bwMode="auto">
              <a:xfrm>
                <a:off x="7830194" y="2274571"/>
                <a:ext cx="2518414" cy="2518412"/>
              </a:xfrm>
              <a:prstGeom prst="ellipse">
                <a:avLst/>
              </a:prstGeom>
              <a:noFill/>
              <a:ln w="76200" cap="sq">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gradFill>
                    <a:gsLst>
                      <a:gs pos="0">
                        <a:srgbClr val="505050"/>
                      </a:gs>
                      <a:gs pos="100000">
                        <a:srgbClr val="505050"/>
                      </a:gs>
                    </a:gsLst>
                  </a:gradFill>
                  <a:effectLst/>
                  <a:uLnTx/>
                  <a:uFillTx/>
                  <a:latin typeface="Segoe UI"/>
                  <a:ea typeface="+mn-ea"/>
                  <a:cs typeface="+mn-cs"/>
                </a:endParaRPr>
              </a:p>
            </p:txBody>
          </p:sp>
          <p:pic>
            <p:nvPicPr>
              <p:cNvPr id="9" name="Graphic 8">
                <a:extLst>
                  <a:ext uri="{FF2B5EF4-FFF2-40B4-BE49-F238E27FC236}">
                    <a16:creationId xmlns:a16="http://schemas.microsoft.com/office/drawing/2014/main" id="{82651F5C-FFE7-4424-929A-F40A218262E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942363" y="2386739"/>
                <a:ext cx="2294075" cy="2294075"/>
              </a:xfrm>
              <a:prstGeom prst="rect">
                <a:avLst/>
              </a:prstGeom>
            </p:spPr>
          </p:pic>
          <p:sp>
            <p:nvSpPr>
              <p:cNvPr id="11" name="TextBox 10">
                <a:extLst>
                  <a:ext uri="{FF2B5EF4-FFF2-40B4-BE49-F238E27FC236}">
                    <a16:creationId xmlns:a16="http://schemas.microsoft.com/office/drawing/2014/main" id="{C24C8598-33C1-45FB-870F-10645D64407D}"/>
                  </a:ext>
                </a:extLst>
              </p:cNvPr>
              <p:cNvSpPr txBox="1"/>
              <p:nvPr/>
            </p:nvSpPr>
            <p:spPr>
              <a:xfrm>
                <a:off x="8947534" y="1899080"/>
                <a:ext cx="221731" cy="336730"/>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2800" b="1">
                    <a:gradFill>
                      <a:gsLst>
                        <a:gs pos="2917">
                          <a:schemeClr val="tx1">
                            <a:alpha val="20000"/>
                          </a:schemeClr>
                        </a:gs>
                        <a:gs pos="30000">
                          <a:schemeClr val="tx1">
                            <a:alpha val="20000"/>
                          </a:schemeClr>
                        </a:gs>
                      </a:gsLst>
                      <a:lin ang="5400000" scaled="0"/>
                    </a:gradFill>
                  </a:rPr>
                  <a:t>N</a:t>
                </a:r>
              </a:p>
            </p:txBody>
          </p:sp>
        </p:grpSp>
        <p:sp>
          <p:nvSpPr>
            <p:cNvPr id="7" name="key">
              <a:extLst>
                <a:ext uri="{FF2B5EF4-FFF2-40B4-BE49-F238E27FC236}">
                  <a16:creationId xmlns:a16="http://schemas.microsoft.com/office/drawing/2014/main" id="{25F42DD6-E67B-402F-AE7C-E51EE58C1751}"/>
                </a:ext>
              </a:extLst>
            </p:cNvPr>
            <p:cNvSpPr>
              <a:spLocks noChangeAspect="1" noEditPoints="1"/>
            </p:cNvSpPr>
            <p:nvPr/>
          </p:nvSpPr>
          <p:spPr bwMode="auto">
            <a:xfrm rot="2700000">
              <a:off x="9002415" y="3421699"/>
              <a:ext cx="367646" cy="365760"/>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solidFill>
              <a:schemeClr val="accent1"/>
            </a:solidFill>
            <a:ln w="44450" cap="sq">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gradFill>
                  <a:gsLst>
                    <a:gs pos="0">
                      <a:srgbClr val="505050"/>
                    </a:gs>
                    <a:gs pos="100000">
                      <a:srgbClr val="505050"/>
                    </a:gs>
                  </a:gsLst>
                </a:gradFill>
              </a:endParaRPr>
            </a:p>
          </p:txBody>
        </p:sp>
      </p:grpSp>
      <p:sp>
        <p:nvSpPr>
          <p:cNvPr id="6" name="Title 5">
            <a:extLst>
              <a:ext uri="{FF2B5EF4-FFF2-40B4-BE49-F238E27FC236}">
                <a16:creationId xmlns:a16="http://schemas.microsoft.com/office/drawing/2014/main" id="{3F739F29-7A50-4F13-BD27-DE9DBA66135B}"/>
              </a:ext>
            </a:extLst>
          </p:cNvPr>
          <p:cNvSpPr>
            <a:spLocks noGrp="1"/>
          </p:cNvSpPr>
          <p:nvPr>
            <p:ph type="title"/>
          </p:nvPr>
        </p:nvSpPr>
        <p:spPr>
          <a:xfrm>
            <a:off x="274639" y="2125667"/>
            <a:ext cx="11887200" cy="849463"/>
          </a:xfrm>
        </p:spPr>
        <p:txBody>
          <a:bodyPr/>
          <a:lstStyle/>
          <a:p>
            <a:r>
              <a:rPr lang="fr-FR" spc="-102">
                <a:solidFill>
                  <a:schemeClr val="tx1"/>
                </a:solidFill>
              </a:rPr>
              <a:t>Demo</a:t>
            </a:r>
            <a:endParaRPr lang="en-US"/>
          </a:p>
        </p:txBody>
      </p:sp>
      <p:sp>
        <p:nvSpPr>
          <p:cNvPr id="10" name="Text Placeholder 3">
            <a:extLst>
              <a:ext uri="{FF2B5EF4-FFF2-40B4-BE49-F238E27FC236}">
                <a16:creationId xmlns:a16="http://schemas.microsoft.com/office/drawing/2014/main" id="{9714C492-A622-4883-88D0-A4648D27C5F8}"/>
              </a:ext>
            </a:extLst>
          </p:cNvPr>
          <p:cNvSpPr txBox="1">
            <a:spLocks/>
          </p:cNvSpPr>
          <p:nvPr/>
        </p:nvSpPr>
        <p:spPr>
          <a:xfrm>
            <a:off x="350837" y="3127930"/>
            <a:ext cx="10683500" cy="738664"/>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2800" kern="1200" spc="0" baseline="0">
                <a:solidFill>
                  <a:srgbClr val="0078D7"/>
                </a:soli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fr-FR">
                <a:solidFill>
                  <a:schemeClr val="tx1"/>
                </a:solidFill>
                <a:latin typeface="+mn-lt"/>
              </a:rPr>
              <a:t>Attestation and key exchange between SGX enclaves – Part 1</a:t>
            </a:r>
          </a:p>
          <a:p>
            <a:pPr marL="0" indent="0">
              <a:buNone/>
            </a:pPr>
            <a:endParaRPr lang="en-US">
              <a:solidFill>
                <a:schemeClr val="tx1"/>
              </a:solidFill>
            </a:endParaRPr>
          </a:p>
        </p:txBody>
      </p:sp>
    </p:spTree>
    <p:extLst>
      <p:ext uri="{BB962C8B-B14F-4D97-AF65-F5344CB8AC3E}">
        <p14:creationId xmlns:p14="http://schemas.microsoft.com/office/powerpoint/2010/main" val="3701045067"/>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78F8ED7-C3DE-40EE-8978-BCC104A1E02C}"/>
              </a:ext>
            </a:extLst>
          </p:cNvPr>
          <p:cNvSpPr>
            <a:spLocks noGrp="1"/>
          </p:cNvSpPr>
          <p:nvPr>
            <p:ph type="title"/>
          </p:nvPr>
        </p:nvSpPr>
        <p:spPr/>
        <p:txBody>
          <a:bodyPr/>
          <a:lstStyle/>
          <a:p>
            <a:r>
              <a:rPr lang="en-US"/>
              <a:t>Sealing</a:t>
            </a:r>
          </a:p>
        </p:txBody>
      </p:sp>
      <p:sp>
        <p:nvSpPr>
          <p:cNvPr id="5" name="Text Placeholder 4">
            <a:extLst>
              <a:ext uri="{FF2B5EF4-FFF2-40B4-BE49-F238E27FC236}">
                <a16:creationId xmlns:a16="http://schemas.microsoft.com/office/drawing/2014/main" id="{34605639-CEC3-4F6C-819A-9D6F0A05E6A8}"/>
              </a:ext>
            </a:extLst>
          </p:cNvPr>
          <p:cNvSpPr>
            <a:spLocks noGrp="1"/>
          </p:cNvSpPr>
          <p:nvPr>
            <p:ph type="body" sz="quarter" idx="10"/>
          </p:nvPr>
        </p:nvSpPr>
        <p:spPr>
          <a:xfrm>
            <a:off x="274638" y="1212850"/>
            <a:ext cx="11887200" cy="2850011"/>
          </a:xfrm>
        </p:spPr>
        <p:txBody>
          <a:bodyPr/>
          <a:lstStyle/>
          <a:p>
            <a:pPr>
              <a:spcBef>
                <a:spcPts val="1200"/>
              </a:spcBef>
            </a:pPr>
            <a:r>
              <a:rPr lang="en-US"/>
              <a:t>“Sealing”: Cryptographically protecting data when it is stored outside enclave</a:t>
            </a:r>
          </a:p>
          <a:p>
            <a:pPr>
              <a:spcBef>
                <a:spcPts val="1200"/>
              </a:spcBef>
            </a:pPr>
            <a:r>
              <a:rPr lang="en-US"/>
              <a:t>Enclaves use EGETKEY to retrieve a persistent key that is enclave &amp; platform specific </a:t>
            </a:r>
          </a:p>
          <a:p>
            <a:pPr>
              <a:spcBef>
                <a:spcPts val="1200"/>
              </a:spcBef>
            </a:pPr>
            <a:r>
              <a:rPr lang="en-US"/>
              <a:t>EGETKEY uses a combination of enclave attributes and platform unique key to generate keys:</a:t>
            </a:r>
          </a:p>
          <a:p>
            <a:pPr lvl="1"/>
            <a:r>
              <a:rPr lang="en-US"/>
              <a:t>Enclave Identity</a:t>
            </a:r>
          </a:p>
          <a:p>
            <a:pPr lvl="1"/>
            <a:r>
              <a:rPr lang="en-US"/>
              <a:t>Enclave Sealing Authority &amp; Product Identity </a:t>
            </a:r>
          </a:p>
          <a:p>
            <a:pPr>
              <a:spcBef>
                <a:spcPts val="1200"/>
              </a:spcBef>
            </a:pPr>
            <a:r>
              <a:rPr lang="en-US"/>
              <a:t>Enclave is responsible for performing the encryption with an algorithm of its choice</a:t>
            </a:r>
          </a:p>
        </p:txBody>
      </p:sp>
      <p:sp>
        <p:nvSpPr>
          <p:cNvPr id="7" name="Rectangle 6">
            <a:extLst>
              <a:ext uri="{FF2B5EF4-FFF2-40B4-BE49-F238E27FC236}">
                <a16:creationId xmlns:a16="http://schemas.microsoft.com/office/drawing/2014/main" id="{EF55A5AA-5FA2-4342-9C3B-DE0D11328266}"/>
              </a:ext>
            </a:extLst>
          </p:cNvPr>
          <p:cNvSpPr/>
          <p:nvPr/>
        </p:nvSpPr>
        <p:spPr>
          <a:xfrm>
            <a:off x="46037" y="6582260"/>
            <a:ext cx="3919466" cy="276999"/>
          </a:xfrm>
          <a:prstGeom prst="rect">
            <a:avLst/>
          </a:prstGeom>
        </p:spPr>
        <p:txBody>
          <a:bodyPr wrap="square">
            <a:spAutoFit/>
          </a:bodyPr>
          <a:lstStyle/>
          <a:p>
            <a:pPr>
              <a:spcBef>
                <a:spcPts val="1200"/>
              </a:spcBef>
            </a:pPr>
            <a:r>
              <a:rPr lang="fr-FR" sz="1200"/>
              <a:t>Intel Source (</a:t>
            </a:r>
            <a:r>
              <a:rPr lang="en-US" sz="1200">
                <a:hlinkClick r:id="rId2"/>
              </a:rPr>
              <a:t>Intel Software Guard Extensions</a:t>
            </a:r>
            <a:r>
              <a:rPr lang="en-US" sz="1200"/>
              <a:t>) </a:t>
            </a:r>
          </a:p>
        </p:txBody>
      </p:sp>
    </p:spTree>
    <p:extLst>
      <p:ext uri="{BB962C8B-B14F-4D97-AF65-F5344CB8AC3E}">
        <p14:creationId xmlns:p14="http://schemas.microsoft.com/office/powerpoint/2010/main" val="2675012321"/>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40A346-2D78-481E-9C01-D17C20425467}"/>
              </a:ext>
            </a:extLst>
          </p:cNvPr>
          <p:cNvSpPr>
            <a:spLocks noGrp="1"/>
          </p:cNvSpPr>
          <p:nvPr>
            <p:ph type="title"/>
          </p:nvPr>
        </p:nvSpPr>
        <p:spPr/>
        <p:txBody>
          <a:bodyPr/>
          <a:lstStyle/>
          <a:p>
            <a:r>
              <a:rPr lang="en-US"/>
              <a:t>Sealing authority</a:t>
            </a:r>
          </a:p>
        </p:txBody>
      </p:sp>
      <p:sp>
        <p:nvSpPr>
          <p:cNvPr id="3" name="Text Placeholder 2">
            <a:extLst>
              <a:ext uri="{FF2B5EF4-FFF2-40B4-BE49-F238E27FC236}">
                <a16:creationId xmlns:a16="http://schemas.microsoft.com/office/drawing/2014/main" id="{C5C23DFA-CB58-4EB9-BA46-DA6804D473E8}"/>
              </a:ext>
            </a:extLst>
          </p:cNvPr>
          <p:cNvSpPr>
            <a:spLocks noGrp="1"/>
          </p:cNvSpPr>
          <p:nvPr>
            <p:ph type="body" sz="quarter" idx="10"/>
          </p:nvPr>
        </p:nvSpPr>
        <p:spPr>
          <a:xfrm>
            <a:off x="274638" y="1212850"/>
            <a:ext cx="11887200" cy="5244513"/>
          </a:xfrm>
        </p:spPr>
        <p:txBody>
          <a:bodyPr/>
          <a:lstStyle/>
          <a:p>
            <a:r>
              <a:rPr lang="en-US"/>
              <a:t>Encrypting data using keys based on hash-based identities is difficult manage across software upgrades SGX supports the notion of a Sealing Authority derived from the Enclave Certificate (SIGSTRUCT)</a:t>
            </a:r>
          </a:p>
          <a:p>
            <a:endParaRPr lang="en-US"/>
          </a:p>
          <a:p>
            <a:endParaRPr lang="en-US"/>
          </a:p>
          <a:p>
            <a:endParaRPr lang="en-US"/>
          </a:p>
          <a:p>
            <a:endParaRPr lang="en-US"/>
          </a:p>
          <a:p>
            <a:endParaRPr lang="en-US"/>
          </a:p>
          <a:p>
            <a:endParaRPr lang="en-US"/>
          </a:p>
          <a:p>
            <a:endParaRPr lang="en-US"/>
          </a:p>
          <a:p>
            <a:endParaRPr lang="en-US"/>
          </a:p>
          <a:p>
            <a:r>
              <a:rPr lang="en-US"/>
              <a:t>SGX does not check the veracity of the public key</a:t>
            </a:r>
          </a:p>
          <a:p>
            <a:pPr lvl="1"/>
            <a:r>
              <a:rPr lang="en-US"/>
              <a:t>This is left to the relying party before they provision the enclave</a:t>
            </a:r>
          </a:p>
        </p:txBody>
      </p:sp>
      <p:sp>
        <p:nvSpPr>
          <p:cNvPr id="7" name="Rectangle 6">
            <a:extLst>
              <a:ext uri="{FF2B5EF4-FFF2-40B4-BE49-F238E27FC236}">
                <a16:creationId xmlns:a16="http://schemas.microsoft.com/office/drawing/2014/main" id="{C08CB81A-CDF4-4626-A9E1-9951E930F1F1}"/>
              </a:ext>
            </a:extLst>
          </p:cNvPr>
          <p:cNvSpPr/>
          <p:nvPr/>
        </p:nvSpPr>
        <p:spPr>
          <a:xfrm>
            <a:off x="46037" y="6582260"/>
            <a:ext cx="3919466" cy="276999"/>
          </a:xfrm>
          <a:prstGeom prst="rect">
            <a:avLst/>
          </a:prstGeom>
        </p:spPr>
        <p:txBody>
          <a:bodyPr wrap="square">
            <a:spAutoFit/>
          </a:bodyPr>
          <a:lstStyle/>
          <a:p>
            <a:pPr>
              <a:spcBef>
                <a:spcPts val="1200"/>
              </a:spcBef>
            </a:pPr>
            <a:r>
              <a:rPr lang="fr-FR" sz="1200"/>
              <a:t>Intel Source (</a:t>
            </a:r>
            <a:r>
              <a:rPr lang="en-US" sz="1200">
                <a:hlinkClick r:id="rId3"/>
              </a:rPr>
              <a:t>Intel Software Guard Extensions</a:t>
            </a:r>
            <a:r>
              <a:rPr lang="en-US" sz="1200"/>
              <a:t>) </a:t>
            </a:r>
          </a:p>
        </p:txBody>
      </p:sp>
      <p:sp>
        <p:nvSpPr>
          <p:cNvPr id="28" name="Rectangle 27">
            <a:extLst>
              <a:ext uri="{FF2B5EF4-FFF2-40B4-BE49-F238E27FC236}">
                <a16:creationId xmlns:a16="http://schemas.microsoft.com/office/drawing/2014/main" id="{EECB0538-2405-44CD-A117-C9FE0474047F}"/>
              </a:ext>
            </a:extLst>
          </p:cNvPr>
          <p:cNvSpPr/>
          <p:nvPr/>
        </p:nvSpPr>
        <p:spPr>
          <a:xfrm>
            <a:off x="10333037" y="2542956"/>
            <a:ext cx="1103510" cy="245999"/>
          </a:xfrm>
          <a:prstGeom prst="rect">
            <a:avLst/>
          </a:prstGeom>
          <a:solidFill>
            <a:srgbClr val="E6E6E6"/>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900" kern="0">
                <a:solidFill>
                  <a:srgbClr val="000000"/>
                </a:solidFill>
                <a:latin typeface="Segoe UI Semibold"/>
                <a:cs typeface="Segoe UI" pitchFamily="34" charset="0"/>
              </a:rPr>
              <a:t>Hardware</a:t>
            </a:r>
            <a:endParaRPr lang="en-US" sz="800" kern="0">
              <a:solidFill>
                <a:srgbClr val="000000"/>
              </a:solidFill>
              <a:latin typeface="Segoe UI Semibold"/>
              <a:cs typeface="Segoe UI" pitchFamily="34" charset="0"/>
            </a:endParaRPr>
          </a:p>
        </p:txBody>
      </p:sp>
      <p:sp>
        <p:nvSpPr>
          <p:cNvPr id="30" name="Rectangle 29">
            <a:extLst>
              <a:ext uri="{FF2B5EF4-FFF2-40B4-BE49-F238E27FC236}">
                <a16:creationId xmlns:a16="http://schemas.microsoft.com/office/drawing/2014/main" id="{B2495079-CF73-4BCE-9826-40370EA8FCF3}"/>
              </a:ext>
            </a:extLst>
          </p:cNvPr>
          <p:cNvSpPr/>
          <p:nvPr/>
        </p:nvSpPr>
        <p:spPr>
          <a:xfrm>
            <a:off x="10333037" y="2834660"/>
            <a:ext cx="1124341" cy="261437"/>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900" kern="0">
                <a:solidFill>
                  <a:schemeClr val="bg1"/>
                </a:solidFill>
                <a:latin typeface="Segoe UI Semibold"/>
                <a:cs typeface="Segoe UI" pitchFamily="34" charset="0"/>
              </a:rPr>
              <a:t>Data</a:t>
            </a:r>
            <a:endParaRPr lang="en-US" sz="800" kern="0">
              <a:solidFill>
                <a:schemeClr val="bg1"/>
              </a:solidFill>
              <a:latin typeface="Segoe UI Semibold"/>
              <a:cs typeface="Segoe UI" pitchFamily="34" charset="0"/>
            </a:endParaRPr>
          </a:p>
        </p:txBody>
      </p:sp>
      <p:grpSp>
        <p:nvGrpSpPr>
          <p:cNvPr id="101" name="Group 100">
            <a:extLst>
              <a:ext uri="{FF2B5EF4-FFF2-40B4-BE49-F238E27FC236}">
                <a16:creationId xmlns:a16="http://schemas.microsoft.com/office/drawing/2014/main" id="{FF076E7E-989F-4F48-9E49-C50311424863}"/>
              </a:ext>
            </a:extLst>
          </p:cNvPr>
          <p:cNvGrpSpPr>
            <a:grpSpLocks noChangeAspect="1"/>
          </p:cNvGrpSpPr>
          <p:nvPr/>
        </p:nvGrpSpPr>
        <p:grpSpPr>
          <a:xfrm>
            <a:off x="2027237" y="2632421"/>
            <a:ext cx="7337630" cy="2557933"/>
            <a:chOff x="1686831" y="2430462"/>
            <a:chExt cx="8306256" cy="2895600"/>
          </a:xfrm>
        </p:grpSpPr>
        <p:sp>
          <p:nvSpPr>
            <p:cNvPr id="32" name="Flowchart: Terminator 31">
              <a:extLst>
                <a:ext uri="{FF2B5EF4-FFF2-40B4-BE49-F238E27FC236}">
                  <a16:creationId xmlns:a16="http://schemas.microsoft.com/office/drawing/2014/main" id="{430A72ED-CA58-48AF-8512-54C48C8AFA5D}"/>
                </a:ext>
              </a:extLst>
            </p:cNvPr>
            <p:cNvSpPr/>
            <p:nvPr/>
          </p:nvSpPr>
          <p:spPr>
            <a:xfrm>
              <a:off x="7159586" y="4076083"/>
              <a:ext cx="1092683" cy="411779"/>
            </a:xfrm>
            <a:prstGeom prst="flowChartTerminator">
              <a:avLst/>
            </a:prstGeom>
            <a:solidFill>
              <a:schemeClr val="tx1">
                <a:lumMod val="20000"/>
                <a:lumOff val="80000"/>
              </a:scheme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050" kern="0">
                  <a:solidFill>
                    <a:srgbClr val="000000"/>
                  </a:solidFill>
                  <a:latin typeface="Segoe UI Semibold"/>
                  <a:cs typeface="Segoe UI" pitchFamily="34" charset="0"/>
                </a:rPr>
                <a:t>HASH</a:t>
              </a:r>
            </a:p>
          </p:txBody>
        </p:sp>
        <p:cxnSp>
          <p:nvCxnSpPr>
            <p:cNvPr id="34" name="Connector: Elbow 33">
              <a:extLst>
                <a:ext uri="{FF2B5EF4-FFF2-40B4-BE49-F238E27FC236}">
                  <a16:creationId xmlns:a16="http://schemas.microsoft.com/office/drawing/2014/main" id="{832C733E-F408-4E78-9175-540DF1364EB7}"/>
                </a:ext>
              </a:extLst>
            </p:cNvPr>
            <p:cNvCxnSpPr>
              <a:cxnSpLocks/>
              <a:stCxn id="23" idx="0"/>
              <a:endCxn id="36" idx="1"/>
            </p:cNvCxnSpPr>
            <p:nvPr/>
          </p:nvCxnSpPr>
          <p:spPr>
            <a:xfrm rot="5400000" flipH="1" flipV="1">
              <a:off x="4922515" y="1077071"/>
              <a:ext cx="677791" cy="3796354"/>
            </a:xfrm>
            <a:prstGeom prst="bentConnector2">
              <a:avLst/>
            </a:prstGeom>
            <a:ln w="1905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6" name="Flowchart: Terminator 35">
              <a:extLst>
                <a:ext uri="{FF2B5EF4-FFF2-40B4-BE49-F238E27FC236}">
                  <a16:creationId xmlns:a16="http://schemas.microsoft.com/office/drawing/2014/main" id="{6FDF97A2-C25F-4863-8C0F-C16C76A4919A}"/>
                </a:ext>
              </a:extLst>
            </p:cNvPr>
            <p:cNvSpPr/>
            <p:nvPr/>
          </p:nvSpPr>
          <p:spPr>
            <a:xfrm>
              <a:off x="7159587" y="2430462"/>
              <a:ext cx="1092683" cy="411779"/>
            </a:xfrm>
            <a:prstGeom prst="flowChartTerminator">
              <a:avLst/>
            </a:prstGeom>
            <a:solidFill>
              <a:schemeClr val="tx1">
                <a:lumMod val="20000"/>
                <a:lumOff val="80000"/>
              </a:scheme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050" kern="0">
                  <a:solidFill>
                    <a:srgbClr val="000000"/>
                  </a:solidFill>
                  <a:latin typeface="Segoe UI Semibold"/>
                  <a:cs typeface="Segoe UI" pitchFamily="34" charset="0"/>
                </a:rPr>
                <a:t>Verify</a:t>
              </a:r>
            </a:p>
          </p:txBody>
        </p:sp>
        <p:sp>
          <p:nvSpPr>
            <p:cNvPr id="38" name="Flowchart: Terminator 37">
              <a:extLst>
                <a:ext uri="{FF2B5EF4-FFF2-40B4-BE49-F238E27FC236}">
                  <a16:creationId xmlns:a16="http://schemas.microsoft.com/office/drawing/2014/main" id="{9C26C458-BE25-4D83-BD91-255696BBD0AB}"/>
                </a:ext>
              </a:extLst>
            </p:cNvPr>
            <p:cNvSpPr/>
            <p:nvPr/>
          </p:nvSpPr>
          <p:spPr>
            <a:xfrm>
              <a:off x="4519709" y="4049502"/>
              <a:ext cx="582181" cy="411779"/>
            </a:xfrm>
            <a:prstGeom prst="flowChartTerminator">
              <a:avLst/>
            </a:prstGeom>
            <a:solidFill>
              <a:schemeClr val="tx1">
                <a:lumMod val="20000"/>
                <a:lumOff val="80000"/>
              </a:scheme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050" kern="0">
                  <a:solidFill>
                    <a:srgbClr val="000000"/>
                  </a:solidFill>
                  <a:latin typeface="Segoe UI Semibold"/>
                  <a:cs typeface="Segoe UI" pitchFamily="34" charset="0"/>
                </a:rPr>
                <a:t>?</a:t>
              </a:r>
            </a:p>
          </p:txBody>
        </p:sp>
        <p:cxnSp>
          <p:nvCxnSpPr>
            <p:cNvPr id="42" name="Connector: Elbow 41">
              <a:extLst>
                <a:ext uri="{FF2B5EF4-FFF2-40B4-BE49-F238E27FC236}">
                  <a16:creationId xmlns:a16="http://schemas.microsoft.com/office/drawing/2014/main" id="{35C8F84C-B76B-4AA6-BD69-AB1D75C418A1}"/>
                </a:ext>
              </a:extLst>
            </p:cNvPr>
            <p:cNvCxnSpPr>
              <a:cxnSpLocks/>
              <a:stCxn id="20" idx="0"/>
              <a:endCxn id="36" idx="1"/>
            </p:cNvCxnSpPr>
            <p:nvPr/>
          </p:nvCxnSpPr>
          <p:spPr>
            <a:xfrm rot="5400000" flipH="1" flipV="1">
              <a:off x="6370081" y="2524637"/>
              <a:ext cx="677791" cy="901222"/>
            </a:xfrm>
            <a:prstGeom prst="bentConnector2">
              <a:avLst/>
            </a:prstGeom>
            <a:ln w="1905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6" name="Connector: Elbow 45">
              <a:extLst>
                <a:ext uri="{FF2B5EF4-FFF2-40B4-BE49-F238E27FC236}">
                  <a16:creationId xmlns:a16="http://schemas.microsoft.com/office/drawing/2014/main" id="{EAAF250E-1B95-4A9A-9D68-A2A14E6BBF12}"/>
                </a:ext>
              </a:extLst>
            </p:cNvPr>
            <p:cNvCxnSpPr>
              <a:cxnSpLocks/>
              <a:stCxn id="22" idx="0"/>
              <a:endCxn id="36" idx="1"/>
            </p:cNvCxnSpPr>
            <p:nvPr/>
          </p:nvCxnSpPr>
          <p:spPr>
            <a:xfrm rot="5400000" flipH="1" flipV="1">
              <a:off x="5646298" y="1800854"/>
              <a:ext cx="677791" cy="2348788"/>
            </a:xfrm>
            <a:prstGeom prst="bentConnector2">
              <a:avLst/>
            </a:prstGeom>
            <a:ln w="1905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4" name="Connector: Elbow 53">
              <a:extLst>
                <a:ext uri="{FF2B5EF4-FFF2-40B4-BE49-F238E27FC236}">
                  <a16:creationId xmlns:a16="http://schemas.microsoft.com/office/drawing/2014/main" id="{CE67A5E0-896B-4348-B0F3-FD792AF932CF}"/>
                </a:ext>
              </a:extLst>
            </p:cNvPr>
            <p:cNvCxnSpPr>
              <a:cxnSpLocks/>
              <a:stCxn id="26" idx="0"/>
            </p:cNvCxnSpPr>
            <p:nvPr/>
          </p:nvCxnSpPr>
          <p:spPr>
            <a:xfrm rot="16200000" flipV="1">
              <a:off x="8347358" y="2541268"/>
              <a:ext cx="677790" cy="867959"/>
            </a:xfrm>
            <a:prstGeom prst="bentConnector2">
              <a:avLst/>
            </a:prstGeom>
            <a:ln w="1905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00" name="Group 99">
              <a:extLst>
                <a:ext uri="{FF2B5EF4-FFF2-40B4-BE49-F238E27FC236}">
                  <a16:creationId xmlns:a16="http://schemas.microsoft.com/office/drawing/2014/main" id="{BF69364A-AD79-4672-93CB-853544953ADF}"/>
                </a:ext>
              </a:extLst>
            </p:cNvPr>
            <p:cNvGrpSpPr/>
            <p:nvPr/>
          </p:nvGrpSpPr>
          <p:grpSpPr>
            <a:xfrm>
              <a:off x="1686831" y="2842241"/>
              <a:ext cx="8270650" cy="950565"/>
              <a:chOff x="1686831" y="2842241"/>
              <a:chExt cx="8270650" cy="950565"/>
            </a:xfrm>
          </p:grpSpPr>
          <p:sp>
            <p:nvSpPr>
              <p:cNvPr id="19" name="Rectangle 18">
                <a:extLst>
                  <a:ext uri="{FF2B5EF4-FFF2-40B4-BE49-F238E27FC236}">
                    <a16:creationId xmlns:a16="http://schemas.microsoft.com/office/drawing/2014/main" id="{BC570A48-C106-4ED8-9EE6-9DD4B1273C5A}"/>
                  </a:ext>
                </a:extLst>
              </p:cNvPr>
              <p:cNvSpPr/>
              <p:nvPr/>
            </p:nvSpPr>
            <p:spPr>
              <a:xfrm>
                <a:off x="1686831" y="3208204"/>
                <a:ext cx="8270650" cy="584602"/>
              </a:xfrm>
              <a:prstGeom prst="rect">
                <a:avLst/>
              </a:prstGeom>
              <a:solidFill>
                <a:srgbClr val="0070C0"/>
              </a:solidFill>
              <a:ln w="12700" cap="flat" cmpd="sng" algn="ctr">
                <a:noFill/>
                <a:prstDash val="solid"/>
                <a:miter lim="800000"/>
              </a:ln>
              <a:effectLst/>
            </p:spPr>
            <p:txBody>
              <a:bodyPr rtlCol="0" anchor="ctr" anchorCtr="0"/>
              <a:lstStyle/>
              <a:p>
                <a:pPr defTabSz="932418"/>
                <a:r>
                  <a:rPr lang="en-GB" sz="1050" kern="0">
                    <a:solidFill>
                      <a:schemeClr val="bg1"/>
                    </a:solidFill>
                    <a:latin typeface="Segoe UI Semibold"/>
                    <a:cs typeface="Segoe UI Light" panose="020B0502040204020203" pitchFamily="34" charset="0"/>
                  </a:rPr>
                  <a:t>SIG_STRUCT</a:t>
                </a:r>
                <a:endParaRPr lang="en-GB" sz="900" kern="0">
                  <a:solidFill>
                    <a:schemeClr val="bg1"/>
                  </a:solidFill>
                  <a:latin typeface="Segoe UI Semibold"/>
                  <a:cs typeface="Segoe UI Light" panose="020B0502040204020203" pitchFamily="34" charset="0"/>
                </a:endParaRPr>
              </a:p>
            </p:txBody>
          </p:sp>
          <p:sp>
            <p:nvSpPr>
              <p:cNvPr id="20" name="Rectangle 19">
                <a:extLst>
                  <a:ext uri="{FF2B5EF4-FFF2-40B4-BE49-F238E27FC236}">
                    <a16:creationId xmlns:a16="http://schemas.microsoft.com/office/drawing/2014/main" id="{7ADCF820-6DD9-4644-B7C5-69B50507E07D}"/>
                  </a:ext>
                </a:extLst>
              </p:cNvPr>
              <p:cNvSpPr/>
              <p:nvPr/>
            </p:nvSpPr>
            <p:spPr>
              <a:xfrm>
                <a:off x="5573267" y="3314143"/>
                <a:ext cx="1370195" cy="411779"/>
              </a:xfrm>
              <a:prstGeom prst="rect">
                <a:avLst/>
              </a:prstGeom>
              <a:solidFill>
                <a:schemeClr val="accent1">
                  <a:lumMod val="40000"/>
                  <a:lumOff val="60000"/>
                </a:scheme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000" kern="0">
                    <a:solidFill>
                      <a:schemeClr val="bg1"/>
                    </a:solidFill>
                    <a:latin typeface="Segoe UI Semibold"/>
                    <a:cs typeface="Segoe UI" pitchFamily="34" charset="0"/>
                  </a:rPr>
                  <a:t>Measurement</a:t>
                </a:r>
              </a:p>
            </p:txBody>
          </p:sp>
          <p:sp>
            <p:nvSpPr>
              <p:cNvPr id="21" name="Rectangle 20">
                <a:extLst>
                  <a:ext uri="{FF2B5EF4-FFF2-40B4-BE49-F238E27FC236}">
                    <a16:creationId xmlns:a16="http://schemas.microsoft.com/office/drawing/2014/main" id="{B8644FD2-E7F4-4935-85A0-282CE897C4A5}"/>
                  </a:ext>
                </a:extLst>
              </p:cNvPr>
              <p:cNvSpPr/>
              <p:nvPr/>
            </p:nvSpPr>
            <p:spPr>
              <a:xfrm>
                <a:off x="7020832" y="3314143"/>
                <a:ext cx="1370195" cy="411779"/>
              </a:xfrm>
              <a:prstGeom prst="rect">
                <a:avLst/>
              </a:prstGeom>
              <a:solidFill>
                <a:schemeClr val="accent1">
                  <a:lumMod val="40000"/>
                  <a:lumOff val="60000"/>
                </a:scheme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000" kern="0">
                    <a:solidFill>
                      <a:schemeClr val="bg1"/>
                    </a:solidFill>
                    <a:latin typeface="Segoe UI Semibold"/>
                    <a:cs typeface="Segoe UI" pitchFamily="34" charset="0"/>
                  </a:rPr>
                  <a:t>Public Key</a:t>
                </a:r>
              </a:p>
            </p:txBody>
          </p:sp>
          <p:sp>
            <p:nvSpPr>
              <p:cNvPr id="22" name="Rectangle 21">
                <a:extLst>
                  <a:ext uri="{FF2B5EF4-FFF2-40B4-BE49-F238E27FC236}">
                    <a16:creationId xmlns:a16="http://schemas.microsoft.com/office/drawing/2014/main" id="{DC7F7075-ED3C-4B22-9B37-39EE04750FD0}"/>
                  </a:ext>
                </a:extLst>
              </p:cNvPr>
              <p:cNvSpPr/>
              <p:nvPr/>
            </p:nvSpPr>
            <p:spPr>
              <a:xfrm>
                <a:off x="4125701" y="3314143"/>
                <a:ext cx="1370195" cy="411779"/>
              </a:xfrm>
              <a:prstGeom prst="rect">
                <a:avLst/>
              </a:prstGeom>
              <a:solidFill>
                <a:schemeClr val="accent1">
                  <a:lumMod val="40000"/>
                  <a:lumOff val="60000"/>
                </a:scheme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000" kern="0">
                    <a:solidFill>
                      <a:schemeClr val="bg1"/>
                    </a:solidFill>
                    <a:latin typeface="Segoe UI Semibold"/>
                    <a:cs typeface="Segoe UI" pitchFamily="34" charset="0"/>
                  </a:rPr>
                  <a:t>Version</a:t>
                </a:r>
              </a:p>
            </p:txBody>
          </p:sp>
          <p:sp>
            <p:nvSpPr>
              <p:cNvPr id="23" name="Rectangle 22">
                <a:extLst>
                  <a:ext uri="{FF2B5EF4-FFF2-40B4-BE49-F238E27FC236}">
                    <a16:creationId xmlns:a16="http://schemas.microsoft.com/office/drawing/2014/main" id="{109400D6-3257-4826-B71F-2098C183A0C5}"/>
                  </a:ext>
                </a:extLst>
              </p:cNvPr>
              <p:cNvSpPr/>
              <p:nvPr/>
            </p:nvSpPr>
            <p:spPr>
              <a:xfrm>
                <a:off x="2678135" y="3314143"/>
                <a:ext cx="1370195" cy="411779"/>
              </a:xfrm>
              <a:prstGeom prst="rect">
                <a:avLst/>
              </a:prstGeom>
              <a:solidFill>
                <a:schemeClr val="accent1">
                  <a:lumMod val="40000"/>
                  <a:lumOff val="60000"/>
                </a:scheme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000" kern="0">
                    <a:solidFill>
                      <a:schemeClr val="bg1"/>
                    </a:solidFill>
                    <a:latin typeface="Segoe UI Semibold"/>
                    <a:cs typeface="Segoe UI" pitchFamily="34" charset="0"/>
                  </a:rPr>
                  <a:t>Attributes</a:t>
                </a:r>
              </a:p>
            </p:txBody>
          </p:sp>
          <p:sp>
            <p:nvSpPr>
              <p:cNvPr id="26" name="Rectangle 25">
                <a:extLst>
                  <a:ext uri="{FF2B5EF4-FFF2-40B4-BE49-F238E27FC236}">
                    <a16:creationId xmlns:a16="http://schemas.microsoft.com/office/drawing/2014/main" id="{CA0EF4CC-780B-4AE6-B5B4-B691DBF76FC8}"/>
                  </a:ext>
                </a:extLst>
              </p:cNvPr>
              <p:cNvSpPr/>
              <p:nvPr/>
            </p:nvSpPr>
            <p:spPr>
              <a:xfrm>
                <a:off x="8435134" y="3314143"/>
                <a:ext cx="1370195" cy="411779"/>
              </a:xfrm>
              <a:prstGeom prst="rect">
                <a:avLst/>
              </a:prstGeom>
              <a:solidFill>
                <a:schemeClr val="accent1">
                  <a:lumMod val="40000"/>
                  <a:lumOff val="60000"/>
                </a:scheme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000" kern="0">
                    <a:solidFill>
                      <a:schemeClr val="bg1"/>
                    </a:solidFill>
                    <a:latin typeface="Segoe UI Semibold"/>
                    <a:cs typeface="Segoe UI" pitchFamily="34" charset="0"/>
                  </a:rPr>
                  <a:t>Signature</a:t>
                </a:r>
              </a:p>
            </p:txBody>
          </p:sp>
          <p:cxnSp>
            <p:nvCxnSpPr>
              <p:cNvPr id="59" name="Connector: Elbow 58">
                <a:extLst>
                  <a:ext uri="{FF2B5EF4-FFF2-40B4-BE49-F238E27FC236}">
                    <a16:creationId xmlns:a16="http://schemas.microsoft.com/office/drawing/2014/main" id="{DA6A9E67-9BDA-4D0F-9BAD-E69D405EF717}"/>
                  </a:ext>
                </a:extLst>
              </p:cNvPr>
              <p:cNvCxnSpPr>
                <a:cxnSpLocks/>
                <a:stCxn id="21" idx="0"/>
                <a:endCxn id="36" idx="2"/>
              </p:cNvCxnSpPr>
              <p:nvPr/>
            </p:nvCxnSpPr>
            <p:spPr>
              <a:xfrm rot="16200000" flipV="1">
                <a:off x="7469979" y="3078191"/>
                <a:ext cx="471902" cy="1"/>
              </a:xfrm>
              <a:prstGeom prst="bentConnector3">
                <a:avLst>
                  <a:gd name="adj1" fmla="val 50000"/>
                </a:avLst>
              </a:prstGeom>
              <a:ln w="1905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grpSp>
        <p:cxnSp>
          <p:nvCxnSpPr>
            <p:cNvPr id="63" name="Connector: Elbow 62">
              <a:extLst>
                <a:ext uri="{FF2B5EF4-FFF2-40B4-BE49-F238E27FC236}">
                  <a16:creationId xmlns:a16="http://schemas.microsoft.com/office/drawing/2014/main" id="{0F13079F-40F5-4680-8D5F-08F75DA79C7B}"/>
                </a:ext>
              </a:extLst>
            </p:cNvPr>
            <p:cNvCxnSpPr>
              <a:cxnSpLocks/>
              <a:stCxn id="21" idx="2"/>
              <a:endCxn id="32" idx="0"/>
            </p:cNvCxnSpPr>
            <p:nvPr/>
          </p:nvCxnSpPr>
          <p:spPr>
            <a:xfrm rot="5400000">
              <a:off x="7530849" y="3901001"/>
              <a:ext cx="350161" cy="2"/>
            </a:xfrm>
            <a:prstGeom prst="bentConnector3">
              <a:avLst>
                <a:gd name="adj1" fmla="val 50000"/>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2" name="Connector: Elbow 71">
              <a:extLst>
                <a:ext uri="{FF2B5EF4-FFF2-40B4-BE49-F238E27FC236}">
                  <a16:creationId xmlns:a16="http://schemas.microsoft.com/office/drawing/2014/main" id="{E20471FB-1057-4896-AD28-692BB45E6BB2}"/>
                </a:ext>
              </a:extLst>
            </p:cNvPr>
            <p:cNvCxnSpPr>
              <a:cxnSpLocks/>
              <a:stCxn id="20" idx="2"/>
              <a:endCxn id="38" idx="0"/>
            </p:cNvCxnSpPr>
            <p:nvPr/>
          </p:nvCxnSpPr>
          <p:spPr>
            <a:xfrm rot="5400000">
              <a:off x="5372793" y="3163930"/>
              <a:ext cx="323580" cy="1447565"/>
            </a:xfrm>
            <a:prstGeom prst="bentConnector3">
              <a:avLst>
                <a:gd name="adj1" fmla="val 50000"/>
              </a:avLst>
            </a:prstGeom>
            <a:ln w="19050">
              <a:solidFill>
                <a:schemeClr val="accent2">
                  <a:lumMod val="40000"/>
                  <a:lumOff val="6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6" name="Connector: Elbow 75">
              <a:extLst>
                <a:ext uri="{FF2B5EF4-FFF2-40B4-BE49-F238E27FC236}">
                  <a16:creationId xmlns:a16="http://schemas.microsoft.com/office/drawing/2014/main" id="{62850155-2E0B-4313-8CAC-836EF21A8823}"/>
                </a:ext>
              </a:extLst>
            </p:cNvPr>
            <p:cNvCxnSpPr>
              <a:cxnSpLocks/>
              <a:stCxn id="23" idx="2"/>
              <a:endCxn id="38" idx="0"/>
            </p:cNvCxnSpPr>
            <p:nvPr/>
          </p:nvCxnSpPr>
          <p:spPr>
            <a:xfrm rot="16200000" flipH="1">
              <a:off x="3925226" y="3163928"/>
              <a:ext cx="323580" cy="1447567"/>
            </a:xfrm>
            <a:prstGeom prst="bentConnector3">
              <a:avLst>
                <a:gd name="adj1" fmla="val 50000"/>
              </a:avLst>
            </a:prstGeom>
            <a:ln w="19050">
              <a:solidFill>
                <a:schemeClr val="accent2">
                  <a:lumMod val="40000"/>
                  <a:lumOff val="6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1" name="Connector: Elbow 80">
              <a:extLst>
                <a:ext uri="{FF2B5EF4-FFF2-40B4-BE49-F238E27FC236}">
                  <a16:creationId xmlns:a16="http://schemas.microsoft.com/office/drawing/2014/main" id="{09070D8D-3165-4916-B1EE-F359731F1F82}"/>
                </a:ext>
              </a:extLst>
            </p:cNvPr>
            <p:cNvCxnSpPr>
              <a:cxnSpLocks/>
              <a:stCxn id="22" idx="2"/>
              <a:endCxn id="38" idx="0"/>
            </p:cNvCxnSpPr>
            <p:nvPr/>
          </p:nvCxnSpPr>
          <p:spPr>
            <a:xfrm rot="16200000" flipH="1">
              <a:off x="4649009" y="3887711"/>
              <a:ext cx="323580" cy="1"/>
            </a:xfrm>
            <a:prstGeom prst="bentConnector3">
              <a:avLst>
                <a:gd name="adj1" fmla="val 50000"/>
              </a:avLst>
            </a:prstGeom>
            <a:ln w="19050">
              <a:solidFill>
                <a:schemeClr val="accent2">
                  <a:lumMod val="40000"/>
                  <a:lumOff val="6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99" name="Group 98">
              <a:extLst>
                <a:ext uri="{FF2B5EF4-FFF2-40B4-BE49-F238E27FC236}">
                  <a16:creationId xmlns:a16="http://schemas.microsoft.com/office/drawing/2014/main" id="{08D98729-B50D-4628-AC5A-CDB2E27947CC}"/>
                </a:ext>
              </a:extLst>
            </p:cNvPr>
            <p:cNvGrpSpPr/>
            <p:nvPr/>
          </p:nvGrpSpPr>
          <p:grpSpPr>
            <a:xfrm>
              <a:off x="1687287" y="4461281"/>
              <a:ext cx="8305800" cy="864781"/>
              <a:chOff x="1687287" y="4461281"/>
              <a:chExt cx="8305800" cy="864781"/>
            </a:xfrm>
          </p:grpSpPr>
          <p:sp>
            <p:nvSpPr>
              <p:cNvPr id="6" name="Rectangle 5">
                <a:extLst>
                  <a:ext uri="{FF2B5EF4-FFF2-40B4-BE49-F238E27FC236}">
                    <a16:creationId xmlns:a16="http://schemas.microsoft.com/office/drawing/2014/main" id="{AFF04AEA-3119-4E89-9726-16F891AE955B}"/>
                  </a:ext>
                </a:extLst>
              </p:cNvPr>
              <p:cNvSpPr/>
              <p:nvPr/>
            </p:nvSpPr>
            <p:spPr>
              <a:xfrm>
                <a:off x="1687287" y="4741460"/>
                <a:ext cx="8305800" cy="584602"/>
              </a:xfrm>
              <a:prstGeom prst="rect">
                <a:avLst/>
              </a:prstGeom>
              <a:pattFill prst="ltUpDiag">
                <a:fgClr>
                  <a:srgbClr val="3C3C41">
                    <a:lumMod val="25000"/>
                    <a:lumOff val="75000"/>
                  </a:srgbClr>
                </a:fgClr>
                <a:bgClr>
                  <a:sysClr val="window" lastClr="FFFFFF"/>
                </a:bgClr>
              </a:pattFill>
              <a:ln w="12700" cap="flat" cmpd="sng" algn="ctr">
                <a:noFill/>
                <a:prstDash val="solid"/>
                <a:miter lim="800000"/>
              </a:ln>
              <a:effectLst/>
            </p:spPr>
            <p:txBody>
              <a:bodyPr rtlCol="0" anchor="ctr" anchorCtr="0"/>
              <a:lstStyle/>
              <a:p>
                <a:pPr defTabSz="932418"/>
                <a:r>
                  <a:rPr lang="en-GB" sz="1050" kern="0">
                    <a:latin typeface="Segoe UI Semibold"/>
                    <a:cs typeface="Segoe UI Light" panose="020B0502040204020203" pitchFamily="34" charset="0"/>
                  </a:rPr>
                  <a:t>Enclave</a:t>
                </a:r>
                <a:endParaRPr lang="en-GB" sz="900" kern="0">
                  <a:latin typeface="Segoe UI Semibold"/>
                  <a:cs typeface="Segoe UI Light" panose="020B0502040204020203" pitchFamily="34" charset="0"/>
                </a:endParaRPr>
              </a:p>
            </p:txBody>
          </p:sp>
          <p:sp>
            <p:nvSpPr>
              <p:cNvPr id="10" name="Rectangle 9">
                <a:extLst>
                  <a:ext uri="{FF2B5EF4-FFF2-40B4-BE49-F238E27FC236}">
                    <a16:creationId xmlns:a16="http://schemas.microsoft.com/office/drawing/2014/main" id="{5892205E-72ED-463D-BCB3-FB51E174044F}"/>
                  </a:ext>
                </a:extLst>
              </p:cNvPr>
              <p:cNvSpPr/>
              <p:nvPr/>
            </p:nvSpPr>
            <p:spPr>
              <a:xfrm>
                <a:off x="5573722" y="4847399"/>
                <a:ext cx="1370195" cy="411779"/>
              </a:xfrm>
              <a:prstGeom prst="rect">
                <a:avLst/>
              </a:prstGeom>
              <a:solidFill>
                <a:srgbClr val="0070C0"/>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000" kern="0">
                    <a:solidFill>
                      <a:schemeClr val="bg1"/>
                    </a:solidFill>
                    <a:latin typeface="Segoe UI Semibold"/>
                    <a:cs typeface="Segoe UI" pitchFamily="34" charset="0"/>
                  </a:rPr>
                  <a:t>MRENCLAVE</a:t>
                </a:r>
              </a:p>
            </p:txBody>
          </p:sp>
          <p:sp>
            <p:nvSpPr>
              <p:cNvPr id="12" name="Rectangle 11">
                <a:extLst>
                  <a:ext uri="{FF2B5EF4-FFF2-40B4-BE49-F238E27FC236}">
                    <a16:creationId xmlns:a16="http://schemas.microsoft.com/office/drawing/2014/main" id="{15837D60-5E8E-4284-8588-7387946B3AFF}"/>
                  </a:ext>
                </a:extLst>
              </p:cNvPr>
              <p:cNvSpPr/>
              <p:nvPr/>
            </p:nvSpPr>
            <p:spPr>
              <a:xfrm>
                <a:off x="7021287" y="4847399"/>
                <a:ext cx="1370195" cy="411779"/>
              </a:xfrm>
              <a:prstGeom prst="rect">
                <a:avLst/>
              </a:prstGeom>
              <a:solidFill>
                <a:srgbClr val="0070C0"/>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000" kern="0">
                    <a:solidFill>
                      <a:schemeClr val="bg1"/>
                    </a:solidFill>
                    <a:latin typeface="Segoe UI Semibold"/>
                    <a:cs typeface="Segoe UI" pitchFamily="34" charset="0"/>
                  </a:rPr>
                  <a:t>MRSIGNER</a:t>
                </a:r>
              </a:p>
            </p:txBody>
          </p:sp>
          <p:sp>
            <p:nvSpPr>
              <p:cNvPr id="14" name="Rectangle 13">
                <a:extLst>
                  <a:ext uri="{FF2B5EF4-FFF2-40B4-BE49-F238E27FC236}">
                    <a16:creationId xmlns:a16="http://schemas.microsoft.com/office/drawing/2014/main" id="{FB504C1E-30E2-47F8-9EA8-2BD04C1CC0EB}"/>
                  </a:ext>
                </a:extLst>
              </p:cNvPr>
              <p:cNvSpPr/>
              <p:nvPr/>
            </p:nvSpPr>
            <p:spPr>
              <a:xfrm>
                <a:off x="4126156" y="4847399"/>
                <a:ext cx="1370195" cy="411779"/>
              </a:xfrm>
              <a:prstGeom prst="rect">
                <a:avLst/>
              </a:prstGeom>
              <a:solidFill>
                <a:srgbClr val="0070C0"/>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000" kern="0">
                    <a:solidFill>
                      <a:schemeClr val="bg1"/>
                    </a:solidFill>
                    <a:latin typeface="Segoe UI Semibold"/>
                    <a:cs typeface="Segoe UI" pitchFamily="34" charset="0"/>
                  </a:rPr>
                  <a:t>Version</a:t>
                </a:r>
              </a:p>
            </p:txBody>
          </p:sp>
          <p:sp>
            <p:nvSpPr>
              <p:cNvPr id="16" name="Rectangle 15">
                <a:extLst>
                  <a:ext uri="{FF2B5EF4-FFF2-40B4-BE49-F238E27FC236}">
                    <a16:creationId xmlns:a16="http://schemas.microsoft.com/office/drawing/2014/main" id="{698810B7-250B-4187-A9FC-BBE711850336}"/>
                  </a:ext>
                </a:extLst>
              </p:cNvPr>
              <p:cNvSpPr/>
              <p:nvPr/>
            </p:nvSpPr>
            <p:spPr>
              <a:xfrm>
                <a:off x="2678590" y="4847399"/>
                <a:ext cx="1370195" cy="411779"/>
              </a:xfrm>
              <a:prstGeom prst="rect">
                <a:avLst/>
              </a:prstGeom>
              <a:solidFill>
                <a:srgbClr val="0070C0"/>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000" kern="0">
                    <a:solidFill>
                      <a:schemeClr val="bg1"/>
                    </a:solidFill>
                    <a:latin typeface="Segoe UI Semibold"/>
                    <a:cs typeface="Segoe UI" pitchFamily="34" charset="0"/>
                  </a:rPr>
                  <a:t>Attributes</a:t>
                </a:r>
              </a:p>
            </p:txBody>
          </p:sp>
          <p:cxnSp>
            <p:nvCxnSpPr>
              <p:cNvPr id="68" name="Connector: Elbow 67">
                <a:extLst>
                  <a:ext uri="{FF2B5EF4-FFF2-40B4-BE49-F238E27FC236}">
                    <a16:creationId xmlns:a16="http://schemas.microsoft.com/office/drawing/2014/main" id="{268A8B58-9183-481E-B5EC-5582E70D840E}"/>
                  </a:ext>
                </a:extLst>
              </p:cNvPr>
              <p:cNvCxnSpPr>
                <a:cxnSpLocks/>
                <a:stCxn id="12" idx="0"/>
              </p:cNvCxnSpPr>
              <p:nvPr/>
            </p:nvCxnSpPr>
            <p:spPr>
              <a:xfrm rot="16200000" flipV="1">
                <a:off x="7517092" y="4658106"/>
                <a:ext cx="375766" cy="2820"/>
              </a:xfrm>
              <a:prstGeom prst="bentConnector3">
                <a:avLst>
                  <a:gd name="adj1" fmla="val 50000"/>
                </a:avLst>
              </a:prstGeom>
              <a:ln w="190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8" name="Connector: Elbow 87">
                <a:extLst>
                  <a:ext uri="{FF2B5EF4-FFF2-40B4-BE49-F238E27FC236}">
                    <a16:creationId xmlns:a16="http://schemas.microsoft.com/office/drawing/2014/main" id="{B74DA49C-C5A4-4664-8B8A-5F07340A4DB1}"/>
                  </a:ext>
                </a:extLst>
              </p:cNvPr>
              <p:cNvCxnSpPr>
                <a:cxnSpLocks/>
                <a:stCxn id="10" idx="0"/>
                <a:endCxn id="38" idx="2"/>
              </p:cNvCxnSpPr>
              <p:nvPr/>
            </p:nvCxnSpPr>
            <p:spPr>
              <a:xfrm rot="16200000" flipV="1">
                <a:off x="5341751" y="3930330"/>
                <a:ext cx="386118" cy="1448020"/>
              </a:xfrm>
              <a:prstGeom prst="bentConnector3">
                <a:avLst>
                  <a:gd name="adj1" fmla="val 50000"/>
                </a:avLst>
              </a:prstGeom>
              <a:ln w="19050">
                <a:solidFill>
                  <a:schemeClr val="accent2">
                    <a:lumMod val="40000"/>
                    <a:lumOff val="6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2" name="Connector: Elbow 91">
                <a:extLst>
                  <a:ext uri="{FF2B5EF4-FFF2-40B4-BE49-F238E27FC236}">
                    <a16:creationId xmlns:a16="http://schemas.microsoft.com/office/drawing/2014/main" id="{CCFAD748-7067-4C47-915C-9AE7690AC988}"/>
                  </a:ext>
                </a:extLst>
              </p:cNvPr>
              <p:cNvCxnSpPr>
                <a:cxnSpLocks/>
                <a:stCxn id="16" idx="0"/>
                <a:endCxn id="38" idx="2"/>
              </p:cNvCxnSpPr>
              <p:nvPr/>
            </p:nvCxnSpPr>
            <p:spPr>
              <a:xfrm rot="5400000" flipH="1" flipV="1">
                <a:off x="3894185" y="3930784"/>
                <a:ext cx="386118" cy="1447112"/>
              </a:xfrm>
              <a:prstGeom prst="bentConnector3">
                <a:avLst>
                  <a:gd name="adj1" fmla="val 50000"/>
                </a:avLst>
              </a:prstGeom>
              <a:ln w="19050">
                <a:solidFill>
                  <a:schemeClr val="accent2">
                    <a:lumMod val="40000"/>
                    <a:lumOff val="6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6" name="Connector: Elbow 95">
                <a:extLst>
                  <a:ext uri="{FF2B5EF4-FFF2-40B4-BE49-F238E27FC236}">
                    <a16:creationId xmlns:a16="http://schemas.microsoft.com/office/drawing/2014/main" id="{DF952E47-B9A9-4528-A69C-7263CC762A88}"/>
                  </a:ext>
                </a:extLst>
              </p:cNvPr>
              <p:cNvCxnSpPr>
                <a:cxnSpLocks/>
                <a:stCxn id="14" idx="0"/>
                <a:endCxn id="38" idx="2"/>
              </p:cNvCxnSpPr>
              <p:nvPr/>
            </p:nvCxnSpPr>
            <p:spPr>
              <a:xfrm rot="16200000" flipV="1">
                <a:off x="4617968" y="4654113"/>
                <a:ext cx="386118" cy="454"/>
              </a:xfrm>
              <a:prstGeom prst="bentConnector3">
                <a:avLst>
                  <a:gd name="adj1" fmla="val 50000"/>
                </a:avLst>
              </a:prstGeom>
              <a:ln w="19050">
                <a:solidFill>
                  <a:schemeClr val="accent2">
                    <a:lumMod val="40000"/>
                    <a:lumOff val="6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179010633"/>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057A87-A63D-4607-889D-8B09A3659151}"/>
              </a:ext>
            </a:extLst>
          </p:cNvPr>
          <p:cNvSpPr>
            <a:spLocks noGrp="1"/>
          </p:cNvSpPr>
          <p:nvPr>
            <p:ph type="title"/>
          </p:nvPr>
        </p:nvSpPr>
        <p:spPr/>
        <p:txBody>
          <a:bodyPr/>
          <a:lstStyle/>
          <a:p>
            <a:r>
              <a:rPr lang="en-US"/>
              <a:t>Microsoft Azure Attestation (MAA)</a:t>
            </a:r>
            <a:br>
              <a:rPr lang="en-US"/>
            </a:br>
            <a:endParaRPr lang="en-US" sz="2400">
              <a:solidFill>
                <a:srgbClr val="0070C0"/>
              </a:solidFill>
              <a:latin typeface="Segoe UI" panose="020B0502040204020203" pitchFamily="34" charset="0"/>
              <a:cs typeface="Segoe UI" panose="020B0502040204020203" pitchFamily="34" charset="0"/>
            </a:endParaRPr>
          </a:p>
        </p:txBody>
      </p:sp>
      <p:sp>
        <p:nvSpPr>
          <p:cNvPr id="3" name="Text Placeholder 2">
            <a:extLst>
              <a:ext uri="{FF2B5EF4-FFF2-40B4-BE49-F238E27FC236}">
                <a16:creationId xmlns:a16="http://schemas.microsoft.com/office/drawing/2014/main" id="{90292265-5DC8-4043-8B7E-9F23915AC4B0}"/>
              </a:ext>
            </a:extLst>
          </p:cNvPr>
          <p:cNvSpPr>
            <a:spLocks noGrp="1"/>
          </p:cNvSpPr>
          <p:nvPr>
            <p:ph type="body" sz="quarter" idx="10"/>
          </p:nvPr>
        </p:nvSpPr>
        <p:spPr>
          <a:xfrm>
            <a:off x="309499" y="1305068"/>
            <a:ext cx="5515301" cy="3517886"/>
          </a:xfrm>
        </p:spPr>
        <p:txBody>
          <a:bodyPr/>
          <a:lstStyle/>
          <a:p>
            <a:pPr>
              <a:spcBef>
                <a:spcPts val="1200"/>
              </a:spcBef>
            </a:pPr>
            <a:r>
              <a:rPr lang="en-US">
                <a:solidFill>
                  <a:schemeClr val="tx2"/>
                </a:solidFill>
              </a:rPr>
              <a:t>A developer-facing service and a framework for attesting enclaves </a:t>
            </a:r>
            <a:r>
              <a:rPr lang="en-US" sz="1600" kern="0" spc="-41">
                <a:solidFill>
                  <a:srgbClr val="000000"/>
                </a:solidFill>
                <a:latin typeface="+mn-lt"/>
                <a:cs typeface="Segoe UI Semilight" panose="020B0402040204020203" pitchFamily="34" charset="0"/>
              </a:rPr>
              <a:t>Attestation is a process of demonstrating that software binaries were properly instantiated on a trusted platform and can be trusted with confidential data and key material</a:t>
            </a:r>
          </a:p>
          <a:p>
            <a:pPr>
              <a:spcBef>
                <a:spcPts val="1200"/>
              </a:spcBef>
            </a:pPr>
            <a:r>
              <a:rPr lang="en-US">
                <a:solidFill>
                  <a:schemeClr val="tx2"/>
                </a:solidFill>
              </a:rPr>
              <a:t>Standardize interaction and confirmation claims </a:t>
            </a:r>
          </a:p>
          <a:p>
            <a:pPr>
              <a:spcBef>
                <a:spcPts val="600"/>
              </a:spcBef>
            </a:pPr>
            <a:r>
              <a:rPr lang="en-US" sz="1600" kern="0" spc="-41">
                <a:solidFill>
                  <a:srgbClr val="000000"/>
                </a:solidFill>
                <a:latin typeface="+mn-lt"/>
                <a:cs typeface="Segoe UI Semilight" panose="020B0402040204020203" pitchFamily="34" charset="0"/>
              </a:rPr>
              <a:t>Through JSON Web Tokens (RFC 7519). Enables the use of ‘enclave held data’ as a means for sealing authentication tokens to verified attestation claims. If TCB changes between initial set-up and application start, enclave loses access to data.</a:t>
            </a:r>
            <a:endParaRPr lang="en-US" kern="0" spc="-41">
              <a:solidFill>
                <a:srgbClr val="000000"/>
              </a:solidFill>
              <a:latin typeface="+mn-lt"/>
              <a:cs typeface="Segoe UI Semilight" panose="020B0402040204020203" pitchFamily="34" charset="0"/>
            </a:endParaRPr>
          </a:p>
        </p:txBody>
      </p:sp>
      <p:sp>
        <p:nvSpPr>
          <p:cNvPr id="5" name="Rectangle 4">
            <a:extLst>
              <a:ext uri="{FF2B5EF4-FFF2-40B4-BE49-F238E27FC236}">
                <a16:creationId xmlns:a16="http://schemas.microsoft.com/office/drawing/2014/main" id="{54990712-532D-43CA-B9DB-62D029C40FB8}"/>
              </a:ext>
            </a:extLst>
          </p:cNvPr>
          <p:cNvSpPr/>
          <p:nvPr/>
        </p:nvSpPr>
        <p:spPr bwMode="auto">
          <a:xfrm>
            <a:off x="0" y="5280525"/>
            <a:ext cx="12436475" cy="1714000"/>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1600">
              <a:gradFill>
                <a:gsLst>
                  <a:gs pos="40075">
                    <a:srgbClr val="FFFFFF"/>
                  </a:gs>
                  <a:gs pos="30000">
                    <a:srgbClr val="FFFFFF"/>
                  </a:gs>
                </a:gsLst>
                <a:lin ang="5400000" scaled="0"/>
              </a:gradFill>
              <a:latin typeface="Segoe UI"/>
            </a:endParaRPr>
          </a:p>
        </p:txBody>
      </p:sp>
      <p:sp>
        <p:nvSpPr>
          <p:cNvPr id="6" name="Rectangle 5">
            <a:extLst>
              <a:ext uri="{FF2B5EF4-FFF2-40B4-BE49-F238E27FC236}">
                <a16:creationId xmlns:a16="http://schemas.microsoft.com/office/drawing/2014/main" id="{43934619-C3D6-4DF5-BFE9-764527D90B5D}"/>
              </a:ext>
            </a:extLst>
          </p:cNvPr>
          <p:cNvSpPr/>
          <p:nvPr/>
        </p:nvSpPr>
        <p:spPr bwMode="auto">
          <a:xfrm>
            <a:off x="339176" y="5505616"/>
            <a:ext cx="3581399" cy="1154136"/>
          </a:xfrm>
          <a:prstGeom prst="rect">
            <a:avLst/>
          </a:prstGeom>
          <a:no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91427" tIns="91427" rIns="91427" bIns="91427" numCol="1" spcCol="0" rtlCol="0" fromWordArt="0" anchor="t" anchorCtr="0" forceAA="0" compatLnSpc="1">
            <a:prstTxWarp prst="textNoShape">
              <a:avLst/>
            </a:prstTxWarp>
            <a:spAutoFit/>
          </a:bodyPr>
          <a:lstStyle/>
          <a:p>
            <a:pPr>
              <a:spcBef>
                <a:spcPts val="392"/>
              </a:spcBef>
            </a:pPr>
            <a:r>
              <a:rPr lang="en-US" sz="1600">
                <a:gradFill>
                  <a:gsLst>
                    <a:gs pos="1250">
                      <a:schemeClr val="tx2"/>
                    </a:gs>
                    <a:gs pos="99000">
                      <a:schemeClr val="tx2"/>
                    </a:gs>
                  </a:gsLst>
                  <a:lin ang="5400000" scaled="0"/>
                </a:gradFill>
                <a:latin typeface="Segoe UI Semibold" panose="020B0702040204020203" pitchFamily="34" charset="0"/>
                <a:cs typeface="Segoe UI Semibold" panose="020B0702040204020203" pitchFamily="34" charset="0"/>
              </a:rPr>
              <a:t>Configurable policy management </a:t>
            </a:r>
          </a:p>
          <a:p>
            <a:pPr>
              <a:spcBef>
                <a:spcPts val="600"/>
              </a:spcBef>
            </a:pPr>
            <a:r>
              <a:rPr lang="en-US" sz="1400" kern="0" spc="-41">
                <a:solidFill>
                  <a:srgbClr val="000000"/>
                </a:solidFill>
                <a:cs typeface="Segoe UI Semilight" panose="020B0402040204020203" pitchFamily="34" charset="0"/>
              </a:rPr>
              <a:t>With support for properties such as publishers, security version numbers, debug mode, etc.</a:t>
            </a:r>
          </a:p>
        </p:txBody>
      </p:sp>
      <p:sp>
        <p:nvSpPr>
          <p:cNvPr id="7" name="Rectangle 6">
            <a:extLst>
              <a:ext uri="{FF2B5EF4-FFF2-40B4-BE49-F238E27FC236}">
                <a16:creationId xmlns:a16="http://schemas.microsoft.com/office/drawing/2014/main" id="{C3501F29-020E-4BF4-83EE-1E42B16A6BE7}"/>
              </a:ext>
            </a:extLst>
          </p:cNvPr>
          <p:cNvSpPr/>
          <p:nvPr/>
        </p:nvSpPr>
        <p:spPr bwMode="auto">
          <a:xfrm>
            <a:off x="8091051" y="5537592"/>
            <a:ext cx="3830524" cy="6770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t" anchorCtr="0" forceAA="0" compatLnSpc="1">
            <a:prstTxWarp prst="textNoShape">
              <a:avLst/>
            </a:prstTxWarp>
            <a:spAutoFit/>
          </a:bodyPr>
          <a:lstStyle/>
          <a:p>
            <a:pPr>
              <a:spcBef>
                <a:spcPts val="1200"/>
              </a:spcBef>
            </a:pPr>
            <a:r>
              <a:rPr lang="en-US" sz="1600">
                <a:gradFill>
                  <a:gsLst>
                    <a:gs pos="1250">
                      <a:schemeClr val="tx2"/>
                    </a:gs>
                    <a:gs pos="99000">
                      <a:schemeClr val="tx2"/>
                    </a:gs>
                  </a:gsLst>
                  <a:lin ang="5400000" scaled="0"/>
                </a:gradFill>
                <a:latin typeface="Segoe UI Semibold" panose="020B0702040204020203" pitchFamily="34" charset="0"/>
                <a:cs typeface="Segoe UI Semibold" panose="020B0702040204020203" pitchFamily="34" charset="0"/>
              </a:rPr>
              <a:t>Efficiently managed for security patches and update lifecycles</a:t>
            </a:r>
          </a:p>
        </p:txBody>
      </p:sp>
      <p:sp>
        <p:nvSpPr>
          <p:cNvPr id="8" name="Rectangle 7">
            <a:extLst>
              <a:ext uri="{FF2B5EF4-FFF2-40B4-BE49-F238E27FC236}">
                <a16:creationId xmlns:a16="http://schemas.microsoft.com/office/drawing/2014/main" id="{6C8C6AA7-3DD5-4CC8-8C80-35D44A259995}"/>
              </a:ext>
            </a:extLst>
          </p:cNvPr>
          <p:cNvSpPr/>
          <p:nvPr/>
        </p:nvSpPr>
        <p:spPr bwMode="auto">
          <a:xfrm>
            <a:off x="4225375" y="5537592"/>
            <a:ext cx="3438638" cy="9140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t" anchorCtr="0" forceAA="0" compatLnSpc="1">
            <a:prstTxWarp prst="textNoShape">
              <a:avLst/>
            </a:prstTxWarp>
            <a:spAutoFit/>
          </a:bodyPr>
          <a:lstStyle/>
          <a:p>
            <a:pPr defTabSz="913841">
              <a:lnSpc>
                <a:spcPct val="90000"/>
              </a:lnSpc>
              <a:spcBef>
                <a:spcPts val="1200"/>
              </a:spcBef>
              <a:defRPr/>
            </a:pPr>
            <a:r>
              <a:rPr lang="en-US" sz="1600">
                <a:gradFill>
                  <a:gsLst>
                    <a:gs pos="1250">
                      <a:schemeClr val="tx2"/>
                    </a:gs>
                    <a:gs pos="99000">
                      <a:schemeClr val="tx2"/>
                    </a:gs>
                  </a:gsLst>
                  <a:lin ang="5400000" scaled="0"/>
                </a:gradFill>
                <a:latin typeface="Segoe UI Semibold" panose="020B0702040204020203" pitchFamily="34" charset="0"/>
                <a:cs typeface="Segoe UI Semibold" panose="020B0702040204020203" pitchFamily="34" charset="0"/>
              </a:rPr>
              <a:t>PCK Caching Service</a:t>
            </a:r>
          </a:p>
          <a:p>
            <a:pPr>
              <a:spcBef>
                <a:spcPts val="600"/>
              </a:spcBef>
            </a:pPr>
            <a:r>
              <a:rPr lang="en-US" sz="1400" kern="0" spc="-41">
                <a:solidFill>
                  <a:srgbClr val="000000"/>
                </a:solidFill>
                <a:cs typeface="Segoe UI Semilight" panose="020B0402040204020203" pitchFamily="34" charset="0"/>
              </a:rPr>
              <a:t>for faster, highly scalable and independent access within the cloud environment</a:t>
            </a:r>
          </a:p>
        </p:txBody>
      </p:sp>
      <p:sp>
        <p:nvSpPr>
          <p:cNvPr id="45" name="Rectangle 44">
            <a:extLst>
              <a:ext uri="{FF2B5EF4-FFF2-40B4-BE49-F238E27FC236}">
                <a16:creationId xmlns:a16="http://schemas.microsoft.com/office/drawing/2014/main" id="{869EF0B9-D809-42C4-8428-003D0055D54F}"/>
              </a:ext>
            </a:extLst>
          </p:cNvPr>
          <p:cNvSpPr/>
          <p:nvPr/>
        </p:nvSpPr>
        <p:spPr>
          <a:xfrm>
            <a:off x="9221664" y="710111"/>
            <a:ext cx="1646204" cy="1005475"/>
          </a:xfrm>
          <a:prstGeom prst="rect">
            <a:avLst/>
          </a:prstGeom>
          <a:solidFill>
            <a:srgbClr val="FFFFFF">
              <a:lumMod val="95000"/>
            </a:srgbClr>
          </a:solidFill>
          <a:ln w="3175" cap="flat" cmpd="sng" algn="ctr">
            <a:noFill/>
            <a:prstDash val="solid"/>
          </a:ln>
          <a:effectLst/>
        </p:spPr>
        <p:txBody>
          <a:bodyPr rtlCol="0" anchor="t" anchorCtr="0"/>
          <a:lstStyle/>
          <a:p>
            <a:pPr algn="ctr" defTabSz="914400"/>
            <a:r>
              <a:rPr lang="en-US" sz="1200" kern="0">
                <a:solidFill>
                  <a:srgbClr val="000000"/>
                </a:solidFill>
                <a:latin typeface="Segoe UI Semibold" panose="020B0702040204020203" pitchFamily="34" charset="0"/>
                <a:cs typeface="Segoe UI Semibold" panose="020B0702040204020203" pitchFamily="34" charset="0"/>
              </a:rPr>
              <a:t>MAA</a:t>
            </a:r>
          </a:p>
        </p:txBody>
      </p:sp>
      <p:sp>
        <p:nvSpPr>
          <p:cNvPr id="46" name="TextBox 45">
            <a:extLst>
              <a:ext uri="{FF2B5EF4-FFF2-40B4-BE49-F238E27FC236}">
                <a16:creationId xmlns:a16="http://schemas.microsoft.com/office/drawing/2014/main" id="{63F9CFB9-E518-456D-814A-AB89C2FF3833}"/>
              </a:ext>
            </a:extLst>
          </p:cNvPr>
          <p:cNvSpPr txBox="1"/>
          <p:nvPr/>
        </p:nvSpPr>
        <p:spPr>
          <a:xfrm>
            <a:off x="8263626" y="2542928"/>
            <a:ext cx="1423812" cy="26161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2F2F2F"/>
                </a:solidFill>
                <a:effectLst/>
                <a:uLnTx/>
                <a:uFillTx/>
              </a:rPr>
              <a:t>Signed claims</a:t>
            </a:r>
          </a:p>
        </p:txBody>
      </p:sp>
      <p:sp>
        <p:nvSpPr>
          <p:cNvPr id="47" name="Flowchart: Multidocument 46">
            <a:extLst>
              <a:ext uri="{FF2B5EF4-FFF2-40B4-BE49-F238E27FC236}">
                <a16:creationId xmlns:a16="http://schemas.microsoft.com/office/drawing/2014/main" id="{574A8404-B33E-4F07-8A46-C33DD9C784F4}"/>
              </a:ext>
            </a:extLst>
          </p:cNvPr>
          <p:cNvSpPr/>
          <p:nvPr/>
        </p:nvSpPr>
        <p:spPr>
          <a:xfrm>
            <a:off x="9344847" y="1027315"/>
            <a:ext cx="1014070" cy="565954"/>
          </a:xfrm>
          <a:prstGeom prst="flowChartMultidocument">
            <a:avLst/>
          </a:prstGeom>
          <a:solidFill>
            <a:sysClr val="window" lastClr="FFFFFF"/>
          </a:solidFill>
          <a:ln w="1270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2F2F2F"/>
                </a:solidFill>
                <a:effectLst/>
                <a:uLnTx/>
                <a:uFillTx/>
                <a:latin typeface="Calibri" panose="020F0502020204030204"/>
                <a:ea typeface="+mn-ea"/>
                <a:cs typeface="+mn-cs"/>
              </a:rPr>
              <a:t>Attestation Policy</a:t>
            </a:r>
          </a:p>
        </p:txBody>
      </p:sp>
      <p:sp>
        <p:nvSpPr>
          <p:cNvPr id="48" name="TextBox 47">
            <a:extLst>
              <a:ext uri="{FF2B5EF4-FFF2-40B4-BE49-F238E27FC236}">
                <a16:creationId xmlns:a16="http://schemas.microsoft.com/office/drawing/2014/main" id="{CEAEC774-6A3C-4BB9-9E28-C9C132D2EFAD}"/>
              </a:ext>
            </a:extLst>
          </p:cNvPr>
          <p:cNvSpPr txBox="1"/>
          <p:nvPr/>
        </p:nvSpPr>
        <p:spPr>
          <a:xfrm>
            <a:off x="8342550" y="3656370"/>
            <a:ext cx="1002297" cy="430887"/>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2F2F2F"/>
                </a:solidFill>
                <a:effectLst/>
                <a:uLnTx/>
                <a:uFillTx/>
              </a:rPr>
              <a:t>Data and/or secret</a:t>
            </a:r>
          </a:p>
        </p:txBody>
      </p:sp>
      <p:sp>
        <p:nvSpPr>
          <p:cNvPr id="49" name="Rectangle 48">
            <a:extLst>
              <a:ext uri="{FF2B5EF4-FFF2-40B4-BE49-F238E27FC236}">
                <a16:creationId xmlns:a16="http://schemas.microsoft.com/office/drawing/2014/main" id="{739173C1-3334-41B6-890D-35022ED4A3C5}"/>
              </a:ext>
            </a:extLst>
          </p:cNvPr>
          <p:cNvSpPr/>
          <p:nvPr/>
        </p:nvSpPr>
        <p:spPr>
          <a:xfrm>
            <a:off x="6726429" y="4404499"/>
            <a:ext cx="1590427" cy="490921"/>
          </a:xfrm>
          <a:prstGeom prst="rect">
            <a:avLst/>
          </a:prstGeom>
          <a:solidFill>
            <a:srgbClr val="FFFFFF">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200" kern="0">
                <a:solidFill>
                  <a:srgbClr val="000000"/>
                </a:solidFill>
                <a:latin typeface="Segoe UI Semibold"/>
                <a:cs typeface="Segoe UI" pitchFamily="34" charset="0"/>
              </a:rPr>
              <a:t>SGX Enabled Host</a:t>
            </a:r>
          </a:p>
        </p:txBody>
      </p:sp>
      <p:sp>
        <p:nvSpPr>
          <p:cNvPr id="50" name="Rectangle 49">
            <a:extLst>
              <a:ext uri="{FF2B5EF4-FFF2-40B4-BE49-F238E27FC236}">
                <a16:creationId xmlns:a16="http://schemas.microsoft.com/office/drawing/2014/main" id="{F8513815-D08F-4C6A-BC1C-BC6F86024FA5}"/>
              </a:ext>
            </a:extLst>
          </p:cNvPr>
          <p:cNvSpPr/>
          <p:nvPr/>
        </p:nvSpPr>
        <p:spPr>
          <a:xfrm>
            <a:off x="6726429" y="2575923"/>
            <a:ext cx="1590427" cy="1699893"/>
          </a:xfrm>
          <a:prstGeom prst="rect">
            <a:avLst/>
          </a:prstGeom>
          <a:solidFill>
            <a:srgbClr val="FFFFFF">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r>
              <a:rPr lang="en-US" sz="1200" kern="0">
                <a:solidFill>
                  <a:srgbClr val="000000"/>
                </a:solidFill>
                <a:latin typeface="Segoe UI Semibold"/>
                <a:cs typeface="Segoe UI" pitchFamily="34" charset="0"/>
              </a:rPr>
              <a:t>Guest DC_series VM</a:t>
            </a:r>
          </a:p>
        </p:txBody>
      </p:sp>
      <p:sp>
        <p:nvSpPr>
          <p:cNvPr id="51" name="Rectangle 50">
            <a:extLst>
              <a:ext uri="{FF2B5EF4-FFF2-40B4-BE49-F238E27FC236}">
                <a16:creationId xmlns:a16="http://schemas.microsoft.com/office/drawing/2014/main" id="{6A0C3B46-0050-4432-9E50-0C7050E56E40}"/>
              </a:ext>
            </a:extLst>
          </p:cNvPr>
          <p:cNvSpPr/>
          <p:nvPr/>
        </p:nvSpPr>
        <p:spPr>
          <a:xfrm>
            <a:off x="6861423" y="3099385"/>
            <a:ext cx="848920" cy="1094339"/>
          </a:xfrm>
          <a:prstGeom prst="rect">
            <a:avLst/>
          </a:prstGeom>
          <a:solidFill>
            <a:sysClr val="window" lastClr="FFFFFF">
              <a:lumMod val="85000"/>
            </a:sysClr>
          </a:solidFill>
          <a:ln w="12700" cap="flat" cmpd="sng" algn="ctr">
            <a:solidFill>
              <a:sysClr val="window" lastClr="FFFFFF">
                <a:lumMod val="75000"/>
              </a:sysClr>
            </a:solidFill>
            <a:prstDash val="solid"/>
            <a:miter lim="800000"/>
          </a:ln>
          <a:effectLst/>
        </p:spPr>
        <p:txBody>
          <a:bodyPr tIns="182880" rtlCol="0" anchor="t"/>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050" b="0" i="0" u="none" strike="noStrike" kern="0" cap="none" spc="0" normalizeH="0" baseline="0" noProof="0">
                <a:ln>
                  <a:noFill/>
                </a:ln>
                <a:solidFill>
                  <a:srgbClr val="2F2F2F"/>
                </a:solidFill>
                <a:effectLst/>
                <a:uLnTx/>
                <a:uFillTx/>
                <a:latin typeface="Calibri" panose="020F0502020204030204"/>
                <a:ea typeface="+mn-ea"/>
                <a:cs typeface="Segoe UI" panose="020B0502040204020203" pitchFamily="34" charset="0"/>
              </a:rPr>
              <a:t>Host</a:t>
            </a:r>
          </a:p>
        </p:txBody>
      </p:sp>
      <p:sp>
        <p:nvSpPr>
          <p:cNvPr id="52" name="Rectangle 51">
            <a:extLst>
              <a:ext uri="{FF2B5EF4-FFF2-40B4-BE49-F238E27FC236}">
                <a16:creationId xmlns:a16="http://schemas.microsoft.com/office/drawing/2014/main" id="{3011E611-AB0E-4DD2-85BF-9C4A7EA97FB3}"/>
              </a:ext>
            </a:extLst>
          </p:cNvPr>
          <p:cNvSpPr/>
          <p:nvPr/>
        </p:nvSpPr>
        <p:spPr>
          <a:xfrm>
            <a:off x="6855637" y="3797081"/>
            <a:ext cx="857626" cy="396643"/>
          </a:xfrm>
          <a:prstGeom prst="rect">
            <a:avLst/>
          </a:prstGeom>
          <a:pattFill prst="ltUpDiag">
            <a:fgClr>
              <a:srgbClr val="3C3C41">
                <a:lumMod val="25000"/>
                <a:lumOff val="75000"/>
              </a:srgbClr>
            </a:fgClr>
            <a:bgClr>
              <a:sysClr val="window" lastClr="FFFFFF"/>
            </a:bgClr>
          </a:pattFill>
          <a:ln w="12700" cap="flat" cmpd="sng" algn="ctr">
            <a:solidFill>
              <a:sysClr val="window" lastClr="FFFFFF">
                <a:lumMod val="75000"/>
              </a:sysClr>
            </a:solidFill>
            <a:prstDash val="solid"/>
            <a:miter lim="800000"/>
          </a:ln>
          <a:effectLst/>
        </p:spPr>
        <p:txBody>
          <a:bodyPr rtlCol="0" anchor="ctr"/>
          <a:lstStyle/>
          <a:p>
            <a:pPr marL="0" marR="0" lvl="0" indent="0" algn="ctr" defTabSz="932418"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2F2F2F"/>
                </a:solidFill>
                <a:effectLst/>
                <a:uLnTx/>
                <a:uFillTx/>
                <a:cs typeface="Segoe UI" panose="020B0502040204020203" pitchFamily="34" charset="0"/>
              </a:rPr>
              <a:t>Enclave</a:t>
            </a:r>
          </a:p>
        </p:txBody>
      </p:sp>
      <p:cxnSp>
        <p:nvCxnSpPr>
          <p:cNvPr id="53" name="Straight Arrow Connector 52">
            <a:extLst>
              <a:ext uri="{FF2B5EF4-FFF2-40B4-BE49-F238E27FC236}">
                <a16:creationId xmlns:a16="http://schemas.microsoft.com/office/drawing/2014/main" id="{862BDC43-DED3-449A-9FAF-C52531B121F7}"/>
              </a:ext>
            </a:extLst>
          </p:cNvPr>
          <p:cNvCxnSpPr>
            <a:cxnSpLocks/>
          </p:cNvCxnSpPr>
          <p:nvPr/>
        </p:nvCxnSpPr>
        <p:spPr>
          <a:xfrm flipV="1">
            <a:off x="7175433" y="1586056"/>
            <a:ext cx="1991488" cy="1621347"/>
          </a:xfrm>
          <a:prstGeom prst="straightConnector1">
            <a:avLst/>
          </a:prstGeom>
          <a:noFill/>
          <a:ln w="12700" cap="flat" cmpd="sng" algn="ctr">
            <a:solidFill>
              <a:srgbClr val="0070C0"/>
            </a:solidFill>
            <a:prstDash val="solid"/>
            <a:miter lim="800000"/>
            <a:headEnd type="oval"/>
            <a:tailEnd type="triangle"/>
          </a:ln>
          <a:effectLst/>
        </p:spPr>
      </p:cxnSp>
      <p:cxnSp>
        <p:nvCxnSpPr>
          <p:cNvPr id="54" name="Straight Arrow Connector 53">
            <a:extLst>
              <a:ext uri="{FF2B5EF4-FFF2-40B4-BE49-F238E27FC236}">
                <a16:creationId xmlns:a16="http://schemas.microsoft.com/office/drawing/2014/main" id="{E329E72A-0025-4A3C-9F35-DD671819E2A9}"/>
              </a:ext>
            </a:extLst>
          </p:cNvPr>
          <p:cNvCxnSpPr>
            <a:cxnSpLocks/>
          </p:cNvCxnSpPr>
          <p:nvPr/>
        </p:nvCxnSpPr>
        <p:spPr>
          <a:xfrm flipH="1">
            <a:off x="7566096" y="1822537"/>
            <a:ext cx="1759734" cy="1495454"/>
          </a:xfrm>
          <a:prstGeom prst="straightConnector1">
            <a:avLst/>
          </a:prstGeom>
          <a:noFill/>
          <a:ln w="12700" cap="flat" cmpd="sng" algn="ctr">
            <a:solidFill>
              <a:srgbClr val="0070C0"/>
            </a:solidFill>
            <a:prstDash val="solid"/>
            <a:miter lim="800000"/>
            <a:headEnd type="oval"/>
            <a:tailEnd type="triangle"/>
          </a:ln>
          <a:effectLst/>
        </p:spPr>
      </p:cxnSp>
      <p:sp>
        <p:nvSpPr>
          <p:cNvPr id="55" name="Arc 54">
            <a:extLst>
              <a:ext uri="{FF2B5EF4-FFF2-40B4-BE49-F238E27FC236}">
                <a16:creationId xmlns:a16="http://schemas.microsoft.com/office/drawing/2014/main" id="{7788AFDF-1254-48ED-B83A-CC9D42DD84D4}"/>
              </a:ext>
            </a:extLst>
          </p:cNvPr>
          <p:cNvSpPr/>
          <p:nvPr/>
        </p:nvSpPr>
        <p:spPr>
          <a:xfrm rot="16700294" flipH="1">
            <a:off x="7444597" y="3273264"/>
            <a:ext cx="377208" cy="161508"/>
          </a:xfrm>
          <a:prstGeom prst="arc">
            <a:avLst>
              <a:gd name="adj1" fmla="val 16564373"/>
              <a:gd name="adj2" fmla="val 0"/>
            </a:avLst>
          </a:prstGeom>
          <a:noFill/>
          <a:ln w="12700" cap="flat" cmpd="sng" algn="ctr">
            <a:solidFill>
              <a:srgbClr val="4472C4"/>
            </a:solidFill>
            <a:prstDash val="solid"/>
            <a:miter lim="800000"/>
            <a:headEnd type="none"/>
            <a:tailEnd type="triangle"/>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2F2F"/>
              </a:solidFill>
              <a:effectLst/>
              <a:uLnTx/>
              <a:uFillTx/>
              <a:latin typeface="Calibri" panose="020F0502020204030204"/>
              <a:ea typeface="+mn-ea"/>
              <a:cs typeface="+mn-cs"/>
            </a:endParaRPr>
          </a:p>
        </p:txBody>
      </p:sp>
      <p:cxnSp>
        <p:nvCxnSpPr>
          <p:cNvPr id="56" name="Straight Arrow Connector 55">
            <a:extLst>
              <a:ext uri="{FF2B5EF4-FFF2-40B4-BE49-F238E27FC236}">
                <a16:creationId xmlns:a16="http://schemas.microsoft.com/office/drawing/2014/main" id="{700A3F68-9968-40DD-B40E-B748DC387CC2}"/>
              </a:ext>
            </a:extLst>
          </p:cNvPr>
          <p:cNvCxnSpPr>
            <a:cxnSpLocks/>
          </p:cNvCxnSpPr>
          <p:nvPr/>
        </p:nvCxnSpPr>
        <p:spPr>
          <a:xfrm flipV="1">
            <a:off x="7647711" y="3283746"/>
            <a:ext cx="2198273" cy="271393"/>
          </a:xfrm>
          <a:prstGeom prst="straightConnector1">
            <a:avLst/>
          </a:prstGeom>
          <a:noFill/>
          <a:ln w="12700" cap="flat" cmpd="sng" algn="ctr">
            <a:solidFill>
              <a:srgbClr val="0070C0"/>
            </a:solidFill>
            <a:prstDash val="solid"/>
            <a:miter lim="800000"/>
            <a:headEnd type="oval"/>
            <a:tailEnd type="triangle"/>
          </a:ln>
          <a:effectLst/>
        </p:spPr>
      </p:cxnSp>
      <p:sp>
        <p:nvSpPr>
          <p:cNvPr id="57" name="TextBox 56">
            <a:extLst>
              <a:ext uri="{FF2B5EF4-FFF2-40B4-BE49-F238E27FC236}">
                <a16:creationId xmlns:a16="http://schemas.microsoft.com/office/drawing/2014/main" id="{D60E736B-B058-42AC-A758-437E8A551FE5}"/>
              </a:ext>
            </a:extLst>
          </p:cNvPr>
          <p:cNvSpPr txBox="1"/>
          <p:nvPr/>
        </p:nvSpPr>
        <p:spPr>
          <a:xfrm>
            <a:off x="7091642" y="1553301"/>
            <a:ext cx="1534114" cy="430887"/>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2F2F2F"/>
                </a:solidFill>
                <a:effectLst/>
                <a:uLnTx/>
                <a:uFillTx/>
              </a:rPr>
              <a:t>Quote (Measurements) </a:t>
            </a:r>
          </a:p>
        </p:txBody>
      </p:sp>
      <p:cxnSp>
        <p:nvCxnSpPr>
          <p:cNvPr id="58" name="Straight Arrow Connector 57">
            <a:extLst>
              <a:ext uri="{FF2B5EF4-FFF2-40B4-BE49-F238E27FC236}">
                <a16:creationId xmlns:a16="http://schemas.microsoft.com/office/drawing/2014/main" id="{42077568-422D-4453-8400-4030BB8097AB}"/>
              </a:ext>
            </a:extLst>
          </p:cNvPr>
          <p:cNvCxnSpPr>
            <a:cxnSpLocks/>
          </p:cNvCxnSpPr>
          <p:nvPr/>
        </p:nvCxnSpPr>
        <p:spPr>
          <a:xfrm flipH="1">
            <a:off x="7669330" y="3458232"/>
            <a:ext cx="2127383" cy="269750"/>
          </a:xfrm>
          <a:prstGeom prst="straightConnector1">
            <a:avLst/>
          </a:prstGeom>
          <a:noFill/>
          <a:ln w="12700" cap="flat" cmpd="sng" algn="ctr">
            <a:solidFill>
              <a:srgbClr val="0070C0"/>
            </a:solidFill>
            <a:prstDash val="solid"/>
            <a:miter lim="800000"/>
            <a:headEnd type="oval"/>
            <a:tailEnd type="triangle"/>
          </a:ln>
          <a:effectLst/>
        </p:spPr>
      </p:cxnSp>
      <p:sp>
        <p:nvSpPr>
          <p:cNvPr id="59" name="Arc 58">
            <a:extLst>
              <a:ext uri="{FF2B5EF4-FFF2-40B4-BE49-F238E27FC236}">
                <a16:creationId xmlns:a16="http://schemas.microsoft.com/office/drawing/2014/main" id="{45108BC6-C5E2-450B-B8F8-5CAAFC27C612}"/>
              </a:ext>
            </a:extLst>
          </p:cNvPr>
          <p:cNvSpPr/>
          <p:nvPr/>
        </p:nvSpPr>
        <p:spPr>
          <a:xfrm flipH="1">
            <a:off x="7422372" y="3733605"/>
            <a:ext cx="467497" cy="442840"/>
          </a:xfrm>
          <a:prstGeom prst="arc">
            <a:avLst/>
          </a:prstGeom>
          <a:noFill/>
          <a:ln w="12700" cap="flat" cmpd="sng" algn="ctr">
            <a:solidFill>
              <a:srgbClr val="4472C4"/>
            </a:solidFill>
            <a:prstDash val="solid"/>
            <a:miter lim="800000"/>
            <a:headEnd type="none" w="med" len="med"/>
            <a:tailEnd type="triangl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2F2F"/>
              </a:solidFill>
              <a:effectLst/>
              <a:uLnTx/>
              <a:uFillTx/>
              <a:latin typeface="Calibri" panose="020F0502020204030204"/>
              <a:ea typeface="+mn-ea"/>
              <a:cs typeface="+mn-cs"/>
            </a:endParaRPr>
          </a:p>
        </p:txBody>
      </p:sp>
      <p:grpSp>
        <p:nvGrpSpPr>
          <p:cNvPr id="60" name="Group 59">
            <a:extLst>
              <a:ext uri="{FF2B5EF4-FFF2-40B4-BE49-F238E27FC236}">
                <a16:creationId xmlns:a16="http://schemas.microsoft.com/office/drawing/2014/main" id="{0E36D981-A2CA-4A39-8E74-EA96F6344E04}"/>
              </a:ext>
            </a:extLst>
          </p:cNvPr>
          <p:cNvGrpSpPr/>
          <p:nvPr/>
        </p:nvGrpSpPr>
        <p:grpSpPr>
          <a:xfrm>
            <a:off x="9448037" y="1650863"/>
            <a:ext cx="397947" cy="446713"/>
            <a:chOff x="1736787" y="1919884"/>
            <a:chExt cx="397947" cy="446713"/>
          </a:xfrm>
        </p:grpSpPr>
        <p:sp>
          <p:nvSpPr>
            <p:cNvPr id="61" name="document">
              <a:extLst>
                <a:ext uri="{FF2B5EF4-FFF2-40B4-BE49-F238E27FC236}">
                  <a16:creationId xmlns:a16="http://schemas.microsoft.com/office/drawing/2014/main" id="{4DA4450C-1919-4D49-B3C0-7C197859E7AE}"/>
                </a:ext>
              </a:extLst>
            </p:cNvPr>
            <p:cNvSpPr>
              <a:spLocks noChangeAspect="1" noEditPoints="1"/>
            </p:cNvSpPr>
            <p:nvPr/>
          </p:nvSpPr>
          <p:spPr bwMode="auto">
            <a:xfrm>
              <a:off x="1848984" y="1919884"/>
              <a:ext cx="285750" cy="390525"/>
            </a:xfrm>
            <a:custGeom>
              <a:avLst/>
              <a:gdLst>
                <a:gd name="T0" fmla="*/ 48 w 180"/>
                <a:gd name="T1" fmla="*/ 0 h 246"/>
                <a:gd name="T2" fmla="*/ 97 w 180"/>
                <a:gd name="T3" fmla="*/ 0 h 246"/>
                <a:gd name="T4" fmla="*/ 180 w 180"/>
                <a:gd name="T5" fmla="*/ 82 h 246"/>
                <a:gd name="T6" fmla="*/ 180 w 180"/>
                <a:gd name="T7" fmla="*/ 246 h 246"/>
                <a:gd name="T8" fmla="*/ 0 w 180"/>
                <a:gd name="T9" fmla="*/ 246 h 246"/>
                <a:gd name="T10" fmla="*/ 0 w 180"/>
                <a:gd name="T11" fmla="*/ 0 h 246"/>
                <a:gd name="T12" fmla="*/ 48 w 180"/>
                <a:gd name="T13" fmla="*/ 0 h 246"/>
                <a:gd name="T14" fmla="*/ 97 w 180"/>
                <a:gd name="T15" fmla="*/ 0 h 246"/>
                <a:gd name="T16" fmla="*/ 97 w 180"/>
                <a:gd name="T17" fmla="*/ 82 h 246"/>
                <a:gd name="T18" fmla="*/ 180 w 180"/>
                <a:gd name="T19" fmla="*/ 82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0" h="246">
                  <a:moveTo>
                    <a:pt x="48" y="0"/>
                  </a:moveTo>
                  <a:lnTo>
                    <a:pt x="97" y="0"/>
                  </a:lnTo>
                  <a:lnTo>
                    <a:pt x="180" y="82"/>
                  </a:lnTo>
                  <a:lnTo>
                    <a:pt x="180" y="246"/>
                  </a:lnTo>
                  <a:lnTo>
                    <a:pt x="0" y="246"/>
                  </a:lnTo>
                  <a:lnTo>
                    <a:pt x="0" y="0"/>
                  </a:lnTo>
                  <a:lnTo>
                    <a:pt x="48" y="0"/>
                  </a:lnTo>
                  <a:moveTo>
                    <a:pt x="97" y="0"/>
                  </a:moveTo>
                  <a:lnTo>
                    <a:pt x="97" y="82"/>
                  </a:lnTo>
                  <a:lnTo>
                    <a:pt x="180" y="82"/>
                  </a:lnTo>
                </a:path>
              </a:pathLst>
            </a:custGeom>
            <a:solidFill>
              <a:srgbClr val="FFFFFF"/>
            </a:solidFill>
            <a:ln w="12700" cap="flat">
              <a:solidFill>
                <a:sysClr val="windowText" lastClr="000000"/>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505050"/>
                    </a:gs>
                    <a:gs pos="100000">
                      <a:srgbClr val="505050"/>
                    </a:gs>
                  </a:gsLst>
                </a:gradFill>
                <a:effectLst/>
                <a:uLnTx/>
                <a:uFillTx/>
              </a:endParaRPr>
            </a:p>
          </p:txBody>
        </p:sp>
        <p:sp>
          <p:nvSpPr>
            <p:cNvPr id="62" name="Rectangle 61">
              <a:extLst>
                <a:ext uri="{FF2B5EF4-FFF2-40B4-BE49-F238E27FC236}">
                  <a16:creationId xmlns:a16="http://schemas.microsoft.com/office/drawing/2014/main" id="{537777A9-17F0-4C22-B267-D6DC89AD604B}"/>
                </a:ext>
              </a:extLst>
            </p:cNvPr>
            <p:cNvSpPr/>
            <p:nvPr/>
          </p:nvSpPr>
          <p:spPr bwMode="auto">
            <a:xfrm>
              <a:off x="1816070" y="2083340"/>
              <a:ext cx="152638" cy="283257"/>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63" name="award">
              <a:extLst>
                <a:ext uri="{FF2B5EF4-FFF2-40B4-BE49-F238E27FC236}">
                  <a16:creationId xmlns:a16="http://schemas.microsoft.com/office/drawing/2014/main" id="{C37784FE-FFD4-4027-8A6D-108EA2EEDBC3}"/>
                </a:ext>
              </a:extLst>
            </p:cNvPr>
            <p:cNvSpPr>
              <a:spLocks noChangeAspect="1" noEditPoints="1"/>
            </p:cNvSpPr>
            <p:nvPr/>
          </p:nvSpPr>
          <p:spPr bwMode="auto">
            <a:xfrm>
              <a:off x="1736787" y="2095116"/>
              <a:ext cx="209782" cy="233420"/>
            </a:xfrm>
            <a:custGeom>
              <a:avLst/>
              <a:gdLst>
                <a:gd name="T0" fmla="*/ 84 w 293"/>
                <a:gd name="T1" fmla="*/ 48 h 328"/>
                <a:gd name="T2" fmla="*/ 103 w 293"/>
                <a:gd name="T3" fmla="*/ 0 h 328"/>
                <a:gd name="T4" fmla="*/ 151 w 293"/>
                <a:gd name="T5" fmla="*/ 22 h 328"/>
                <a:gd name="T6" fmla="*/ 199 w 293"/>
                <a:gd name="T7" fmla="*/ 0 h 328"/>
                <a:gd name="T8" fmla="*/ 219 w 293"/>
                <a:gd name="T9" fmla="*/ 45 h 328"/>
                <a:gd name="T10" fmla="*/ 265 w 293"/>
                <a:gd name="T11" fmla="*/ 64 h 328"/>
                <a:gd name="T12" fmla="*/ 245 w 293"/>
                <a:gd name="T13" fmla="*/ 116 h 328"/>
                <a:gd name="T14" fmla="*/ 262 w 293"/>
                <a:gd name="T15" fmla="*/ 157 h 328"/>
                <a:gd name="T16" fmla="*/ 219 w 293"/>
                <a:gd name="T17" fmla="*/ 177 h 328"/>
                <a:gd name="T18" fmla="*/ 199 w 293"/>
                <a:gd name="T19" fmla="*/ 222 h 328"/>
                <a:gd name="T20" fmla="*/ 148 w 293"/>
                <a:gd name="T21" fmla="*/ 205 h 328"/>
                <a:gd name="T22" fmla="*/ 105 w 293"/>
                <a:gd name="T23" fmla="*/ 222 h 328"/>
                <a:gd name="T24" fmla="*/ 84 w 293"/>
                <a:gd name="T25" fmla="*/ 177 h 328"/>
                <a:gd name="T26" fmla="*/ 35 w 293"/>
                <a:gd name="T27" fmla="*/ 160 h 328"/>
                <a:gd name="T28" fmla="*/ 53 w 293"/>
                <a:gd name="T29" fmla="*/ 111 h 328"/>
                <a:gd name="T30" fmla="*/ 35 w 293"/>
                <a:gd name="T31" fmla="*/ 62 h 328"/>
                <a:gd name="T32" fmla="*/ 84 w 293"/>
                <a:gd name="T33" fmla="*/ 48 h 328"/>
                <a:gd name="T34" fmla="*/ 49 w 293"/>
                <a:gd name="T35" fmla="*/ 165 h 328"/>
                <a:gd name="T36" fmla="*/ 0 w 293"/>
                <a:gd name="T37" fmla="*/ 276 h 328"/>
                <a:gd name="T38" fmla="*/ 76 w 293"/>
                <a:gd name="T39" fmla="*/ 265 h 328"/>
                <a:gd name="T40" fmla="*/ 118 w 293"/>
                <a:gd name="T41" fmla="*/ 328 h 328"/>
                <a:gd name="T42" fmla="*/ 172 w 293"/>
                <a:gd name="T43" fmla="*/ 213 h 328"/>
                <a:gd name="T44" fmla="*/ 148 w 293"/>
                <a:gd name="T45" fmla="*/ 264 h 328"/>
                <a:gd name="T46" fmla="*/ 179 w 293"/>
                <a:gd name="T47" fmla="*/ 328 h 328"/>
                <a:gd name="T48" fmla="*/ 221 w 293"/>
                <a:gd name="T49" fmla="*/ 271 h 328"/>
                <a:gd name="T50" fmla="*/ 293 w 293"/>
                <a:gd name="T51" fmla="*/ 276 h 328"/>
                <a:gd name="T52" fmla="*/ 244 w 293"/>
                <a:gd name="T53" fmla="*/ 165 h 328"/>
                <a:gd name="T54" fmla="*/ 151 w 293"/>
                <a:gd name="T55" fmla="*/ 155 h 328"/>
                <a:gd name="T56" fmla="*/ 196 w 293"/>
                <a:gd name="T57" fmla="*/ 111 h 328"/>
                <a:gd name="T58" fmla="*/ 151 w 293"/>
                <a:gd name="T59" fmla="*/ 67 h 328"/>
                <a:gd name="T60" fmla="*/ 107 w 293"/>
                <a:gd name="T61" fmla="*/ 111 h 328"/>
                <a:gd name="T62" fmla="*/ 151 w 293"/>
                <a:gd name="T63" fmla="*/ 155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3" h="328">
                  <a:moveTo>
                    <a:pt x="84" y="48"/>
                  </a:moveTo>
                  <a:cubicBezTo>
                    <a:pt x="103" y="0"/>
                    <a:pt x="103" y="0"/>
                    <a:pt x="103" y="0"/>
                  </a:cubicBezTo>
                  <a:cubicBezTo>
                    <a:pt x="151" y="22"/>
                    <a:pt x="151" y="22"/>
                    <a:pt x="151" y="22"/>
                  </a:cubicBezTo>
                  <a:cubicBezTo>
                    <a:pt x="199" y="0"/>
                    <a:pt x="199" y="0"/>
                    <a:pt x="199" y="0"/>
                  </a:cubicBezTo>
                  <a:cubicBezTo>
                    <a:pt x="219" y="45"/>
                    <a:pt x="219" y="45"/>
                    <a:pt x="219" y="45"/>
                  </a:cubicBezTo>
                  <a:cubicBezTo>
                    <a:pt x="265" y="64"/>
                    <a:pt x="265" y="64"/>
                    <a:pt x="265" y="64"/>
                  </a:cubicBezTo>
                  <a:cubicBezTo>
                    <a:pt x="245" y="116"/>
                    <a:pt x="245" y="116"/>
                    <a:pt x="245" y="116"/>
                  </a:cubicBezTo>
                  <a:cubicBezTo>
                    <a:pt x="262" y="157"/>
                    <a:pt x="262" y="157"/>
                    <a:pt x="262" y="157"/>
                  </a:cubicBezTo>
                  <a:cubicBezTo>
                    <a:pt x="219" y="177"/>
                    <a:pt x="219" y="177"/>
                    <a:pt x="219" y="177"/>
                  </a:cubicBezTo>
                  <a:cubicBezTo>
                    <a:pt x="199" y="222"/>
                    <a:pt x="199" y="222"/>
                    <a:pt x="199" y="222"/>
                  </a:cubicBezTo>
                  <a:cubicBezTo>
                    <a:pt x="148" y="205"/>
                    <a:pt x="148" y="205"/>
                    <a:pt x="148" y="205"/>
                  </a:cubicBezTo>
                  <a:cubicBezTo>
                    <a:pt x="105" y="222"/>
                    <a:pt x="105" y="222"/>
                    <a:pt x="105" y="222"/>
                  </a:cubicBezTo>
                  <a:cubicBezTo>
                    <a:pt x="84" y="177"/>
                    <a:pt x="84" y="177"/>
                    <a:pt x="84" y="177"/>
                  </a:cubicBezTo>
                  <a:cubicBezTo>
                    <a:pt x="35" y="160"/>
                    <a:pt x="35" y="160"/>
                    <a:pt x="35" y="160"/>
                  </a:cubicBezTo>
                  <a:cubicBezTo>
                    <a:pt x="53" y="111"/>
                    <a:pt x="53" y="111"/>
                    <a:pt x="53" y="111"/>
                  </a:cubicBezTo>
                  <a:cubicBezTo>
                    <a:pt x="35" y="62"/>
                    <a:pt x="35" y="62"/>
                    <a:pt x="35" y="62"/>
                  </a:cubicBezTo>
                  <a:lnTo>
                    <a:pt x="84" y="48"/>
                  </a:lnTo>
                  <a:close/>
                  <a:moveTo>
                    <a:pt x="49" y="165"/>
                  </a:moveTo>
                  <a:cubicBezTo>
                    <a:pt x="0" y="276"/>
                    <a:pt x="0" y="276"/>
                    <a:pt x="0" y="276"/>
                  </a:cubicBezTo>
                  <a:cubicBezTo>
                    <a:pt x="76" y="265"/>
                    <a:pt x="76" y="265"/>
                    <a:pt x="76" y="265"/>
                  </a:cubicBezTo>
                  <a:cubicBezTo>
                    <a:pt x="118" y="328"/>
                    <a:pt x="118" y="328"/>
                    <a:pt x="118" y="328"/>
                  </a:cubicBezTo>
                  <a:cubicBezTo>
                    <a:pt x="172" y="213"/>
                    <a:pt x="172" y="213"/>
                    <a:pt x="172" y="213"/>
                  </a:cubicBezTo>
                  <a:moveTo>
                    <a:pt x="148" y="264"/>
                  </a:moveTo>
                  <a:cubicBezTo>
                    <a:pt x="179" y="328"/>
                    <a:pt x="179" y="328"/>
                    <a:pt x="179" y="328"/>
                  </a:cubicBezTo>
                  <a:cubicBezTo>
                    <a:pt x="221" y="271"/>
                    <a:pt x="221" y="271"/>
                    <a:pt x="221" y="271"/>
                  </a:cubicBezTo>
                  <a:cubicBezTo>
                    <a:pt x="293" y="276"/>
                    <a:pt x="293" y="276"/>
                    <a:pt x="293" y="276"/>
                  </a:cubicBezTo>
                  <a:cubicBezTo>
                    <a:pt x="244" y="165"/>
                    <a:pt x="244" y="165"/>
                    <a:pt x="244" y="165"/>
                  </a:cubicBezTo>
                  <a:moveTo>
                    <a:pt x="151" y="155"/>
                  </a:moveTo>
                  <a:cubicBezTo>
                    <a:pt x="176" y="155"/>
                    <a:pt x="196" y="135"/>
                    <a:pt x="196" y="111"/>
                  </a:cubicBezTo>
                  <a:cubicBezTo>
                    <a:pt x="196" y="87"/>
                    <a:pt x="176" y="67"/>
                    <a:pt x="151" y="67"/>
                  </a:cubicBezTo>
                  <a:cubicBezTo>
                    <a:pt x="127" y="67"/>
                    <a:pt x="107" y="87"/>
                    <a:pt x="107" y="111"/>
                  </a:cubicBezTo>
                  <a:cubicBezTo>
                    <a:pt x="107" y="135"/>
                    <a:pt x="127" y="155"/>
                    <a:pt x="151" y="155"/>
                  </a:cubicBezTo>
                  <a:close/>
                </a:path>
              </a:pathLst>
            </a:custGeom>
            <a:solidFill>
              <a:sysClr val="window" lastClr="FFFFFF"/>
            </a:solidFill>
            <a:ln w="12700" cap="flat">
              <a:solidFill>
                <a:sysClr val="windowText" lastClr="000000"/>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endParaRPr>
            </a:p>
          </p:txBody>
        </p:sp>
      </p:grpSp>
      <p:grpSp>
        <p:nvGrpSpPr>
          <p:cNvPr id="64" name="Group 63">
            <a:extLst>
              <a:ext uri="{FF2B5EF4-FFF2-40B4-BE49-F238E27FC236}">
                <a16:creationId xmlns:a16="http://schemas.microsoft.com/office/drawing/2014/main" id="{DA282FA9-39C1-49AA-B310-E2E57A0FC348}"/>
              </a:ext>
            </a:extLst>
          </p:cNvPr>
          <p:cNvGrpSpPr/>
          <p:nvPr/>
        </p:nvGrpSpPr>
        <p:grpSpPr>
          <a:xfrm>
            <a:off x="8884113" y="2298790"/>
            <a:ext cx="347103" cy="237271"/>
            <a:chOff x="3562924" y="5455094"/>
            <a:chExt cx="1520825" cy="1039597"/>
          </a:xfrm>
        </p:grpSpPr>
        <p:sp>
          <p:nvSpPr>
            <p:cNvPr id="65" name="Freeform: Shape 64">
              <a:extLst>
                <a:ext uri="{FF2B5EF4-FFF2-40B4-BE49-F238E27FC236}">
                  <a16:creationId xmlns:a16="http://schemas.microsoft.com/office/drawing/2014/main" id="{ED54B060-643E-47B2-B44F-81A40FA10DCA}"/>
                </a:ext>
              </a:extLst>
            </p:cNvPr>
            <p:cNvSpPr/>
            <p:nvPr/>
          </p:nvSpPr>
          <p:spPr bwMode="auto">
            <a:xfrm>
              <a:off x="3562924" y="5455094"/>
              <a:ext cx="1520825" cy="830997"/>
            </a:xfrm>
            <a:custGeom>
              <a:avLst/>
              <a:gdLst>
                <a:gd name="connsiteX0" fmla="*/ 0 w 1520825"/>
                <a:gd name="connsiteY0" fmla="*/ 0 h 830997"/>
                <a:gd name="connsiteX1" fmla="*/ 1520825 w 1520825"/>
                <a:gd name="connsiteY1" fmla="*/ 0 h 830997"/>
                <a:gd name="connsiteX2" fmla="*/ 1520825 w 1520825"/>
                <a:gd name="connsiteY2" fmla="*/ 160007 h 830997"/>
                <a:gd name="connsiteX3" fmla="*/ 1495593 w 1520825"/>
                <a:gd name="connsiteY3" fmla="*/ 180825 h 830997"/>
                <a:gd name="connsiteX4" fmla="*/ 1398388 w 1520825"/>
                <a:gd name="connsiteY4" fmla="*/ 415498 h 830997"/>
                <a:gd name="connsiteX5" fmla="*/ 1495593 w 1520825"/>
                <a:gd name="connsiteY5" fmla="*/ 650171 h 830997"/>
                <a:gd name="connsiteX6" fmla="*/ 1520825 w 1520825"/>
                <a:gd name="connsiteY6" fmla="*/ 670989 h 830997"/>
                <a:gd name="connsiteX7" fmla="*/ 1520825 w 1520825"/>
                <a:gd name="connsiteY7" fmla="*/ 830997 h 830997"/>
                <a:gd name="connsiteX8" fmla="*/ 0 w 1520825"/>
                <a:gd name="connsiteY8" fmla="*/ 830997 h 830997"/>
                <a:gd name="connsiteX9" fmla="*/ 0 w 1520825"/>
                <a:gd name="connsiteY9" fmla="*/ 670989 h 830997"/>
                <a:gd name="connsiteX10" fmla="*/ 25231 w 1520825"/>
                <a:gd name="connsiteY10" fmla="*/ 650171 h 830997"/>
                <a:gd name="connsiteX11" fmla="*/ 122436 w 1520825"/>
                <a:gd name="connsiteY11" fmla="*/ 415498 h 830997"/>
                <a:gd name="connsiteX12" fmla="*/ 25231 w 1520825"/>
                <a:gd name="connsiteY12" fmla="*/ 180825 h 830997"/>
                <a:gd name="connsiteX13" fmla="*/ 0 w 1520825"/>
                <a:gd name="connsiteY13" fmla="*/ 160008 h 830997"/>
                <a:gd name="connsiteX14" fmla="*/ 0 w 1520825"/>
                <a:gd name="connsiteY14" fmla="*/ 0 h 830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20825" h="830997">
                  <a:moveTo>
                    <a:pt x="0" y="0"/>
                  </a:moveTo>
                  <a:lnTo>
                    <a:pt x="1520825" y="0"/>
                  </a:lnTo>
                  <a:lnTo>
                    <a:pt x="1520825" y="160007"/>
                  </a:lnTo>
                  <a:lnTo>
                    <a:pt x="1495593" y="180825"/>
                  </a:lnTo>
                  <a:cubicBezTo>
                    <a:pt x="1435535" y="240883"/>
                    <a:pt x="1398388" y="323853"/>
                    <a:pt x="1398388" y="415498"/>
                  </a:cubicBezTo>
                  <a:cubicBezTo>
                    <a:pt x="1398388" y="507144"/>
                    <a:pt x="1435535" y="590113"/>
                    <a:pt x="1495593" y="650171"/>
                  </a:cubicBezTo>
                  <a:lnTo>
                    <a:pt x="1520825" y="670989"/>
                  </a:lnTo>
                  <a:lnTo>
                    <a:pt x="1520825" y="830997"/>
                  </a:lnTo>
                  <a:lnTo>
                    <a:pt x="0" y="830997"/>
                  </a:lnTo>
                  <a:lnTo>
                    <a:pt x="0" y="670989"/>
                  </a:lnTo>
                  <a:lnTo>
                    <a:pt x="25231" y="650171"/>
                  </a:lnTo>
                  <a:cubicBezTo>
                    <a:pt x="85289" y="590113"/>
                    <a:pt x="122436" y="507144"/>
                    <a:pt x="122436" y="415498"/>
                  </a:cubicBezTo>
                  <a:cubicBezTo>
                    <a:pt x="122436" y="323853"/>
                    <a:pt x="85289" y="240883"/>
                    <a:pt x="25231" y="180825"/>
                  </a:cubicBezTo>
                  <a:lnTo>
                    <a:pt x="0" y="160008"/>
                  </a:lnTo>
                  <a:lnTo>
                    <a:pt x="0" y="0"/>
                  </a:lnTo>
                  <a:close/>
                </a:path>
              </a:pathLst>
            </a:custGeom>
            <a:solidFill>
              <a:srgbClr val="0070C0"/>
            </a:solidFill>
            <a:ln w="12700" cap="flat" cmpd="sng" algn="ctr">
              <a:solidFill>
                <a:srgbClr val="44546A"/>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66" name="Oval 65">
              <a:extLst>
                <a:ext uri="{FF2B5EF4-FFF2-40B4-BE49-F238E27FC236}">
                  <a16:creationId xmlns:a16="http://schemas.microsoft.com/office/drawing/2014/main" id="{08E7259B-4DB8-4C35-BAC7-2AC85FC3F0B0}"/>
                </a:ext>
              </a:extLst>
            </p:cNvPr>
            <p:cNvSpPr/>
            <p:nvPr/>
          </p:nvSpPr>
          <p:spPr bwMode="auto">
            <a:xfrm>
              <a:off x="3852310" y="6116797"/>
              <a:ext cx="960953" cy="377894"/>
            </a:xfrm>
            <a:prstGeom prst="ellipse">
              <a:avLst/>
            </a:prstGeom>
            <a:solidFill>
              <a:sysClr val="window" lastClr="FFFFFF">
                <a:lumMod val="65000"/>
              </a:sysClr>
            </a:solidFill>
            <a:ln w="12700" cap="flat" cmpd="sng" algn="ctr">
              <a:solidFill>
                <a:srgbClr val="44546A"/>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67" name="Oval 66">
              <a:extLst>
                <a:ext uri="{FF2B5EF4-FFF2-40B4-BE49-F238E27FC236}">
                  <a16:creationId xmlns:a16="http://schemas.microsoft.com/office/drawing/2014/main" id="{95FD74B1-B582-4A50-BC67-75CA843322AF}"/>
                </a:ext>
              </a:extLst>
            </p:cNvPr>
            <p:cNvSpPr/>
            <p:nvPr/>
          </p:nvSpPr>
          <p:spPr bwMode="auto">
            <a:xfrm>
              <a:off x="3817307" y="5923780"/>
              <a:ext cx="960953" cy="377894"/>
            </a:xfrm>
            <a:prstGeom prst="ellipse">
              <a:avLst/>
            </a:prstGeom>
            <a:solidFill>
              <a:sysClr val="windowText" lastClr="000000"/>
            </a:solidFill>
            <a:ln w="12700" cap="flat" cmpd="sng" algn="ctr">
              <a:solidFill>
                <a:srgbClr val="44546A"/>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68" name="Oval 67">
              <a:extLst>
                <a:ext uri="{FF2B5EF4-FFF2-40B4-BE49-F238E27FC236}">
                  <a16:creationId xmlns:a16="http://schemas.microsoft.com/office/drawing/2014/main" id="{7CC3C14A-0474-449E-ACC7-D985BA9AA96D}"/>
                </a:ext>
              </a:extLst>
            </p:cNvPr>
            <p:cNvSpPr/>
            <p:nvPr/>
          </p:nvSpPr>
          <p:spPr bwMode="auto">
            <a:xfrm>
              <a:off x="3969972" y="5718644"/>
              <a:ext cx="960955" cy="377893"/>
            </a:xfrm>
            <a:prstGeom prst="ellipse">
              <a:avLst/>
            </a:prstGeom>
            <a:solidFill>
              <a:srgbClr val="50E6FF"/>
            </a:solidFill>
            <a:ln w="12700" cap="flat" cmpd="sng" algn="ctr">
              <a:solidFill>
                <a:srgbClr val="44546A"/>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grpSp>
        <p:nvGrpSpPr>
          <p:cNvPr id="69" name="Group 68">
            <a:extLst>
              <a:ext uri="{FF2B5EF4-FFF2-40B4-BE49-F238E27FC236}">
                <a16:creationId xmlns:a16="http://schemas.microsoft.com/office/drawing/2014/main" id="{28ABA963-6C08-4FA4-BDDC-6BFB2F3D4230}"/>
              </a:ext>
            </a:extLst>
          </p:cNvPr>
          <p:cNvGrpSpPr/>
          <p:nvPr/>
        </p:nvGrpSpPr>
        <p:grpSpPr>
          <a:xfrm>
            <a:off x="8538535" y="3114597"/>
            <a:ext cx="347103" cy="237271"/>
            <a:chOff x="3562924" y="5455094"/>
            <a:chExt cx="1520825" cy="1039597"/>
          </a:xfrm>
        </p:grpSpPr>
        <p:sp>
          <p:nvSpPr>
            <p:cNvPr id="70" name="Freeform: Shape 69">
              <a:extLst>
                <a:ext uri="{FF2B5EF4-FFF2-40B4-BE49-F238E27FC236}">
                  <a16:creationId xmlns:a16="http://schemas.microsoft.com/office/drawing/2014/main" id="{3B519C53-4689-4D7A-88B4-57318AA53656}"/>
                </a:ext>
              </a:extLst>
            </p:cNvPr>
            <p:cNvSpPr/>
            <p:nvPr/>
          </p:nvSpPr>
          <p:spPr bwMode="auto">
            <a:xfrm>
              <a:off x="3562924" y="5455094"/>
              <a:ext cx="1520825" cy="830997"/>
            </a:xfrm>
            <a:custGeom>
              <a:avLst/>
              <a:gdLst>
                <a:gd name="connsiteX0" fmla="*/ 0 w 1520825"/>
                <a:gd name="connsiteY0" fmla="*/ 0 h 830997"/>
                <a:gd name="connsiteX1" fmla="*/ 1520825 w 1520825"/>
                <a:gd name="connsiteY1" fmla="*/ 0 h 830997"/>
                <a:gd name="connsiteX2" fmla="*/ 1520825 w 1520825"/>
                <a:gd name="connsiteY2" fmla="*/ 160007 h 830997"/>
                <a:gd name="connsiteX3" fmla="*/ 1495593 w 1520825"/>
                <a:gd name="connsiteY3" fmla="*/ 180825 h 830997"/>
                <a:gd name="connsiteX4" fmla="*/ 1398388 w 1520825"/>
                <a:gd name="connsiteY4" fmla="*/ 415498 h 830997"/>
                <a:gd name="connsiteX5" fmla="*/ 1495593 w 1520825"/>
                <a:gd name="connsiteY5" fmla="*/ 650171 h 830997"/>
                <a:gd name="connsiteX6" fmla="*/ 1520825 w 1520825"/>
                <a:gd name="connsiteY6" fmla="*/ 670989 h 830997"/>
                <a:gd name="connsiteX7" fmla="*/ 1520825 w 1520825"/>
                <a:gd name="connsiteY7" fmla="*/ 830997 h 830997"/>
                <a:gd name="connsiteX8" fmla="*/ 0 w 1520825"/>
                <a:gd name="connsiteY8" fmla="*/ 830997 h 830997"/>
                <a:gd name="connsiteX9" fmla="*/ 0 w 1520825"/>
                <a:gd name="connsiteY9" fmla="*/ 670989 h 830997"/>
                <a:gd name="connsiteX10" fmla="*/ 25231 w 1520825"/>
                <a:gd name="connsiteY10" fmla="*/ 650171 h 830997"/>
                <a:gd name="connsiteX11" fmla="*/ 122436 w 1520825"/>
                <a:gd name="connsiteY11" fmla="*/ 415498 h 830997"/>
                <a:gd name="connsiteX12" fmla="*/ 25231 w 1520825"/>
                <a:gd name="connsiteY12" fmla="*/ 180825 h 830997"/>
                <a:gd name="connsiteX13" fmla="*/ 0 w 1520825"/>
                <a:gd name="connsiteY13" fmla="*/ 160008 h 830997"/>
                <a:gd name="connsiteX14" fmla="*/ 0 w 1520825"/>
                <a:gd name="connsiteY14" fmla="*/ 0 h 830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20825" h="830997">
                  <a:moveTo>
                    <a:pt x="0" y="0"/>
                  </a:moveTo>
                  <a:lnTo>
                    <a:pt x="1520825" y="0"/>
                  </a:lnTo>
                  <a:lnTo>
                    <a:pt x="1520825" y="160007"/>
                  </a:lnTo>
                  <a:lnTo>
                    <a:pt x="1495593" y="180825"/>
                  </a:lnTo>
                  <a:cubicBezTo>
                    <a:pt x="1435535" y="240883"/>
                    <a:pt x="1398388" y="323853"/>
                    <a:pt x="1398388" y="415498"/>
                  </a:cubicBezTo>
                  <a:cubicBezTo>
                    <a:pt x="1398388" y="507144"/>
                    <a:pt x="1435535" y="590113"/>
                    <a:pt x="1495593" y="650171"/>
                  </a:cubicBezTo>
                  <a:lnTo>
                    <a:pt x="1520825" y="670989"/>
                  </a:lnTo>
                  <a:lnTo>
                    <a:pt x="1520825" y="830997"/>
                  </a:lnTo>
                  <a:lnTo>
                    <a:pt x="0" y="830997"/>
                  </a:lnTo>
                  <a:lnTo>
                    <a:pt x="0" y="670989"/>
                  </a:lnTo>
                  <a:lnTo>
                    <a:pt x="25231" y="650171"/>
                  </a:lnTo>
                  <a:cubicBezTo>
                    <a:pt x="85289" y="590113"/>
                    <a:pt x="122436" y="507144"/>
                    <a:pt x="122436" y="415498"/>
                  </a:cubicBezTo>
                  <a:cubicBezTo>
                    <a:pt x="122436" y="323853"/>
                    <a:pt x="85289" y="240883"/>
                    <a:pt x="25231" y="180825"/>
                  </a:cubicBezTo>
                  <a:lnTo>
                    <a:pt x="0" y="160008"/>
                  </a:lnTo>
                  <a:lnTo>
                    <a:pt x="0" y="0"/>
                  </a:lnTo>
                  <a:close/>
                </a:path>
              </a:pathLst>
            </a:custGeom>
            <a:solidFill>
              <a:srgbClr val="0070C0"/>
            </a:solidFill>
            <a:ln w="12700" cap="flat" cmpd="sng" algn="ctr">
              <a:solidFill>
                <a:srgbClr val="44546A"/>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71" name="Oval 70">
              <a:extLst>
                <a:ext uri="{FF2B5EF4-FFF2-40B4-BE49-F238E27FC236}">
                  <a16:creationId xmlns:a16="http://schemas.microsoft.com/office/drawing/2014/main" id="{BD9E8C1D-E4EB-476B-97DB-BBF389B56319}"/>
                </a:ext>
              </a:extLst>
            </p:cNvPr>
            <p:cNvSpPr/>
            <p:nvPr/>
          </p:nvSpPr>
          <p:spPr bwMode="auto">
            <a:xfrm>
              <a:off x="3852310" y="6116797"/>
              <a:ext cx="960953" cy="377894"/>
            </a:xfrm>
            <a:prstGeom prst="ellipse">
              <a:avLst/>
            </a:prstGeom>
            <a:solidFill>
              <a:sysClr val="window" lastClr="FFFFFF">
                <a:lumMod val="65000"/>
              </a:sysClr>
            </a:solidFill>
            <a:ln w="12700" cap="flat" cmpd="sng" algn="ctr">
              <a:solidFill>
                <a:srgbClr val="44546A"/>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72" name="Oval 71">
              <a:extLst>
                <a:ext uri="{FF2B5EF4-FFF2-40B4-BE49-F238E27FC236}">
                  <a16:creationId xmlns:a16="http://schemas.microsoft.com/office/drawing/2014/main" id="{93913898-C066-43A0-8277-6B3E98B89C9A}"/>
                </a:ext>
              </a:extLst>
            </p:cNvPr>
            <p:cNvSpPr/>
            <p:nvPr/>
          </p:nvSpPr>
          <p:spPr bwMode="auto">
            <a:xfrm>
              <a:off x="3817307" y="5923780"/>
              <a:ext cx="960953" cy="377894"/>
            </a:xfrm>
            <a:prstGeom prst="ellipse">
              <a:avLst/>
            </a:prstGeom>
            <a:solidFill>
              <a:sysClr val="windowText" lastClr="000000"/>
            </a:solidFill>
            <a:ln w="12700" cap="flat" cmpd="sng" algn="ctr">
              <a:solidFill>
                <a:srgbClr val="44546A"/>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73" name="Oval 72">
              <a:extLst>
                <a:ext uri="{FF2B5EF4-FFF2-40B4-BE49-F238E27FC236}">
                  <a16:creationId xmlns:a16="http://schemas.microsoft.com/office/drawing/2014/main" id="{132004C0-236B-44CF-B6FA-05A59A2003DE}"/>
                </a:ext>
              </a:extLst>
            </p:cNvPr>
            <p:cNvSpPr/>
            <p:nvPr/>
          </p:nvSpPr>
          <p:spPr bwMode="auto">
            <a:xfrm>
              <a:off x="3969972" y="5718644"/>
              <a:ext cx="960955" cy="377893"/>
            </a:xfrm>
            <a:prstGeom prst="ellipse">
              <a:avLst/>
            </a:prstGeom>
            <a:solidFill>
              <a:srgbClr val="50E6FF"/>
            </a:solidFill>
            <a:ln w="12700" cap="flat" cmpd="sng" algn="ctr">
              <a:solidFill>
                <a:srgbClr val="44546A"/>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grpSp>
        <p:nvGrpSpPr>
          <p:cNvPr id="74" name="Group 73">
            <a:extLst>
              <a:ext uri="{FF2B5EF4-FFF2-40B4-BE49-F238E27FC236}">
                <a16:creationId xmlns:a16="http://schemas.microsoft.com/office/drawing/2014/main" id="{B40F0FE9-2C5C-4AE1-94D5-35B04501BB45}"/>
              </a:ext>
            </a:extLst>
          </p:cNvPr>
          <p:cNvGrpSpPr/>
          <p:nvPr/>
        </p:nvGrpSpPr>
        <p:grpSpPr>
          <a:xfrm>
            <a:off x="9181434" y="3894563"/>
            <a:ext cx="177841" cy="321409"/>
            <a:chOff x="191543" y="2744210"/>
            <a:chExt cx="842668" cy="1522944"/>
          </a:xfrm>
        </p:grpSpPr>
        <p:sp>
          <p:nvSpPr>
            <p:cNvPr id="75" name="Freeform: Shape 74">
              <a:extLst>
                <a:ext uri="{FF2B5EF4-FFF2-40B4-BE49-F238E27FC236}">
                  <a16:creationId xmlns:a16="http://schemas.microsoft.com/office/drawing/2014/main" id="{5331C4C9-B119-4CB8-8E67-4C1C35BF7358}"/>
                </a:ext>
              </a:extLst>
            </p:cNvPr>
            <p:cNvSpPr/>
            <p:nvPr/>
          </p:nvSpPr>
          <p:spPr bwMode="auto">
            <a:xfrm rot="18901731">
              <a:off x="230301" y="2744210"/>
              <a:ext cx="803910" cy="1522944"/>
            </a:xfrm>
            <a:custGeom>
              <a:avLst/>
              <a:gdLst>
                <a:gd name="connsiteX0" fmla="*/ 686038 w 803910"/>
                <a:gd name="connsiteY0" fmla="*/ 117587 h 1522944"/>
                <a:gd name="connsiteX1" fmla="*/ 686324 w 803910"/>
                <a:gd name="connsiteY1" fmla="*/ 686038 h 1522944"/>
                <a:gd name="connsiteX2" fmla="*/ 623294 w 803910"/>
                <a:gd name="connsiteY2" fmla="*/ 737577 h 1522944"/>
                <a:gd name="connsiteX3" fmla="*/ 582169 w 803910"/>
                <a:gd name="connsiteY3" fmla="*/ 759245 h 1522944"/>
                <a:gd name="connsiteX4" fmla="*/ 582169 w 803910"/>
                <a:gd name="connsiteY4" fmla="*/ 1356301 h 1522944"/>
                <a:gd name="connsiteX5" fmla="*/ 415693 w 803910"/>
                <a:gd name="connsiteY5" fmla="*/ 1522944 h 1522944"/>
                <a:gd name="connsiteX6" fmla="*/ 236403 w 803910"/>
                <a:gd name="connsiteY6" fmla="*/ 1343835 h 1522944"/>
                <a:gd name="connsiteX7" fmla="*/ 236403 w 803910"/>
                <a:gd name="connsiteY7" fmla="*/ 1341265 h 1522944"/>
                <a:gd name="connsiteX8" fmla="*/ 337637 w 803910"/>
                <a:gd name="connsiteY8" fmla="*/ 1239929 h 1522944"/>
                <a:gd name="connsiteX9" fmla="*/ 236403 w 803910"/>
                <a:gd name="connsiteY9" fmla="*/ 1138796 h 1522944"/>
                <a:gd name="connsiteX10" fmla="*/ 236403 w 803910"/>
                <a:gd name="connsiteY10" fmla="*/ 1133151 h 1522944"/>
                <a:gd name="connsiteX11" fmla="*/ 348097 w 803910"/>
                <a:gd name="connsiteY11" fmla="*/ 1021344 h 1522944"/>
                <a:gd name="connsiteX12" fmla="*/ 236403 w 803910"/>
                <a:gd name="connsiteY12" fmla="*/ 909762 h 1522944"/>
                <a:gd name="connsiteX13" fmla="*/ 236403 w 803910"/>
                <a:gd name="connsiteY13" fmla="*/ 906414 h 1522944"/>
                <a:gd name="connsiteX14" fmla="*/ 334180 w 803910"/>
                <a:gd name="connsiteY14" fmla="*/ 808539 h 1522944"/>
                <a:gd name="connsiteX15" fmla="*/ 236403 w 803910"/>
                <a:gd name="connsiteY15" fmla="*/ 767864 h 1522944"/>
                <a:gd name="connsiteX16" fmla="*/ 236403 w 803910"/>
                <a:gd name="connsiteY16" fmla="*/ 766943 h 1522944"/>
                <a:gd name="connsiteX17" fmla="*/ 180954 w 803910"/>
                <a:gd name="connsiteY17" fmla="*/ 737800 h 1522944"/>
                <a:gd name="connsiteX18" fmla="*/ 117872 w 803910"/>
                <a:gd name="connsiteY18" fmla="*/ 686325 h 1522944"/>
                <a:gd name="connsiteX19" fmla="*/ 117586 w 803910"/>
                <a:gd name="connsiteY19" fmla="*/ 117873 h 1522944"/>
                <a:gd name="connsiteX20" fmla="*/ 686038 w 803910"/>
                <a:gd name="connsiteY20" fmla="*/ 117587 h 1522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03910" h="1522944">
                  <a:moveTo>
                    <a:pt x="686038" y="117587"/>
                  </a:moveTo>
                  <a:cubicBezTo>
                    <a:pt x="843090" y="274481"/>
                    <a:pt x="843218" y="528986"/>
                    <a:pt x="686324" y="686038"/>
                  </a:cubicBezTo>
                  <a:cubicBezTo>
                    <a:pt x="666712" y="705670"/>
                    <a:pt x="645575" y="722850"/>
                    <a:pt x="623294" y="737577"/>
                  </a:cubicBezTo>
                  <a:lnTo>
                    <a:pt x="582169" y="759245"/>
                  </a:lnTo>
                  <a:lnTo>
                    <a:pt x="582169" y="1356301"/>
                  </a:lnTo>
                  <a:lnTo>
                    <a:pt x="415693" y="1522944"/>
                  </a:lnTo>
                  <a:lnTo>
                    <a:pt x="236403" y="1343835"/>
                  </a:lnTo>
                  <a:lnTo>
                    <a:pt x="236403" y="1341265"/>
                  </a:lnTo>
                  <a:lnTo>
                    <a:pt x="337637" y="1239929"/>
                  </a:lnTo>
                  <a:lnTo>
                    <a:pt x="236403" y="1138796"/>
                  </a:lnTo>
                  <a:lnTo>
                    <a:pt x="236403" y="1133151"/>
                  </a:lnTo>
                  <a:lnTo>
                    <a:pt x="348097" y="1021344"/>
                  </a:lnTo>
                  <a:lnTo>
                    <a:pt x="236403" y="909762"/>
                  </a:lnTo>
                  <a:lnTo>
                    <a:pt x="236403" y="906414"/>
                  </a:lnTo>
                  <a:lnTo>
                    <a:pt x="334180" y="808539"/>
                  </a:lnTo>
                  <a:lnTo>
                    <a:pt x="236403" y="767864"/>
                  </a:lnTo>
                  <a:lnTo>
                    <a:pt x="236403" y="766943"/>
                  </a:lnTo>
                  <a:lnTo>
                    <a:pt x="180954" y="737800"/>
                  </a:lnTo>
                  <a:cubicBezTo>
                    <a:pt x="158658" y="723095"/>
                    <a:pt x="137504" y="705936"/>
                    <a:pt x="117872" y="686325"/>
                  </a:cubicBezTo>
                  <a:cubicBezTo>
                    <a:pt x="-39180" y="529430"/>
                    <a:pt x="-39308" y="274925"/>
                    <a:pt x="117586" y="117873"/>
                  </a:cubicBezTo>
                  <a:cubicBezTo>
                    <a:pt x="274480" y="-39179"/>
                    <a:pt x="528985" y="-39308"/>
                    <a:pt x="686038" y="117587"/>
                  </a:cubicBezTo>
                  <a:close/>
                </a:path>
              </a:pathLst>
            </a:custGeom>
            <a:noFill/>
            <a:ln w="12700" cap="flat">
              <a:solidFill>
                <a:sysClr val="windowText" lastClr="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err="1">
                <a:ln>
                  <a:noFill/>
                </a:ln>
                <a:gradFill>
                  <a:gsLst>
                    <a:gs pos="0">
                      <a:srgbClr val="505050"/>
                    </a:gs>
                    <a:gs pos="100000">
                      <a:srgbClr val="505050"/>
                    </a:gs>
                  </a:gsLst>
                  <a:lin ang="5400000" scaled="1"/>
                </a:gradFill>
                <a:effectLst/>
                <a:uLnTx/>
                <a:uFillTx/>
              </a:endParaRPr>
            </a:p>
          </p:txBody>
        </p:sp>
        <p:sp>
          <p:nvSpPr>
            <p:cNvPr id="76" name="Oval 75">
              <a:extLst>
                <a:ext uri="{FF2B5EF4-FFF2-40B4-BE49-F238E27FC236}">
                  <a16:creationId xmlns:a16="http://schemas.microsoft.com/office/drawing/2014/main" id="{E326390A-3E08-466A-B931-0F9EC959738C}"/>
                </a:ext>
              </a:extLst>
            </p:cNvPr>
            <p:cNvSpPr/>
            <p:nvPr/>
          </p:nvSpPr>
          <p:spPr bwMode="auto">
            <a:xfrm>
              <a:off x="191543" y="3053246"/>
              <a:ext cx="137851" cy="137851"/>
            </a:xfrm>
            <a:prstGeom prst="ellipse">
              <a:avLst/>
            </a:prstGeom>
            <a:solidFill>
              <a:srgbClr val="44546A"/>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err="1">
                <a:ln>
                  <a:noFill/>
                </a:ln>
                <a:gradFill>
                  <a:gsLst>
                    <a:gs pos="0">
                      <a:srgbClr val="505050"/>
                    </a:gs>
                    <a:gs pos="100000">
                      <a:srgbClr val="505050"/>
                    </a:gs>
                  </a:gsLst>
                  <a:lin ang="5400000" scaled="1"/>
                </a:gradFill>
                <a:effectLst/>
                <a:uLnTx/>
                <a:uFillTx/>
              </a:endParaRPr>
            </a:p>
          </p:txBody>
        </p:sp>
      </p:grpSp>
      <p:pic>
        <p:nvPicPr>
          <p:cNvPr id="77" name="Picture 76">
            <a:extLst>
              <a:ext uri="{FF2B5EF4-FFF2-40B4-BE49-F238E27FC236}">
                <a16:creationId xmlns:a16="http://schemas.microsoft.com/office/drawing/2014/main" id="{63A90D91-1870-4EFB-9DCA-463223B1780F}"/>
              </a:ext>
            </a:extLst>
          </p:cNvPr>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559942" y="3945360"/>
            <a:ext cx="312428" cy="311840"/>
          </a:xfrm>
          <a:prstGeom prst="rect">
            <a:avLst/>
          </a:prstGeom>
        </p:spPr>
      </p:pic>
      <p:sp>
        <p:nvSpPr>
          <p:cNvPr id="78" name="Rectangle 77">
            <a:extLst>
              <a:ext uri="{FF2B5EF4-FFF2-40B4-BE49-F238E27FC236}">
                <a16:creationId xmlns:a16="http://schemas.microsoft.com/office/drawing/2014/main" id="{3D7B0BAF-D5BC-4044-852C-A578CFD825AC}"/>
              </a:ext>
            </a:extLst>
          </p:cNvPr>
          <p:cNvSpPr/>
          <p:nvPr/>
        </p:nvSpPr>
        <p:spPr>
          <a:xfrm>
            <a:off x="9930305" y="2570264"/>
            <a:ext cx="936191" cy="1094340"/>
          </a:xfrm>
          <a:prstGeom prst="rect">
            <a:avLst/>
          </a:prstGeom>
          <a:solidFill>
            <a:srgbClr val="0078D3"/>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r>
              <a:rPr lang="en-US" sz="1200" kern="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Relying Party</a:t>
            </a:r>
          </a:p>
        </p:txBody>
      </p:sp>
      <p:cxnSp>
        <p:nvCxnSpPr>
          <p:cNvPr id="79" name="Straight Connector 78">
            <a:extLst>
              <a:ext uri="{FF2B5EF4-FFF2-40B4-BE49-F238E27FC236}">
                <a16:creationId xmlns:a16="http://schemas.microsoft.com/office/drawing/2014/main" id="{3A296D37-4D43-4451-875F-730F1A233C99}"/>
              </a:ext>
            </a:extLst>
          </p:cNvPr>
          <p:cNvCxnSpPr>
            <a:cxnSpLocks/>
          </p:cNvCxnSpPr>
          <p:nvPr/>
        </p:nvCxnSpPr>
        <p:spPr>
          <a:xfrm>
            <a:off x="6519276" y="1212849"/>
            <a:ext cx="0" cy="2264303"/>
          </a:xfrm>
          <a:prstGeom prst="line">
            <a:avLst/>
          </a:prstGeom>
          <a:solidFill>
            <a:srgbClr val="FFFFFF">
              <a:alpha val="45000"/>
            </a:srgbClr>
          </a:solidFill>
          <a:ln w="19050" cap="flat" cmpd="sng" algn="ctr">
            <a:solidFill>
              <a:schemeClr val="bg1">
                <a:lumMod val="85000"/>
              </a:schemeClr>
            </a:solidFill>
            <a:prstDash val="sysDot"/>
            <a:miter lim="800000"/>
          </a:ln>
          <a:effectLst/>
        </p:spPr>
      </p:cxnSp>
      <p:cxnSp>
        <p:nvCxnSpPr>
          <p:cNvPr id="80" name="Straight Connector 79">
            <a:extLst>
              <a:ext uri="{FF2B5EF4-FFF2-40B4-BE49-F238E27FC236}">
                <a16:creationId xmlns:a16="http://schemas.microsoft.com/office/drawing/2014/main" id="{5C06A5F4-D168-4935-8AD0-344B0DEC4F6A}"/>
              </a:ext>
            </a:extLst>
          </p:cNvPr>
          <p:cNvCxnSpPr>
            <a:cxnSpLocks/>
            <a:endCxn id="45" idx="1"/>
          </p:cNvCxnSpPr>
          <p:nvPr/>
        </p:nvCxnSpPr>
        <p:spPr>
          <a:xfrm>
            <a:off x="6519276" y="1212849"/>
            <a:ext cx="2702388" cy="0"/>
          </a:xfrm>
          <a:prstGeom prst="line">
            <a:avLst/>
          </a:prstGeom>
          <a:solidFill>
            <a:srgbClr val="FFFFFF">
              <a:alpha val="45000"/>
            </a:srgbClr>
          </a:solidFill>
          <a:ln w="19050" cap="flat" cmpd="sng" algn="ctr">
            <a:solidFill>
              <a:schemeClr val="bg1">
                <a:lumMod val="85000"/>
              </a:schemeClr>
            </a:solidFill>
            <a:prstDash val="sysDot"/>
            <a:miter lim="800000"/>
          </a:ln>
          <a:effectLst/>
        </p:spPr>
      </p:cxnSp>
      <p:cxnSp>
        <p:nvCxnSpPr>
          <p:cNvPr id="81" name="Straight Connector 80">
            <a:extLst>
              <a:ext uri="{FF2B5EF4-FFF2-40B4-BE49-F238E27FC236}">
                <a16:creationId xmlns:a16="http://schemas.microsoft.com/office/drawing/2014/main" id="{D4D5D6F7-FDE3-4C5B-B9BD-2C52C6516F32}"/>
              </a:ext>
            </a:extLst>
          </p:cNvPr>
          <p:cNvCxnSpPr>
            <a:cxnSpLocks/>
          </p:cNvCxnSpPr>
          <p:nvPr/>
        </p:nvCxnSpPr>
        <p:spPr>
          <a:xfrm>
            <a:off x="6509812" y="3472227"/>
            <a:ext cx="326324" cy="0"/>
          </a:xfrm>
          <a:prstGeom prst="line">
            <a:avLst/>
          </a:prstGeom>
          <a:solidFill>
            <a:srgbClr val="FFFFFF">
              <a:alpha val="45000"/>
            </a:srgbClr>
          </a:solidFill>
          <a:ln w="19050" cap="flat" cmpd="sng" algn="ctr">
            <a:solidFill>
              <a:schemeClr val="bg1">
                <a:lumMod val="85000"/>
              </a:schemeClr>
            </a:solidFill>
            <a:prstDash val="sysDot"/>
            <a:miter lim="800000"/>
          </a:ln>
          <a:effectLst/>
        </p:spPr>
      </p:cxnSp>
      <p:cxnSp>
        <p:nvCxnSpPr>
          <p:cNvPr id="82" name="Straight Connector 81">
            <a:extLst>
              <a:ext uri="{FF2B5EF4-FFF2-40B4-BE49-F238E27FC236}">
                <a16:creationId xmlns:a16="http://schemas.microsoft.com/office/drawing/2014/main" id="{3E55AA6C-9BAA-4BFB-87B5-12F804589E5E}"/>
              </a:ext>
            </a:extLst>
          </p:cNvPr>
          <p:cNvCxnSpPr>
            <a:cxnSpLocks/>
          </p:cNvCxnSpPr>
          <p:nvPr/>
        </p:nvCxnSpPr>
        <p:spPr>
          <a:xfrm>
            <a:off x="11157233" y="1212849"/>
            <a:ext cx="0" cy="1901748"/>
          </a:xfrm>
          <a:prstGeom prst="line">
            <a:avLst/>
          </a:prstGeom>
          <a:solidFill>
            <a:srgbClr val="FFFFFF">
              <a:alpha val="45000"/>
            </a:srgbClr>
          </a:solidFill>
          <a:ln w="19050" cap="flat" cmpd="sng" algn="ctr">
            <a:solidFill>
              <a:schemeClr val="bg1">
                <a:lumMod val="85000"/>
              </a:schemeClr>
            </a:solidFill>
            <a:prstDash val="sysDot"/>
            <a:miter lim="800000"/>
          </a:ln>
          <a:effectLst/>
        </p:spPr>
      </p:cxnSp>
      <p:cxnSp>
        <p:nvCxnSpPr>
          <p:cNvPr id="83" name="Straight Connector 82">
            <a:extLst>
              <a:ext uri="{FF2B5EF4-FFF2-40B4-BE49-F238E27FC236}">
                <a16:creationId xmlns:a16="http://schemas.microsoft.com/office/drawing/2014/main" id="{564A6D85-39D7-4EDC-A8DD-B530EA32294F}"/>
              </a:ext>
            </a:extLst>
          </p:cNvPr>
          <p:cNvCxnSpPr>
            <a:cxnSpLocks/>
            <a:stCxn id="45" idx="3"/>
          </p:cNvCxnSpPr>
          <p:nvPr/>
        </p:nvCxnSpPr>
        <p:spPr>
          <a:xfrm>
            <a:off x="10867868" y="1212849"/>
            <a:ext cx="289365" cy="0"/>
          </a:xfrm>
          <a:prstGeom prst="line">
            <a:avLst/>
          </a:prstGeom>
          <a:solidFill>
            <a:srgbClr val="FFFFFF">
              <a:alpha val="45000"/>
            </a:srgbClr>
          </a:solidFill>
          <a:ln w="19050" cap="flat" cmpd="sng" algn="ctr">
            <a:solidFill>
              <a:schemeClr val="bg1">
                <a:lumMod val="85000"/>
              </a:schemeClr>
            </a:solidFill>
            <a:prstDash val="sysDot"/>
            <a:miter lim="800000"/>
          </a:ln>
          <a:effectLst/>
        </p:spPr>
      </p:cxnSp>
      <p:cxnSp>
        <p:nvCxnSpPr>
          <p:cNvPr id="84" name="Straight Connector 83">
            <a:extLst>
              <a:ext uri="{FF2B5EF4-FFF2-40B4-BE49-F238E27FC236}">
                <a16:creationId xmlns:a16="http://schemas.microsoft.com/office/drawing/2014/main" id="{089E3998-4998-4CD8-A54F-96A0E103F50A}"/>
              </a:ext>
            </a:extLst>
          </p:cNvPr>
          <p:cNvCxnSpPr>
            <a:cxnSpLocks/>
            <a:stCxn id="78" idx="3"/>
          </p:cNvCxnSpPr>
          <p:nvPr/>
        </p:nvCxnSpPr>
        <p:spPr>
          <a:xfrm flipV="1">
            <a:off x="10866496" y="3114597"/>
            <a:ext cx="290737" cy="2837"/>
          </a:xfrm>
          <a:prstGeom prst="line">
            <a:avLst/>
          </a:prstGeom>
          <a:solidFill>
            <a:srgbClr val="FFFFFF">
              <a:alpha val="45000"/>
            </a:srgbClr>
          </a:solidFill>
          <a:ln w="19050" cap="flat" cmpd="sng" algn="ctr">
            <a:solidFill>
              <a:schemeClr val="bg1">
                <a:lumMod val="85000"/>
              </a:schemeClr>
            </a:solidFill>
            <a:prstDash val="sysDot"/>
            <a:miter lim="800000"/>
          </a:ln>
          <a:effectLst/>
        </p:spPr>
      </p:cxnSp>
      <p:sp>
        <p:nvSpPr>
          <p:cNvPr id="85" name="TextBox 84">
            <a:extLst>
              <a:ext uri="{FF2B5EF4-FFF2-40B4-BE49-F238E27FC236}">
                <a16:creationId xmlns:a16="http://schemas.microsoft.com/office/drawing/2014/main" id="{B249AF3B-9CB3-485B-B0B3-47F5098A3431}"/>
              </a:ext>
            </a:extLst>
          </p:cNvPr>
          <p:cNvSpPr txBox="1"/>
          <p:nvPr/>
        </p:nvSpPr>
        <p:spPr>
          <a:xfrm>
            <a:off x="6855637" y="916149"/>
            <a:ext cx="1534114" cy="261610"/>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2F2F2F"/>
                </a:solidFill>
                <a:effectLst/>
                <a:uLnTx/>
                <a:uFillTx/>
              </a:rPr>
              <a:t>Trust</a:t>
            </a:r>
            <a:r>
              <a:rPr kumimoji="0" lang="en-US" sz="1100" b="0" i="0" u="none" strike="noStrike" kern="0" cap="none" spc="0" normalizeH="0" noProof="0">
                <a:ln>
                  <a:noFill/>
                </a:ln>
                <a:solidFill>
                  <a:srgbClr val="2F2F2F"/>
                </a:solidFill>
                <a:effectLst/>
                <a:uLnTx/>
                <a:uFillTx/>
              </a:rPr>
              <a:t> relationship</a:t>
            </a:r>
            <a:endParaRPr kumimoji="0" lang="en-US" sz="1100" b="0" i="0" u="none" strike="noStrike" kern="0" cap="none" spc="0" normalizeH="0" baseline="0" noProof="0">
              <a:ln>
                <a:noFill/>
              </a:ln>
              <a:solidFill>
                <a:srgbClr val="2F2F2F"/>
              </a:solidFill>
              <a:effectLst/>
              <a:uLnTx/>
              <a:uFillTx/>
            </a:endParaRPr>
          </a:p>
        </p:txBody>
      </p:sp>
      <p:sp>
        <p:nvSpPr>
          <p:cNvPr id="86" name="TextBox 85">
            <a:extLst>
              <a:ext uri="{FF2B5EF4-FFF2-40B4-BE49-F238E27FC236}">
                <a16:creationId xmlns:a16="http://schemas.microsoft.com/office/drawing/2014/main" id="{C39F3C72-1A9C-4CA8-88E9-935175895539}"/>
              </a:ext>
            </a:extLst>
          </p:cNvPr>
          <p:cNvSpPr txBox="1"/>
          <p:nvPr/>
        </p:nvSpPr>
        <p:spPr>
          <a:xfrm>
            <a:off x="10672998" y="888684"/>
            <a:ext cx="1534114" cy="261610"/>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2F2F2F"/>
                </a:solidFill>
                <a:effectLst/>
                <a:uLnTx/>
                <a:uFillTx/>
              </a:rPr>
              <a:t>Trust</a:t>
            </a:r>
            <a:r>
              <a:rPr kumimoji="0" lang="en-US" sz="1100" b="0" i="0" u="none" strike="noStrike" kern="0" cap="none" spc="0" normalizeH="0" noProof="0">
                <a:ln>
                  <a:noFill/>
                </a:ln>
                <a:solidFill>
                  <a:srgbClr val="2F2F2F"/>
                </a:solidFill>
                <a:effectLst/>
                <a:uLnTx/>
                <a:uFillTx/>
              </a:rPr>
              <a:t> relationship</a:t>
            </a:r>
            <a:endParaRPr kumimoji="0" lang="en-US" sz="1100" b="0" i="0" u="none" strike="noStrike" kern="0" cap="none" spc="0" normalizeH="0" baseline="0" noProof="0">
              <a:ln>
                <a:noFill/>
              </a:ln>
              <a:solidFill>
                <a:srgbClr val="2F2F2F"/>
              </a:solidFill>
              <a:effectLst/>
              <a:uLnTx/>
              <a:uFillTx/>
            </a:endParaRPr>
          </a:p>
        </p:txBody>
      </p:sp>
      <p:sp>
        <p:nvSpPr>
          <p:cNvPr id="9" name="chip" title="Icon of a computer chip">
            <a:extLst>
              <a:ext uri="{FF2B5EF4-FFF2-40B4-BE49-F238E27FC236}">
                <a16:creationId xmlns:a16="http://schemas.microsoft.com/office/drawing/2014/main" id="{1255328B-76C3-40EF-907B-9D64BB60F17F}"/>
              </a:ext>
            </a:extLst>
          </p:cNvPr>
          <p:cNvSpPr>
            <a:spLocks noChangeAspect="1" noEditPoints="1"/>
          </p:cNvSpPr>
          <p:nvPr/>
        </p:nvSpPr>
        <p:spPr bwMode="auto">
          <a:xfrm>
            <a:off x="8074142" y="4565558"/>
            <a:ext cx="364653" cy="430887"/>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solidFill>
            <a:srgbClr val="000000"/>
          </a:solidFill>
          <a:ln w="28575" cap="sq">
            <a:solidFill>
              <a:schemeClr val="tx2"/>
            </a:solidFill>
            <a:prstDash val="solid"/>
            <a:miter lim="800000"/>
            <a:headEnd/>
            <a:tailEnd/>
          </a:ln>
        </p:spPr>
        <p:txBody>
          <a:bodyPr vert="horz" wrap="square" lIns="93260" tIns="46630" rIns="93260" bIns="4663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9" name="Oval 88">
            <a:extLst>
              <a:ext uri="{FF2B5EF4-FFF2-40B4-BE49-F238E27FC236}">
                <a16:creationId xmlns:a16="http://schemas.microsoft.com/office/drawing/2014/main" id="{E5BC873F-7C77-4942-9D3E-70EFE366A527}"/>
              </a:ext>
            </a:extLst>
          </p:cNvPr>
          <p:cNvSpPr>
            <a:spLocks noChangeAspect="1"/>
          </p:cNvSpPr>
          <p:nvPr/>
        </p:nvSpPr>
        <p:spPr bwMode="auto">
          <a:xfrm>
            <a:off x="8145976" y="2131149"/>
            <a:ext cx="235300" cy="242267"/>
          </a:xfrm>
          <a:prstGeom prst="ellipse">
            <a:avLst/>
          </a:prstGeom>
          <a:solidFill>
            <a:schemeClr val="tx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10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1</a:t>
            </a:r>
          </a:p>
        </p:txBody>
      </p:sp>
      <p:sp>
        <p:nvSpPr>
          <p:cNvPr id="91" name="Oval 90">
            <a:extLst>
              <a:ext uri="{FF2B5EF4-FFF2-40B4-BE49-F238E27FC236}">
                <a16:creationId xmlns:a16="http://schemas.microsoft.com/office/drawing/2014/main" id="{3FFEFAC8-192B-46E0-9C33-46B1B8345363}"/>
              </a:ext>
            </a:extLst>
          </p:cNvPr>
          <p:cNvSpPr>
            <a:spLocks noChangeAspect="1"/>
          </p:cNvSpPr>
          <p:nvPr/>
        </p:nvSpPr>
        <p:spPr bwMode="auto">
          <a:xfrm>
            <a:off x="8913382" y="1918721"/>
            <a:ext cx="235300" cy="242267"/>
          </a:xfrm>
          <a:prstGeom prst="ellipse">
            <a:avLst/>
          </a:prstGeom>
          <a:solidFill>
            <a:schemeClr val="tx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10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2</a:t>
            </a:r>
          </a:p>
        </p:txBody>
      </p:sp>
      <p:sp>
        <p:nvSpPr>
          <p:cNvPr id="93" name="Oval 92">
            <a:extLst>
              <a:ext uri="{FF2B5EF4-FFF2-40B4-BE49-F238E27FC236}">
                <a16:creationId xmlns:a16="http://schemas.microsoft.com/office/drawing/2014/main" id="{7FE963D0-5132-40DE-84EE-5C56E3CFA9F7}"/>
              </a:ext>
            </a:extLst>
          </p:cNvPr>
          <p:cNvSpPr>
            <a:spLocks noChangeAspect="1"/>
          </p:cNvSpPr>
          <p:nvPr/>
        </p:nvSpPr>
        <p:spPr bwMode="auto">
          <a:xfrm>
            <a:off x="9076643" y="3171491"/>
            <a:ext cx="235300" cy="242267"/>
          </a:xfrm>
          <a:prstGeom prst="ellipse">
            <a:avLst/>
          </a:prstGeom>
          <a:solidFill>
            <a:schemeClr val="tx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10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3</a:t>
            </a:r>
          </a:p>
        </p:txBody>
      </p:sp>
      <p:sp>
        <p:nvSpPr>
          <p:cNvPr id="95" name="Oval 94">
            <a:extLst>
              <a:ext uri="{FF2B5EF4-FFF2-40B4-BE49-F238E27FC236}">
                <a16:creationId xmlns:a16="http://schemas.microsoft.com/office/drawing/2014/main" id="{19DDB93A-0CB3-4D6C-8997-F6F7627C40D7}"/>
              </a:ext>
            </a:extLst>
          </p:cNvPr>
          <p:cNvSpPr>
            <a:spLocks noChangeAspect="1"/>
          </p:cNvSpPr>
          <p:nvPr/>
        </p:nvSpPr>
        <p:spPr bwMode="auto">
          <a:xfrm>
            <a:off x="9368550" y="3383966"/>
            <a:ext cx="235300" cy="242267"/>
          </a:xfrm>
          <a:prstGeom prst="ellipse">
            <a:avLst/>
          </a:prstGeom>
          <a:solidFill>
            <a:schemeClr val="tx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10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4</a:t>
            </a:r>
          </a:p>
        </p:txBody>
      </p:sp>
      <p:pic>
        <p:nvPicPr>
          <p:cNvPr id="10" name="Picture 15">
            <a:extLst>
              <a:ext uri="{FF2B5EF4-FFF2-40B4-BE49-F238E27FC236}">
                <a16:creationId xmlns:a16="http://schemas.microsoft.com/office/drawing/2014/main" id="{F5B36C43-9846-4535-BCD0-262CA2AC3B85}"/>
              </a:ext>
            </a:extLst>
          </p:cNvPr>
          <p:cNvPicPr>
            <a:picLocks noChangeAspect="1"/>
          </p:cNvPicPr>
          <p:nvPr/>
        </p:nvPicPr>
        <p:blipFill>
          <a:blip r:embed="rId4"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0376598" y="1060407"/>
            <a:ext cx="434691" cy="434690"/>
          </a:xfrm>
          <a:prstGeom prst="rect">
            <a:avLst/>
          </a:prstGeom>
        </p:spPr>
      </p:pic>
    </p:spTree>
    <p:extLst>
      <p:ext uri="{BB962C8B-B14F-4D97-AF65-F5344CB8AC3E}">
        <p14:creationId xmlns:p14="http://schemas.microsoft.com/office/powerpoint/2010/main" val="4121975522"/>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BA0C782-0C6A-4EC9-8631-A58752752546}"/>
              </a:ext>
            </a:extLst>
          </p:cNvPr>
          <p:cNvSpPr>
            <a:spLocks noGrp="1"/>
          </p:cNvSpPr>
          <p:nvPr>
            <p:ph type="title"/>
          </p:nvPr>
        </p:nvSpPr>
        <p:spPr/>
        <p:txBody>
          <a:bodyPr/>
          <a:lstStyle/>
          <a:p>
            <a:r>
              <a:rPr lang="fr-FR"/>
              <a:t>Microsoft Azure Attestation (MAA)</a:t>
            </a:r>
            <a:br>
              <a:rPr lang="fr-FR"/>
            </a:br>
            <a:r>
              <a:rPr lang="fr-FR" sz="2400">
                <a:solidFill>
                  <a:srgbClr val="0070C0"/>
                </a:solidFill>
                <a:latin typeface="Segoe UI" panose="020B0502040204020203" pitchFamily="34" charset="0"/>
                <a:cs typeface="Segoe UI" panose="020B0502040204020203" pitchFamily="34" charset="0"/>
              </a:rPr>
              <a:t>Trust Model</a:t>
            </a:r>
            <a:endParaRPr lang="en-US" sz="2400">
              <a:solidFill>
                <a:srgbClr val="0070C0"/>
              </a:solidFill>
              <a:latin typeface="Segoe UI" panose="020B0502040204020203" pitchFamily="34" charset="0"/>
              <a:cs typeface="Segoe UI" panose="020B0502040204020203" pitchFamily="34" charset="0"/>
            </a:endParaRPr>
          </a:p>
        </p:txBody>
      </p:sp>
      <p:sp>
        <p:nvSpPr>
          <p:cNvPr id="3" name="Espace réservé du texte 2">
            <a:extLst>
              <a:ext uri="{FF2B5EF4-FFF2-40B4-BE49-F238E27FC236}">
                <a16:creationId xmlns:a16="http://schemas.microsoft.com/office/drawing/2014/main" id="{DE0971F8-D44B-48FB-ABF2-174A0DA207D1}"/>
              </a:ext>
            </a:extLst>
          </p:cNvPr>
          <p:cNvSpPr>
            <a:spLocks noGrp="1"/>
          </p:cNvSpPr>
          <p:nvPr>
            <p:ph type="body" sz="quarter" idx="10"/>
          </p:nvPr>
        </p:nvSpPr>
        <p:spPr>
          <a:xfrm>
            <a:off x="274638" y="1432151"/>
            <a:ext cx="11887200" cy="2286000"/>
          </a:xfrm>
        </p:spPr>
        <p:txBody>
          <a:bodyPr/>
          <a:lstStyle/>
          <a:p>
            <a:pPr marL="0" indent="0">
              <a:buNone/>
            </a:pPr>
            <a:r>
              <a:rPr lang="en-US"/>
              <a:t>Microsoft Azure Attestation defines two trust models to choose from:</a:t>
            </a:r>
          </a:p>
          <a:p>
            <a:pPr marL="342900" lvl="1" indent="-342900">
              <a:buFont typeface="+mj-lt"/>
              <a:buAutoNum type="arabicPeriod"/>
            </a:pPr>
            <a:r>
              <a:rPr lang="en-US" b="1">
                <a:effectLst/>
                <a:latin typeface="Segoe UI" panose="020B0502040204020203" pitchFamily="34" charset="0"/>
                <a:ea typeface="Calibri" panose="020F0502020204030204" pitchFamily="34" charset="0"/>
              </a:rPr>
              <a:t>AAD</a:t>
            </a:r>
            <a:r>
              <a:rPr lang="en-US">
                <a:effectLst/>
                <a:latin typeface="Segoe UI" panose="020B0502040204020203" pitchFamily="34" charset="0"/>
                <a:ea typeface="Calibri" panose="020F0502020204030204" pitchFamily="34" charset="0"/>
              </a:rPr>
              <a:t> is based on the Azure Active Directory (Azure AD) authorization model and leverages the Azure AD tenant trusted by your Azure subscription(s). </a:t>
            </a:r>
          </a:p>
          <a:p>
            <a:pPr marL="342900" lvl="1" indent="-342900">
              <a:buFont typeface="+mj-lt"/>
              <a:buAutoNum type="arabicPeriod"/>
            </a:pPr>
            <a:r>
              <a:rPr lang="en-US" b="1">
                <a:effectLst/>
                <a:latin typeface="Segoe UI" panose="020B0502040204020203" pitchFamily="34" charset="0"/>
                <a:ea typeface="Calibri" panose="020F0502020204030204" pitchFamily="34" charset="0"/>
              </a:rPr>
              <a:t>Isolated</a:t>
            </a:r>
            <a:r>
              <a:rPr lang="en-US">
                <a:effectLst/>
                <a:latin typeface="Segoe UI" panose="020B0502040204020203" pitchFamily="34" charset="0"/>
                <a:ea typeface="Calibri" panose="020F0502020204030204" pitchFamily="34" charset="0"/>
              </a:rPr>
              <a:t>. Policy signing keys are the cryptographic keys used to authorize this Isolated trust model. </a:t>
            </a:r>
          </a:p>
          <a:p>
            <a:pPr>
              <a:spcBef>
                <a:spcPts val="1200"/>
              </a:spcBef>
            </a:pPr>
            <a:r>
              <a:rPr lang="en-US"/>
              <a:t>Trust model defines the authorization model used to define and update policy on a resource provider</a:t>
            </a:r>
            <a:endParaRPr lang="fr-FR"/>
          </a:p>
          <a:p>
            <a:endParaRPr lang="en-US"/>
          </a:p>
        </p:txBody>
      </p:sp>
      <p:pic>
        <p:nvPicPr>
          <p:cNvPr id="5" name="Image 4">
            <a:extLst>
              <a:ext uri="{FF2B5EF4-FFF2-40B4-BE49-F238E27FC236}">
                <a16:creationId xmlns:a16="http://schemas.microsoft.com/office/drawing/2014/main" id="{FB91578D-A40F-44CF-9B44-960E9CBDEB17}"/>
              </a:ext>
            </a:extLst>
          </p:cNvPr>
          <p:cNvPicPr>
            <a:picLocks noChangeAspect="1"/>
          </p:cNvPicPr>
          <p:nvPr/>
        </p:nvPicPr>
        <p:blipFill>
          <a:blip r:embed="rId2"/>
          <a:stretch>
            <a:fillRect/>
          </a:stretch>
        </p:blipFill>
        <p:spPr>
          <a:xfrm>
            <a:off x="1265237" y="3878262"/>
            <a:ext cx="10348123" cy="2286000"/>
          </a:xfrm>
          <a:prstGeom prst="rect">
            <a:avLst/>
          </a:prstGeom>
        </p:spPr>
      </p:pic>
    </p:spTree>
    <p:extLst>
      <p:ext uri="{BB962C8B-B14F-4D97-AF65-F5344CB8AC3E}">
        <p14:creationId xmlns:p14="http://schemas.microsoft.com/office/powerpoint/2010/main" val="2127121401"/>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B6FEE8E-019D-4074-9611-6C990151F3C8}"/>
              </a:ext>
            </a:extLst>
          </p:cNvPr>
          <p:cNvSpPr>
            <a:spLocks noGrp="1"/>
          </p:cNvSpPr>
          <p:nvPr>
            <p:ph type="title"/>
          </p:nvPr>
        </p:nvSpPr>
        <p:spPr/>
        <p:txBody>
          <a:bodyPr/>
          <a:lstStyle/>
          <a:p>
            <a:r>
              <a:rPr lang="fr-FR"/>
              <a:t>Microsoft Azure Attestation (MAA)</a:t>
            </a:r>
            <a:br>
              <a:rPr lang="fr-FR"/>
            </a:br>
            <a:r>
              <a:rPr lang="fr-FR" sz="2400">
                <a:solidFill>
                  <a:srgbClr val="0070C0"/>
                </a:solidFill>
                <a:latin typeface="Segoe UI" panose="020B0502040204020203" pitchFamily="34" charset="0"/>
                <a:cs typeface="Segoe UI" panose="020B0502040204020203" pitchFamily="34" charset="0"/>
              </a:rPr>
              <a:t>PowerShell </a:t>
            </a:r>
            <a:r>
              <a:rPr lang="fr-FR" sz="2400" err="1">
                <a:solidFill>
                  <a:srgbClr val="0070C0"/>
                </a:solidFill>
                <a:latin typeface="Segoe UI" panose="020B0502040204020203" pitchFamily="34" charset="0"/>
                <a:cs typeface="Segoe UI" panose="020B0502040204020203" pitchFamily="34" charset="0"/>
              </a:rPr>
              <a:t>cmdlets</a:t>
            </a:r>
            <a:endParaRPr lang="en-US">
              <a:solidFill>
                <a:srgbClr val="0070C0"/>
              </a:solidFill>
              <a:latin typeface="Segoe UI" panose="020B0502040204020203" pitchFamily="34" charset="0"/>
              <a:cs typeface="Segoe UI" panose="020B0502040204020203" pitchFamily="34" charset="0"/>
            </a:endParaRPr>
          </a:p>
        </p:txBody>
      </p:sp>
      <p:sp>
        <p:nvSpPr>
          <p:cNvPr id="3" name="Espace réservé du texte 2">
            <a:extLst>
              <a:ext uri="{FF2B5EF4-FFF2-40B4-BE49-F238E27FC236}">
                <a16:creationId xmlns:a16="http://schemas.microsoft.com/office/drawing/2014/main" id="{D09B41B0-A6AE-4289-9CCC-45E0DFD1C205}"/>
              </a:ext>
            </a:extLst>
          </p:cNvPr>
          <p:cNvSpPr>
            <a:spLocks noGrp="1"/>
          </p:cNvSpPr>
          <p:nvPr>
            <p:ph type="body" sz="quarter" idx="10"/>
          </p:nvPr>
        </p:nvSpPr>
        <p:spPr>
          <a:xfrm>
            <a:off x="274638" y="1516062"/>
            <a:ext cx="11887200" cy="4550424"/>
          </a:xfrm>
        </p:spPr>
        <p:txBody>
          <a:bodyPr/>
          <a:lstStyle/>
          <a:p>
            <a:pPr algn="l" fontAlgn="base"/>
            <a:r>
              <a:rPr lang="en-US"/>
              <a:t>MAA PowerShell cmdlets are available and enable customers to manage: </a:t>
            </a:r>
          </a:p>
          <a:p>
            <a:pPr marL="342900" lvl="1" indent="-342900">
              <a:lnSpc>
                <a:spcPct val="100000"/>
              </a:lnSpc>
              <a:spcBef>
                <a:spcPts val="600"/>
              </a:spcBef>
              <a:buFont typeface="Arial" panose="020B0604020202020204" pitchFamily="34" charset="0"/>
              <a:buChar char="•"/>
            </a:pPr>
            <a:r>
              <a:rPr lang="en-US" spc="-41">
                <a:solidFill>
                  <a:srgbClr val="000000"/>
                </a:solidFill>
                <a:latin typeface="+mn-lt"/>
              </a:rPr>
              <a:t>their attestation providers (location, trust-model, tags, etc.) </a:t>
            </a:r>
          </a:p>
          <a:p>
            <a:pPr marL="342900" lvl="1" indent="-342900">
              <a:lnSpc>
                <a:spcPct val="100000"/>
              </a:lnSpc>
              <a:spcBef>
                <a:spcPts val="600"/>
              </a:spcBef>
              <a:buFont typeface="Arial" panose="020B0604020202020204" pitchFamily="34" charset="0"/>
              <a:buChar char="•"/>
            </a:pPr>
            <a:r>
              <a:rPr lang="en-US" spc="-41">
                <a:solidFill>
                  <a:srgbClr val="000000"/>
                </a:solidFill>
                <a:latin typeface="+mn-lt"/>
              </a:rPr>
              <a:t>the policy enforced by their attestation providers </a:t>
            </a:r>
          </a:p>
          <a:p>
            <a:pPr marL="342900" lvl="1" indent="-342900">
              <a:lnSpc>
                <a:spcPct val="100000"/>
              </a:lnSpc>
              <a:spcBef>
                <a:spcPts val="600"/>
              </a:spcBef>
              <a:buFont typeface="Arial" panose="020B0604020202020204" pitchFamily="34" charset="0"/>
              <a:buChar char="•"/>
            </a:pPr>
            <a:r>
              <a:rPr lang="en-US" spc="-41">
                <a:solidFill>
                  <a:srgbClr val="000000"/>
                </a:solidFill>
                <a:latin typeface="+mn-lt"/>
              </a:rPr>
              <a:t>the set of trusted signers for managing their policy  </a:t>
            </a:r>
          </a:p>
          <a:p>
            <a:pPr fontAlgn="base">
              <a:lnSpc>
                <a:spcPct val="100000"/>
              </a:lnSpc>
              <a:spcBef>
                <a:spcPts val="1800"/>
              </a:spcBef>
            </a:pPr>
            <a:r>
              <a:rPr lang="en-US"/>
              <a:t>Update installation </a:t>
            </a:r>
          </a:p>
          <a:p>
            <a:pPr marL="342900" indent="-342900">
              <a:spcBef>
                <a:spcPts val="1200"/>
              </a:spcBef>
              <a:buFont typeface="Arial" panose="020B0604020202020204" pitchFamily="34" charset="0"/>
              <a:buChar char="•"/>
            </a:pPr>
            <a:r>
              <a:rPr lang="en-US" sz="1800" spc="-41">
                <a:solidFill>
                  <a:srgbClr val="000000"/>
                </a:solidFill>
                <a:latin typeface="+mn-lt"/>
              </a:rPr>
              <a:t>Terminate first all existing PowerShell windows </a:t>
            </a:r>
          </a:p>
          <a:p>
            <a:pPr marL="342900" indent="-342900">
              <a:spcBef>
                <a:spcPts val="1200"/>
              </a:spcBef>
              <a:buFont typeface="Arial" panose="020B0604020202020204" pitchFamily="34" charset="0"/>
              <a:buChar char="•"/>
            </a:pPr>
            <a:r>
              <a:rPr lang="en-US" sz="1800" spc="-41">
                <a:solidFill>
                  <a:srgbClr val="000000"/>
                </a:solidFill>
                <a:latin typeface="+mn-lt"/>
              </a:rPr>
              <a:t>To update for "current user" </a:t>
            </a:r>
          </a:p>
          <a:p>
            <a:pPr marL="742950" lvl="1" indent="-285750" algn="l" rtl="0" fontAlgn="base">
              <a:buFont typeface="Arial" panose="020B0604020202020204" pitchFamily="34" charset="0"/>
              <a:buChar char="•"/>
            </a:pPr>
            <a:r>
              <a:rPr lang="en-US" sz="1800" b="0" i="0" u="none" strike="noStrike">
                <a:solidFill>
                  <a:srgbClr val="000000"/>
                </a:solidFill>
                <a:effectLst/>
                <a:latin typeface="Calibri" panose="020F0502020204030204" pitchFamily="34" charset="0"/>
              </a:rPr>
              <a:t>Launch a non-elevated PowerShell window and run:</a:t>
            </a:r>
            <a:r>
              <a:rPr lang="en-US" sz="1800" b="0" i="0">
                <a:solidFill>
                  <a:srgbClr val="000000"/>
                </a:solidFill>
                <a:effectLst/>
                <a:latin typeface="Calibri" panose="020F0502020204030204" pitchFamily="34" charset="0"/>
              </a:rPr>
              <a:t> </a:t>
            </a:r>
          </a:p>
          <a:p>
            <a:pPr marL="742950" lvl="1" indent="-285750" algn="l" rtl="0" fontAlgn="base">
              <a:buFont typeface="Arial" panose="020B0604020202020204" pitchFamily="34" charset="0"/>
              <a:buChar char="•"/>
            </a:pPr>
            <a:r>
              <a:rPr lang="en-US" sz="1400" b="0" i="0" u="none" strike="noStrike">
                <a:solidFill>
                  <a:srgbClr val="538135"/>
                </a:solidFill>
                <a:effectLst/>
                <a:latin typeface="Consolas" panose="020B0609020204030204" pitchFamily="49" charset="0"/>
              </a:rPr>
              <a:t>Update-Module -Name Az</a:t>
            </a:r>
            <a:r>
              <a:rPr lang="en-US" sz="1400" b="0" i="0">
                <a:solidFill>
                  <a:srgbClr val="000000"/>
                </a:solidFill>
                <a:effectLst/>
                <a:latin typeface="Consolas" panose="020B0609020204030204" pitchFamily="49" charset="0"/>
              </a:rPr>
              <a:t> </a:t>
            </a:r>
            <a:endParaRPr lang="en-US" sz="1800" b="0" i="0">
              <a:solidFill>
                <a:srgbClr val="000000"/>
              </a:solidFill>
              <a:effectLst/>
              <a:latin typeface="Calibri" panose="020F0502020204030204" pitchFamily="34" charset="0"/>
            </a:endParaRPr>
          </a:p>
          <a:p>
            <a:pPr marL="742950" lvl="1" indent="-285750" algn="l" rtl="0" fontAlgn="base">
              <a:buFont typeface="Arial" panose="020B0604020202020204" pitchFamily="34" charset="0"/>
              <a:buChar char="•"/>
            </a:pPr>
            <a:r>
              <a:rPr lang="en-US" sz="1400" b="0" i="0" u="none" strike="noStrike">
                <a:solidFill>
                  <a:srgbClr val="538135"/>
                </a:solidFill>
                <a:effectLst/>
                <a:latin typeface="Consolas" panose="020B0609020204030204" pitchFamily="49" charset="0"/>
              </a:rPr>
              <a:t>Update-Module -Name Az.Attestation</a:t>
            </a:r>
            <a:r>
              <a:rPr lang="en-US" sz="1400" b="0" i="0">
                <a:solidFill>
                  <a:srgbClr val="000000"/>
                </a:solidFill>
                <a:effectLst/>
                <a:latin typeface="Consolas" panose="020B0609020204030204" pitchFamily="49" charset="0"/>
              </a:rPr>
              <a:t> </a:t>
            </a:r>
            <a:endParaRPr lang="en-US" sz="1800" b="0" i="0">
              <a:solidFill>
                <a:srgbClr val="000000"/>
              </a:solidFill>
              <a:effectLst/>
              <a:latin typeface="Calibri" panose="020F0502020204030204" pitchFamily="34" charset="0"/>
            </a:endParaRPr>
          </a:p>
          <a:p>
            <a:pPr marL="342900" indent="-342900">
              <a:spcBef>
                <a:spcPts val="1200"/>
              </a:spcBef>
              <a:buFont typeface="Arial" panose="020B0604020202020204" pitchFamily="34" charset="0"/>
              <a:buChar char="•"/>
            </a:pPr>
            <a:r>
              <a:rPr lang="en-US" sz="1800" spc="-41">
                <a:solidFill>
                  <a:srgbClr val="000000"/>
                </a:solidFill>
                <a:latin typeface="+mn-lt"/>
              </a:rPr>
              <a:t>To install for "all users" </a:t>
            </a:r>
          </a:p>
          <a:p>
            <a:pPr marL="742950" lvl="1" indent="-285750" algn="l" rtl="0" fontAlgn="base">
              <a:buFont typeface="Arial" panose="020B0604020202020204" pitchFamily="34" charset="0"/>
              <a:buChar char="•"/>
            </a:pPr>
            <a:r>
              <a:rPr lang="en-US" sz="1800" b="0" i="0" u="none" strike="noStrike">
                <a:solidFill>
                  <a:srgbClr val="000000"/>
                </a:solidFill>
                <a:effectLst/>
                <a:latin typeface="Calibri" panose="020F0502020204030204" pitchFamily="34" charset="0"/>
              </a:rPr>
              <a:t>Launch an elevated PowerShell window and run:</a:t>
            </a:r>
            <a:r>
              <a:rPr lang="en-US" sz="1800" b="0" i="0">
                <a:solidFill>
                  <a:srgbClr val="000000"/>
                </a:solidFill>
                <a:effectLst/>
                <a:latin typeface="Calibri" panose="020F0502020204030204" pitchFamily="34" charset="0"/>
              </a:rPr>
              <a:t> </a:t>
            </a:r>
          </a:p>
          <a:p>
            <a:pPr marL="742950" lvl="1" indent="-285750" algn="l" rtl="0" fontAlgn="base">
              <a:buFont typeface="Arial" panose="020B0604020202020204" pitchFamily="34" charset="0"/>
              <a:buChar char="•"/>
            </a:pPr>
            <a:r>
              <a:rPr lang="en-US" sz="1400" b="0" i="0" u="none" strike="noStrike">
                <a:solidFill>
                  <a:srgbClr val="538135"/>
                </a:solidFill>
                <a:effectLst/>
                <a:latin typeface="Consolas" panose="020B0609020204030204" pitchFamily="49" charset="0"/>
              </a:rPr>
              <a:t>Update-Module -Name Az</a:t>
            </a:r>
            <a:r>
              <a:rPr lang="en-US" sz="1400" b="0" i="0">
                <a:solidFill>
                  <a:srgbClr val="000000"/>
                </a:solidFill>
                <a:effectLst/>
                <a:latin typeface="Consolas" panose="020B0609020204030204" pitchFamily="49" charset="0"/>
              </a:rPr>
              <a:t> </a:t>
            </a:r>
            <a:endParaRPr lang="en-US" sz="1800" b="0" i="0">
              <a:solidFill>
                <a:srgbClr val="000000"/>
              </a:solidFill>
              <a:effectLst/>
              <a:latin typeface="Calibri" panose="020F0502020204030204" pitchFamily="34" charset="0"/>
            </a:endParaRPr>
          </a:p>
          <a:p>
            <a:pPr marL="742950" lvl="1" indent="-285750" algn="l" rtl="0" fontAlgn="base">
              <a:buFont typeface="Arial" panose="020B0604020202020204" pitchFamily="34" charset="0"/>
              <a:buChar char="•"/>
            </a:pPr>
            <a:r>
              <a:rPr lang="en-US" sz="1400" b="0" i="0" u="none" strike="noStrike">
                <a:solidFill>
                  <a:srgbClr val="538135"/>
                </a:solidFill>
                <a:effectLst/>
                <a:latin typeface="Consolas" panose="020B0609020204030204" pitchFamily="49" charset="0"/>
              </a:rPr>
              <a:t>Update-Module -Name Az.Attestation</a:t>
            </a:r>
            <a:r>
              <a:rPr lang="en-US" sz="1400" b="0" i="0">
                <a:solidFill>
                  <a:srgbClr val="000000"/>
                </a:solidFill>
                <a:effectLst/>
                <a:latin typeface="Consolas" panose="020B0609020204030204" pitchFamily="49" charset="0"/>
              </a:rPr>
              <a:t> </a:t>
            </a:r>
            <a:endParaRPr lang="en-US" sz="1800" b="0" i="0">
              <a:solidFill>
                <a:srgbClr val="000000"/>
              </a:solidFill>
              <a:effectLst/>
              <a:latin typeface="Calibri" panose="020F0502020204030204" pitchFamily="34" charset="0"/>
            </a:endParaRPr>
          </a:p>
        </p:txBody>
      </p:sp>
    </p:spTree>
    <p:extLst>
      <p:ext uri="{BB962C8B-B14F-4D97-AF65-F5344CB8AC3E}">
        <p14:creationId xmlns:p14="http://schemas.microsoft.com/office/powerpoint/2010/main" val="2914283701"/>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EDE841E-7495-4693-BE00-8E5A98A03621}"/>
              </a:ext>
            </a:extLst>
          </p:cNvPr>
          <p:cNvSpPr>
            <a:spLocks noGrp="1"/>
          </p:cNvSpPr>
          <p:nvPr>
            <p:ph type="title"/>
          </p:nvPr>
        </p:nvSpPr>
        <p:spPr/>
        <p:txBody>
          <a:bodyPr/>
          <a:lstStyle/>
          <a:p>
            <a:r>
              <a:rPr lang="fr-FR"/>
              <a:t>Microsoft Azure Attestation (MAA)</a:t>
            </a:r>
            <a:br>
              <a:rPr lang="fr-FR"/>
            </a:br>
            <a:r>
              <a:rPr lang="fr-FR" sz="2400">
                <a:solidFill>
                  <a:srgbClr val="0070C0"/>
                </a:solidFill>
                <a:latin typeface="Segoe UI" panose="020B0502040204020203" pitchFamily="34" charset="0"/>
                <a:cs typeface="Segoe UI" panose="020B0502040204020203" pitchFamily="34" charset="0"/>
              </a:rPr>
              <a:t>Attestation Request</a:t>
            </a:r>
            <a:endParaRPr lang="en-US" sz="2400">
              <a:solidFill>
                <a:srgbClr val="0070C0"/>
              </a:solidFill>
              <a:latin typeface="Segoe UI" panose="020B0502040204020203" pitchFamily="34" charset="0"/>
              <a:cs typeface="Segoe UI" panose="020B0502040204020203" pitchFamily="34" charset="0"/>
            </a:endParaRPr>
          </a:p>
        </p:txBody>
      </p:sp>
      <p:sp>
        <p:nvSpPr>
          <p:cNvPr id="3" name="Espace réservé du texte 2">
            <a:extLst>
              <a:ext uri="{FF2B5EF4-FFF2-40B4-BE49-F238E27FC236}">
                <a16:creationId xmlns:a16="http://schemas.microsoft.com/office/drawing/2014/main" id="{3DC714AE-C29E-449D-A1FD-E35642796615}"/>
              </a:ext>
            </a:extLst>
          </p:cNvPr>
          <p:cNvSpPr>
            <a:spLocks noGrp="1"/>
          </p:cNvSpPr>
          <p:nvPr>
            <p:ph type="body" sz="quarter" idx="10"/>
          </p:nvPr>
        </p:nvSpPr>
        <p:spPr>
          <a:xfrm>
            <a:off x="274638" y="1516062"/>
            <a:ext cx="11887200" cy="3059299"/>
          </a:xfrm>
        </p:spPr>
        <p:txBody>
          <a:bodyPr/>
          <a:lstStyle/>
          <a:p>
            <a:pPr marL="0" indent="0">
              <a:buNone/>
            </a:pPr>
            <a:r>
              <a:rPr lang="en-US">
                <a:solidFill>
                  <a:srgbClr val="0072C6"/>
                </a:solidFill>
              </a:rPr>
              <a:t>The request object for SGX enclave has two properties:</a:t>
            </a:r>
          </a:p>
          <a:p>
            <a:pPr marL="514350" lvl="1" indent="-514350">
              <a:buFont typeface="+mj-lt"/>
              <a:buAutoNum type="arabicPeriod"/>
            </a:pPr>
            <a:r>
              <a:rPr lang="en-US" b="1"/>
              <a:t>“Quote” </a:t>
            </a:r>
            <a:r>
              <a:rPr lang="en-US"/>
              <a:t>– The value of the “Quote” property is a string containing a </a:t>
            </a:r>
            <a:r>
              <a:rPr lang="en-US" i="1"/>
              <a:t>Base64Url encoded </a:t>
            </a:r>
            <a:r>
              <a:rPr lang="en-US"/>
              <a:t>representation of the attestation quote.</a:t>
            </a:r>
          </a:p>
          <a:p>
            <a:pPr marL="514350" lvl="1" indent="-514350">
              <a:buFont typeface="+mj-lt"/>
              <a:buAutoNum type="arabicPeriod"/>
            </a:pPr>
            <a:r>
              <a:rPr lang="en-US" b="1"/>
              <a:t>“EnclaveHeldData” </a:t>
            </a:r>
            <a:r>
              <a:rPr lang="en-US"/>
              <a:t>– The value of the “EnclaveHeldData” property is a string containing a </a:t>
            </a:r>
            <a:r>
              <a:rPr lang="en-US" i="1"/>
              <a:t>Base64Url encoded </a:t>
            </a:r>
            <a:r>
              <a:rPr lang="en-US"/>
              <a:t>representation of the Enclave Held Data.</a:t>
            </a:r>
          </a:p>
          <a:p>
            <a:pPr>
              <a:spcBef>
                <a:spcPts val="1200"/>
              </a:spcBef>
            </a:pPr>
            <a:r>
              <a:rPr lang="en-US" spc="-41">
                <a:solidFill>
                  <a:srgbClr val="0072C6"/>
                </a:solidFill>
              </a:rPr>
              <a:t>MAA validates the provided “</a:t>
            </a:r>
            <a:r>
              <a:rPr lang="en-US" b="1" spc="-41">
                <a:solidFill>
                  <a:schemeClr val="tx1"/>
                </a:solidFill>
              </a:rPr>
              <a:t>Quote</a:t>
            </a:r>
            <a:r>
              <a:rPr lang="en-US" spc="-41">
                <a:solidFill>
                  <a:srgbClr val="0072C6"/>
                </a:solidFill>
              </a:rPr>
              <a:t>” from TEE and then ensure that the SHA256 hash of the provided “</a:t>
            </a:r>
            <a:r>
              <a:rPr lang="en-US" b="1" spc="-41">
                <a:solidFill>
                  <a:schemeClr val="tx1"/>
                </a:solidFill>
              </a:rPr>
              <a:t>Enclave Held Data</a:t>
            </a:r>
            <a:r>
              <a:rPr lang="en-US" spc="-41">
                <a:solidFill>
                  <a:srgbClr val="0070C0"/>
                </a:solidFill>
              </a:rPr>
              <a:t>” is expressed in the first 32 bytes of the </a:t>
            </a:r>
            <a:r>
              <a:rPr lang="en-US" b="1" i="1" spc="-41">
                <a:solidFill>
                  <a:schemeClr val="tx1"/>
                </a:solidFill>
              </a:rPr>
              <a:t>reportData</a:t>
            </a:r>
            <a:r>
              <a:rPr lang="en-US" spc="-41">
                <a:solidFill>
                  <a:srgbClr val="0070C0"/>
                </a:solidFill>
              </a:rPr>
              <a:t> field in the quote</a:t>
            </a:r>
          </a:p>
          <a:p>
            <a:endParaRPr lang="en-US"/>
          </a:p>
        </p:txBody>
      </p:sp>
    </p:spTree>
    <p:extLst>
      <p:ext uri="{BB962C8B-B14F-4D97-AF65-F5344CB8AC3E}">
        <p14:creationId xmlns:p14="http://schemas.microsoft.com/office/powerpoint/2010/main" val="3108253982"/>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 name="Rectangle 106">
            <a:extLst>
              <a:ext uri="{FF2B5EF4-FFF2-40B4-BE49-F238E27FC236}">
                <a16:creationId xmlns:a16="http://schemas.microsoft.com/office/drawing/2014/main" id="{6C997526-0312-4F38-8827-D22BA3DF9E77}"/>
              </a:ext>
            </a:extLst>
          </p:cNvPr>
          <p:cNvSpPr/>
          <p:nvPr/>
        </p:nvSpPr>
        <p:spPr>
          <a:xfrm>
            <a:off x="7132637" y="1613052"/>
            <a:ext cx="1515227" cy="743902"/>
          </a:xfrm>
          <a:prstGeom prst="rect">
            <a:avLst/>
          </a:prstGeom>
          <a:solidFill>
            <a:srgbClr val="FFFFFF">
              <a:lumMod val="95000"/>
            </a:srgbClr>
          </a:solidFill>
          <a:ln w="3175" cap="flat" cmpd="sng" algn="ctr">
            <a:noFill/>
            <a:prstDash val="solid"/>
          </a:ln>
          <a:effectLst/>
        </p:spPr>
        <p:txBody>
          <a:bodyPr rtlCol="0" anchor="t" anchorCtr="0"/>
          <a:lstStyle/>
          <a:p>
            <a:pPr algn="ctr" defTabSz="914400"/>
            <a:r>
              <a:rPr lang="en-US" sz="1200" kern="0">
                <a:solidFill>
                  <a:srgbClr val="000000"/>
                </a:solidFill>
                <a:latin typeface="Segoe UI Semibold" panose="020B0702040204020203" pitchFamily="34" charset="0"/>
                <a:cs typeface="Segoe UI Semibold" panose="020B0702040204020203" pitchFamily="34" charset="0"/>
              </a:rPr>
              <a:t>MAA</a:t>
            </a:r>
          </a:p>
        </p:txBody>
      </p:sp>
      <p:pic>
        <p:nvPicPr>
          <p:cNvPr id="109" name="Picture 15">
            <a:extLst>
              <a:ext uri="{FF2B5EF4-FFF2-40B4-BE49-F238E27FC236}">
                <a16:creationId xmlns:a16="http://schemas.microsoft.com/office/drawing/2014/main" id="{4589CB10-5CA3-4368-B30A-F4A0804EEA24}"/>
              </a:ext>
            </a:extLst>
          </p:cNvPr>
          <p:cNvPicPr>
            <a:picLocks noChangeAspect="1"/>
          </p:cNvPicPr>
          <p:nvPr/>
        </p:nvPicPr>
        <p:blipFill>
          <a:blip r:embed="rId3"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8201572" y="1815170"/>
            <a:ext cx="415094" cy="371981"/>
          </a:xfrm>
          <a:prstGeom prst="rect">
            <a:avLst/>
          </a:prstGeom>
        </p:spPr>
      </p:pic>
      <p:sp>
        <p:nvSpPr>
          <p:cNvPr id="2" name="Title 1">
            <a:extLst>
              <a:ext uri="{FF2B5EF4-FFF2-40B4-BE49-F238E27FC236}">
                <a16:creationId xmlns:a16="http://schemas.microsoft.com/office/drawing/2014/main" id="{19057A87-A63D-4607-889D-8B09A3659151}"/>
              </a:ext>
            </a:extLst>
          </p:cNvPr>
          <p:cNvSpPr>
            <a:spLocks noGrp="1"/>
          </p:cNvSpPr>
          <p:nvPr>
            <p:ph type="title"/>
          </p:nvPr>
        </p:nvSpPr>
        <p:spPr/>
        <p:txBody>
          <a:bodyPr/>
          <a:lstStyle/>
          <a:p>
            <a:r>
              <a:rPr lang="en-US"/>
              <a:t>Azure Key Vault  Managed HSM</a:t>
            </a:r>
          </a:p>
        </p:txBody>
      </p:sp>
      <p:sp>
        <p:nvSpPr>
          <p:cNvPr id="3" name="Text Placeholder 2">
            <a:extLst>
              <a:ext uri="{FF2B5EF4-FFF2-40B4-BE49-F238E27FC236}">
                <a16:creationId xmlns:a16="http://schemas.microsoft.com/office/drawing/2014/main" id="{90292265-5DC8-4043-8B7E-9F23915AC4B0}"/>
              </a:ext>
            </a:extLst>
          </p:cNvPr>
          <p:cNvSpPr>
            <a:spLocks noGrp="1"/>
          </p:cNvSpPr>
          <p:nvPr>
            <p:ph type="body" sz="quarter" idx="10"/>
          </p:nvPr>
        </p:nvSpPr>
        <p:spPr>
          <a:xfrm>
            <a:off x="350837" y="1613052"/>
            <a:ext cx="6110891" cy="2342180"/>
          </a:xfrm>
        </p:spPr>
        <p:txBody>
          <a:bodyPr/>
          <a:lstStyle/>
          <a:p>
            <a:pPr>
              <a:lnSpc>
                <a:spcPct val="100000"/>
              </a:lnSpc>
              <a:spcBef>
                <a:spcPts val="0"/>
              </a:spcBef>
            </a:pPr>
            <a:r>
              <a:rPr lang="en-US" kern="0" spc="-41">
                <a:solidFill>
                  <a:srgbClr val="0072C6"/>
                </a:solidFill>
              </a:rPr>
              <a:t>Next-generation key management service</a:t>
            </a:r>
          </a:p>
          <a:p>
            <a:pPr>
              <a:lnSpc>
                <a:spcPct val="100000"/>
              </a:lnSpc>
              <a:spcBef>
                <a:spcPts val="0"/>
              </a:spcBef>
            </a:pPr>
            <a:r>
              <a:rPr lang="en-US" sz="1800" kern="0" spc="-41">
                <a:solidFill>
                  <a:srgbClr val="000000"/>
                </a:solidFill>
                <a:latin typeface="+mn-lt"/>
                <a:cs typeface="Segoe UI Semilight" panose="020B0402040204020203" pitchFamily="34" charset="0"/>
              </a:rPr>
              <a:t>Fully managed, highly available, single tenant, FIPS level 140-2 level 3 </a:t>
            </a:r>
          </a:p>
          <a:p>
            <a:pPr>
              <a:lnSpc>
                <a:spcPct val="100000"/>
              </a:lnSpc>
              <a:spcBef>
                <a:spcPts val="0"/>
              </a:spcBef>
            </a:pPr>
            <a:r>
              <a:rPr lang="en-US" sz="1800" kern="0" spc="-41">
                <a:solidFill>
                  <a:srgbClr val="000000"/>
                </a:solidFill>
                <a:latin typeface="+mn-lt"/>
                <a:cs typeface="Segoe UI Semilight" panose="020B0402040204020203" pitchFamily="34" charset="0"/>
              </a:rPr>
              <a:t>Provides full activity logs via Azure Monitor</a:t>
            </a:r>
          </a:p>
          <a:p>
            <a:pPr>
              <a:lnSpc>
                <a:spcPct val="100000"/>
              </a:lnSpc>
              <a:spcBef>
                <a:spcPts val="0"/>
              </a:spcBef>
            </a:pPr>
            <a:r>
              <a:rPr lang="en-US" sz="1800" kern="0" spc="-41">
                <a:solidFill>
                  <a:srgbClr val="000000"/>
                </a:solidFill>
                <a:latin typeface="+mn-lt"/>
                <a:cs typeface="Segoe UI Semilight" panose="020B0402040204020203" pitchFamily="34" charset="0"/>
              </a:rPr>
              <a:t>Fully compatible with the REST Key Vault API and Key Vault SDK</a:t>
            </a:r>
            <a:endParaRPr lang="fr-FR" sz="1800" kern="0" spc="-41">
              <a:solidFill>
                <a:srgbClr val="000000"/>
              </a:solidFill>
              <a:latin typeface="+mn-lt"/>
              <a:cs typeface="Segoe UI Semilight" panose="020B0402040204020203" pitchFamily="34" charset="0"/>
            </a:endParaRPr>
          </a:p>
          <a:p>
            <a:pPr>
              <a:spcBef>
                <a:spcPts val="1200"/>
              </a:spcBef>
            </a:pPr>
            <a:r>
              <a:rPr lang="en-US" sz="1800" kern="0" spc="-41">
                <a:solidFill>
                  <a:srgbClr val="000000"/>
                </a:solidFill>
              </a:rPr>
              <a:t>Currently in Private Preview</a:t>
            </a:r>
          </a:p>
        </p:txBody>
      </p:sp>
      <p:sp>
        <p:nvSpPr>
          <p:cNvPr id="22" name="Rectangle 21">
            <a:extLst>
              <a:ext uri="{FF2B5EF4-FFF2-40B4-BE49-F238E27FC236}">
                <a16:creationId xmlns:a16="http://schemas.microsoft.com/office/drawing/2014/main" id="{3ADBC3FA-2A64-46ED-BCFA-91E7533FFE49}"/>
              </a:ext>
            </a:extLst>
          </p:cNvPr>
          <p:cNvSpPr/>
          <p:nvPr/>
        </p:nvSpPr>
        <p:spPr bwMode="auto">
          <a:xfrm>
            <a:off x="0" y="4792663"/>
            <a:ext cx="12436475" cy="2201862"/>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1600">
              <a:gradFill>
                <a:gsLst>
                  <a:gs pos="40075">
                    <a:srgbClr val="FFFFFF"/>
                  </a:gs>
                  <a:gs pos="30000">
                    <a:srgbClr val="FFFFFF"/>
                  </a:gs>
                </a:gsLst>
                <a:lin ang="5400000" scaled="0"/>
              </a:gradFill>
              <a:latin typeface="Segoe UI"/>
            </a:endParaRPr>
          </a:p>
        </p:txBody>
      </p:sp>
      <p:sp>
        <p:nvSpPr>
          <p:cNvPr id="23" name="Rectangle 22">
            <a:extLst>
              <a:ext uri="{FF2B5EF4-FFF2-40B4-BE49-F238E27FC236}">
                <a16:creationId xmlns:a16="http://schemas.microsoft.com/office/drawing/2014/main" id="{5C146B7D-BEA4-4D4F-947B-B918D182FEEF}"/>
              </a:ext>
            </a:extLst>
          </p:cNvPr>
          <p:cNvSpPr/>
          <p:nvPr/>
        </p:nvSpPr>
        <p:spPr bwMode="auto">
          <a:xfrm>
            <a:off x="503237" y="4853944"/>
            <a:ext cx="7162800" cy="1508079"/>
          </a:xfrm>
          <a:prstGeom prst="rect">
            <a:avLst/>
          </a:prstGeom>
          <a:no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91427" tIns="91427" rIns="91427" bIns="91427" numCol="1" spcCol="0" rtlCol="0" fromWordArt="0" anchor="t" anchorCtr="0" forceAA="0" compatLnSpc="1">
            <a:prstTxWarp prst="textNoShape">
              <a:avLst/>
            </a:prstTxWarp>
            <a:spAutoFit/>
          </a:bodyPr>
          <a:lstStyle/>
          <a:p>
            <a:pPr lvl="0"/>
            <a:r>
              <a:rPr lang="en-US" sz="1600" spc="-20">
                <a:solidFill>
                  <a:srgbClr val="0078D3"/>
                </a:solidFill>
                <a:latin typeface="Segoe UI Semibold"/>
              </a:rPr>
              <a:t>w/ Secure Key Release (SRK)</a:t>
            </a:r>
          </a:p>
          <a:p>
            <a:pPr marL="285750" indent="-285750">
              <a:buFont typeface="Arial" panose="020B0604020202020204" pitchFamily="34" charset="0"/>
              <a:buChar char="•"/>
            </a:pPr>
            <a:r>
              <a:rPr lang="en-US" sz="1400" kern="0" spc="-41">
                <a:solidFill>
                  <a:srgbClr val="000000"/>
                </a:solidFill>
                <a:cs typeface="Segoe UI Semilight" panose="020B0402040204020203" pitchFamily="34" charset="0"/>
              </a:rPr>
              <a:t>Key export in a trusted enclave</a:t>
            </a:r>
          </a:p>
          <a:p>
            <a:pPr marL="285750" indent="-285750">
              <a:buFont typeface="Arial" panose="020B0604020202020204" pitchFamily="34" charset="0"/>
              <a:buChar char="•"/>
            </a:pPr>
            <a:r>
              <a:rPr lang="en-US" sz="1400" kern="0" spc="-41">
                <a:solidFill>
                  <a:srgbClr val="000000"/>
                </a:solidFill>
                <a:cs typeface="Segoe UI Semilight" panose="020B0402040204020203" pitchFamily="34" charset="0"/>
              </a:rPr>
              <a:t>Logical extension of the HSM to the trusted enclave</a:t>
            </a:r>
          </a:p>
          <a:p>
            <a:pPr marL="285750" indent="-285750">
              <a:buFont typeface="Arial" panose="020B0604020202020204" pitchFamily="34" charset="0"/>
              <a:buChar char="•"/>
            </a:pPr>
            <a:r>
              <a:rPr lang="en-US" sz="1400" kern="0" spc="-41">
                <a:solidFill>
                  <a:srgbClr val="000000"/>
                </a:solidFill>
                <a:cs typeface="Segoe UI Semilight" panose="020B0402040204020203" pitchFamily="34" charset="0"/>
              </a:rPr>
              <a:t>Distributed keys handling</a:t>
            </a:r>
          </a:p>
          <a:p>
            <a:pPr marL="285750" indent="-285750">
              <a:buFont typeface="Arial" panose="020B0604020202020204" pitchFamily="34" charset="0"/>
              <a:buChar char="•"/>
            </a:pPr>
            <a:r>
              <a:rPr lang="en-US" sz="1400" kern="0" spc="-41">
                <a:solidFill>
                  <a:srgbClr val="000000"/>
                </a:solidFill>
                <a:cs typeface="Segoe UI Semilight" panose="020B0402040204020203" pitchFamily="34" charset="0"/>
              </a:rPr>
              <a:t>Prevent host and cloud administrators from accessing keys not only at rest, but also "in transit," and in particular "in use"</a:t>
            </a:r>
          </a:p>
        </p:txBody>
      </p:sp>
      <p:sp>
        <p:nvSpPr>
          <p:cNvPr id="35" name="Rectangle 34">
            <a:extLst>
              <a:ext uri="{FF2B5EF4-FFF2-40B4-BE49-F238E27FC236}">
                <a16:creationId xmlns:a16="http://schemas.microsoft.com/office/drawing/2014/main" id="{934EE68C-625C-43DB-AB6F-1BCF8301E062}"/>
              </a:ext>
            </a:extLst>
          </p:cNvPr>
          <p:cNvSpPr/>
          <p:nvPr/>
        </p:nvSpPr>
        <p:spPr>
          <a:xfrm>
            <a:off x="7138423" y="2927286"/>
            <a:ext cx="1508665" cy="1094339"/>
          </a:xfrm>
          <a:prstGeom prst="rect">
            <a:avLst/>
          </a:prstGeom>
          <a:solidFill>
            <a:sysClr val="window" lastClr="FFFFFF">
              <a:lumMod val="85000"/>
            </a:sysClr>
          </a:solidFill>
          <a:ln w="12700" cap="flat" cmpd="sng" algn="ctr">
            <a:solidFill>
              <a:sysClr val="window" lastClr="FFFFFF">
                <a:lumMod val="75000"/>
              </a:sysClr>
            </a:solidFill>
            <a:prstDash val="solid"/>
            <a:miter lim="800000"/>
          </a:ln>
          <a:effectLst/>
        </p:spPr>
        <p:txBody>
          <a:bodyPr tIns="182880" rtlCol="0" anchor="t"/>
          <a:lstStyle/>
          <a:p>
            <a:pPr marL="0" marR="0" lvl="0" indent="0" algn="ctr" defTabSz="914400" eaLnBrk="1" fontAlgn="auto" latinLnBrk="0" hangingPunct="1">
              <a:lnSpc>
                <a:spcPct val="90000"/>
              </a:lnSpc>
              <a:spcBef>
                <a:spcPts val="0"/>
              </a:spcBef>
              <a:spcAft>
                <a:spcPts val="0"/>
              </a:spcAft>
              <a:buClrTx/>
              <a:buSzTx/>
              <a:buFontTx/>
              <a:buNone/>
              <a:tabLst/>
              <a:defRPr/>
            </a:pPr>
            <a:r>
              <a:rPr lang="en-US" sz="1200" kern="0">
                <a:solidFill>
                  <a:srgbClr val="000000"/>
                </a:solidFill>
                <a:latin typeface="Segoe UI Semibold" panose="020B0702040204020203" pitchFamily="34" charset="0"/>
                <a:cs typeface="Segoe UI Semibold" panose="020B0702040204020203" pitchFamily="34" charset="0"/>
              </a:rPr>
              <a:t>Host</a:t>
            </a:r>
          </a:p>
        </p:txBody>
      </p:sp>
      <p:sp>
        <p:nvSpPr>
          <p:cNvPr id="37" name="Rectangle 36">
            <a:extLst>
              <a:ext uri="{FF2B5EF4-FFF2-40B4-BE49-F238E27FC236}">
                <a16:creationId xmlns:a16="http://schemas.microsoft.com/office/drawing/2014/main" id="{8AF170CD-D6C7-4E36-8BCB-BFB3E96A2AB0}"/>
              </a:ext>
            </a:extLst>
          </p:cNvPr>
          <p:cNvSpPr/>
          <p:nvPr/>
        </p:nvSpPr>
        <p:spPr>
          <a:xfrm>
            <a:off x="7132637" y="3360948"/>
            <a:ext cx="1515227" cy="660678"/>
          </a:xfrm>
          <a:prstGeom prst="rect">
            <a:avLst/>
          </a:prstGeom>
          <a:pattFill prst="ltUpDiag">
            <a:fgClr>
              <a:srgbClr val="3C3C41">
                <a:lumMod val="25000"/>
                <a:lumOff val="75000"/>
              </a:srgbClr>
            </a:fgClr>
            <a:bgClr>
              <a:sysClr val="window" lastClr="FFFFFF"/>
            </a:bgClr>
          </a:pattFill>
          <a:ln w="12700" cap="flat" cmpd="sng" algn="ctr">
            <a:solidFill>
              <a:sysClr val="window" lastClr="FFFFFF">
                <a:lumMod val="75000"/>
              </a:sysClr>
            </a:solidFill>
            <a:prstDash val="solid"/>
            <a:miter lim="800000"/>
          </a:ln>
          <a:effectLst/>
        </p:spPr>
        <p:txBody>
          <a:bodyPr rtlCol="0" anchor="ctr"/>
          <a:lstStyle/>
          <a:p>
            <a:pPr marL="0" marR="0" lvl="0" indent="0" algn="ctr" defTabSz="932418" eaLnBrk="1" fontAlgn="auto" latinLnBrk="0" hangingPunct="1">
              <a:lnSpc>
                <a:spcPct val="100000"/>
              </a:lnSpc>
              <a:spcBef>
                <a:spcPts val="0"/>
              </a:spcBef>
              <a:spcAft>
                <a:spcPts val="0"/>
              </a:spcAft>
              <a:buClrTx/>
              <a:buSzTx/>
              <a:buFontTx/>
              <a:buNone/>
              <a:tabLst/>
              <a:defRPr/>
            </a:pPr>
            <a:r>
              <a:rPr lang="en-US" sz="1200" kern="0">
                <a:solidFill>
                  <a:srgbClr val="000000"/>
                </a:solidFill>
                <a:latin typeface="Segoe UI Semibold" panose="020B0702040204020203" pitchFamily="34" charset="0"/>
                <a:cs typeface="Segoe UI Semibold" panose="020B0702040204020203" pitchFamily="34" charset="0"/>
              </a:rPr>
              <a:t>Enclave</a:t>
            </a:r>
          </a:p>
        </p:txBody>
      </p:sp>
      <p:cxnSp>
        <p:nvCxnSpPr>
          <p:cNvPr id="39" name="Straight Arrow Connector 38">
            <a:extLst>
              <a:ext uri="{FF2B5EF4-FFF2-40B4-BE49-F238E27FC236}">
                <a16:creationId xmlns:a16="http://schemas.microsoft.com/office/drawing/2014/main" id="{AD563D6C-5961-4A73-B82C-8DE928A91468}"/>
              </a:ext>
            </a:extLst>
          </p:cNvPr>
          <p:cNvCxnSpPr>
            <a:cxnSpLocks/>
          </p:cNvCxnSpPr>
          <p:nvPr/>
        </p:nvCxnSpPr>
        <p:spPr>
          <a:xfrm flipV="1">
            <a:off x="7743895" y="2196538"/>
            <a:ext cx="0" cy="782962"/>
          </a:xfrm>
          <a:prstGeom prst="straightConnector1">
            <a:avLst/>
          </a:prstGeom>
          <a:noFill/>
          <a:ln w="12700" cap="flat" cmpd="sng" algn="ctr">
            <a:solidFill>
              <a:srgbClr val="0070C0"/>
            </a:solidFill>
            <a:prstDash val="solid"/>
            <a:miter lim="800000"/>
            <a:headEnd type="oval"/>
            <a:tailEnd type="triangle"/>
          </a:ln>
          <a:effectLst/>
        </p:spPr>
      </p:cxnSp>
      <p:cxnSp>
        <p:nvCxnSpPr>
          <p:cNvPr id="41" name="Straight Arrow Connector 40">
            <a:extLst>
              <a:ext uri="{FF2B5EF4-FFF2-40B4-BE49-F238E27FC236}">
                <a16:creationId xmlns:a16="http://schemas.microsoft.com/office/drawing/2014/main" id="{28E6C6F1-16C1-45F1-94DF-0B7D19FFC422}"/>
              </a:ext>
            </a:extLst>
          </p:cNvPr>
          <p:cNvCxnSpPr>
            <a:cxnSpLocks/>
          </p:cNvCxnSpPr>
          <p:nvPr/>
        </p:nvCxnSpPr>
        <p:spPr>
          <a:xfrm flipH="1">
            <a:off x="7989701" y="2245554"/>
            <a:ext cx="855" cy="773209"/>
          </a:xfrm>
          <a:prstGeom prst="straightConnector1">
            <a:avLst/>
          </a:prstGeom>
          <a:noFill/>
          <a:ln w="12700" cap="flat" cmpd="sng" algn="ctr">
            <a:solidFill>
              <a:srgbClr val="0070C0"/>
            </a:solidFill>
            <a:prstDash val="solid"/>
            <a:miter lim="800000"/>
            <a:headEnd type="oval"/>
            <a:tailEnd type="triangle"/>
          </a:ln>
          <a:effectLst/>
        </p:spPr>
      </p:cxnSp>
      <p:grpSp>
        <p:nvGrpSpPr>
          <p:cNvPr id="72" name="Group 71">
            <a:extLst>
              <a:ext uri="{FF2B5EF4-FFF2-40B4-BE49-F238E27FC236}">
                <a16:creationId xmlns:a16="http://schemas.microsoft.com/office/drawing/2014/main" id="{18439886-82E6-49FA-8016-4D3AA956E0FB}"/>
              </a:ext>
            </a:extLst>
          </p:cNvPr>
          <p:cNvGrpSpPr/>
          <p:nvPr/>
        </p:nvGrpSpPr>
        <p:grpSpPr>
          <a:xfrm>
            <a:off x="9481033" y="3832809"/>
            <a:ext cx="177841" cy="321409"/>
            <a:chOff x="191543" y="2744210"/>
            <a:chExt cx="842668" cy="1522944"/>
          </a:xfrm>
        </p:grpSpPr>
        <p:sp>
          <p:nvSpPr>
            <p:cNvPr id="70" name="Freeform: Shape 69">
              <a:extLst>
                <a:ext uri="{FF2B5EF4-FFF2-40B4-BE49-F238E27FC236}">
                  <a16:creationId xmlns:a16="http://schemas.microsoft.com/office/drawing/2014/main" id="{6C440BE1-AB0D-49D2-A688-0BB165B7B6F3}"/>
                </a:ext>
              </a:extLst>
            </p:cNvPr>
            <p:cNvSpPr/>
            <p:nvPr/>
          </p:nvSpPr>
          <p:spPr bwMode="auto">
            <a:xfrm rot="18901731">
              <a:off x="230301" y="2744210"/>
              <a:ext cx="803910" cy="1522944"/>
            </a:xfrm>
            <a:custGeom>
              <a:avLst/>
              <a:gdLst>
                <a:gd name="connsiteX0" fmla="*/ 686038 w 803910"/>
                <a:gd name="connsiteY0" fmla="*/ 117587 h 1522944"/>
                <a:gd name="connsiteX1" fmla="*/ 686324 w 803910"/>
                <a:gd name="connsiteY1" fmla="*/ 686038 h 1522944"/>
                <a:gd name="connsiteX2" fmla="*/ 623294 w 803910"/>
                <a:gd name="connsiteY2" fmla="*/ 737577 h 1522944"/>
                <a:gd name="connsiteX3" fmla="*/ 582169 w 803910"/>
                <a:gd name="connsiteY3" fmla="*/ 759245 h 1522944"/>
                <a:gd name="connsiteX4" fmla="*/ 582169 w 803910"/>
                <a:gd name="connsiteY4" fmla="*/ 1356301 h 1522944"/>
                <a:gd name="connsiteX5" fmla="*/ 415693 w 803910"/>
                <a:gd name="connsiteY5" fmla="*/ 1522944 h 1522944"/>
                <a:gd name="connsiteX6" fmla="*/ 236403 w 803910"/>
                <a:gd name="connsiteY6" fmla="*/ 1343835 h 1522944"/>
                <a:gd name="connsiteX7" fmla="*/ 236403 w 803910"/>
                <a:gd name="connsiteY7" fmla="*/ 1341265 h 1522944"/>
                <a:gd name="connsiteX8" fmla="*/ 337637 w 803910"/>
                <a:gd name="connsiteY8" fmla="*/ 1239929 h 1522944"/>
                <a:gd name="connsiteX9" fmla="*/ 236403 w 803910"/>
                <a:gd name="connsiteY9" fmla="*/ 1138796 h 1522944"/>
                <a:gd name="connsiteX10" fmla="*/ 236403 w 803910"/>
                <a:gd name="connsiteY10" fmla="*/ 1133151 h 1522944"/>
                <a:gd name="connsiteX11" fmla="*/ 348097 w 803910"/>
                <a:gd name="connsiteY11" fmla="*/ 1021344 h 1522944"/>
                <a:gd name="connsiteX12" fmla="*/ 236403 w 803910"/>
                <a:gd name="connsiteY12" fmla="*/ 909762 h 1522944"/>
                <a:gd name="connsiteX13" fmla="*/ 236403 w 803910"/>
                <a:gd name="connsiteY13" fmla="*/ 906414 h 1522944"/>
                <a:gd name="connsiteX14" fmla="*/ 334180 w 803910"/>
                <a:gd name="connsiteY14" fmla="*/ 808539 h 1522944"/>
                <a:gd name="connsiteX15" fmla="*/ 236403 w 803910"/>
                <a:gd name="connsiteY15" fmla="*/ 767864 h 1522944"/>
                <a:gd name="connsiteX16" fmla="*/ 236403 w 803910"/>
                <a:gd name="connsiteY16" fmla="*/ 766943 h 1522944"/>
                <a:gd name="connsiteX17" fmla="*/ 180954 w 803910"/>
                <a:gd name="connsiteY17" fmla="*/ 737800 h 1522944"/>
                <a:gd name="connsiteX18" fmla="*/ 117872 w 803910"/>
                <a:gd name="connsiteY18" fmla="*/ 686325 h 1522944"/>
                <a:gd name="connsiteX19" fmla="*/ 117586 w 803910"/>
                <a:gd name="connsiteY19" fmla="*/ 117873 h 1522944"/>
                <a:gd name="connsiteX20" fmla="*/ 686038 w 803910"/>
                <a:gd name="connsiteY20" fmla="*/ 117587 h 1522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03910" h="1522944">
                  <a:moveTo>
                    <a:pt x="686038" y="117587"/>
                  </a:moveTo>
                  <a:cubicBezTo>
                    <a:pt x="843090" y="274481"/>
                    <a:pt x="843218" y="528986"/>
                    <a:pt x="686324" y="686038"/>
                  </a:cubicBezTo>
                  <a:cubicBezTo>
                    <a:pt x="666712" y="705670"/>
                    <a:pt x="645575" y="722850"/>
                    <a:pt x="623294" y="737577"/>
                  </a:cubicBezTo>
                  <a:lnTo>
                    <a:pt x="582169" y="759245"/>
                  </a:lnTo>
                  <a:lnTo>
                    <a:pt x="582169" y="1356301"/>
                  </a:lnTo>
                  <a:lnTo>
                    <a:pt x="415693" y="1522944"/>
                  </a:lnTo>
                  <a:lnTo>
                    <a:pt x="236403" y="1343835"/>
                  </a:lnTo>
                  <a:lnTo>
                    <a:pt x="236403" y="1341265"/>
                  </a:lnTo>
                  <a:lnTo>
                    <a:pt x="337637" y="1239929"/>
                  </a:lnTo>
                  <a:lnTo>
                    <a:pt x="236403" y="1138796"/>
                  </a:lnTo>
                  <a:lnTo>
                    <a:pt x="236403" y="1133151"/>
                  </a:lnTo>
                  <a:lnTo>
                    <a:pt x="348097" y="1021344"/>
                  </a:lnTo>
                  <a:lnTo>
                    <a:pt x="236403" y="909762"/>
                  </a:lnTo>
                  <a:lnTo>
                    <a:pt x="236403" y="906414"/>
                  </a:lnTo>
                  <a:lnTo>
                    <a:pt x="334180" y="808539"/>
                  </a:lnTo>
                  <a:lnTo>
                    <a:pt x="236403" y="767864"/>
                  </a:lnTo>
                  <a:lnTo>
                    <a:pt x="236403" y="766943"/>
                  </a:lnTo>
                  <a:lnTo>
                    <a:pt x="180954" y="737800"/>
                  </a:lnTo>
                  <a:cubicBezTo>
                    <a:pt x="158658" y="723095"/>
                    <a:pt x="137504" y="705936"/>
                    <a:pt x="117872" y="686325"/>
                  </a:cubicBezTo>
                  <a:cubicBezTo>
                    <a:pt x="-39180" y="529430"/>
                    <a:pt x="-39308" y="274925"/>
                    <a:pt x="117586" y="117873"/>
                  </a:cubicBezTo>
                  <a:cubicBezTo>
                    <a:pt x="274480" y="-39179"/>
                    <a:pt x="528985" y="-39308"/>
                    <a:pt x="686038" y="117587"/>
                  </a:cubicBezTo>
                  <a:close/>
                </a:path>
              </a:pathLst>
            </a:custGeom>
            <a:noFill/>
            <a:ln w="12700" cap="flat">
              <a:solidFill>
                <a:sysClr val="windowText" lastClr="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err="1">
                <a:ln>
                  <a:noFill/>
                </a:ln>
                <a:gradFill>
                  <a:gsLst>
                    <a:gs pos="0">
                      <a:srgbClr val="505050"/>
                    </a:gs>
                    <a:gs pos="100000">
                      <a:srgbClr val="505050"/>
                    </a:gs>
                  </a:gsLst>
                  <a:lin ang="5400000" scaled="1"/>
                </a:gradFill>
                <a:effectLst/>
                <a:uLnTx/>
                <a:uFillTx/>
              </a:endParaRPr>
            </a:p>
          </p:txBody>
        </p:sp>
        <p:sp>
          <p:nvSpPr>
            <p:cNvPr id="71" name="Oval 70">
              <a:extLst>
                <a:ext uri="{FF2B5EF4-FFF2-40B4-BE49-F238E27FC236}">
                  <a16:creationId xmlns:a16="http://schemas.microsoft.com/office/drawing/2014/main" id="{F27EC1FD-A8FE-41D2-8C9A-F890EB460E68}"/>
                </a:ext>
              </a:extLst>
            </p:cNvPr>
            <p:cNvSpPr/>
            <p:nvPr/>
          </p:nvSpPr>
          <p:spPr bwMode="auto">
            <a:xfrm>
              <a:off x="191543" y="3053246"/>
              <a:ext cx="137851" cy="137851"/>
            </a:xfrm>
            <a:prstGeom prst="ellipse">
              <a:avLst/>
            </a:prstGeom>
            <a:solidFill>
              <a:srgbClr val="44546A"/>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err="1">
                <a:ln>
                  <a:noFill/>
                </a:ln>
                <a:gradFill>
                  <a:gsLst>
                    <a:gs pos="0">
                      <a:srgbClr val="505050"/>
                    </a:gs>
                    <a:gs pos="100000">
                      <a:srgbClr val="505050"/>
                    </a:gs>
                  </a:gsLst>
                  <a:lin ang="5400000" scaled="1"/>
                </a:gradFill>
                <a:effectLst/>
                <a:uLnTx/>
                <a:uFillTx/>
              </a:endParaRPr>
            </a:p>
          </p:txBody>
        </p:sp>
      </p:grpSp>
      <p:sp>
        <p:nvSpPr>
          <p:cNvPr id="76" name="Rectangle 75">
            <a:extLst>
              <a:ext uri="{FF2B5EF4-FFF2-40B4-BE49-F238E27FC236}">
                <a16:creationId xmlns:a16="http://schemas.microsoft.com/office/drawing/2014/main" id="{34EE5B11-2FBF-4086-AC1A-E55C79D4A434}"/>
              </a:ext>
            </a:extLst>
          </p:cNvPr>
          <p:cNvSpPr/>
          <p:nvPr/>
        </p:nvSpPr>
        <p:spPr>
          <a:xfrm>
            <a:off x="10297600" y="2927286"/>
            <a:ext cx="1350416" cy="1094339"/>
          </a:xfrm>
          <a:prstGeom prst="rect">
            <a:avLst/>
          </a:prstGeom>
          <a:solidFill>
            <a:srgbClr val="0078D3"/>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r>
              <a:rPr lang="en-US" sz="1200" kern="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Managed HSM</a:t>
            </a:r>
          </a:p>
        </p:txBody>
      </p:sp>
      <p:grpSp>
        <p:nvGrpSpPr>
          <p:cNvPr id="126" name="Group 125">
            <a:extLst>
              <a:ext uri="{FF2B5EF4-FFF2-40B4-BE49-F238E27FC236}">
                <a16:creationId xmlns:a16="http://schemas.microsoft.com/office/drawing/2014/main" id="{574224FF-3BEF-4E39-BDA6-2EF71E5894F2}"/>
              </a:ext>
            </a:extLst>
          </p:cNvPr>
          <p:cNvGrpSpPr/>
          <p:nvPr/>
        </p:nvGrpSpPr>
        <p:grpSpPr>
          <a:xfrm>
            <a:off x="11503487" y="3098985"/>
            <a:ext cx="289058" cy="361670"/>
            <a:chOff x="5182627" y="4427337"/>
            <a:chExt cx="289058" cy="361670"/>
          </a:xfrm>
        </p:grpSpPr>
        <p:grpSp>
          <p:nvGrpSpPr>
            <p:cNvPr id="120" name="Group 119">
              <a:extLst>
                <a:ext uri="{FF2B5EF4-FFF2-40B4-BE49-F238E27FC236}">
                  <a16:creationId xmlns:a16="http://schemas.microsoft.com/office/drawing/2014/main" id="{F3D7EDA3-7828-4DDA-996E-F169D1216F0B}"/>
                </a:ext>
              </a:extLst>
            </p:cNvPr>
            <p:cNvGrpSpPr/>
            <p:nvPr/>
          </p:nvGrpSpPr>
          <p:grpSpPr>
            <a:xfrm>
              <a:off x="5182627" y="4427337"/>
              <a:ext cx="289058" cy="361670"/>
              <a:chOff x="5103828" y="4519430"/>
              <a:chExt cx="411184" cy="514475"/>
            </a:xfrm>
          </p:grpSpPr>
          <p:sp>
            <p:nvSpPr>
              <p:cNvPr id="123" name="Oval 122">
                <a:extLst>
                  <a:ext uri="{FF2B5EF4-FFF2-40B4-BE49-F238E27FC236}">
                    <a16:creationId xmlns:a16="http://schemas.microsoft.com/office/drawing/2014/main" id="{C5362D8E-6E6E-40FE-968B-E68545ADCFF5}"/>
                  </a:ext>
                </a:extLst>
              </p:cNvPr>
              <p:cNvSpPr/>
              <p:nvPr/>
            </p:nvSpPr>
            <p:spPr bwMode="auto">
              <a:xfrm>
                <a:off x="5103828" y="4622721"/>
                <a:ext cx="411184" cy="411184"/>
              </a:xfrm>
              <a:prstGeom prst="ellipse">
                <a:avLst/>
              </a:prstGeom>
              <a:solidFill>
                <a:schemeClr val="bg1"/>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4" name="Oval 123">
                <a:extLst>
                  <a:ext uri="{FF2B5EF4-FFF2-40B4-BE49-F238E27FC236}">
                    <a16:creationId xmlns:a16="http://schemas.microsoft.com/office/drawing/2014/main" id="{0C95B44C-8941-42FA-B2F6-A7FFC9BA4279}"/>
                  </a:ext>
                </a:extLst>
              </p:cNvPr>
              <p:cNvSpPr/>
              <p:nvPr/>
            </p:nvSpPr>
            <p:spPr bwMode="auto">
              <a:xfrm>
                <a:off x="5198181" y="4519430"/>
                <a:ext cx="222478" cy="222478"/>
              </a:xfrm>
              <a:prstGeom prst="ellipse">
                <a:avLst/>
              </a:prstGeom>
              <a:solidFill>
                <a:schemeClr val="bg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5" name="Oval 124">
                <a:extLst>
                  <a:ext uri="{FF2B5EF4-FFF2-40B4-BE49-F238E27FC236}">
                    <a16:creationId xmlns:a16="http://schemas.microsoft.com/office/drawing/2014/main" id="{05EB6205-CE08-4FED-92F0-519942BA02E8}"/>
                  </a:ext>
                </a:extLst>
              </p:cNvPr>
              <p:cNvSpPr/>
              <p:nvPr/>
            </p:nvSpPr>
            <p:spPr bwMode="auto">
              <a:xfrm>
                <a:off x="5231741" y="4552990"/>
                <a:ext cx="155358" cy="155358"/>
              </a:xfrm>
              <a:prstGeom prst="ellipse">
                <a:avLst/>
              </a:prstGeom>
              <a:solidFill>
                <a:schemeClr val="bg1"/>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121" name="Straight Connector 120">
              <a:extLst>
                <a:ext uri="{FF2B5EF4-FFF2-40B4-BE49-F238E27FC236}">
                  <a16:creationId xmlns:a16="http://schemas.microsoft.com/office/drawing/2014/main" id="{7067370B-765B-4AF4-BD2D-1F64A47ED055}"/>
                </a:ext>
              </a:extLst>
            </p:cNvPr>
            <p:cNvCxnSpPr/>
            <p:nvPr/>
          </p:nvCxnSpPr>
          <p:spPr>
            <a:xfrm>
              <a:off x="5327155" y="4560392"/>
              <a:ext cx="0" cy="145552"/>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8C166536-40FA-42F9-993A-705697106BA7}"/>
                </a:ext>
              </a:extLst>
            </p:cNvPr>
            <p:cNvCxnSpPr/>
            <p:nvPr/>
          </p:nvCxnSpPr>
          <p:spPr>
            <a:xfrm flipH="1">
              <a:off x="5259030" y="4659135"/>
              <a:ext cx="68503" cy="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132" name="Connecteur droit avec flèche 46">
            <a:extLst>
              <a:ext uri="{FF2B5EF4-FFF2-40B4-BE49-F238E27FC236}">
                <a16:creationId xmlns:a16="http://schemas.microsoft.com/office/drawing/2014/main" id="{56155FB3-095C-42F8-84F7-9939C1147F3F}"/>
              </a:ext>
            </a:extLst>
          </p:cNvPr>
          <p:cNvCxnSpPr>
            <a:cxnSpLocks/>
          </p:cNvCxnSpPr>
          <p:nvPr/>
        </p:nvCxnSpPr>
        <p:spPr>
          <a:xfrm>
            <a:off x="8350417" y="3669134"/>
            <a:ext cx="2323046" cy="0"/>
          </a:xfrm>
          <a:prstGeom prst="straightConnector1">
            <a:avLst/>
          </a:prstGeom>
          <a:noFill/>
          <a:ln w="177800" cap="flat" cmpd="sng" algn="ctr">
            <a:solidFill>
              <a:srgbClr val="FFFFFF">
                <a:lumMod val="75000"/>
              </a:srgbClr>
            </a:solidFill>
            <a:prstDash val="solid"/>
            <a:headEnd type="triangle"/>
            <a:tailEnd type="triangle"/>
          </a:ln>
          <a:effectLst/>
        </p:spPr>
      </p:cxnSp>
      <p:sp>
        <p:nvSpPr>
          <p:cNvPr id="134" name="ZoneTexte 47">
            <a:extLst>
              <a:ext uri="{FF2B5EF4-FFF2-40B4-BE49-F238E27FC236}">
                <a16:creationId xmlns:a16="http://schemas.microsoft.com/office/drawing/2014/main" id="{84E7D7BF-9B43-4692-9692-64519C6F55E4}"/>
              </a:ext>
            </a:extLst>
          </p:cNvPr>
          <p:cNvSpPr txBox="1"/>
          <p:nvPr/>
        </p:nvSpPr>
        <p:spPr>
          <a:xfrm>
            <a:off x="8698193" y="3523308"/>
            <a:ext cx="1669941" cy="311363"/>
          </a:xfrm>
          <a:prstGeom prst="rect">
            <a:avLst/>
          </a:prstGeom>
          <a:noFill/>
        </p:spPr>
        <p:txBody>
          <a:bodyPr wrap="square">
            <a:spAutoFit/>
          </a:bodyPr>
          <a:lstStyle/>
          <a:p>
            <a:pPr algn="ctr" defTabSz="914367"/>
            <a:r>
              <a:rPr lang="en-GB" sz="1100">
                <a:solidFill>
                  <a:srgbClr val="000000"/>
                </a:solidFill>
                <a:latin typeface="Segoe UI Semibold" panose="020B0702040204020203" pitchFamily="34" charset="0"/>
                <a:cs typeface="Segoe UI Semibold" panose="020B0702040204020203" pitchFamily="34" charset="0"/>
              </a:rPr>
              <a:t>Secure Key Release</a:t>
            </a:r>
          </a:p>
        </p:txBody>
      </p:sp>
      <p:pic>
        <p:nvPicPr>
          <p:cNvPr id="136" name="Picture 135">
            <a:extLst>
              <a:ext uri="{FF2B5EF4-FFF2-40B4-BE49-F238E27FC236}">
                <a16:creationId xmlns:a16="http://schemas.microsoft.com/office/drawing/2014/main" id="{3C2F5040-B479-4983-895F-1429D63BBD53}"/>
              </a:ext>
            </a:extLst>
          </p:cNvPr>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973542" y="3902024"/>
            <a:ext cx="376287" cy="375579"/>
          </a:xfrm>
          <a:prstGeom prst="rect">
            <a:avLst/>
          </a:prstGeom>
        </p:spPr>
      </p:pic>
      <p:sp>
        <p:nvSpPr>
          <p:cNvPr id="138" name="Rounded Rectangle 283">
            <a:extLst>
              <a:ext uri="{FF2B5EF4-FFF2-40B4-BE49-F238E27FC236}">
                <a16:creationId xmlns:a16="http://schemas.microsoft.com/office/drawing/2014/main" id="{FB3BF87C-25B2-42EC-BFFF-72669DF33040}"/>
              </a:ext>
            </a:extLst>
          </p:cNvPr>
          <p:cNvSpPr/>
          <p:nvPr/>
        </p:nvSpPr>
        <p:spPr bwMode="auto">
          <a:xfrm>
            <a:off x="7056448" y="3303382"/>
            <a:ext cx="4666348" cy="779524"/>
          </a:xfrm>
          <a:prstGeom prst="rect">
            <a:avLst/>
          </a:prstGeom>
          <a:noFill/>
          <a:ln w="9525" cap="flat" cmpd="sng" algn="ctr">
            <a:solidFill>
              <a:schemeClr val="tx1">
                <a:lumMod val="40000"/>
                <a:lumOff val="60000"/>
              </a:schemeClr>
            </a:solidFill>
            <a:prstDash val="sysDot"/>
            <a:headEnd type="none" w="lg" len="med"/>
            <a:tailEnd type="none" w="lg" len="me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err="1">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299864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8F41AA-A8FC-4EB8-BF24-EB67FAF1E2D9}"/>
              </a:ext>
            </a:extLst>
          </p:cNvPr>
          <p:cNvSpPr>
            <a:spLocks noGrp="1"/>
          </p:cNvSpPr>
          <p:nvPr>
            <p:ph type="title"/>
          </p:nvPr>
        </p:nvSpPr>
        <p:spPr/>
        <p:txBody>
          <a:bodyPr/>
          <a:lstStyle/>
          <a:p>
            <a:r>
              <a:rPr lang="en-US"/>
              <a:t>Trust model</a:t>
            </a:r>
          </a:p>
        </p:txBody>
      </p:sp>
      <p:grpSp>
        <p:nvGrpSpPr>
          <p:cNvPr id="2" name="Group 1">
            <a:extLst>
              <a:ext uri="{FF2B5EF4-FFF2-40B4-BE49-F238E27FC236}">
                <a16:creationId xmlns:a16="http://schemas.microsoft.com/office/drawing/2014/main" id="{76494168-550F-49AB-B93F-2FDC418DFD3E}"/>
              </a:ext>
            </a:extLst>
          </p:cNvPr>
          <p:cNvGrpSpPr>
            <a:grpSpLocks noChangeAspect="1"/>
          </p:cNvGrpSpPr>
          <p:nvPr/>
        </p:nvGrpSpPr>
        <p:grpSpPr>
          <a:xfrm>
            <a:off x="643617" y="1668462"/>
            <a:ext cx="3263259" cy="3800461"/>
            <a:chOff x="6835083" y="1708303"/>
            <a:chExt cx="2890734" cy="3073337"/>
          </a:xfrm>
        </p:grpSpPr>
        <p:sp>
          <p:nvSpPr>
            <p:cNvPr id="6" name="Rectangle 5">
              <a:extLst>
                <a:ext uri="{FF2B5EF4-FFF2-40B4-BE49-F238E27FC236}">
                  <a16:creationId xmlns:a16="http://schemas.microsoft.com/office/drawing/2014/main" id="{F26B639E-8452-4552-B5AD-A122DF94337C}"/>
                </a:ext>
              </a:extLst>
            </p:cNvPr>
            <p:cNvSpPr/>
            <p:nvPr/>
          </p:nvSpPr>
          <p:spPr>
            <a:xfrm>
              <a:off x="6896597" y="2500402"/>
              <a:ext cx="2759512" cy="910107"/>
            </a:xfrm>
            <a:prstGeom prst="rect">
              <a:avLst/>
            </a:prstGeom>
            <a:solidFill>
              <a:srgbClr val="FFFFFF">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r>
                <a:rPr kumimoji="0" lang="en-GB" b="0" i="0" u="none" strike="noStrike" kern="0" cap="none" spc="0" normalizeH="0" baseline="0" noProof="0">
                  <a:ln>
                    <a:noFill/>
                  </a:ln>
                  <a:solidFill>
                    <a:srgbClr val="000000"/>
                  </a:solidFill>
                  <a:effectLst/>
                  <a:uLnTx/>
                  <a:uFillTx/>
                  <a:latin typeface="Segoe UI Semibold"/>
                  <a:ea typeface="+mn-ea"/>
                  <a:cs typeface="Segoe UI" pitchFamily="34" charset="0"/>
                </a:rPr>
                <a:t>Operating System</a:t>
              </a:r>
            </a:p>
          </p:txBody>
        </p:sp>
        <p:sp>
          <p:nvSpPr>
            <p:cNvPr id="7" name="Rectangle 6">
              <a:extLst>
                <a:ext uri="{FF2B5EF4-FFF2-40B4-BE49-F238E27FC236}">
                  <a16:creationId xmlns:a16="http://schemas.microsoft.com/office/drawing/2014/main" id="{98666813-EC16-4218-93F2-037DA5AEEE3D}"/>
                </a:ext>
              </a:extLst>
            </p:cNvPr>
            <p:cNvSpPr/>
            <p:nvPr/>
          </p:nvSpPr>
          <p:spPr>
            <a:xfrm>
              <a:off x="6896597" y="1752712"/>
              <a:ext cx="1348195" cy="662987"/>
            </a:xfrm>
            <a:prstGeom prst="rect">
              <a:avLst/>
            </a:prstGeom>
            <a:solidFill>
              <a:srgbClr val="FFFFFF">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r>
                <a:rPr kumimoji="0" lang="en-GB" b="0" i="0" u="none" strike="noStrike" kern="0" cap="none" spc="0" normalizeH="0" baseline="0" noProof="0">
                  <a:ln>
                    <a:noFill/>
                  </a:ln>
                  <a:solidFill>
                    <a:srgbClr val="000000"/>
                  </a:solidFill>
                  <a:effectLst/>
                  <a:uLnTx/>
                  <a:uFillTx/>
                  <a:latin typeface="Segoe UI Semibold"/>
                  <a:ea typeface="+mn-ea"/>
                  <a:cs typeface="Segoe UI" pitchFamily="34" charset="0"/>
                </a:rPr>
                <a:t>App</a:t>
              </a:r>
            </a:p>
          </p:txBody>
        </p:sp>
        <p:sp>
          <p:nvSpPr>
            <p:cNvPr id="8" name="Rectangle 7">
              <a:extLst>
                <a:ext uri="{FF2B5EF4-FFF2-40B4-BE49-F238E27FC236}">
                  <a16:creationId xmlns:a16="http://schemas.microsoft.com/office/drawing/2014/main" id="{5C29FDC0-A8A9-4762-80A1-8EDCDFFFBC06}"/>
                </a:ext>
              </a:extLst>
            </p:cNvPr>
            <p:cNvSpPr/>
            <p:nvPr/>
          </p:nvSpPr>
          <p:spPr>
            <a:xfrm>
              <a:off x="6896597" y="3495212"/>
              <a:ext cx="2759512" cy="559562"/>
            </a:xfrm>
            <a:prstGeom prst="rect">
              <a:avLst/>
            </a:prstGeom>
            <a:solidFill>
              <a:srgbClr val="FFFFFF">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r>
                <a:rPr kumimoji="0" lang="en-GB" b="0" i="0" u="none" strike="noStrike" kern="0" cap="none" spc="0" normalizeH="0" baseline="0" noProof="0">
                  <a:ln>
                    <a:noFill/>
                  </a:ln>
                  <a:solidFill>
                    <a:srgbClr val="000000"/>
                  </a:solidFill>
                  <a:effectLst/>
                  <a:uLnTx/>
                  <a:uFillTx/>
                  <a:latin typeface="Segoe UI Semibold"/>
                  <a:ea typeface="+mn-ea"/>
                  <a:cs typeface="Segoe UI" pitchFamily="34" charset="0"/>
                </a:rPr>
                <a:t>Hypervisor</a:t>
              </a:r>
            </a:p>
          </p:txBody>
        </p:sp>
        <p:sp>
          <p:nvSpPr>
            <p:cNvPr id="9" name="Rectangle 8">
              <a:extLst>
                <a:ext uri="{FF2B5EF4-FFF2-40B4-BE49-F238E27FC236}">
                  <a16:creationId xmlns:a16="http://schemas.microsoft.com/office/drawing/2014/main" id="{CC43B605-F1A3-4A67-934D-E797145D1C66}"/>
                </a:ext>
              </a:extLst>
            </p:cNvPr>
            <p:cNvSpPr/>
            <p:nvPr/>
          </p:nvSpPr>
          <p:spPr>
            <a:xfrm>
              <a:off x="6896597" y="4139477"/>
              <a:ext cx="2759512" cy="559562"/>
            </a:xfrm>
            <a:prstGeom prst="rect">
              <a:avLst/>
            </a:prstGeom>
            <a:solidFill>
              <a:srgbClr val="FFFFFF">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r>
                <a:rPr kumimoji="0" lang="en-GB" b="0" i="0" u="none" strike="noStrike" kern="0" cap="none" spc="0" normalizeH="0" baseline="0" noProof="0">
                  <a:ln>
                    <a:noFill/>
                  </a:ln>
                  <a:solidFill>
                    <a:srgbClr val="000000"/>
                  </a:solidFill>
                  <a:effectLst/>
                  <a:uLnTx/>
                  <a:uFillTx/>
                  <a:latin typeface="Segoe UI Semibold"/>
                  <a:ea typeface="+mn-ea"/>
                  <a:cs typeface="Segoe UI" pitchFamily="34" charset="0"/>
                </a:rPr>
                <a:t>Hardware</a:t>
              </a:r>
            </a:p>
          </p:txBody>
        </p:sp>
        <p:sp>
          <p:nvSpPr>
            <p:cNvPr id="10" name="Rectangle 9">
              <a:extLst>
                <a:ext uri="{FF2B5EF4-FFF2-40B4-BE49-F238E27FC236}">
                  <a16:creationId xmlns:a16="http://schemas.microsoft.com/office/drawing/2014/main" id="{09796893-E8E0-4C69-91C5-49849014E6AB}"/>
                </a:ext>
              </a:extLst>
            </p:cNvPr>
            <p:cNvSpPr/>
            <p:nvPr/>
          </p:nvSpPr>
          <p:spPr>
            <a:xfrm>
              <a:off x="8334079" y="1752712"/>
              <a:ext cx="1322030" cy="662986"/>
            </a:xfrm>
            <a:prstGeom prst="rect">
              <a:avLst/>
            </a:prstGeom>
            <a:solidFill>
              <a:srgbClr val="FFFFFF">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r>
                <a:rPr kumimoji="0" lang="en-GB" b="0" i="0" u="none" strike="noStrike" kern="0" cap="none" spc="0" normalizeH="0" baseline="0" noProof="0">
                  <a:ln>
                    <a:noFill/>
                  </a:ln>
                  <a:solidFill>
                    <a:srgbClr val="000000"/>
                  </a:solidFill>
                  <a:effectLst/>
                  <a:uLnTx/>
                  <a:uFillTx/>
                  <a:latin typeface="Segoe UI Semibold"/>
                  <a:ea typeface="+mn-ea"/>
                  <a:cs typeface="Segoe UI" pitchFamily="34" charset="0"/>
                </a:rPr>
                <a:t>App</a:t>
              </a:r>
            </a:p>
          </p:txBody>
        </p:sp>
        <p:grpSp>
          <p:nvGrpSpPr>
            <p:cNvPr id="11" name="Group 10">
              <a:extLst>
                <a:ext uri="{FF2B5EF4-FFF2-40B4-BE49-F238E27FC236}">
                  <a16:creationId xmlns:a16="http://schemas.microsoft.com/office/drawing/2014/main" id="{D1B6450C-A5A9-4CB9-8E42-312A8885E6A4}"/>
                </a:ext>
              </a:extLst>
            </p:cNvPr>
            <p:cNvGrpSpPr/>
            <p:nvPr/>
          </p:nvGrpSpPr>
          <p:grpSpPr>
            <a:xfrm>
              <a:off x="6835083" y="1708303"/>
              <a:ext cx="2890734" cy="3073337"/>
              <a:chOff x="6649887" y="2291166"/>
              <a:chExt cx="2834316" cy="3013347"/>
            </a:xfrm>
          </p:grpSpPr>
          <p:sp>
            <p:nvSpPr>
              <p:cNvPr id="12" name="Rectangle 11">
                <a:extLst>
                  <a:ext uri="{FF2B5EF4-FFF2-40B4-BE49-F238E27FC236}">
                    <a16:creationId xmlns:a16="http://schemas.microsoft.com/office/drawing/2014/main" id="{C93DC934-B04B-4C5C-BAD1-71C0476533A8}"/>
                  </a:ext>
                </a:extLst>
              </p:cNvPr>
              <p:cNvSpPr/>
              <p:nvPr/>
            </p:nvSpPr>
            <p:spPr>
              <a:xfrm>
                <a:off x="8039748" y="2291166"/>
                <a:ext cx="1444455" cy="731520"/>
              </a:xfrm>
              <a:prstGeom prst="rect">
                <a:avLst/>
              </a:prstGeom>
              <a:solidFill>
                <a:srgbClr val="FFFFFF">
                  <a:alpha val="45000"/>
                </a:srgbClr>
              </a:solidFill>
              <a:ln w="19050" cap="flat" cmpd="sng" algn="ctr">
                <a:solidFill>
                  <a:srgbClr val="0078D3"/>
                </a:solidFill>
                <a:prstDash val="solid"/>
                <a:miter lim="800000"/>
              </a:ln>
              <a:effectLst/>
            </p:spPr>
            <p:txBody>
              <a:bodyPr rtlCol="0" anchor="ctr"/>
              <a:lstStyle/>
              <a:p>
                <a:pPr marL="0" marR="0" lvl="0" indent="0" algn="ctr" defTabSz="932418"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Semibold"/>
                  <a:cs typeface="Segoe UI Light" panose="020B0502040204020203" pitchFamily="34" charset="0"/>
                </a:endParaRPr>
              </a:p>
            </p:txBody>
          </p:sp>
          <p:sp>
            <p:nvSpPr>
              <p:cNvPr id="13" name="Rectangle 12">
                <a:extLst>
                  <a:ext uri="{FF2B5EF4-FFF2-40B4-BE49-F238E27FC236}">
                    <a16:creationId xmlns:a16="http://schemas.microsoft.com/office/drawing/2014/main" id="{EC7F8044-450C-4E56-BC92-9C3087D61526}"/>
                  </a:ext>
                </a:extLst>
              </p:cNvPr>
              <p:cNvSpPr/>
              <p:nvPr/>
            </p:nvSpPr>
            <p:spPr>
              <a:xfrm>
                <a:off x="6649887" y="3022686"/>
                <a:ext cx="2834315" cy="2281827"/>
              </a:xfrm>
              <a:prstGeom prst="rect">
                <a:avLst/>
              </a:prstGeom>
              <a:solidFill>
                <a:srgbClr val="FFFFFF">
                  <a:alpha val="45000"/>
                </a:srgbClr>
              </a:solidFill>
              <a:ln w="19050" cap="flat" cmpd="sng" algn="ctr">
                <a:solidFill>
                  <a:srgbClr val="0078D3"/>
                </a:solidFill>
                <a:prstDash val="solid"/>
                <a:miter lim="800000"/>
              </a:ln>
              <a:effectLst/>
            </p:spPr>
            <p:txBody>
              <a:bodyPr rtlCol="0" anchor="ctr"/>
              <a:lstStyle/>
              <a:p>
                <a:pPr marL="0" marR="0" lvl="0" indent="0" algn="ctr" defTabSz="932418"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Semibold"/>
                  <a:cs typeface="Segoe UI Light" panose="020B0502040204020203" pitchFamily="34" charset="0"/>
                </a:endParaRPr>
              </a:p>
            </p:txBody>
          </p:sp>
        </p:grpSp>
      </p:grpSp>
      <p:grpSp>
        <p:nvGrpSpPr>
          <p:cNvPr id="45" name="Group 44">
            <a:extLst>
              <a:ext uri="{FF2B5EF4-FFF2-40B4-BE49-F238E27FC236}">
                <a16:creationId xmlns:a16="http://schemas.microsoft.com/office/drawing/2014/main" id="{C43EAD41-FA9C-4B18-97D5-EA3A2A5B98D3}"/>
              </a:ext>
            </a:extLst>
          </p:cNvPr>
          <p:cNvGrpSpPr>
            <a:grpSpLocks noChangeAspect="1"/>
          </p:cNvGrpSpPr>
          <p:nvPr/>
        </p:nvGrpSpPr>
        <p:grpSpPr>
          <a:xfrm>
            <a:off x="4561245" y="1668462"/>
            <a:ext cx="3263258" cy="3698317"/>
            <a:chOff x="6835083" y="1708303"/>
            <a:chExt cx="2890733" cy="2990736"/>
          </a:xfrm>
        </p:grpSpPr>
        <p:sp>
          <p:nvSpPr>
            <p:cNvPr id="37" name="Rectangle 36">
              <a:extLst>
                <a:ext uri="{FF2B5EF4-FFF2-40B4-BE49-F238E27FC236}">
                  <a16:creationId xmlns:a16="http://schemas.microsoft.com/office/drawing/2014/main" id="{F5DC7699-3E46-43AC-B6E0-3F6A212AB964}"/>
                </a:ext>
              </a:extLst>
            </p:cNvPr>
            <p:cNvSpPr/>
            <p:nvPr/>
          </p:nvSpPr>
          <p:spPr>
            <a:xfrm>
              <a:off x="6896597" y="2500402"/>
              <a:ext cx="2759512" cy="910107"/>
            </a:xfrm>
            <a:prstGeom prst="rect">
              <a:avLst/>
            </a:prstGeom>
            <a:solidFill>
              <a:srgbClr val="FFFFFF">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r>
                <a:rPr kumimoji="0" lang="en-GB" b="0" i="0" u="none" strike="noStrike" kern="0" cap="none" spc="0" normalizeH="0" baseline="0" noProof="0">
                  <a:ln>
                    <a:noFill/>
                  </a:ln>
                  <a:solidFill>
                    <a:srgbClr val="000000"/>
                  </a:solidFill>
                  <a:effectLst/>
                  <a:uLnTx/>
                  <a:uFillTx/>
                  <a:latin typeface="Segoe UI Semibold"/>
                  <a:ea typeface="+mn-ea"/>
                  <a:cs typeface="Segoe UI" pitchFamily="34" charset="0"/>
                </a:rPr>
                <a:t>Operating System</a:t>
              </a:r>
            </a:p>
          </p:txBody>
        </p:sp>
        <p:sp>
          <p:nvSpPr>
            <p:cNvPr id="38" name="Rectangle 37">
              <a:extLst>
                <a:ext uri="{FF2B5EF4-FFF2-40B4-BE49-F238E27FC236}">
                  <a16:creationId xmlns:a16="http://schemas.microsoft.com/office/drawing/2014/main" id="{F781C823-CE72-4F51-AA8E-D562D7F1A314}"/>
                </a:ext>
              </a:extLst>
            </p:cNvPr>
            <p:cNvSpPr/>
            <p:nvPr/>
          </p:nvSpPr>
          <p:spPr>
            <a:xfrm>
              <a:off x="6896597" y="1752712"/>
              <a:ext cx="1348195" cy="662987"/>
            </a:xfrm>
            <a:prstGeom prst="rect">
              <a:avLst/>
            </a:prstGeom>
            <a:solidFill>
              <a:srgbClr val="FFFFFF">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r>
                <a:rPr kumimoji="0" lang="en-GB" b="0" i="0" u="none" strike="noStrike" kern="0" cap="none" spc="0" normalizeH="0" baseline="0" noProof="0">
                  <a:ln>
                    <a:noFill/>
                  </a:ln>
                  <a:solidFill>
                    <a:srgbClr val="000000"/>
                  </a:solidFill>
                  <a:effectLst/>
                  <a:uLnTx/>
                  <a:uFillTx/>
                  <a:latin typeface="Segoe UI Semibold"/>
                  <a:ea typeface="+mn-ea"/>
                  <a:cs typeface="Segoe UI" pitchFamily="34" charset="0"/>
                </a:rPr>
                <a:t>App</a:t>
              </a:r>
            </a:p>
          </p:txBody>
        </p:sp>
        <p:sp>
          <p:nvSpPr>
            <p:cNvPr id="39" name="Rectangle 38">
              <a:extLst>
                <a:ext uri="{FF2B5EF4-FFF2-40B4-BE49-F238E27FC236}">
                  <a16:creationId xmlns:a16="http://schemas.microsoft.com/office/drawing/2014/main" id="{5995D05B-851C-457C-B52D-90391A314321}"/>
                </a:ext>
              </a:extLst>
            </p:cNvPr>
            <p:cNvSpPr/>
            <p:nvPr/>
          </p:nvSpPr>
          <p:spPr>
            <a:xfrm>
              <a:off x="6896597" y="3495212"/>
              <a:ext cx="2759512" cy="559562"/>
            </a:xfrm>
            <a:prstGeom prst="rect">
              <a:avLst/>
            </a:prstGeom>
            <a:solidFill>
              <a:srgbClr val="FFFFFF">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r>
                <a:rPr kumimoji="0" lang="en-GB" b="0" i="0" u="none" strike="noStrike" kern="0" cap="none" spc="0" normalizeH="0" baseline="0" noProof="0">
                  <a:ln>
                    <a:noFill/>
                  </a:ln>
                  <a:solidFill>
                    <a:srgbClr val="000000"/>
                  </a:solidFill>
                  <a:effectLst/>
                  <a:uLnTx/>
                  <a:uFillTx/>
                  <a:latin typeface="Segoe UI Semibold"/>
                  <a:ea typeface="+mn-ea"/>
                  <a:cs typeface="Segoe UI" pitchFamily="34" charset="0"/>
                </a:rPr>
                <a:t>Hypervisor</a:t>
              </a:r>
            </a:p>
          </p:txBody>
        </p:sp>
        <p:sp>
          <p:nvSpPr>
            <p:cNvPr id="40" name="Rectangle 39">
              <a:extLst>
                <a:ext uri="{FF2B5EF4-FFF2-40B4-BE49-F238E27FC236}">
                  <a16:creationId xmlns:a16="http://schemas.microsoft.com/office/drawing/2014/main" id="{15D6F73E-7769-4C27-B47F-5F01EFDBBC68}"/>
                </a:ext>
              </a:extLst>
            </p:cNvPr>
            <p:cNvSpPr/>
            <p:nvPr/>
          </p:nvSpPr>
          <p:spPr>
            <a:xfrm>
              <a:off x="6896597" y="4139477"/>
              <a:ext cx="2759512" cy="559562"/>
            </a:xfrm>
            <a:prstGeom prst="rect">
              <a:avLst/>
            </a:prstGeom>
            <a:solidFill>
              <a:srgbClr val="FFFFFF">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r>
                <a:rPr kumimoji="0" lang="en-GB" b="0" i="0" u="none" strike="noStrike" kern="0" cap="none" spc="0" normalizeH="0" baseline="0" noProof="0">
                  <a:ln>
                    <a:noFill/>
                  </a:ln>
                  <a:solidFill>
                    <a:srgbClr val="000000"/>
                  </a:solidFill>
                  <a:effectLst/>
                  <a:uLnTx/>
                  <a:uFillTx/>
                  <a:latin typeface="Segoe UI Semibold"/>
                  <a:ea typeface="+mn-ea"/>
                  <a:cs typeface="Segoe UI" pitchFamily="34" charset="0"/>
                </a:rPr>
                <a:t>Hardware</a:t>
              </a:r>
            </a:p>
          </p:txBody>
        </p:sp>
        <p:sp>
          <p:nvSpPr>
            <p:cNvPr id="41" name="Rectangle 40">
              <a:extLst>
                <a:ext uri="{FF2B5EF4-FFF2-40B4-BE49-F238E27FC236}">
                  <a16:creationId xmlns:a16="http://schemas.microsoft.com/office/drawing/2014/main" id="{BC7176D7-1D1A-461C-A403-B936A12822E2}"/>
                </a:ext>
              </a:extLst>
            </p:cNvPr>
            <p:cNvSpPr/>
            <p:nvPr/>
          </p:nvSpPr>
          <p:spPr>
            <a:xfrm>
              <a:off x="8334079" y="1752712"/>
              <a:ext cx="1322030" cy="662986"/>
            </a:xfrm>
            <a:prstGeom prst="rect">
              <a:avLst/>
            </a:prstGeom>
            <a:solidFill>
              <a:srgbClr val="FFFFFF">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r>
                <a:rPr kumimoji="0" lang="en-GB" b="0" i="0" u="none" strike="noStrike" kern="0" cap="none" spc="0" normalizeH="0" baseline="0" noProof="0">
                  <a:ln>
                    <a:noFill/>
                  </a:ln>
                  <a:solidFill>
                    <a:srgbClr val="000000"/>
                  </a:solidFill>
                  <a:effectLst/>
                  <a:uLnTx/>
                  <a:uFillTx/>
                  <a:latin typeface="Segoe UI Semibold"/>
                  <a:ea typeface="+mn-ea"/>
                  <a:cs typeface="Segoe UI" pitchFamily="34" charset="0"/>
                </a:rPr>
                <a:t>App</a:t>
              </a:r>
            </a:p>
          </p:txBody>
        </p:sp>
        <p:grpSp>
          <p:nvGrpSpPr>
            <p:cNvPr id="42" name="Group 41">
              <a:extLst>
                <a:ext uri="{FF2B5EF4-FFF2-40B4-BE49-F238E27FC236}">
                  <a16:creationId xmlns:a16="http://schemas.microsoft.com/office/drawing/2014/main" id="{C41C9153-6270-435B-8531-1E0A3FC3DC9B}"/>
                </a:ext>
              </a:extLst>
            </p:cNvPr>
            <p:cNvGrpSpPr/>
            <p:nvPr/>
          </p:nvGrpSpPr>
          <p:grpSpPr>
            <a:xfrm>
              <a:off x="6835083" y="1708303"/>
              <a:ext cx="2890733" cy="2588084"/>
              <a:chOff x="6649887" y="2291166"/>
              <a:chExt cx="2834315" cy="2537566"/>
            </a:xfrm>
          </p:grpSpPr>
          <p:sp>
            <p:nvSpPr>
              <p:cNvPr id="43" name="Rectangle 42">
                <a:extLst>
                  <a:ext uri="{FF2B5EF4-FFF2-40B4-BE49-F238E27FC236}">
                    <a16:creationId xmlns:a16="http://schemas.microsoft.com/office/drawing/2014/main" id="{19057383-8D6C-4C21-897C-D13CD5BCE4E7}"/>
                  </a:ext>
                </a:extLst>
              </p:cNvPr>
              <p:cNvSpPr/>
              <p:nvPr/>
            </p:nvSpPr>
            <p:spPr>
              <a:xfrm>
                <a:off x="9162230" y="2291166"/>
                <a:ext cx="321972" cy="731520"/>
              </a:xfrm>
              <a:prstGeom prst="rect">
                <a:avLst/>
              </a:prstGeom>
              <a:solidFill>
                <a:srgbClr val="FFFFFF">
                  <a:alpha val="45000"/>
                </a:srgbClr>
              </a:solidFill>
              <a:ln w="19050" cap="flat" cmpd="sng" algn="ctr">
                <a:solidFill>
                  <a:srgbClr val="0078D3"/>
                </a:solidFill>
                <a:prstDash val="solid"/>
                <a:miter lim="800000"/>
              </a:ln>
              <a:effectLst/>
            </p:spPr>
            <p:txBody>
              <a:bodyPr rtlCol="0" anchor="ctr"/>
              <a:lstStyle/>
              <a:p>
                <a:pPr marL="0" marR="0" lvl="0" indent="0" algn="ctr" defTabSz="932418"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Semibold"/>
                  <a:cs typeface="Segoe UI Light" panose="020B0502040204020203" pitchFamily="34" charset="0"/>
                </a:endParaRPr>
              </a:p>
            </p:txBody>
          </p:sp>
          <p:sp>
            <p:nvSpPr>
              <p:cNvPr id="44" name="Rectangle 43">
                <a:extLst>
                  <a:ext uri="{FF2B5EF4-FFF2-40B4-BE49-F238E27FC236}">
                    <a16:creationId xmlns:a16="http://schemas.microsoft.com/office/drawing/2014/main" id="{EE2191B4-E682-4FD0-ACC1-F6A353352D4D}"/>
                  </a:ext>
                </a:extLst>
              </p:cNvPr>
              <p:cNvSpPr/>
              <p:nvPr/>
            </p:nvSpPr>
            <p:spPr>
              <a:xfrm>
                <a:off x="6649887" y="4005263"/>
                <a:ext cx="2834315" cy="823469"/>
              </a:xfrm>
              <a:prstGeom prst="rect">
                <a:avLst/>
              </a:prstGeom>
              <a:solidFill>
                <a:srgbClr val="FFFFFF">
                  <a:alpha val="45000"/>
                </a:srgbClr>
              </a:solidFill>
              <a:ln w="19050" cap="flat" cmpd="sng" algn="ctr">
                <a:solidFill>
                  <a:srgbClr val="0078D3"/>
                </a:solidFill>
                <a:prstDash val="solid"/>
                <a:miter lim="800000"/>
              </a:ln>
              <a:effectLst/>
            </p:spPr>
            <p:txBody>
              <a:bodyPr rtlCol="0" anchor="ctr"/>
              <a:lstStyle/>
              <a:p>
                <a:pPr marL="0" marR="0" lvl="0" indent="0" algn="ctr" defTabSz="932418"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Semibold"/>
                  <a:cs typeface="Segoe UI Light" panose="020B0502040204020203" pitchFamily="34" charset="0"/>
                </a:endParaRPr>
              </a:p>
            </p:txBody>
          </p:sp>
        </p:grpSp>
      </p:grpSp>
      <p:grpSp>
        <p:nvGrpSpPr>
          <p:cNvPr id="55" name="Group 54">
            <a:extLst>
              <a:ext uri="{FF2B5EF4-FFF2-40B4-BE49-F238E27FC236}">
                <a16:creationId xmlns:a16="http://schemas.microsoft.com/office/drawing/2014/main" id="{8C09D2A9-63AE-4463-8B8A-4E3266A2F660}"/>
              </a:ext>
            </a:extLst>
          </p:cNvPr>
          <p:cNvGrpSpPr>
            <a:grpSpLocks noChangeAspect="1"/>
          </p:cNvGrpSpPr>
          <p:nvPr/>
        </p:nvGrpSpPr>
        <p:grpSpPr>
          <a:xfrm>
            <a:off x="8438134" y="1668462"/>
            <a:ext cx="3263258" cy="3698317"/>
            <a:chOff x="6835083" y="1708303"/>
            <a:chExt cx="2890733" cy="2990736"/>
          </a:xfrm>
        </p:grpSpPr>
        <p:sp>
          <p:nvSpPr>
            <p:cNvPr id="47" name="Rectangle 46">
              <a:extLst>
                <a:ext uri="{FF2B5EF4-FFF2-40B4-BE49-F238E27FC236}">
                  <a16:creationId xmlns:a16="http://schemas.microsoft.com/office/drawing/2014/main" id="{DD640AD1-5397-41F4-9759-14EA154846A6}"/>
                </a:ext>
              </a:extLst>
            </p:cNvPr>
            <p:cNvSpPr/>
            <p:nvPr/>
          </p:nvSpPr>
          <p:spPr>
            <a:xfrm>
              <a:off x="6896597" y="2500402"/>
              <a:ext cx="2759512" cy="910107"/>
            </a:xfrm>
            <a:prstGeom prst="rect">
              <a:avLst/>
            </a:prstGeom>
            <a:solidFill>
              <a:srgbClr val="FFFFFF">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r>
                <a:rPr kumimoji="0" lang="en-GB" b="0" i="0" u="none" strike="noStrike" kern="0" cap="none" spc="0" normalizeH="0" baseline="0" noProof="0">
                  <a:ln>
                    <a:noFill/>
                  </a:ln>
                  <a:solidFill>
                    <a:srgbClr val="000000"/>
                  </a:solidFill>
                  <a:effectLst/>
                  <a:uLnTx/>
                  <a:uFillTx/>
                  <a:latin typeface="Segoe UI Semibold"/>
                  <a:ea typeface="+mn-ea"/>
                  <a:cs typeface="Segoe UI" pitchFamily="34" charset="0"/>
                </a:rPr>
                <a:t>Operating System</a:t>
              </a:r>
            </a:p>
          </p:txBody>
        </p:sp>
        <p:sp>
          <p:nvSpPr>
            <p:cNvPr id="48" name="Rectangle 47">
              <a:extLst>
                <a:ext uri="{FF2B5EF4-FFF2-40B4-BE49-F238E27FC236}">
                  <a16:creationId xmlns:a16="http://schemas.microsoft.com/office/drawing/2014/main" id="{D52B49C4-3C97-4DB3-8972-B09AEDA1EAE2}"/>
                </a:ext>
              </a:extLst>
            </p:cNvPr>
            <p:cNvSpPr/>
            <p:nvPr/>
          </p:nvSpPr>
          <p:spPr>
            <a:xfrm>
              <a:off x="6896597" y="1752712"/>
              <a:ext cx="1348195" cy="662987"/>
            </a:xfrm>
            <a:prstGeom prst="rect">
              <a:avLst/>
            </a:prstGeom>
            <a:solidFill>
              <a:srgbClr val="FFFFFF">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r>
                <a:rPr kumimoji="0" lang="en-GB" b="0" i="0" u="none" strike="noStrike" kern="0" cap="none" spc="0" normalizeH="0" baseline="0" noProof="0">
                  <a:ln>
                    <a:noFill/>
                  </a:ln>
                  <a:solidFill>
                    <a:srgbClr val="000000"/>
                  </a:solidFill>
                  <a:effectLst/>
                  <a:uLnTx/>
                  <a:uFillTx/>
                  <a:latin typeface="Segoe UI Semibold"/>
                  <a:ea typeface="+mn-ea"/>
                  <a:cs typeface="Segoe UI" pitchFamily="34" charset="0"/>
                </a:rPr>
                <a:t>App</a:t>
              </a:r>
            </a:p>
          </p:txBody>
        </p:sp>
        <p:sp>
          <p:nvSpPr>
            <p:cNvPr id="49" name="Rectangle 48">
              <a:extLst>
                <a:ext uri="{FF2B5EF4-FFF2-40B4-BE49-F238E27FC236}">
                  <a16:creationId xmlns:a16="http://schemas.microsoft.com/office/drawing/2014/main" id="{81FF5AC4-58FB-44CE-AB9A-78E887A4B7F8}"/>
                </a:ext>
              </a:extLst>
            </p:cNvPr>
            <p:cNvSpPr/>
            <p:nvPr/>
          </p:nvSpPr>
          <p:spPr>
            <a:xfrm>
              <a:off x="6896597" y="3495212"/>
              <a:ext cx="2759512" cy="559562"/>
            </a:xfrm>
            <a:prstGeom prst="rect">
              <a:avLst/>
            </a:prstGeom>
            <a:solidFill>
              <a:srgbClr val="FFFFFF">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r>
                <a:rPr kumimoji="0" lang="en-GB" b="0" i="0" u="none" strike="noStrike" kern="0" cap="none" spc="0" normalizeH="0" baseline="0" noProof="0">
                  <a:ln>
                    <a:noFill/>
                  </a:ln>
                  <a:solidFill>
                    <a:srgbClr val="000000"/>
                  </a:solidFill>
                  <a:effectLst/>
                  <a:uLnTx/>
                  <a:uFillTx/>
                  <a:latin typeface="Segoe UI Semibold"/>
                  <a:ea typeface="+mn-ea"/>
                  <a:cs typeface="Segoe UI" pitchFamily="34" charset="0"/>
                </a:rPr>
                <a:t>Hypervisor</a:t>
              </a:r>
            </a:p>
          </p:txBody>
        </p:sp>
        <p:sp>
          <p:nvSpPr>
            <p:cNvPr id="50" name="Rectangle 49">
              <a:extLst>
                <a:ext uri="{FF2B5EF4-FFF2-40B4-BE49-F238E27FC236}">
                  <a16:creationId xmlns:a16="http://schemas.microsoft.com/office/drawing/2014/main" id="{FEA69D2C-678E-4EB0-B7DA-85E745C5F34F}"/>
                </a:ext>
              </a:extLst>
            </p:cNvPr>
            <p:cNvSpPr/>
            <p:nvPr/>
          </p:nvSpPr>
          <p:spPr>
            <a:xfrm>
              <a:off x="6896597" y="4139477"/>
              <a:ext cx="2759512" cy="559562"/>
            </a:xfrm>
            <a:prstGeom prst="rect">
              <a:avLst/>
            </a:prstGeom>
            <a:solidFill>
              <a:srgbClr val="FFFFFF">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r>
                <a:rPr kumimoji="0" lang="en-GB" b="0" i="0" u="none" strike="noStrike" kern="0" cap="none" spc="0" normalizeH="0" baseline="0" noProof="0">
                  <a:ln>
                    <a:noFill/>
                  </a:ln>
                  <a:solidFill>
                    <a:srgbClr val="000000"/>
                  </a:solidFill>
                  <a:effectLst/>
                  <a:uLnTx/>
                  <a:uFillTx/>
                  <a:latin typeface="Segoe UI Semibold"/>
                  <a:ea typeface="+mn-ea"/>
                  <a:cs typeface="Segoe UI" pitchFamily="34" charset="0"/>
                </a:rPr>
                <a:t>Hardware</a:t>
              </a:r>
            </a:p>
          </p:txBody>
        </p:sp>
        <p:sp>
          <p:nvSpPr>
            <p:cNvPr id="51" name="Rectangle 50">
              <a:extLst>
                <a:ext uri="{FF2B5EF4-FFF2-40B4-BE49-F238E27FC236}">
                  <a16:creationId xmlns:a16="http://schemas.microsoft.com/office/drawing/2014/main" id="{938833C4-629A-48E2-8AA4-354CAC62652C}"/>
                </a:ext>
              </a:extLst>
            </p:cNvPr>
            <p:cNvSpPr/>
            <p:nvPr/>
          </p:nvSpPr>
          <p:spPr>
            <a:xfrm>
              <a:off x="8334079" y="1752712"/>
              <a:ext cx="1322030" cy="662986"/>
            </a:xfrm>
            <a:prstGeom prst="rect">
              <a:avLst/>
            </a:prstGeom>
            <a:solidFill>
              <a:srgbClr val="FFFFFF">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r>
                <a:rPr kumimoji="0" lang="en-GB" b="0" i="0" u="none" strike="noStrike" kern="0" cap="none" spc="0" normalizeH="0" baseline="0" noProof="0">
                  <a:ln>
                    <a:noFill/>
                  </a:ln>
                  <a:solidFill>
                    <a:srgbClr val="000000"/>
                  </a:solidFill>
                  <a:effectLst/>
                  <a:uLnTx/>
                  <a:uFillTx/>
                  <a:latin typeface="Segoe UI Semibold"/>
                  <a:ea typeface="+mn-ea"/>
                  <a:cs typeface="Segoe UI" pitchFamily="34" charset="0"/>
                </a:rPr>
                <a:t>App</a:t>
              </a:r>
            </a:p>
          </p:txBody>
        </p:sp>
        <p:grpSp>
          <p:nvGrpSpPr>
            <p:cNvPr id="52" name="Group 51">
              <a:extLst>
                <a:ext uri="{FF2B5EF4-FFF2-40B4-BE49-F238E27FC236}">
                  <a16:creationId xmlns:a16="http://schemas.microsoft.com/office/drawing/2014/main" id="{91ED422A-A00B-4D3B-9AE7-4C0274FFD72F}"/>
                </a:ext>
              </a:extLst>
            </p:cNvPr>
            <p:cNvGrpSpPr/>
            <p:nvPr/>
          </p:nvGrpSpPr>
          <p:grpSpPr>
            <a:xfrm>
              <a:off x="6835083" y="1708303"/>
              <a:ext cx="2890733" cy="2588084"/>
              <a:chOff x="6649887" y="2291166"/>
              <a:chExt cx="2834315" cy="2537566"/>
            </a:xfrm>
          </p:grpSpPr>
          <p:sp>
            <p:nvSpPr>
              <p:cNvPr id="53" name="Rectangle 52">
                <a:extLst>
                  <a:ext uri="{FF2B5EF4-FFF2-40B4-BE49-F238E27FC236}">
                    <a16:creationId xmlns:a16="http://schemas.microsoft.com/office/drawing/2014/main" id="{51D82BA3-3C50-406D-AD30-558F49F87C4C}"/>
                  </a:ext>
                </a:extLst>
              </p:cNvPr>
              <p:cNvSpPr/>
              <p:nvPr/>
            </p:nvSpPr>
            <p:spPr>
              <a:xfrm>
                <a:off x="9162230" y="2291166"/>
                <a:ext cx="321972" cy="731520"/>
              </a:xfrm>
              <a:prstGeom prst="rect">
                <a:avLst/>
              </a:prstGeom>
              <a:solidFill>
                <a:srgbClr val="FFFFFF">
                  <a:alpha val="45000"/>
                </a:srgbClr>
              </a:solidFill>
              <a:ln w="19050" cap="flat" cmpd="sng" algn="ctr">
                <a:solidFill>
                  <a:srgbClr val="0078D3"/>
                </a:solidFill>
                <a:prstDash val="solid"/>
                <a:miter lim="800000"/>
              </a:ln>
              <a:effectLst/>
            </p:spPr>
            <p:txBody>
              <a:bodyPr rtlCol="0" anchor="ctr"/>
              <a:lstStyle/>
              <a:p>
                <a:pPr marL="0" marR="0" lvl="0" indent="0" algn="ctr" defTabSz="932418"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Semibold"/>
                  <a:cs typeface="Segoe UI Light" panose="020B0502040204020203" pitchFamily="34" charset="0"/>
                </a:endParaRPr>
              </a:p>
            </p:txBody>
          </p:sp>
          <p:sp>
            <p:nvSpPr>
              <p:cNvPr id="54" name="Rectangle 53">
                <a:extLst>
                  <a:ext uri="{FF2B5EF4-FFF2-40B4-BE49-F238E27FC236}">
                    <a16:creationId xmlns:a16="http://schemas.microsoft.com/office/drawing/2014/main" id="{98E99EFD-A576-48C9-8E68-36CC829ABE74}"/>
                  </a:ext>
                </a:extLst>
              </p:cNvPr>
              <p:cNvSpPr/>
              <p:nvPr/>
            </p:nvSpPr>
            <p:spPr>
              <a:xfrm>
                <a:off x="6649887" y="4631344"/>
                <a:ext cx="2834315" cy="197388"/>
              </a:xfrm>
              <a:prstGeom prst="rect">
                <a:avLst/>
              </a:prstGeom>
              <a:solidFill>
                <a:srgbClr val="FFFFFF">
                  <a:alpha val="45000"/>
                </a:srgbClr>
              </a:solidFill>
              <a:ln w="19050" cap="flat" cmpd="sng" algn="ctr">
                <a:solidFill>
                  <a:srgbClr val="0078D3"/>
                </a:solidFill>
                <a:prstDash val="solid"/>
                <a:miter lim="800000"/>
              </a:ln>
              <a:effectLst/>
            </p:spPr>
            <p:txBody>
              <a:bodyPr rtlCol="0" anchor="ctr"/>
              <a:lstStyle/>
              <a:p>
                <a:pPr marL="0" marR="0" lvl="0" indent="0" algn="ctr" defTabSz="932418"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Semibold"/>
                  <a:cs typeface="Segoe UI Light" panose="020B0502040204020203" pitchFamily="34" charset="0"/>
                </a:endParaRPr>
              </a:p>
            </p:txBody>
          </p:sp>
        </p:grpSp>
      </p:grpSp>
      <p:sp>
        <p:nvSpPr>
          <p:cNvPr id="57" name="TextBox 56">
            <a:extLst>
              <a:ext uri="{FF2B5EF4-FFF2-40B4-BE49-F238E27FC236}">
                <a16:creationId xmlns:a16="http://schemas.microsoft.com/office/drawing/2014/main" id="{52616654-55C0-49F9-BF28-BC9FCE193539}"/>
              </a:ext>
            </a:extLst>
          </p:cNvPr>
          <p:cNvSpPr txBox="1"/>
          <p:nvPr/>
        </p:nvSpPr>
        <p:spPr>
          <a:xfrm>
            <a:off x="879412" y="5591384"/>
            <a:ext cx="2496485" cy="369332"/>
          </a:xfrm>
          <a:prstGeom prst="rect">
            <a:avLst/>
          </a:prstGeom>
          <a:noFill/>
        </p:spPr>
        <p:txBody>
          <a:bodyPr wrap="square" rtlCol="0">
            <a:spAutoFit/>
          </a:bodyPr>
          <a:lstStyle/>
          <a:p>
            <a:pPr algn="ctr"/>
            <a:r>
              <a:rPr lang="en-GB" kern="0">
                <a:solidFill>
                  <a:srgbClr val="000000"/>
                </a:solidFill>
                <a:latin typeface="Segoe UI Semibold"/>
                <a:cs typeface="Segoe UI" pitchFamily="34" charset="0"/>
              </a:rPr>
              <a:t>TCB Today</a:t>
            </a:r>
          </a:p>
        </p:txBody>
      </p:sp>
      <p:sp>
        <p:nvSpPr>
          <p:cNvPr id="59" name="TextBox 58">
            <a:extLst>
              <a:ext uri="{FF2B5EF4-FFF2-40B4-BE49-F238E27FC236}">
                <a16:creationId xmlns:a16="http://schemas.microsoft.com/office/drawing/2014/main" id="{EB1613AA-33F6-4860-9680-CB90D7A17011}"/>
              </a:ext>
            </a:extLst>
          </p:cNvPr>
          <p:cNvSpPr txBox="1"/>
          <p:nvPr/>
        </p:nvSpPr>
        <p:spPr>
          <a:xfrm>
            <a:off x="4706816" y="5601542"/>
            <a:ext cx="2834623" cy="923330"/>
          </a:xfrm>
          <a:prstGeom prst="rect">
            <a:avLst/>
          </a:prstGeom>
          <a:noFill/>
        </p:spPr>
        <p:txBody>
          <a:bodyPr wrap="square" rtlCol="0">
            <a:spAutoFit/>
          </a:bodyPr>
          <a:lstStyle/>
          <a:p>
            <a:pPr algn="ctr"/>
            <a:r>
              <a:rPr lang="en-GB" kern="0">
                <a:solidFill>
                  <a:srgbClr val="000000"/>
                </a:solidFill>
                <a:latin typeface="Segoe UI Semibold"/>
                <a:cs typeface="Segoe UI" pitchFamily="34" charset="0"/>
              </a:rPr>
              <a:t>TCB with ACC</a:t>
            </a:r>
          </a:p>
          <a:p>
            <a:pPr algn="ctr"/>
            <a:r>
              <a:rPr lang="en-GB" kern="0">
                <a:solidFill>
                  <a:srgbClr val="000000"/>
                </a:solidFill>
                <a:latin typeface="Segoe UI Semibold"/>
                <a:cs typeface="Segoe UI" pitchFamily="34" charset="0"/>
              </a:rPr>
              <a:t>(using hypervisor with VBS)</a:t>
            </a:r>
          </a:p>
        </p:txBody>
      </p:sp>
      <p:sp>
        <p:nvSpPr>
          <p:cNvPr id="61" name="TextBox 60">
            <a:extLst>
              <a:ext uri="{FF2B5EF4-FFF2-40B4-BE49-F238E27FC236}">
                <a16:creationId xmlns:a16="http://schemas.microsoft.com/office/drawing/2014/main" id="{30A0434C-9439-4315-8AA1-A6A9CA650C96}"/>
              </a:ext>
            </a:extLst>
          </p:cNvPr>
          <p:cNvSpPr txBox="1"/>
          <p:nvPr/>
        </p:nvSpPr>
        <p:spPr>
          <a:xfrm>
            <a:off x="8555339" y="5624026"/>
            <a:ext cx="3117560" cy="923330"/>
          </a:xfrm>
          <a:prstGeom prst="rect">
            <a:avLst/>
          </a:prstGeom>
          <a:noFill/>
        </p:spPr>
        <p:txBody>
          <a:bodyPr wrap="square" rtlCol="0">
            <a:spAutoFit/>
          </a:bodyPr>
          <a:lstStyle/>
          <a:p>
            <a:pPr algn="ctr"/>
            <a:r>
              <a:rPr lang="en-GB" kern="0">
                <a:solidFill>
                  <a:srgbClr val="000000"/>
                </a:solidFill>
                <a:latin typeface="Segoe UI Semibold"/>
                <a:cs typeface="Segoe UI" pitchFamily="34" charset="0"/>
              </a:rPr>
              <a:t>TCB with ACC</a:t>
            </a:r>
          </a:p>
          <a:p>
            <a:pPr algn="ctr"/>
            <a:r>
              <a:rPr lang="en-GB" kern="0">
                <a:solidFill>
                  <a:srgbClr val="000000"/>
                </a:solidFill>
                <a:latin typeface="Segoe UI Semibold"/>
                <a:cs typeface="Segoe UI" pitchFamily="34" charset="0"/>
              </a:rPr>
              <a:t>(using only hardware like Intel SGX)</a:t>
            </a:r>
          </a:p>
        </p:txBody>
      </p:sp>
      <p:sp>
        <p:nvSpPr>
          <p:cNvPr id="63" name="TextBox 62">
            <a:extLst>
              <a:ext uri="{FF2B5EF4-FFF2-40B4-BE49-F238E27FC236}">
                <a16:creationId xmlns:a16="http://schemas.microsoft.com/office/drawing/2014/main" id="{EA406164-D9AF-49B0-98A3-428FD19F2273}"/>
              </a:ext>
            </a:extLst>
          </p:cNvPr>
          <p:cNvSpPr txBox="1"/>
          <p:nvPr/>
        </p:nvSpPr>
        <p:spPr>
          <a:xfrm>
            <a:off x="9695114" y="295793"/>
            <a:ext cx="2018298" cy="923330"/>
          </a:xfrm>
          <a:prstGeom prst="rect">
            <a:avLst/>
          </a:prstGeom>
          <a:solidFill>
            <a:srgbClr val="FFFFFF">
              <a:alpha val="45000"/>
            </a:srgbClr>
          </a:solidFill>
          <a:ln w="19050" cap="flat" cmpd="sng" algn="ctr">
            <a:solidFill>
              <a:srgbClr val="0078D3"/>
            </a:solidFill>
            <a:prstDash val="solid"/>
            <a:miter lim="800000"/>
          </a:ln>
          <a:effectLst/>
        </p:spPr>
        <p:txBody>
          <a:bodyPr rtlCol="0" anchor="ctr"/>
          <a:lstStyle>
            <a:defPPr>
              <a:defRPr lang="en-US"/>
            </a:defPPr>
            <a:lvl1pPr marR="0" lvl="0" indent="0" algn="ctr" defTabSz="932418" fontAlgn="auto">
              <a:lnSpc>
                <a:spcPct val="100000"/>
              </a:lnSpc>
              <a:spcBef>
                <a:spcPts val="0"/>
              </a:spcBef>
              <a:spcAft>
                <a:spcPts val="0"/>
              </a:spcAft>
              <a:buClrTx/>
              <a:buSzTx/>
              <a:buFontTx/>
              <a:buNone/>
              <a:tabLst/>
              <a:defRPr kumimoji="0" sz="2400" b="0" i="0" u="none" strike="noStrike" kern="0" cap="none" spc="0" normalizeH="0" baseline="0">
                <a:ln>
                  <a:noFill/>
                </a:ln>
                <a:solidFill>
                  <a:prstClr val="white"/>
                </a:solidFill>
                <a:effectLst/>
                <a:uLnTx/>
                <a:uFillTx/>
                <a:latin typeface="Segoe UI Semibold"/>
                <a:cs typeface="Segoe UI Light" panose="020B0502040204020203" pitchFamily="34" charset="0"/>
              </a:defRPr>
            </a:lvl1pPr>
          </a:lstStyle>
          <a:p>
            <a:r>
              <a:rPr lang="en-IN" sz="1400">
                <a:solidFill>
                  <a:schemeClr val="tx1">
                    <a:lumMod val="50000"/>
                  </a:schemeClr>
                </a:solidFill>
              </a:rPr>
              <a:t>TCB = Trusted Computing Base</a:t>
            </a:r>
          </a:p>
          <a:p>
            <a:r>
              <a:rPr lang="en-IN" sz="1400">
                <a:solidFill>
                  <a:schemeClr val="tx1">
                    <a:lumMod val="50000"/>
                  </a:schemeClr>
                </a:solidFill>
              </a:rPr>
              <a:t>(indicated by blurred blue rectangles) </a:t>
            </a:r>
            <a:endParaRPr lang="en-US" sz="1400">
              <a:solidFill>
                <a:schemeClr val="tx1">
                  <a:lumMod val="50000"/>
                </a:schemeClr>
              </a:solidFill>
            </a:endParaRPr>
          </a:p>
        </p:txBody>
      </p:sp>
    </p:spTree>
    <p:extLst>
      <p:ext uri="{BB962C8B-B14F-4D97-AF65-F5344CB8AC3E}">
        <p14:creationId xmlns:p14="http://schemas.microsoft.com/office/powerpoint/2010/main" val="1310435397"/>
      </p:ext>
    </p:extLst>
  </p:cSld>
  <p:clrMapOvr>
    <a:masterClrMapping/>
  </p:clrMapOvr>
  <p:transition>
    <p:fad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0" name="Group 59">
            <a:extLst>
              <a:ext uri="{FF2B5EF4-FFF2-40B4-BE49-F238E27FC236}">
                <a16:creationId xmlns:a16="http://schemas.microsoft.com/office/drawing/2014/main" id="{6D9A9B11-D0C3-49C3-9CC3-2216509FEA8D}"/>
              </a:ext>
            </a:extLst>
          </p:cNvPr>
          <p:cNvGrpSpPr/>
          <p:nvPr/>
        </p:nvGrpSpPr>
        <p:grpSpPr>
          <a:xfrm>
            <a:off x="8237780" y="1040901"/>
            <a:ext cx="3126259" cy="2335253"/>
            <a:chOff x="5906529" y="3552673"/>
            <a:chExt cx="3126259" cy="2335253"/>
          </a:xfrm>
        </p:grpSpPr>
        <p:pic>
          <p:nvPicPr>
            <p:cNvPr id="61" name="Picture 2">
              <a:extLst>
                <a:ext uri="{FF2B5EF4-FFF2-40B4-BE49-F238E27FC236}">
                  <a16:creationId xmlns:a16="http://schemas.microsoft.com/office/drawing/2014/main" id="{F7F491DF-AC18-4D14-B030-9869E257AB2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298" t="9439" r="6100" b="7508"/>
            <a:stretch/>
          </p:blipFill>
          <p:spPr bwMode="auto">
            <a:xfrm>
              <a:off x="5906529" y="3552673"/>
              <a:ext cx="3126259" cy="2335253"/>
            </a:xfrm>
            <a:prstGeom prst="rect">
              <a:avLst/>
            </a:prstGeom>
            <a:noFill/>
            <a:extLst>
              <a:ext uri="{909E8E84-426E-40DD-AFC4-6F175D3DCCD1}">
                <a14:hiddenFill xmlns:a14="http://schemas.microsoft.com/office/drawing/2010/main">
                  <a:solidFill>
                    <a:srgbClr val="FFFFFF"/>
                  </a:solidFill>
                </a14:hiddenFill>
              </a:ext>
            </a:extLst>
          </p:spPr>
        </p:pic>
        <p:sp>
          <p:nvSpPr>
            <p:cNvPr id="62" name="TextBox 61">
              <a:extLst>
                <a:ext uri="{FF2B5EF4-FFF2-40B4-BE49-F238E27FC236}">
                  <a16:creationId xmlns:a16="http://schemas.microsoft.com/office/drawing/2014/main" id="{686C5F4B-C5A3-424B-AA68-63F2BAC18723}"/>
                </a:ext>
              </a:extLst>
            </p:cNvPr>
            <p:cNvSpPr txBox="1"/>
            <p:nvPr/>
          </p:nvSpPr>
          <p:spPr>
            <a:xfrm>
              <a:off x="6105982" y="3696345"/>
              <a:ext cx="2727352" cy="1292662"/>
            </a:xfrm>
            <a:prstGeom prst="rect">
              <a:avLst/>
            </a:prstGeom>
            <a:noFill/>
          </p:spPr>
          <p:txBody>
            <a:bodyPr wrap="square" lIns="0" tIns="0" rIns="0" bIns="0" rtlCol="0">
              <a:spAutoFit/>
            </a:bodyPr>
            <a:lstStyle/>
            <a:p>
              <a:pPr algn="l"/>
              <a:r>
                <a:rPr lang="fr-FR" sz="1200">
                  <a:gradFill>
                    <a:gsLst>
                      <a:gs pos="2917">
                        <a:schemeClr val="tx1"/>
                      </a:gs>
                      <a:gs pos="30000">
                        <a:schemeClr val="tx1"/>
                      </a:gs>
                    </a:gsLst>
                    <a:lin ang="5400000" scaled="0"/>
                  </a:gradFill>
                  <a:latin typeface="Arial" panose="020B0604020202020204" pitchFamily="34" charset="0"/>
                  <a:cs typeface="Arial" panose="020B0604020202020204" pitchFamily="34" charset="0"/>
                </a:rPr>
                <a:t>_</a:t>
              </a:r>
              <a:r>
                <a:rPr lang="fr-FR" sz="1200" err="1">
                  <a:gradFill>
                    <a:gsLst>
                      <a:gs pos="2917">
                        <a:schemeClr val="tx1"/>
                      </a:gs>
                      <a:gs pos="30000">
                        <a:schemeClr val="tx1"/>
                      </a:gs>
                    </a:gsLst>
                    <a:lin ang="5400000" scaled="0"/>
                  </a:gradFill>
                  <a:latin typeface="Arial" panose="020B0604020202020204" pitchFamily="34" charset="0"/>
                  <a:cs typeface="Arial" panose="020B0604020202020204" pitchFamily="34" charset="0"/>
                </a:rPr>
                <a:t>oe_report</a:t>
              </a:r>
              <a:br>
                <a:rPr lang="fr-FR" sz="1200">
                  <a:gradFill>
                    <a:gsLst>
                      <a:gs pos="2917">
                        <a:schemeClr val="tx1"/>
                      </a:gs>
                      <a:gs pos="30000">
                        <a:schemeClr val="tx1"/>
                      </a:gs>
                    </a:gsLst>
                    <a:lin ang="5400000" scaled="0"/>
                  </a:gradFill>
                  <a:latin typeface="Arial" panose="020B0604020202020204" pitchFamily="34" charset="0"/>
                  <a:cs typeface="Arial" panose="020B0604020202020204" pitchFamily="34" charset="0"/>
                </a:rPr>
              </a:br>
              <a:r>
                <a:rPr lang="fr-FR" sz="1200">
                  <a:gradFill>
                    <a:gsLst>
                      <a:gs pos="2917">
                        <a:schemeClr val="tx1"/>
                      </a:gs>
                      <a:gs pos="30000">
                        <a:schemeClr val="tx1"/>
                      </a:gs>
                    </a:gsLst>
                    <a:lin ang="5400000" scaled="0"/>
                  </a:gradFill>
                  <a:latin typeface="Arial" panose="020B0604020202020204" pitchFamily="34" charset="0"/>
                  <a:cs typeface="Arial" panose="020B0604020202020204" pitchFamily="34" charset="0"/>
                </a:rPr>
                <a:t>{</a:t>
              </a:r>
            </a:p>
            <a:p>
              <a:pPr algn="l"/>
              <a:r>
                <a:rPr lang="fr-FR" sz="1200">
                  <a:gradFill>
                    <a:gsLst>
                      <a:gs pos="2917">
                        <a:schemeClr val="tx1"/>
                      </a:gs>
                      <a:gs pos="30000">
                        <a:schemeClr val="tx1"/>
                      </a:gs>
                    </a:gsLst>
                    <a:lin ang="5400000" scaled="0"/>
                  </a:gradFill>
                  <a:latin typeface="Arial" panose="020B0604020202020204" pitchFamily="34" charset="0"/>
                  <a:cs typeface="Arial" panose="020B0604020202020204" pitchFamily="34" charset="0"/>
                </a:rPr>
                <a:t>  type: OE_ENCLAVE_TYPE_SGX</a:t>
              </a:r>
              <a:br>
                <a:rPr lang="fr-FR" sz="1200">
                  <a:gradFill>
                    <a:gsLst>
                      <a:gs pos="2917">
                        <a:schemeClr val="tx1"/>
                      </a:gs>
                      <a:gs pos="30000">
                        <a:schemeClr val="tx1"/>
                      </a:gs>
                    </a:gsLst>
                    <a:lin ang="5400000" scaled="0"/>
                  </a:gradFill>
                  <a:latin typeface="Arial" panose="020B0604020202020204" pitchFamily="34" charset="0"/>
                  <a:cs typeface="Arial" panose="020B0604020202020204" pitchFamily="34" charset="0"/>
                </a:rPr>
              </a:br>
              <a:r>
                <a:rPr lang="fr-FR" sz="1200">
                  <a:gradFill>
                    <a:gsLst>
                      <a:gs pos="2917">
                        <a:schemeClr val="tx1"/>
                      </a:gs>
                      <a:gs pos="30000">
                        <a:schemeClr val="tx1"/>
                      </a:gs>
                    </a:gsLst>
                    <a:lin ang="5400000" scaled="0"/>
                  </a:gradFill>
                  <a:latin typeface="Arial" panose="020B0604020202020204" pitchFamily="34" charset="0"/>
                  <a:cs typeface="Arial" panose="020B0604020202020204" pitchFamily="34" charset="0"/>
                </a:rPr>
                <a:t>  </a:t>
              </a:r>
              <a:r>
                <a:rPr lang="fr-FR" sz="1200" err="1">
                  <a:solidFill>
                    <a:srgbClr val="FF0000"/>
                  </a:solidFill>
                  <a:latin typeface="Arial" panose="020B0604020202020204" pitchFamily="34" charset="0"/>
                  <a:cs typeface="Arial" panose="020B0604020202020204" pitchFamily="34" charset="0"/>
                </a:rPr>
                <a:t>unique_id</a:t>
              </a:r>
              <a:r>
                <a:rPr lang="fr-FR" sz="1200">
                  <a:solidFill>
                    <a:srgbClr val="FF0000"/>
                  </a:solidFill>
                  <a:latin typeface="Arial" panose="020B0604020202020204" pitchFamily="34" charset="0"/>
                  <a:cs typeface="Arial" panose="020B0604020202020204" pitchFamily="34" charset="0"/>
                </a:rPr>
                <a:t>: "52ow4…qnd9q",</a:t>
              </a:r>
            </a:p>
            <a:p>
              <a:r>
                <a:rPr lang="fr-FR" sz="1200">
                  <a:solidFill>
                    <a:schemeClr val="accent1">
                      <a:lumMod val="60000"/>
                      <a:lumOff val="40000"/>
                    </a:schemeClr>
                  </a:solidFill>
                  <a:latin typeface="Arial" panose="020B0604020202020204" pitchFamily="34" charset="0"/>
                  <a:cs typeface="Arial" panose="020B0604020202020204" pitchFamily="34" charset="0"/>
                </a:rPr>
                <a:t>  </a:t>
              </a:r>
              <a:r>
                <a:rPr lang="fr-FR" sz="1200" err="1">
                  <a:solidFill>
                    <a:schemeClr val="accent1">
                      <a:lumMod val="60000"/>
                      <a:lumOff val="40000"/>
                    </a:schemeClr>
                  </a:solidFill>
                  <a:latin typeface="Arial" panose="020B0604020202020204" pitchFamily="34" charset="0"/>
                  <a:cs typeface="Arial" panose="020B0604020202020204" pitchFamily="34" charset="0"/>
                </a:rPr>
                <a:t>signer_id</a:t>
              </a:r>
              <a:r>
                <a:rPr lang="fr-FR" sz="1200">
                  <a:solidFill>
                    <a:schemeClr val="accent1">
                      <a:lumMod val="60000"/>
                      <a:lumOff val="40000"/>
                    </a:schemeClr>
                  </a:solidFill>
                  <a:latin typeface="Arial" panose="020B0604020202020204" pitchFamily="34" charset="0"/>
                  <a:cs typeface="Arial" panose="020B0604020202020204" pitchFamily="34" charset="0"/>
                </a:rPr>
                <a:t>: "ufe14…kk235c3",</a:t>
              </a:r>
              <a:r>
                <a:rPr lang="fr-FR" sz="1200">
                  <a:gradFill>
                    <a:gsLst>
                      <a:gs pos="2917">
                        <a:schemeClr val="tx1"/>
                      </a:gs>
                      <a:gs pos="30000">
                        <a:schemeClr val="tx1"/>
                      </a:gs>
                    </a:gsLst>
                    <a:lin ang="5400000" scaled="0"/>
                  </a:gradFill>
                  <a:latin typeface="Arial" panose="020B0604020202020204" pitchFamily="34" charset="0"/>
                  <a:cs typeface="Arial" panose="020B0604020202020204" pitchFamily="34" charset="0"/>
                </a:rPr>
                <a:t> </a:t>
              </a:r>
            </a:p>
            <a:p>
              <a:r>
                <a:rPr lang="fr-FR" sz="1200">
                  <a:gradFill>
                    <a:gsLst>
                      <a:gs pos="2917">
                        <a:schemeClr val="tx1"/>
                      </a:gs>
                      <a:gs pos="30000">
                        <a:schemeClr val="tx1"/>
                      </a:gs>
                    </a:gsLst>
                    <a:lin ang="5400000" scaled="0"/>
                  </a:gradFill>
                  <a:latin typeface="Arial" panose="020B0604020202020204" pitchFamily="34" charset="0"/>
                  <a:cs typeface="Arial" panose="020B0604020202020204" pitchFamily="34" charset="0"/>
                </a:rPr>
                <a:t>  </a:t>
              </a:r>
              <a:r>
                <a:rPr lang="fr-FR" sz="1200" err="1">
                  <a:solidFill>
                    <a:srgbClr val="7030A0"/>
                  </a:solidFill>
                  <a:latin typeface="Arial" panose="020B0604020202020204" pitchFamily="34" charset="0"/>
                  <a:cs typeface="Arial" panose="020B0604020202020204" pitchFamily="34" charset="0"/>
                </a:rPr>
                <a:t>report_data</a:t>
              </a:r>
              <a:r>
                <a:rPr lang="fr-FR" sz="1200">
                  <a:solidFill>
                    <a:srgbClr val="7030A0"/>
                  </a:solidFill>
                  <a:latin typeface="Arial" panose="020B0604020202020204" pitchFamily="34" charset="0"/>
                  <a:cs typeface="Arial" panose="020B0604020202020204" pitchFamily="34" charset="0"/>
                </a:rPr>
                <a:t> { "6bac3…7100e311"}</a:t>
              </a:r>
            </a:p>
            <a:p>
              <a:pPr algn="l"/>
              <a:r>
                <a:rPr lang="fr-FR" sz="1200">
                  <a:gradFill>
                    <a:gsLst>
                      <a:gs pos="2917">
                        <a:schemeClr val="tx1"/>
                      </a:gs>
                      <a:gs pos="30000">
                        <a:schemeClr val="tx1"/>
                      </a:gs>
                    </a:gsLst>
                    <a:lin ang="5400000" scaled="0"/>
                  </a:gradFill>
                  <a:latin typeface="Arial" panose="020B0604020202020204" pitchFamily="34" charset="0"/>
                  <a:cs typeface="Arial" panose="020B0604020202020204" pitchFamily="34" charset="0"/>
                </a:rPr>
                <a:t>}</a:t>
              </a:r>
            </a:p>
          </p:txBody>
        </p:sp>
      </p:grpSp>
      <p:pic>
        <p:nvPicPr>
          <p:cNvPr id="63" name="Picture 62">
            <a:extLst>
              <a:ext uri="{FF2B5EF4-FFF2-40B4-BE49-F238E27FC236}">
                <a16:creationId xmlns:a16="http://schemas.microsoft.com/office/drawing/2014/main" id="{8A6BC559-7420-4B8D-AFA7-98BAA30AC80E}"/>
              </a:ext>
            </a:extLst>
          </p:cNvPr>
          <p:cNvPicPr>
            <a:picLocks noChangeAspect="1"/>
          </p:cNvPicPr>
          <p:nvPr/>
        </p:nvPicPr>
        <p:blipFill rotWithShape="1">
          <a:blip r:embed="rId3">
            <a:clrChange>
              <a:clrFrom>
                <a:srgbClr val="FFFFFF"/>
              </a:clrFrom>
              <a:clrTo>
                <a:srgbClr val="FFFFFF">
                  <a:alpha val="0"/>
                </a:srgbClr>
              </a:clrTo>
            </a:clrChange>
          </a:blip>
          <a:srcRect l="44072" t="9231" r="11719" b="1483"/>
          <a:stretch/>
        </p:blipFill>
        <p:spPr>
          <a:xfrm>
            <a:off x="274297" y="968816"/>
            <a:ext cx="7724401" cy="4373767"/>
          </a:xfrm>
          <a:prstGeom prst="rect">
            <a:avLst/>
          </a:prstGeom>
        </p:spPr>
      </p:pic>
      <p:grpSp>
        <p:nvGrpSpPr>
          <p:cNvPr id="64" name="Groupe 4">
            <a:extLst>
              <a:ext uri="{FF2B5EF4-FFF2-40B4-BE49-F238E27FC236}">
                <a16:creationId xmlns:a16="http://schemas.microsoft.com/office/drawing/2014/main" id="{F82A3CDD-EBA6-471A-83A8-4C441A0B0DB2}"/>
              </a:ext>
            </a:extLst>
          </p:cNvPr>
          <p:cNvGrpSpPr/>
          <p:nvPr/>
        </p:nvGrpSpPr>
        <p:grpSpPr>
          <a:xfrm>
            <a:off x="5468621" y="1853783"/>
            <a:ext cx="553792" cy="438627"/>
            <a:chOff x="2788276" y="1490730"/>
            <a:chExt cx="553792" cy="438627"/>
          </a:xfrm>
        </p:grpSpPr>
        <p:sp>
          <p:nvSpPr>
            <p:cNvPr id="65" name="Vague 2">
              <a:extLst>
                <a:ext uri="{FF2B5EF4-FFF2-40B4-BE49-F238E27FC236}">
                  <a16:creationId xmlns:a16="http://schemas.microsoft.com/office/drawing/2014/main" id="{67378BE3-DE81-43C7-A450-6FC72BF55ED4}"/>
                </a:ext>
              </a:extLst>
            </p:cNvPr>
            <p:cNvSpPr/>
            <p:nvPr/>
          </p:nvSpPr>
          <p:spPr bwMode="auto">
            <a:xfrm>
              <a:off x="2788276" y="1490730"/>
              <a:ext cx="553792" cy="438627"/>
            </a:xfrm>
            <a:prstGeom prst="wav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fr-FR" sz="1000">
                <a:gradFill>
                  <a:gsLst>
                    <a:gs pos="0">
                      <a:srgbClr val="FFFFFF"/>
                    </a:gs>
                    <a:gs pos="100000">
                      <a:srgbClr val="FFFFFF"/>
                    </a:gs>
                  </a:gsLst>
                  <a:lin ang="5400000" scaled="0"/>
                </a:gradFill>
                <a:ea typeface="Segoe UI" pitchFamily="34" charset="0"/>
                <a:cs typeface="Segoe UI" pitchFamily="34" charset="0"/>
              </a:endParaRPr>
            </a:p>
          </p:txBody>
        </p:sp>
        <p:sp>
          <p:nvSpPr>
            <p:cNvPr id="66" name="ZoneTexte 3">
              <a:extLst>
                <a:ext uri="{FF2B5EF4-FFF2-40B4-BE49-F238E27FC236}">
                  <a16:creationId xmlns:a16="http://schemas.microsoft.com/office/drawing/2014/main" id="{91E05916-062C-47B2-BD89-481CD988B221}"/>
                </a:ext>
              </a:extLst>
            </p:cNvPr>
            <p:cNvSpPr txBox="1"/>
            <p:nvPr/>
          </p:nvSpPr>
          <p:spPr>
            <a:xfrm>
              <a:off x="2869605" y="1625404"/>
              <a:ext cx="391133" cy="169277"/>
            </a:xfrm>
            <a:prstGeom prst="rect">
              <a:avLst/>
            </a:prstGeom>
            <a:noFill/>
          </p:spPr>
          <p:txBody>
            <a:bodyPr wrap="none" lIns="0" tIns="0" rIns="0" bIns="0" rtlCol="0">
              <a:spAutoFit/>
            </a:bodyPr>
            <a:lstStyle/>
            <a:p>
              <a:pPr algn="l"/>
              <a:r>
                <a:rPr lang="fr-FR" sz="1100" noProof="1">
                  <a:solidFill>
                    <a:schemeClr val="bg1"/>
                  </a:solidFill>
                </a:rPr>
                <a:t>Quote</a:t>
              </a:r>
            </a:p>
          </p:txBody>
        </p:sp>
      </p:grpSp>
      <p:sp>
        <p:nvSpPr>
          <p:cNvPr id="67" name="Rectangle 66">
            <a:extLst>
              <a:ext uri="{FF2B5EF4-FFF2-40B4-BE49-F238E27FC236}">
                <a16:creationId xmlns:a16="http://schemas.microsoft.com/office/drawing/2014/main" id="{73160489-38B8-48F4-AEC7-D18289782C82}"/>
              </a:ext>
            </a:extLst>
          </p:cNvPr>
          <p:cNvSpPr/>
          <p:nvPr/>
        </p:nvSpPr>
        <p:spPr>
          <a:xfrm>
            <a:off x="1033393" y="4516979"/>
            <a:ext cx="1196161" cy="276999"/>
          </a:xfrm>
          <a:prstGeom prst="rect">
            <a:avLst/>
          </a:prstGeom>
        </p:spPr>
        <p:txBody>
          <a:bodyPr wrap="none">
            <a:spAutoFit/>
          </a:bodyPr>
          <a:lstStyle/>
          <a:p>
            <a:pPr lvl="0" defTabSz="914400">
              <a:defRPr/>
            </a:pPr>
            <a:r>
              <a:rPr lang="en-US" sz="1200" b="1">
                <a:solidFill>
                  <a:prstClr val="black"/>
                </a:solidFill>
              </a:rPr>
              <a:t>Signed Claims</a:t>
            </a:r>
          </a:p>
        </p:txBody>
      </p:sp>
      <p:grpSp>
        <p:nvGrpSpPr>
          <p:cNvPr id="68" name="Group 67">
            <a:extLst>
              <a:ext uri="{FF2B5EF4-FFF2-40B4-BE49-F238E27FC236}">
                <a16:creationId xmlns:a16="http://schemas.microsoft.com/office/drawing/2014/main" id="{0107CBA0-C39A-47C1-8C33-8D4888E87BB1}"/>
              </a:ext>
            </a:extLst>
          </p:cNvPr>
          <p:cNvGrpSpPr/>
          <p:nvPr/>
        </p:nvGrpSpPr>
        <p:grpSpPr>
          <a:xfrm>
            <a:off x="2185608" y="4488356"/>
            <a:ext cx="439544" cy="406956"/>
            <a:chOff x="3261851" y="2643156"/>
            <a:chExt cx="439544" cy="406956"/>
          </a:xfrm>
        </p:grpSpPr>
        <p:sp>
          <p:nvSpPr>
            <p:cNvPr id="69" name="Scroll: Vertical 76">
              <a:extLst>
                <a:ext uri="{FF2B5EF4-FFF2-40B4-BE49-F238E27FC236}">
                  <a16:creationId xmlns:a16="http://schemas.microsoft.com/office/drawing/2014/main" id="{C3B217FA-F149-4D03-B44E-4A66EB2FEB34}"/>
                </a:ext>
              </a:extLst>
            </p:cNvPr>
            <p:cNvSpPr/>
            <p:nvPr/>
          </p:nvSpPr>
          <p:spPr>
            <a:xfrm>
              <a:off x="3261851" y="2643156"/>
              <a:ext cx="439544" cy="406956"/>
            </a:xfrm>
            <a:prstGeom prst="verticalScroll">
              <a:avLst/>
            </a:prstGeom>
            <a:solidFill>
              <a:srgbClr val="0078D4"/>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70" name="Rectangle 69">
              <a:extLst>
                <a:ext uri="{FF2B5EF4-FFF2-40B4-BE49-F238E27FC236}">
                  <a16:creationId xmlns:a16="http://schemas.microsoft.com/office/drawing/2014/main" id="{3D0560F1-F14F-400A-A51F-0C6011018E3D}"/>
                </a:ext>
              </a:extLst>
            </p:cNvPr>
            <p:cNvSpPr/>
            <p:nvPr/>
          </p:nvSpPr>
          <p:spPr>
            <a:xfrm>
              <a:off x="3261851" y="2748811"/>
              <a:ext cx="439544" cy="261610"/>
            </a:xfrm>
            <a:prstGeom prst="rect">
              <a:avLst/>
            </a:prstGeom>
            <a:noFill/>
          </p:spPr>
          <p:txBody>
            <a:bodyPr wrap="square">
              <a:spAutoFit/>
            </a:bodyPr>
            <a:lstStyle/>
            <a:p>
              <a:r>
                <a:rPr lang="fr-FR" sz="1100" noProof="1">
                  <a:solidFill>
                    <a:schemeClr val="bg1"/>
                  </a:solidFill>
                </a:rPr>
                <a:t>JWT</a:t>
              </a:r>
              <a:endParaRPr lang="fr-FR" sz="1100">
                <a:solidFill>
                  <a:schemeClr val="bg1"/>
                </a:solidFill>
              </a:endParaRPr>
            </a:p>
          </p:txBody>
        </p:sp>
      </p:grpSp>
      <p:grpSp>
        <p:nvGrpSpPr>
          <p:cNvPr id="71" name="Group 70">
            <a:extLst>
              <a:ext uri="{FF2B5EF4-FFF2-40B4-BE49-F238E27FC236}">
                <a16:creationId xmlns:a16="http://schemas.microsoft.com/office/drawing/2014/main" id="{BEBC43A6-D735-4546-B02A-14ECBF88DAD2}"/>
              </a:ext>
            </a:extLst>
          </p:cNvPr>
          <p:cNvGrpSpPr/>
          <p:nvPr/>
        </p:nvGrpSpPr>
        <p:grpSpPr>
          <a:xfrm>
            <a:off x="2751684" y="3222978"/>
            <a:ext cx="486032" cy="481913"/>
            <a:chOff x="5585255" y="4176582"/>
            <a:chExt cx="486032" cy="481913"/>
          </a:xfrm>
        </p:grpSpPr>
        <p:sp>
          <p:nvSpPr>
            <p:cNvPr id="72" name="Oval 71">
              <a:extLst>
                <a:ext uri="{FF2B5EF4-FFF2-40B4-BE49-F238E27FC236}">
                  <a16:creationId xmlns:a16="http://schemas.microsoft.com/office/drawing/2014/main" id="{B73CAFF9-91AB-434A-BAB6-915773E0E588}"/>
                </a:ext>
              </a:extLst>
            </p:cNvPr>
            <p:cNvSpPr/>
            <p:nvPr/>
          </p:nvSpPr>
          <p:spPr bwMode="auto">
            <a:xfrm>
              <a:off x="5585255" y="4176582"/>
              <a:ext cx="486032" cy="481913"/>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fr-FR" sz="2000">
                <a:solidFill>
                  <a:schemeClr val="bg1"/>
                </a:solidFill>
                <a:ea typeface="Segoe UI" pitchFamily="34" charset="0"/>
                <a:cs typeface="Segoe UI" pitchFamily="34" charset="0"/>
              </a:endParaRPr>
            </a:p>
          </p:txBody>
        </p:sp>
        <p:sp>
          <p:nvSpPr>
            <p:cNvPr id="73" name="TextBox 72">
              <a:extLst>
                <a:ext uri="{FF2B5EF4-FFF2-40B4-BE49-F238E27FC236}">
                  <a16:creationId xmlns:a16="http://schemas.microsoft.com/office/drawing/2014/main" id="{E4303057-FD38-4C7F-9FEB-9A474BCB0321}"/>
                </a:ext>
              </a:extLst>
            </p:cNvPr>
            <p:cNvSpPr txBox="1"/>
            <p:nvPr/>
          </p:nvSpPr>
          <p:spPr>
            <a:xfrm>
              <a:off x="5762828" y="4263651"/>
              <a:ext cx="271849" cy="307777"/>
            </a:xfrm>
            <a:prstGeom prst="rect">
              <a:avLst/>
            </a:prstGeom>
            <a:noFill/>
          </p:spPr>
          <p:txBody>
            <a:bodyPr wrap="square" lIns="0" tIns="0" rIns="0" bIns="0" rtlCol="0">
              <a:spAutoFit/>
            </a:bodyPr>
            <a:lstStyle/>
            <a:p>
              <a:pPr algn="l"/>
              <a:r>
                <a:rPr lang="fr-FR" sz="2000">
                  <a:solidFill>
                    <a:schemeClr val="bg1"/>
                  </a:solidFill>
                </a:rPr>
                <a:t>1</a:t>
              </a:r>
            </a:p>
          </p:txBody>
        </p:sp>
      </p:grpSp>
      <p:grpSp>
        <p:nvGrpSpPr>
          <p:cNvPr id="74" name="Group 73">
            <a:extLst>
              <a:ext uri="{FF2B5EF4-FFF2-40B4-BE49-F238E27FC236}">
                <a16:creationId xmlns:a16="http://schemas.microsoft.com/office/drawing/2014/main" id="{E67926E2-588F-4CCF-B6D1-6EA1DEBCD73A}"/>
              </a:ext>
            </a:extLst>
          </p:cNvPr>
          <p:cNvGrpSpPr/>
          <p:nvPr/>
        </p:nvGrpSpPr>
        <p:grpSpPr>
          <a:xfrm>
            <a:off x="4204214" y="1916777"/>
            <a:ext cx="486032" cy="481913"/>
            <a:chOff x="5585255" y="4176582"/>
            <a:chExt cx="486032" cy="481913"/>
          </a:xfrm>
        </p:grpSpPr>
        <p:sp>
          <p:nvSpPr>
            <p:cNvPr id="75" name="Oval 74">
              <a:extLst>
                <a:ext uri="{FF2B5EF4-FFF2-40B4-BE49-F238E27FC236}">
                  <a16:creationId xmlns:a16="http://schemas.microsoft.com/office/drawing/2014/main" id="{BD51DE54-0A92-43B0-966A-99284EC1A4BB}"/>
                </a:ext>
              </a:extLst>
            </p:cNvPr>
            <p:cNvSpPr/>
            <p:nvPr/>
          </p:nvSpPr>
          <p:spPr bwMode="auto">
            <a:xfrm>
              <a:off x="5585255" y="4176582"/>
              <a:ext cx="486032" cy="481913"/>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fr-FR" sz="2000">
                <a:solidFill>
                  <a:schemeClr val="bg1"/>
                </a:solidFill>
                <a:ea typeface="Segoe UI" pitchFamily="34" charset="0"/>
                <a:cs typeface="Segoe UI" pitchFamily="34" charset="0"/>
              </a:endParaRPr>
            </a:p>
          </p:txBody>
        </p:sp>
        <p:sp>
          <p:nvSpPr>
            <p:cNvPr id="76" name="TextBox 75">
              <a:extLst>
                <a:ext uri="{FF2B5EF4-FFF2-40B4-BE49-F238E27FC236}">
                  <a16:creationId xmlns:a16="http://schemas.microsoft.com/office/drawing/2014/main" id="{86EC6740-9235-49AB-8CD1-CF7B07D1EF33}"/>
                </a:ext>
              </a:extLst>
            </p:cNvPr>
            <p:cNvSpPr txBox="1"/>
            <p:nvPr/>
          </p:nvSpPr>
          <p:spPr>
            <a:xfrm>
              <a:off x="5762828" y="4263651"/>
              <a:ext cx="271849" cy="307777"/>
            </a:xfrm>
            <a:prstGeom prst="rect">
              <a:avLst/>
            </a:prstGeom>
            <a:noFill/>
          </p:spPr>
          <p:txBody>
            <a:bodyPr wrap="square" lIns="0" tIns="0" rIns="0" bIns="0" rtlCol="0">
              <a:spAutoFit/>
            </a:bodyPr>
            <a:lstStyle/>
            <a:p>
              <a:pPr algn="l"/>
              <a:r>
                <a:rPr lang="fr-FR" sz="2000">
                  <a:solidFill>
                    <a:schemeClr val="bg1"/>
                  </a:solidFill>
                </a:rPr>
                <a:t>2</a:t>
              </a:r>
            </a:p>
          </p:txBody>
        </p:sp>
      </p:grpSp>
      <p:grpSp>
        <p:nvGrpSpPr>
          <p:cNvPr id="77" name="Group 76">
            <a:extLst>
              <a:ext uri="{FF2B5EF4-FFF2-40B4-BE49-F238E27FC236}">
                <a16:creationId xmlns:a16="http://schemas.microsoft.com/office/drawing/2014/main" id="{C8B75ED4-AE63-4E04-AF29-304B0E5D4CAB}"/>
              </a:ext>
            </a:extLst>
          </p:cNvPr>
          <p:cNvGrpSpPr/>
          <p:nvPr/>
        </p:nvGrpSpPr>
        <p:grpSpPr>
          <a:xfrm>
            <a:off x="2751684" y="4459014"/>
            <a:ext cx="486032" cy="481913"/>
            <a:chOff x="5585255" y="4176582"/>
            <a:chExt cx="486032" cy="481913"/>
          </a:xfrm>
        </p:grpSpPr>
        <p:sp>
          <p:nvSpPr>
            <p:cNvPr id="78" name="Oval 77">
              <a:extLst>
                <a:ext uri="{FF2B5EF4-FFF2-40B4-BE49-F238E27FC236}">
                  <a16:creationId xmlns:a16="http://schemas.microsoft.com/office/drawing/2014/main" id="{BEDA8DDB-3FA2-446A-B285-B1CF54E7CBB4}"/>
                </a:ext>
              </a:extLst>
            </p:cNvPr>
            <p:cNvSpPr/>
            <p:nvPr/>
          </p:nvSpPr>
          <p:spPr bwMode="auto">
            <a:xfrm>
              <a:off x="5585255" y="4176582"/>
              <a:ext cx="486032" cy="481913"/>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fr-FR" sz="2000">
                <a:solidFill>
                  <a:schemeClr val="bg1"/>
                </a:solidFill>
                <a:ea typeface="Segoe UI" pitchFamily="34" charset="0"/>
                <a:cs typeface="Segoe UI" pitchFamily="34" charset="0"/>
              </a:endParaRPr>
            </a:p>
          </p:txBody>
        </p:sp>
        <p:sp>
          <p:nvSpPr>
            <p:cNvPr id="79" name="TextBox 78">
              <a:extLst>
                <a:ext uri="{FF2B5EF4-FFF2-40B4-BE49-F238E27FC236}">
                  <a16:creationId xmlns:a16="http://schemas.microsoft.com/office/drawing/2014/main" id="{D7A1E14A-E348-4EF4-B7D8-E1B50477B7D0}"/>
                </a:ext>
              </a:extLst>
            </p:cNvPr>
            <p:cNvSpPr txBox="1"/>
            <p:nvPr/>
          </p:nvSpPr>
          <p:spPr>
            <a:xfrm>
              <a:off x="5762828" y="4263651"/>
              <a:ext cx="271849" cy="307777"/>
            </a:xfrm>
            <a:prstGeom prst="rect">
              <a:avLst/>
            </a:prstGeom>
            <a:noFill/>
          </p:spPr>
          <p:txBody>
            <a:bodyPr wrap="square" lIns="0" tIns="0" rIns="0" bIns="0" rtlCol="0">
              <a:spAutoFit/>
            </a:bodyPr>
            <a:lstStyle/>
            <a:p>
              <a:pPr algn="l"/>
              <a:r>
                <a:rPr lang="fr-FR" sz="2000">
                  <a:solidFill>
                    <a:schemeClr val="bg1"/>
                  </a:solidFill>
                </a:rPr>
                <a:t>3</a:t>
              </a:r>
            </a:p>
          </p:txBody>
        </p:sp>
      </p:grpSp>
      <p:grpSp>
        <p:nvGrpSpPr>
          <p:cNvPr id="80" name="Group 79">
            <a:extLst>
              <a:ext uri="{FF2B5EF4-FFF2-40B4-BE49-F238E27FC236}">
                <a16:creationId xmlns:a16="http://schemas.microsoft.com/office/drawing/2014/main" id="{910735BA-6A64-477D-A950-8035B51E1EC1}"/>
              </a:ext>
            </a:extLst>
          </p:cNvPr>
          <p:cNvGrpSpPr/>
          <p:nvPr/>
        </p:nvGrpSpPr>
        <p:grpSpPr>
          <a:xfrm>
            <a:off x="578378" y="2634367"/>
            <a:ext cx="486032" cy="481913"/>
            <a:chOff x="5585255" y="4176582"/>
            <a:chExt cx="486032" cy="481913"/>
          </a:xfrm>
        </p:grpSpPr>
        <p:sp>
          <p:nvSpPr>
            <p:cNvPr id="81" name="Oval 80">
              <a:extLst>
                <a:ext uri="{FF2B5EF4-FFF2-40B4-BE49-F238E27FC236}">
                  <a16:creationId xmlns:a16="http://schemas.microsoft.com/office/drawing/2014/main" id="{5326C990-C38B-44C2-A3E5-8FD1281DDB72}"/>
                </a:ext>
              </a:extLst>
            </p:cNvPr>
            <p:cNvSpPr/>
            <p:nvPr/>
          </p:nvSpPr>
          <p:spPr bwMode="auto">
            <a:xfrm>
              <a:off x="5585255" y="4176582"/>
              <a:ext cx="486032" cy="481913"/>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fr-FR" sz="2000">
                <a:solidFill>
                  <a:schemeClr val="bg1"/>
                </a:solidFill>
                <a:ea typeface="Segoe UI" pitchFamily="34" charset="0"/>
                <a:cs typeface="Segoe UI" pitchFamily="34" charset="0"/>
              </a:endParaRPr>
            </a:p>
          </p:txBody>
        </p:sp>
        <p:sp>
          <p:nvSpPr>
            <p:cNvPr id="82" name="TextBox 81">
              <a:extLst>
                <a:ext uri="{FF2B5EF4-FFF2-40B4-BE49-F238E27FC236}">
                  <a16:creationId xmlns:a16="http://schemas.microsoft.com/office/drawing/2014/main" id="{2FDB53B8-7324-43D0-B585-5E7C5F9883D5}"/>
                </a:ext>
              </a:extLst>
            </p:cNvPr>
            <p:cNvSpPr txBox="1"/>
            <p:nvPr/>
          </p:nvSpPr>
          <p:spPr>
            <a:xfrm>
              <a:off x="5762828" y="4263651"/>
              <a:ext cx="271849" cy="307777"/>
            </a:xfrm>
            <a:prstGeom prst="rect">
              <a:avLst/>
            </a:prstGeom>
            <a:noFill/>
          </p:spPr>
          <p:txBody>
            <a:bodyPr wrap="square" lIns="0" tIns="0" rIns="0" bIns="0" rtlCol="0">
              <a:spAutoFit/>
            </a:bodyPr>
            <a:lstStyle/>
            <a:p>
              <a:pPr algn="l"/>
              <a:r>
                <a:rPr lang="fr-FR" sz="2000">
                  <a:solidFill>
                    <a:schemeClr val="bg1"/>
                  </a:solidFill>
                </a:rPr>
                <a:t>4</a:t>
              </a:r>
            </a:p>
          </p:txBody>
        </p:sp>
      </p:grpSp>
      <p:grpSp>
        <p:nvGrpSpPr>
          <p:cNvPr id="83" name="Group 82">
            <a:extLst>
              <a:ext uri="{FF2B5EF4-FFF2-40B4-BE49-F238E27FC236}">
                <a16:creationId xmlns:a16="http://schemas.microsoft.com/office/drawing/2014/main" id="{340EAD7F-60D4-4D9F-A5B0-16548D932DCA}"/>
              </a:ext>
            </a:extLst>
          </p:cNvPr>
          <p:cNvGrpSpPr/>
          <p:nvPr/>
        </p:nvGrpSpPr>
        <p:grpSpPr>
          <a:xfrm>
            <a:off x="7998314" y="820277"/>
            <a:ext cx="486032" cy="481913"/>
            <a:chOff x="5585255" y="4176582"/>
            <a:chExt cx="486032" cy="481913"/>
          </a:xfrm>
        </p:grpSpPr>
        <p:sp>
          <p:nvSpPr>
            <p:cNvPr id="84" name="Oval 83">
              <a:extLst>
                <a:ext uri="{FF2B5EF4-FFF2-40B4-BE49-F238E27FC236}">
                  <a16:creationId xmlns:a16="http://schemas.microsoft.com/office/drawing/2014/main" id="{9FAEB094-B5AD-4DC1-8BCD-C79F36284769}"/>
                </a:ext>
              </a:extLst>
            </p:cNvPr>
            <p:cNvSpPr/>
            <p:nvPr/>
          </p:nvSpPr>
          <p:spPr bwMode="auto">
            <a:xfrm>
              <a:off x="5585255" y="4176582"/>
              <a:ext cx="486032" cy="481913"/>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fr-FR" sz="2000">
                <a:solidFill>
                  <a:schemeClr val="bg1"/>
                </a:solidFill>
                <a:ea typeface="Segoe UI" pitchFamily="34" charset="0"/>
                <a:cs typeface="Segoe UI" pitchFamily="34" charset="0"/>
              </a:endParaRPr>
            </a:p>
          </p:txBody>
        </p:sp>
        <p:sp>
          <p:nvSpPr>
            <p:cNvPr id="85" name="TextBox 84">
              <a:extLst>
                <a:ext uri="{FF2B5EF4-FFF2-40B4-BE49-F238E27FC236}">
                  <a16:creationId xmlns:a16="http://schemas.microsoft.com/office/drawing/2014/main" id="{DC551DAF-23FA-4EF8-8641-6316BC569C49}"/>
                </a:ext>
              </a:extLst>
            </p:cNvPr>
            <p:cNvSpPr txBox="1"/>
            <p:nvPr/>
          </p:nvSpPr>
          <p:spPr>
            <a:xfrm>
              <a:off x="5762828" y="4263651"/>
              <a:ext cx="271849" cy="307777"/>
            </a:xfrm>
            <a:prstGeom prst="rect">
              <a:avLst/>
            </a:prstGeom>
            <a:noFill/>
          </p:spPr>
          <p:txBody>
            <a:bodyPr wrap="square" lIns="0" tIns="0" rIns="0" bIns="0" rtlCol="0">
              <a:spAutoFit/>
            </a:bodyPr>
            <a:lstStyle/>
            <a:p>
              <a:pPr algn="l"/>
              <a:r>
                <a:rPr lang="fr-FR" sz="2000">
                  <a:solidFill>
                    <a:schemeClr val="bg1"/>
                  </a:solidFill>
                </a:rPr>
                <a:t>2</a:t>
              </a:r>
            </a:p>
          </p:txBody>
        </p:sp>
      </p:grpSp>
      <p:grpSp>
        <p:nvGrpSpPr>
          <p:cNvPr id="86" name="Group 85">
            <a:extLst>
              <a:ext uri="{FF2B5EF4-FFF2-40B4-BE49-F238E27FC236}">
                <a16:creationId xmlns:a16="http://schemas.microsoft.com/office/drawing/2014/main" id="{44174553-6E6B-4D65-B3B8-CC71D944F79B}"/>
              </a:ext>
            </a:extLst>
          </p:cNvPr>
          <p:cNvGrpSpPr/>
          <p:nvPr/>
        </p:nvGrpSpPr>
        <p:grpSpPr>
          <a:xfrm>
            <a:off x="3354994" y="5823624"/>
            <a:ext cx="1196161" cy="683955"/>
            <a:chOff x="588263" y="5686369"/>
            <a:chExt cx="1196161" cy="683955"/>
          </a:xfrm>
        </p:grpSpPr>
        <p:grpSp>
          <p:nvGrpSpPr>
            <p:cNvPr id="87" name="Group 86">
              <a:extLst>
                <a:ext uri="{FF2B5EF4-FFF2-40B4-BE49-F238E27FC236}">
                  <a16:creationId xmlns:a16="http://schemas.microsoft.com/office/drawing/2014/main" id="{57B3FC8F-10F8-4A34-AC19-942709729C0B}"/>
                </a:ext>
              </a:extLst>
            </p:cNvPr>
            <p:cNvGrpSpPr/>
            <p:nvPr/>
          </p:nvGrpSpPr>
          <p:grpSpPr>
            <a:xfrm>
              <a:off x="870547" y="5686369"/>
              <a:ext cx="439544" cy="406956"/>
              <a:chOff x="384515" y="5643324"/>
              <a:chExt cx="439544" cy="406956"/>
            </a:xfrm>
          </p:grpSpPr>
          <p:sp>
            <p:nvSpPr>
              <p:cNvPr id="89" name="Scroll: Vertical 76">
                <a:extLst>
                  <a:ext uri="{FF2B5EF4-FFF2-40B4-BE49-F238E27FC236}">
                    <a16:creationId xmlns:a16="http://schemas.microsoft.com/office/drawing/2014/main" id="{7A941086-9C32-4FCA-9AA1-D198BD02A2E8}"/>
                  </a:ext>
                </a:extLst>
              </p:cNvPr>
              <p:cNvSpPr/>
              <p:nvPr/>
            </p:nvSpPr>
            <p:spPr>
              <a:xfrm>
                <a:off x="384515" y="5643324"/>
                <a:ext cx="439544" cy="406956"/>
              </a:xfrm>
              <a:prstGeom prst="verticalScroll">
                <a:avLst/>
              </a:prstGeom>
              <a:solidFill>
                <a:srgbClr val="0078D4"/>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90" name="Rectangle 89">
                <a:extLst>
                  <a:ext uri="{FF2B5EF4-FFF2-40B4-BE49-F238E27FC236}">
                    <a16:creationId xmlns:a16="http://schemas.microsoft.com/office/drawing/2014/main" id="{AF115FC4-8C61-430D-83D3-DAF87DD3CCCD}"/>
                  </a:ext>
                </a:extLst>
              </p:cNvPr>
              <p:cNvSpPr/>
              <p:nvPr/>
            </p:nvSpPr>
            <p:spPr>
              <a:xfrm>
                <a:off x="384515" y="5748979"/>
                <a:ext cx="439544" cy="261610"/>
              </a:xfrm>
              <a:prstGeom prst="rect">
                <a:avLst/>
              </a:prstGeom>
              <a:noFill/>
            </p:spPr>
            <p:txBody>
              <a:bodyPr wrap="square">
                <a:spAutoFit/>
              </a:bodyPr>
              <a:lstStyle/>
              <a:p>
                <a:r>
                  <a:rPr lang="fr-FR" sz="1100" noProof="1">
                    <a:solidFill>
                      <a:schemeClr val="bg1"/>
                    </a:solidFill>
                  </a:rPr>
                  <a:t>JWT</a:t>
                </a:r>
                <a:endParaRPr lang="fr-FR" sz="1100">
                  <a:solidFill>
                    <a:schemeClr val="bg1"/>
                  </a:solidFill>
                </a:endParaRPr>
              </a:p>
            </p:txBody>
          </p:sp>
        </p:grpSp>
        <p:sp>
          <p:nvSpPr>
            <p:cNvPr id="88" name="Rectangle 87">
              <a:extLst>
                <a:ext uri="{FF2B5EF4-FFF2-40B4-BE49-F238E27FC236}">
                  <a16:creationId xmlns:a16="http://schemas.microsoft.com/office/drawing/2014/main" id="{EF06699A-857E-4E57-A34B-98B331C1EBD0}"/>
                </a:ext>
              </a:extLst>
            </p:cNvPr>
            <p:cNvSpPr/>
            <p:nvPr/>
          </p:nvSpPr>
          <p:spPr>
            <a:xfrm>
              <a:off x="588263" y="6093325"/>
              <a:ext cx="1196161" cy="276999"/>
            </a:xfrm>
            <a:prstGeom prst="rect">
              <a:avLst/>
            </a:prstGeom>
          </p:spPr>
          <p:txBody>
            <a:bodyPr wrap="none">
              <a:spAutoFit/>
            </a:bodyPr>
            <a:lstStyle/>
            <a:p>
              <a:pPr lvl="0" defTabSz="914400">
                <a:defRPr/>
              </a:pPr>
              <a:r>
                <a:rPr lang="en-US" sz="1200" b="1">
                  <a:solidFill>
                    <a:prstClr val="black"/>
                  </a:solidFill>
                </a:rPr>
                <a:t>Signed Claims</a:t>
              </a:r>
            </a:p>
          </p:txBody>
        </p:sp>
      </p:grpSp>
      <p:grpSp>
        <p:nvGrpSpPr>
          <p:cNvPr id="91" name="Group 90">
            <a:extLst>
              <a:ext uri="{FF2B5EF4-FFF2-40B4-BE49-F238E27FC236}">
                <a16:creationId xmlns:a16="http://schemas.microsoft.com/office/drawing/2014/main" id="{5417FEF4-8581-4C91-82CF-2D9D0FA1552D}"/>
              </a:ext>
            </a:extLst>
          </p:cNvPr>
          <p:cNvGrpSpPr/>
          <p:nvPr/>
        </p:nvGrpSpPr>
        <p:grpSpPr>
          <a:xfrm>
            <a:off x="2407204" y="2184778"/>
            <a:ext cx="1071033" cy="284077"/>
            <a:chOff x="2433113" y="2098700"/>
            <a:chExt cx="1071033" cy="284077"/>
          </a:xfrm>
        </p:grpSpPr>
        <p:pic>
          <p:nvPicPr>
            <p:cNvPr id="92" name="Graphic 44">
              <a:extLst>
                <a:ext uri="{FF2B5EF4-FFF2-40B4-BE49-F238E27FC236}">
                  <a16:creationId xmlns:a16="http://schemas.microsoft.com/office/drawing/2014/main" id="{706D00C0-2A54-4C30-93EC-313D4DF31D1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133575" y="2098700"/>
              <a:ext cx="284075" cy="284077"/>
            </a:xfrm>
            <a:prstGeom prst="rect">
              <a:avLst/>
            </a:prstGeom>
          </p:spPr>
        </p:pic>
        <p:sp>
          <p:nvSpPr>
            <p:cNvPr id="93" name="Rectangle 92">
              <a:extLst>
                <a:ext uri="{FF2B5EF4-FFF2-40B4-BE49-F238E27FC236}">
                  <a16:creationId xmlns:a16="http://schemas.microsoft.com/office/drawing/2014/main" id="{4431E2D5-8A62-4DC1-85E7-9E36B013D774}"/>
                </a:ext>
              </a:extLst>
            </p:cNvPr>
            <p:cNvSpPr/>
            <p:nvPr/>
          </p:nvSpPr>
          <p:spPr>
            <a:xfrm>
              <a:off x="2433113" y="2108413"/>
              <a:ext cx="1071033" cy="253916"/>
            </a:xfrm>
            <a:prstGeom prst="rect">
              <a:avLst/>
            </a:prstGeom>
          </p:spPr>
          <p:txBody>
            <a:bodyPr wrap="square">
              <a:spAutoFit/>
            </a:bodyPr>
            <a:lstStyle/>
            <a:p>
              <a:r>
                <a:rPr lang="en-US" sz="1050"/>
                <a:t>Private cert</a:t>
              </a:r>
              <a:endParaRPr lang="fr-FR" sz="1050"/>
            </a:p>
          </p:txBody>
        </p:sp>
      </p:grpSp>
      <p:grpSp>
        <p:nvGrpSpPr>
          <p:cNvPr id="94" name="Groupe 13">
            <a:extLst>
              <a:ext uri="{FF2B5EF4-FFF2-40B4-BE49-F238E27FC236}">
                <a16:creationId xmlns:a16="http://schemas.microsoft.com/office/drawing/2014/main" id="{2FB475ED-9DD1-44A0-A232-7BA4825DB9D7}"/>
              </a:ext>
            </a:extLst>
          </p:cNvPr>
          <p:cNvGrpSpPr/>
          <p:nvPr/>
        </p:nvGrpSpPr>
        <p:grpSpPr>
          <a:xfrm>
            <a:off x="178062" y="3157025"/>
            <a:ext cx="1178971" cy="265496"/>
            <a:chOff x="2085137" y="2204774"/>
            <a:chExt cx="1397378" cy="339652"/>
          </a:xfrm>
        </p:grpSpPr>
        <p:pic>
          <p:nvPicPr>
            <p:cNvPr id="95" name="Graphic 44">
              <a:extLst>
                <a:ext uri="{FF2B5EF4-FFF2-40B4-BE49-F238E27FC236}">
                  <a16:creationId xmlns:a16="http://schemas.microsoft.com/office/drawing/2014/main" id="{EAEAA6ED-7ECB-4631-9945-DE6632F1F29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085137" y="2204774"/>
              <a:ext cx="322163" cy="322163"/>
            </a:xfrm>
            <a:prstGeom prst="rect">
              <a:avLst/>
            </a:prstGeom>
          </p:spPr>
        </p:pic>
        <p:sp>
          <p:nvSpPr>
            <p:cNvPr id="96" name="Rectangle 95">
              <a:extLst>
                <a:ext uri="{FF2B5EF4-FFF2-40B4-BE49-F238E27FC236}">
                  <a16:creationId xmlns:a16="http://schemas.microsoft.com/office/drawing/2014/main" id="{531ECB86-13B2-4425-B52B-5266D5C1696A}"/>
                </a:ext>
              </a:extLst>
            </p:cNvPr>
            <p:cNvSpPr/>
            <p:nvPr/>
          </p:nvSpPr>
          <p:spPr>
            <a:xfrm>
              <a:off x="2267883" y="2219589"/>
              <a:ext cx="1214632" cy="324837"/>
            </a:xfrm>
            <a:prstGeom prst="rect">
              <a:avLst/>
            </a:prstGeom>
          </p:spPr>
          <p:txBody>
            <a:bodyPr wrap="square">
              <a:spAutoFit/>
            </a:bodyPr>
            <a:lstStyle/>
            <a:p>
              <a:r>
                <a:rPr lang="en-US" sz="1050"/>
                <a:t>Public cert</a:t>
              </a:r>
              <a:endParaRPr lang="fr-FR" sz="1050"/>
            </a:p>
          </p:txBody>
        </p:sp>
      </p:grpSp>
      <p:grpSp>
        <p:nvGrpSpPr>
          <p:cNvPr id="97" name="Groupe 13">
            <a:extLst>
              <a:ext uri="{FF2B5EF4-FFF2-40B4-BE49-F238E27FC236}">
                <a16:creationId xmlns:a16="http://schemas.microsoft.com/office/drawing/2014/main" id="{792107A9-9F1A-4E69-AD23-CA7F53CD4EFD}"/>
              </a:ext>
            </a:extLst>
          </p:cNvPr>
          <p:cNvGrpSpPr/>
          <p:nvPr/>
        </p:nvGrpSpPr>
        <p:grpSpPr>
          <a:xfrm>
            <a:off x="5147083" y="5929279"/>
            <a:ext cx="1178971" cy="265496"/>
            <a:chOff x="2085137" y="2204774"/>
            <a:chExt cx="1397378" cy="339652"/>
          </a:xfrm>
        </p:grpSpPr>
        <p:pic>
          <p:nvPicPr>
            <p:cNvPr id="98" name="Graphic 44">
              <a:extLst>
                <a:ext uri="{FF2B5EF4-FFF2-40B4-BE49-F238E27FC236}">
                  <a16:creationId xmlns:a16="http://schemas.microsoft.com/office/drawing/2014/main" id="{57BC1A77-3975-4453-A06D-7B2CEBA0E0B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085137" y="2204774"/>
              <a:ext cx="322163" cy="322163"/>
            </a:xfrm>
            <a:prstGeom prst="rect">
              <a:avLst/>
            </a:prstGeom>
          </p:spPr>
        </p:pic>
        <p:sp>
          <p:nvSpPr>
            <p:cNvPr id="99" name="Rectangle 98">
              <a:extLst>
                <a:ext uri="{FF2B5EF4-FFF2-40B4-BE49-F238E27FC236}">
                  <a16:creationId xmlns:a16="http://schemas.microsoft.com/office/drawing/2014/main" id="{E3AB5DED-863D-47C8-8DDD-D1EDC43CECB0}"/>
                </a:ext>
              </a:extLst>
            </p:cNvPr>
            <p:cNvSpPr/>
            <p:nvPr/>
          </p:nvSpPr>
          <p:spPr>
            <a:xfrm>
              <a:off x="2267883" y="2219589"/>
              <a:ext cx="1214632" cy="324837"/>
            </a:xfrm>
            <a:prstGeom prst="rect">
              <a:avLst/>
            </a:prstGeom>
          </p:spPr>
          <p:txBody>
            <a:bodyPr wrap="square">
              <a:spAutoFit/>
            </a:bodyPr>
            <a:lstStyle/>
            <a:p>
              <a:r>
                <a:rPr lang="en-US" sz="1050"/>
                <a:t>Public cert</a:t>
              </a:r>
              <a:endParaRPr lang="fr-FR" sz="1050"/>
            </a:p>
          </p:txBody>
        </p:sp>
      </p:grpSp>
      <p:sp>
        <p:nvSpPr>
          <p:cNvPr id="100" name="Left-right Arrow 14">
            <a:extLst>
              <a:ext uri="{FF2B5EF4-FFF2-40B4-BE49-F238E27FC236}">
                <a16:creationId xmlns:a16="http://schemas.microsoft.com/office/drawing/2014/main" id="{2F74E7D9-362F-43BD-83CC-11430C835115}"/>
              </a:ext>
            </a:extLst>
          </p:cNvPr>
          <p:cNvSpPr/>
          <p:nvPr/>
        </p:nvSpPr>
        <p:spPr bwMode="auto">
          <a:xfrm>
            <a:off x="4542076" y="5937417"/>
            <a:ext cx="482459" cy="276998"/>
          </a:xfrm>
          <a:prstGeom prst="lef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fr-FR" sz="2000" err="1">
              <a:gradFill>
                <a:gsLst>
                  <a:gs pos="0">
                    <a:srgbClr val="FFFFFF"/>
                  </a:gs>
                  <a:gs pos="100000">
                    <a:srgbClr val="FFFFFF"/>
                  </a:gs>
                </a:gsLst>
                <a:lin ang="5400000" scaled="0"/>
              </a:gradFill>
              <a:ea typeface="Segoe UI" pitchFamily="34" charset="0"/>
              <a:cs typeface="Segoe UI" pitchFamily="34" charset="0"/>
            </a:endParaRPr>
          </a:p>
        </p:txBody>
      </p:sp>
      <p:sp>
        <p:nvSpPr>
          <p:cNvPr id="101" name="TextBox 100">
            <a:extLst>
              <a:ext uri="{FF2B5EF4-FFF2-40B4-BE49-F238E27FC236}">
                <a16:creationId xmlns:a16="http://schemas.microsoft.com/office/drawing/2014/main" id="{0E7BEBA7-E8AC-4754-BC86-EEDE1BF81EA3}"/>
              </a:ext>
            </a:extLst>
          </p:cNvPr>
          <p:cNvSpPr txBox="1"/>
          <p:nvPr/>
        </p:nvSpPr>
        <p:spPr>
          <a:xfrm flipH="1">
            <a:off x="4653636" y="5515847"/>
            <a:ext cx="328392" cy="307777"/>
          </a:xfrm>
          <a:prstGeom prst="rect">
            <a:avLst/>
          </a:prstGeom>
          <a:solidFill>
            <a:srgbClr val="00B050"/>
          </a:solidFill>
        </p:spPr>
        <p:txBody>
          <a:bodyPr wrap="square" lIns="0" tIns="0" rIns="0" bIns="0" rtlCol="0">
            <a:spAutoFit/>
          </a:bodyPr>
          <a:lstStyle/>
          <a:p>
            <a:pPr algn="l"/>
            <a:r>
              <a:rPr lang="fr-FR" sz="2000"/>
              <a:t>✅</a:t>
            </a:r>
          </a:p>
        </p:txBody>
      </p:sp>
      <p:sp>
        <p:nvSpPr>
          <p:cNvPr id="102" name="TextBox 101">
            <a:extLst>
              <a:ext uri="{FF2B5EF4-FFF2-40B4-BE49-F238E27FC236}">
                <a16:creationId xmlns:a16="http://schemas.microsoft.com/office/drawing/2014/main" id="{A4C75DC0-FBD0-4B00-BA8A-74DDA7439EE9}"/>
              </a:ext>
            </a:extLst>
          </p:cNvPr>
          <p:cNvSpPr txBox="1"/>
          <p:nvPr/>
        </p:nvSpPr>
        <p:spPr>
          <a:xfrm>
            <a:off x="2613339" y="6615756"/>
            <a:ext cx="4486228" cy="215444"/>
          </a:xfrm>
          <a:prstGeom prst="rect">
            <a:avLst/>
          </a:prstGeom>
          <a:noFill/>
        </p:spPr>
        <p:txBody>
          <a:bodyPr wrap="none" lIns="0" tIns="0" rIns="0" bIns="0" rtlCol="0">
            <a:spAutoFit/>
          </a:bodyPr>
          <a:lstStyle/>
          <a:p>
            <a:pPr algn="l"/>
            <a:r>
              <a:rPr lang="en-US" sz="1400"/>
              <a:t>JWT signature checked with publicly accessible AAS cert </a:t>
            </a:r>
          </a:p>
        </p:txBody>
      </p:sp>
      <p:sp>
        <p:nvSpPr>
          <p:cNvPr id="103" name="TextBox 102">
            <a:extLst>
              <a:ext uri="{FF2B5EF4-FFF2-40B4-BE49-F238E27FC236}">
                <a16:creationId xmlns:a16="http://schemas.microsoft.com/office/drawing/2014/main" id="{B1B42F76-7963-49FA-B235-116A97E98A5E}"/>
              </a:ext>
            </a:extLst>
          </p:cNvPr>
          <p:cNvSpPr txBox="1"/>
          <p:nvPr/>
        </p:nvSpPr>
        <p:spPr>
          <a:xfrm>
            <a:off x="6070091" y="1930879"/>
            <a:ext cx="128240" cy="307777"/>
          </a:xfrm>
          <a:prstGeom prst="rect">
            <a:avLst/>
          </a:prstGeom>
          <a:noFill/>
        </p:spPr>
        <p:txBody>
          <a:bodyPr wrap="none" lIns="0" tIns="0" rIns="0" bIns="0" rtlCol="0">
            <a:spAutoFit/>
          </a:bodyPr>
          <a:lstStyle/>
          <a:p>
            <a:pPr algn="l"/>
            <a:r>
              <a:rPr lang="fr-FR" sz="2000">
                <a:gradFill>
                  <a:gsLst>
                    <a:gs pos="2917">
                      <a:schemeClr val="tx1"/>
                    </a:gs>
                    <a:gs pos="30000">
                      <a:schemeClr val="tx1"/>
                    </a:gs>
                  </a:gsLst>
                  <a:lin ang="5400000" scaled="0"/>
                </a:gradFill>
              </a:rPr>
              <a:t>+</a:t>
            </a:r>
          </a:p>
        </p:txBody>
      </p:sp>
      <p:sp>
        <p:nvSpPr>
          <p:cNvPr id="104" name="TextBox 103">
            <a:extLst>
              <a:ext uri="{FF2B5EF4-FFF2-40B4-BE49-F238E27FC236}">
                <a16:creationId xmlns:a16="http://schemas.microsoft.com/office/drawing/2014/main" id="{8BF0070F-90CE-4FD2-8FA5-276DDCBAC487}"/>
              </a:ext>
            </a:extLst>
          </p:cNvPr>
          <p:cNvSpPr txBox="1"/>
          <p:nvPr/>
        </p:nvSpPr>
        <p:spPr>
          <a:xfrm>
            <a:off x="6239955" y="2003846"/>
            <a:ext cx="1324758" cy="184666"/>
          </a:xfrm>
          <a:prstGeom prst="rect">
            <a:avLst/>
          </a:prstGeom>
          <a:noFill/>
        </p:spPr>
        <p:txBody>
          <a:bodyPr wrap="square" lIns="0" tIns="0" rIns="0" bIns="0" rtlCol="0">
            <a:spAutoFit/>
          </a:bodyPr>
          <a:lstStyle/>
          <a:p>
            <a:pPr algn="l"/>
            <a:r>
              <a:rPr lang="fr-FR" sz="1200" err="1">
                <a:solidFill>
                  <a:srgbClr val="FFC000"/>
                </a:solidFill>
                <a:latin typeface="Arial" panose="020B0604020202020204" pitchFamily="34" charset="0"/>
                <a:cs typeface="Arial" panose="020B0604020202020204" pitchFamily="34" charset="0"/>
              </a:rPr>
              <a:t>EnclaveHeldData</a:t>
            </a:r>
            <a:endParaRPr lang="fr-FR" sz="1200">
              <a:solidFill>
                <a:srgbClr val="FFC000"/>
              </a:solidFill>
              <a:latin typeface="Arial" panose="020B0604020202020204" pitchFamily="34" charset="0"/>
              <a:cs typeface="Arial" panose="020B0604020202020204" pitchFamily="34" charset="0"/>
            </a:endParaRPr>
          </a:p>
        </p:txBody>
      </p:sp>
      <p:grpSp>
        <p:nvGrpSpPr>
          <p:cNvPr id="105" name="Group 104">
            <a:extLst>
              <a:ext uri="{FF2B5EF4-FFF2-40B4-BE49-F238E27FC236}">
                <a16:creationId xmlns:a16="http://schemas.microsoft.com/office/drawing/2014/main" id="{A38D097F-894C-4264-8136-3CC9769DF36E}"/>
              </a:ext>
            </a:extLst>
          </p:cNvPr>
          <p:cNvGrpSpPr/>
          <p:nvPr/>
        </p:nvGrpSpPr>
        <p:grpSpPr>
          <a:xfrm>
            <a:off x="8237781" y="3463221"/>
            <a:ext cx="3126259" cy="3126842"/>
            <a:chOff x="5906529" y="3552673"/>
            <a:chExt cx="3126259" cy="3467659"/>
          </a:xfrm>
        </p:grpSpPr>
        <p:pic>
          <p:nvPicPr>
            <p:cNvPr id="106" name="Picture 2">
              <a:extLst>
                <a:ext uri="{FF2B5EF4-FFF2-40B4-BE49-F238E27FC236}">
                  <a16:creationId xmlns:a16="http://schemas.microsoft.com/office/drawing/2014/main" id="{405A10B9-6F82-4605-8804-A5F9C255985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298" t="9439" r="6100" b="7508"/>
            <a:stretch/>
          </p:blipFill>
          <p:spPr bwMode="auto">
            <a:xfrm>
              <a:off x="5906529" y="3552673"/>
              <a:ext cx="3126259" cy="3467659"/>
            </a:xfrm>
            <a:prstGeom prst="rect">
              <a:avLst/>
            </a:prstGeom>
            <a:noFill/>
            <a:extLst>
              <a:ext uri="{909E8E84-426E-40DD-AFC4-6F175D3DCCD1}">
                <a14:hiddenFill xmlns:a14="http://schemas.microsoft.com/office/drawing/2010/main">
                  <a:solidFill>
                    <a:srgbClr val="FFFFFF"/>
                  </a:solidFill>
                </a14:hiddenFill>
              </a:ext>
            </a:extLst>
          </p:spPr>
        </p:pic>
        <p:sp>
          <p:nvSpPr>
            <p:cNvPr id="107" name="TextBox 106">
              <a:extLst>
                <a:ext uri="{FF2B5EF4-FFF2-40B4-BE49-F238E27FC236}">
                  <a16:creationId xmlns:a16="http://schemas.microsoft.com/office/drawing/2014/main" id="{07AF1522-60AD-4A81-91D4-306F175030B8}"/>
                </a:ext>
              </a:extLst>
            </p:cNvPr>
            <p:cNvSpPr txBox="1"/>
            <p:nvPr/>
          </p:nvSpPr>
          <p:spPr>
            <a:xfrm>
              <a:off x="6105982" y="3649722"/>
              <a:ext cx="2727352" cy="2815918"/>
            </a:xfrm>
            <a:prstGeom prst="rect">
              <a:avLst/>
            </a:prstGeom>
            <a:noFill/>
          </p:spPr>
          <p:txBody>
            <a:bodyPr wrap="square" lIns="0" tIns="0" rIns="0" bIns="0" rtlCol="0">
              <a:spAutoFit/>
            </a:bodyPr>
            <a:lstStyle/>
            <a:p>
              <a:pPr algn="l"/>
              <a:r>
                <a:rPr lang="fr-FR" sz="900">
                  <a:gradFill>
                    <a:gsLst>
                      <a:gs pos="2917">
                        <a:schemeClr val="tx1"/>
                      </a:gs>
                      <a:gs pos="30000">
                        <a:schemeClr val="tx1"/>
                      </a:gs>
                    </a:gsLst>
                    <a:lin ang="5400000" scaled="0"/>
                  </a:gradFill>
                  <a:latin typeface="Arial" panose="020B0604020202020204" pitchFamily="34" charset="0"/>
                  <a:cs typeface="Arial" panose="020B0604020202020204" pitchFamily="34" charset="0"/>
                </a:rPr>
                <a:t>{</a:t>
              </a:r>
            </a:p>
            <a:p>
              <a:r>
                <a:rPr lang="fr-FR" sz="900">
                  <a:gradFill>
                    <a:gsLst>
                      <a:gs pos="2917">
                        <a:schemeClr val="tx1"/>
                      </a:gs>
                      <a:gs pos="30000">
                        <a:schemeClr val="tx1"/>
                      </a:gs>
                    </a:gsLst>
                    <a:lin ang="5400000" scaled="0"/>
                  </a:gradFill>
                  <a:latin typeface="Arial" panose="020B0604020202020204" pitchFamily="34" charset="0"/>
                  <a:cs typeface="Arial" panose="020B0604020202020204" pitchFamily="34" charset="0"/>
                </a:rPr>
                <a:t>  </a:t>
              </a:r>
              <a:r>
                <a:rPr lang="fr-FR" sz="900">
                  <a:latin typeface="Arial" panose="020B0604020202020204" pitchFamily="34" charset="0"/>
                  <a:cs typeface="Arial" panose="020B0604020202020204" pitchFamily="34" charset="0"/>
                </a:rPr>
                <a:t>"</a:t>
              </a:r>
              <a:r>
                <a:rPr lang="fr-FR" sz="900" err="1">
                  <a:latin typeface="Arial" panose="020B0604020202020204" pitchFamily="34" charset="0"/>
                  <a:cs typeface="Arial" panose="020B0604020202020204" pitchFamily="34" charset="0"/>
                </a:rPr>
                <a:t>typ</a:t>
              </a:r>
              <a:r>
                <a:rPr lang="fr-FR" sz="900">
                  <a:latin typeface="Arial" panose="020B0604020202020204" pitchFamily="34" charset="0"/>
                  <a:cs typeface="Arial" panose="020B0604020202020204" pitchFamily="34" charset="0"/>
                </a:rPr>
                <a:t>": "JWT"</a:t>
              </a:r>
            </a:p>
            <a:p>
              <a:r>
                <a:rPr lang="fr-FR" sz="900">
                  <a:gradFill>
                    <a:gsLst>
                      <a:gs pos="2917">
                        <a:schemeClr val="tx1"/>
                      </a:gs>
                      <a:gs pos="30000">
                        <a:schemeClr val="tx1"/>
                      </a:gs>
                    </a:gsLst>
                    <a:lin ang="5400000" scaled="0"/>
                  </a:gradFill>
                  <a:latin typeface="Arial" panose="020B0604020202020204" pitchFamily="34" charset="0"/>
                  <a:cs typeface="Arial" panose="020B0604020202020204" pitchFamily="34" charset="0"/>
                </a:rPr>
                <a:t>…</a:t>
              </a:r>
              <a:br>
                <a:rPr lang="fr-FR" sz="900">
                  <a:gradFill>
                    <a:gsLst>
                      <a:gs pos="2917">
                        <a:schemeClr val="tx1"/>
                      </a:gs>
                      <a:gs pos="30000">
                        <a:schemeClr val="tx1"/>
                      </a:gs>
                    </a:gsLst>
                    <a:lin ang="5400000" scaled="0"/>
                  </a:gradFill>
                  <a:latin typeface="Arial" panose="020B0604020202020204" pitchFamily="34" charset="0"/>
                  <a:cs typeface="Arial" panose="020B0604020202020204" pitchFamily="34" charset="0"/>
                </a:rPr>
              </a:br>
              <a:r>
                <a:rPr lang="fr-FR" sz="900">
                  <a:gradFill>
                    <a:gsLst>
                      <a:gs pos="2917">
                        <a:schemeClr val="tx1"/>
                      </a:gs>
                      <a:gs pos="30000">
                        <a:schemeClr val="tx1"/>
                      </a:gs>
                    </a:gsLst>
                    <a:lin ang="5400000" scaled="0"/>
                  </a:gradFill>
                  <a:latin typeface="Arial" panose="020B0604020202020204" pitchFamily="34" charset="0"/>
                  <a:cs typeface="Arial" panose="020B0604020202020204" pitchFamily="34" charset="0"/>
                </a:rPr>
                <a:t>}</a:t>
              </a:r>
            </a:p>
            <a:p>
              <a:r>
                <a:rPr lang="fr-FR" sz="900">
                  <a:gradFill>
                    <a:gsLst>
                      <a:gs pos="2917">
                        <a:schemeClr val="tx1"/>
                      </a:gs>
                      <a:gs pos="30000">
                        <a:schemeClr val="tx1"/>
                      </a:gs>
                    </a:gsLst>
                    <a:lin ang="5400000" scaled="0"/>
                  </a:gradFill>
                  <a:latin typeface="Arial" panose="020B0604020202020204" pitchFamily="34" charset="0"/>
                  <a:cs typeface="Arial" panose="020B0604020202020204" pitchFamily="34" charset="0"/>
                </a:rPr>
                <a:t>{</a:t>
              </a:r>
            </a:p>
            <a:p>
              <a:r>
                <a:rPr lang="fr-FR" sz="900">
                  <a:gradFill>
                    <a:gsLst>
                      <a:gs pos="2917">
                        <a:schemeClr val="tx1"/>
                      </a:gs>
                      <a:gs pos="30000">
                        <a:schemeClr val="tx1"/>
                      </a:gs>
                    </a:gsLst>
                    <a:lin ang="5400000" scaled="0"/>
                  </a:gradFill>
                  <a:latin typeface="Arial" panose="020B0604020202020204" pitchFamily="34" charset="0"/>
                  <a:cs typeface="Arial" panose="020B0604020202020204" pitchFamily="34" charset="0"/>
                </a:rPr>
                <a:t>  …</a:t>
              </a:r>
            </a:p>
            <a:p>
              <a:r>
                <a:rPr lang="fr-FR" sz="900">
                  <a:solidFill>
                    <a:schemeClr val="accent3">
                      <a:lumMod val="40000"/>
                      <a:lumOff val="60000"/>
                    </a:schemeClr>
                  </a:solidFill>
                  <a:latin typeface="Arial" panose="020B0604020202020204" pitchFamily="34" charset="0"/>
                  <a:cs typeface="Arial" panose="020B0604020202020204" pitchFamily="34" charset="0"/>
                </a:rPr>
                <a:t>  </a:t>
              </a:r>
              <a:r>
                <a:rPr lang="fr-FR" sz="900">
                  <a:solidFill>
                    <a:schemeClr val="accent4"/>
                  </a:solidFill>
                  <a:latin typeface="Arial" panose="020B0604020202020204" pitchFamily="34" charset="0"/>
                  <a:cs typeface="Arial" panose="020B0604020202020204" pitchFamily="34" charset="0"/>
                </a:rPr>
                <a:t>"</a:t>
              </a:r>
              <a:r>
                <a:rPr lang="fr-FR" sz="900" err="1">
                  <a:solidFill>
                    <a:schemeClr val="accent4"/>
                  </a:solidFill>
                  <a:latin typeface="Arial" panose="020B0604020202020204" pitchFamily="34" charset="0"/>
                  <a:cs typeface="Arial" panose="020B0604020202020204" pitchFamily="34" charset="0"/>
                </a:rPr>
                <a:t>aas-ehd</a:t>
              </a:r>
              <a:r>
                <a:rPr lang="fr-FR" sz="900">
                  <a:solidFill>
                    <a:schemeClr val="accent4"/>
                  </a:solidFill>
                  <a:latin typeface="Arial" panose="020B0604020202020204" pitchFamily="34" charset="0"/>
                  <a:cs typeface="Arial" panose="020B0604020202020204" pitchFamily="34" charset="0"/>
                </a:rPr>
                <a:t>": "LS0tL… tLS0tCg",</a:t>
              </a:r>
              <a:br>
                <a:rPr lang="fr-FR" sz="900">
                  <a:gradFill>
                    <a:gsLst>
                      <a:gs pos="2917">
                        <a:schemeClr val="tx1"/>
                      </a:gs>
                      <a:gs pos="30000">
                        <a:schemeClr val="tx1"/>
                      </a:gs>
                    </a:gsLst>
                    <a:lin ang="5400000" scaled="0"/>
                  </a:gradFill>
                  <a:latin typeface="Arial" panose="020B0604020202020204" pitchFamily="34" charset="0"/>
                  <a:cs typeface="Arial" panose="020B0604020202020204" pitchFamily="34" charset="0"/>
                </a:rPr>
              </a:br>
              <a:r>
                <a:rPr lang="fr-FR" sz="900">
                  <a:gradFill>
                    <a:gsLst>
                      <a:gs pos="2917">
                        <a:schemeClr val="tx1"/>
                      </a:gs>
                      <a:gs pos="30000">
                        <a:schemeClr val="tx1"/>
                      </a:gs>
                    </a:gsLst>
                    <a:lin ang="5400000" scaled="0"/>
                  </a:gradFill>
                  <a:latin typeface="Arial" panose="020B0604020202020204" pitchFamily="34" charset="0"/>
                  <a:cs typeface="Arial" panose="020B0604020202020204" pitchFamily="34" charset="0"/>
                </a:rPr>
                <a:t>  </a:t>
              </a:r>
              <a:r>
                <a:rPr lang="fr-FR" sz="900">
                  <a:solidFill>
                    <a:srgbClr val="FF0000"/>
                  </a:solidFill>
                  <a:latin typeface="Arial" panose="020B0604020202020204" pitchFamily="34" charset="0"/>
                  <a:cs typeface="Arial" panose="020B0604020202020204" pitchFamily="34" charset="0"/>
                </a:rPr>
                <a:t>"</a:t>
              </a:r>
              <a:r>
                <a:rPr lang="fr-FR" sz="900" err="1">
                  <a:solidFill>
                    <a:srgbClr val="FF0000"/>
                  </a:solidFill>
                  <a:latin typeface="Arial" panose="020B0604020202020204" pitchFamily="34" charset="0"/>
                  <a:cs typeface="Arial" panose="020B0604020202020204" pitchFamily="34" charset="0"/>
                </a:rPr>
                <a:t>sgx-mrenclave</a:t>
              </a:r>
              <a:r>
                <a:rPr lang="fr-FR" sz="900">
                  <a:solidFill>
                    <a:srgbClr val="FF0000"/>
                  </a:solidFill>
                  <a:latin typeface="Arial" panose="020B0604020202020204" pitchFamily="34" charset="0"/>
                  <a:cs typeface="Arial" panose="020B0604020202020204" pitchFamily="34" charset="0"/>
                </a:rPr>
                <a:t>" : "52ow4…qnd9q",</a:t>
              </a:r>
            </a:p>
            <a:p>
              <a:r>
                <a:rPr lang="fr-FR" sz="900">
                  <a:solidFill>
                    <a:schemeClr val="accent1">
                      <a:lumMod val="60000"/>
                      <a:lumOff val="40000"/>
                    </a:schemeClr>
                  </a:solidFill>
                  <a:latin typeface="Arial" panose="020B0604020202020204" pitchFamily="34" charset="0"/>
                  <a:cs typeface="Arial" panose="020B0604020202020204" pitchFamily="34" charset="0"/>
                </a:rPr>
                <a:t>  "</a:t>
              </a:r>
              <a:r>
                <a:rPr lang="fr-FR" sz="900" err="1">
                  <a:solidFill>
                    <a:schemeClr val="accent1">
                      <a:lumMod val="60000"/>
                      <a:lumOff val="40000"/>
                    </a:schemeClr>
                  </a:solidFill>
                  <a:latin typeface="Arial" panose="020B0604020202020204" pitchFamily="34" charset="0"/>
                  <a:cs typeface="Arial" panose="020B0604020202020204" pitchFamily="34" charset="0"/>
                </a:rPr>
                <a:t>sgx-mrsigner</a:t>
              </a:r>
              <a:r>
                <a:rPr lang="fr-FR" sz="900">
                  <a:solidFill>
                    <a:schemeClr val="accent1">
                      <a:lumMod val="60000"/>
                      <a:lumOff val="40000"/>
                    </a:schemeClr>
                  </a:solidFill>
                  <a:latin typeface="Arial" panose="020B0604020202020204" pitchFamily="34" charset="0"/>
                  <a:cs typeface="Arial" panose="020B0604020202020204" pitchFamily="34" charset="0"/>
                </a:rPr>
                <a:t>" : "ufe14…kk235c3",</a:t>
              </a:r>
              <a:br>
                <a:rPr lang="fr-FR" sz="900">
                  <a:solidFill>
                    <a:schemeClr val="accent1">
                      <a:lumMod val="60000"/>
                      <a:lumOff val="40000"/>
                    </a:schemeClr>
                  </a:solidFill>
                  <a:latin typeface="Arial" panose="020B0604020202020204" pitchFamily="34" charset="0"/>
                  <a:cs typeface="Arial" panose="020B0604020202020204" pitchFamily="34" charset="0"/>
                </a:rPr>
              </a:br>
              <a:r>
                <a:rPr lang="fr-FR" sz="900">
                  <a:solidFill>
                    <a:schemeClr val="accent1">
                      <a:lumMod val="60000"/>
                      <a:lumOff val="40000"/>
                    </a:schemeClr>
                  </a:solidFill>
                  <a:latin typeface="Arial" panose="020B0604020202020204" pitchFamily="34" charset="0"/>
                  <a:cs typeface="Arial" panose="020B0604020202020204" pitchFamily="34" charset="0"/>
                </a:rPr>
                <a:t>  </a:t>
              </a:r>
              <a:r>
                <a:rPr lang="fr-FR" sz="900">
                  <a:latin typeface="Arial" panose="020B0604020202020204" pitchFamily="34" charset="0"/>
                  <a:cs typeface="Arial" panose="020B0604020202020204" pitchFamily="34" charset="0"/>
                </a:rPr>
                <a:t>"</a:t>
              </a:r>
              <a:r>
                <a:rPr lang="fr-FR" sz="900" err="1">
                  <a:latin typeface="Arial" panose="020B0604020202020204" pitchFamily="34" charset="0"/>
                  <a:cs typeface="Arial" panose="020B0604020202020204" pitchFamily="34" charset="0"/>
                </a:rPr>
                <a:t>is-debuggable</a:t>
              </a:r>
              <a:r>
                <a:rPr lang="fr-FR" sz="900">
                  <a:latin typeface="Arial" panose="020B0604020202020204" pitchFamily="34" charset="0"/>
                  <a:cs typeface="Arial" panose="020B0604020202020204" pitchFamily="34" charset="0"/>
                </a:rPr>
                <a:t>": </a:t>
              </a:r>
              <a:r>
                <a:rPr lang="fr-FR" sz="900" err="1">
                  <a:latin typeface="Arial" panose="020B0604020202020204" pitchFamily="34" charset="0"/>
                  <a:cs typeface="Arial" panose="020B0604020202020204" pitchFamily="34" charset="0"/>
                </a:rPr>
                <a:t>true</a:t>
              </a:r>
              <a:r>
                <a:rPr lang="fr-FR" sz="900">
                  <a:latin typeface="Arial" panose="020B0604020202020204" pitchFamily="34" charset="0"/>
                  <a:cs typeface="Arial" panose="020B0604020202020204" pitchFamily="34" charset="0"/>
                </a:rPr>
                <a:t>,</a:t>
              </a:r>
              <a:br>
                <a:rPr lang="fr-FR" sz="900">
                  <a:latin typeface="Arial" panose="020B0604020202020204" pitchFamily="34" charset="0"/>
                  <a:cs typeface="Arial" panose="020B0604020202020204" pitchFamily="34" charset="0"/>
                </a:rPr>
              </a:br>
              <a:r>
                <a:rPr lang="fr-FR" sz="900">
                  <a:latin typeface="Arial" panose="020B0604020202020204" pitchFamily="34" charset="0"/>
                  <a:cs typeface="Arial" panose="020B0604020202020204" pitchFamily="34" charset="0"/>
                </a:rPr>
                <a:t>  "</a:t>
              </a:r>
              <a:r>
                <a:rPr lang="fr-FR" sz="900" err="1">
                  <a:latin typeface="Arial" panose="020B0604020202020204" pitchFamily="34" charset="0"/>
                  <a:cs typeface="Arial" panose="020B0604020202020204" pitchFamily="34" charset="0"/>
                </a:rPr>
                <a:t>iss</a:t>
              </a:r>
              <a:r>
                <a:rPr lang="fr-FR" sz="900">
                  <a:latin typeface="Arial" panose="020B0604020202020204" pitchFamily="34" charset="0"/>
                  <a:cs typeface="Arial" panose="020B0604020202020204" pitchFamily="34" charset="0"/>
                </a:rPr>
                <a:t>": "https://</a:t>
              </a:r>
              <a:r>
                <a:rPr lang="fr-FR" sz="900" err="1">
                  <a:latin typeface="Arial" panose="020B0604020202020204" pitchFamily="34" charset="0"/>
                  <a:cs typeface="Arial" panose="020B0604020202020204" pitchFamily="34" charset="0"/>
                </a:rPr>
                <a:t>aas.us.attest.azure.net</a:t>
              </a:r>
              <a:r>
                <a:rPr lang="fr-FR" sz="900">
                  <a:latin typeface="Arial" panose="020B0604020202020204" pitchFamily="34" charset="0"/>
                  <a:cs typeface="Arial" panose="020B0604020202020204" pitchFamily="34" charset="0"/>
                </a:rPr>
                <a:t>",</a:t>
              </a:r>
            </a:p>
            <a:p>
              <a:r>
                <a:rPr lang="fr-FR" sz="900">
                  <a:solidFill>
                    <a:schemeClr val="accent1">
                      <a:lumMod val="60000"/>
                      <a:lumOff val="40000"/>
                    </a:schemeClr>
                  </a:solidFill>
                  <a:latin typeface="Arial" panose="020B0604020202020204" pitchFamily="34" charset="0"/>
                  <a:cs typeface="Arial" panose="020B0604020202020204" pitchFamily="34" charset="0"/>
                </a:rPr>
                <a:t>  </a:t>
              </a:r>
              <a:r>
                <a:rPr lang="fr-FR" sz="900">
                  <a:latin typeface="Arial" panose="020B0604020202020204" pitchFamily="34" charset="0"/>
                  <a:cs typeface="Arial" panose="020B0604020202020204" pitchFamily="34" charset="0"/>
                </a:rPr>
                <a:t>"</a:t>
              </a:r>
              <a:r>
                <a:rPr lang="fr-FR" sz="900" err="1">
                  <a:latin typeface="Arial" panose="020B0604020202020204" pitchFamily="34" charset="0"/>
                  <a:cs typeface="Arial" panose="020B0604020202020204" pitchFamily="34" charset="0"/>
                </a:rPr>
                <a:t>product</a:t>
              </a:r>
              <a:r>
                <a:rPr lang="fr-FR" sz="900">
                  <a:latin typeface="Arial" panose="020B0604020202020204" pitchFamily="34" charset="0"/>
                  <a:cs typeface="Arial" panose="020B0604020202020204" pitchFamily="34" charset="0"/>
                </a:rPr>
                <a:t>-id": 1,</a:t>
              </a:r>
            </a:p>
            <a:p>
              <a:r>
                <a:rPr lang="fr-FR" sz="900">
                  <a:solidFill>
                    <a:schemeClr val="accent1">
                      <a:lumMod val="60000"/>
                      <a:lumOff val="40000"/>
                    </a:schemeClr>
                  </a:solidFill>
                  <a:latin typeface="Arial" panose="020B0604020202020204" pitchFamily="34" charset="0"/>
                  <a:cs typeface="Arial" panose="020B0604020202020204" pitchFamily="34" charset="0"/>
                </a:rPr>
                <a:t>  </a:t>
              </a:r>
              <a:r>
                <a:rPr lang="fr-FR" sz="900">
                  <a:latin typeface="Arial" panose="020B0604020202020204" pitchFamily="34" charset="0"/>
                  <a:cs typeface="Arial" panose="020B0604020202020204" pitchFamily="34" charset="0"/>
                </a:rPr>
                <a:t>"</a:t>
              </a:r>
              <a:r>
                <a:rPr lang="fr-FR" sz="900" err="1">
                  <a:latin typeface="Arial" panose="020B0604020202020204" pitchFamily="34" charset="0"/>
                  <a:cs typeface="Arial" panose="020B0604020202020204" pitchFamily="34" charset="0"/>
                </a:rPr>
                <a:t>svn</a:t>
              </a:r>
              <a:r>
                <a:rPr lang="fr-FR" sz="900">
                  <a:latin typeface="Arial" panose="020B0604020202020204" pitchFamily="34" charset="0"/>
                  <a:cs typeface="Arial" panose="020B0604020202020204" pitchFamily="34" charset="0"/>
                </a:rPr>
                <a:t>": 1,</a:t>
              </a:r>
            </a:p>
            <a:p>
              <a:r>
                <a:rPr lang="fr-FR" sz="900">
                  <a:solidFill>
                    <a:schemeClr val="accent1">
                      <a:lumMod val="60000"/>
                      <a:lumOff val="40000"/>
                    </a:schemeClr>
                  </a:solidFill>
                  <a:latin typeface="Arial" panose="020B0604020202020204" pitchFamily="34" charset="0"/>
                  <a:cs typeface="Arial" panose="020B0604020202020204" pitchFamily="34" charset="0"/>
                </a:rPr>
                <a:t>  </a:t>
              </a:r>
              <a:r>
                <a:rPr lang="fr-FR" sz="900">
                  <a:latin typeface="Arial" panose="020B0604020202020204" pitchFamily="34" charset="0"/>
                  <a:cs typeface="Arial" panose="020B0604020202020204" pitchFamily="34" charset="0"/>
                </a:rPr>
                <a:t>"tee": </a:t>
              </a:r>
              <a:r>
                <a:rPr lang="fr-FR" sz="900" err="1">
                  <a:latin typeface="Arial" panose="020B0604020202020204" pitchFamily="34" charset="0"/>
                  <a:cs typeface="Arial" panose="020B0604020202020204" pitchFamily="34" charset="0"/>
                </a:rPr>
                <a:t>true</a:t>
              </a:r>
              <a:r>
                <a:rPr lang="fr-FR" sz="900">
                  <a:latin typeface="Arial" panose="020B0604020202020204" pitchFamily="34" charset="0"/>
                  <a:cs typeface="Arial" panose="020B0604020202020204" pitchFamily="34" charset="0"/>
                </a:rPr>
                <a:t>,</a:t>
              </a:r>
            </a:p>
            <a:p>
              <a:r>
                <a:rPr lang="fr-FR" sz="900">
                  <a:gradFill>
                    <a:gsLst>
                      <a:gs pos="2917">
                        <a:schemeClr val="tx1"/>
                      </a:gs>
                      <a:gs pos="30000">
                        <a:schemeClr val="tx1"/>
                      </a:gs>
                    </a:gsLst>
                    <a:lin ang="5400000" scaled="0"/>
                  </a:gradFill>
                  <a:latin typeface="Arial" panose="020B0604020202020204" pitchFamily="34" charset="0"/>
                  <a:cs typeface="Arial" panose="020B0604020202020204" pitchFamily="34" charset="0"/>
                </a:rPr>
                <a:t>  …</a:t>
              </a:r>
              <a:br>
                <a:rPr lang="fr-FR" sz="900">
                  <a:gradFill>
                    <a:gsLst>
                      <a:gs pos="2917">
                        <a:schemeClr val="tx1"/>
                      </a:gs>
                      <a:gs pos="30000">
                        <a:schemeClr val="tx1"/>
                      </a:gs>
                    </a:gsLst>
                    <a:lin ang="5400000" scaled="0"/>
                  </a:gradFill>
                  <a:latin typeface="Arial" panose="020B0604020202020204" pitchFamily="34" charset="0"/>
                  <a:cs typeface="Arial" panose="020B0604020202020204" pitchFamily="34" charset="0"/>
                </a:rPr>
              </a:br>
              <a:r>
                <a:rPr lang="fr-FR" sz="900">
                  <a:gradFill>
                    <a:gsLst>
                      <a:gs pos="2917">
                        <a:schemeClr val="tx1"/>
                      </a:gs>
                      <a:gs pos="30000">
                        <a:schemeClr val="tx1"/>
                      </a:gs>
                    </a:gsLst>
                    <a:lin ang="5400000" scaled="0"/>
                  </a:gradFill>
                  <a:latin typeface="Arial" panose="020B0604020202020204" pitchFamily="34" charset="0"/>
                  <a:cs typeface="Arial" panose="020B0604020202020204" pitchFamily="34" charset="0"/>
                </a:rPr>
                <a:t>  },</a:t>
              </a:r>
            </a:p>
            <a:p>
              <a:r>
                <a:rPr lang="fr-FR" sz="900">
                  <a:solidFill>
                    <a:srgbClr val="7030A0"/>
                  </a:solidFill>
                  <a:latin typeface="Arial" panose="020B0604020202020204" pitchFamily="34" charset="0"/>
                  <a:cs typeface="Arial" panose="020B0604020202020204" pitchFamily="34" charset="0"/>
                </a:rPr>
                <a:t>  </a:t>
              </a:r>
              <a:r>
                <a:rPr lang="fr-FR" sz="900" err="1">
                  <a:solidFill>
                    <a:srgbClr val="7030A0"/>
                  </a:solidFill>
                  <a:latin typeface="Arial" panose="020B0604020202020204" pitchFamily="34" charset="0"/>
                  <a:cs typeface="Arial" panose="020B0604020202020204" pitchFamily="34" charset="0"/>
                </a:rPr>
                <a:t>report_data</a:t>
              </a:r>
              <a:r>
                <a:rPr lang="fr-FR" sz="900">
                  <a:solidFill>
                    <a:srgbClr val="7030A0"/>
                  </a:solidFill>
                  <a:latin typeface="Arial" panose="020B0604020202020204" pitchFamily="34" charset="0"/>
                  <a:cs typeface="Arial" panose="020B0604020202020204" pitchFamily="34" charset="0"/>
                </a:rPr>
                <a:t> { "6bac3…7100e311"}</a:t>
              </a:r>
            </a:p>
            <a:p>
              <a:pPr algn="l"/>
              <a:r>
                <a:rPr lang="fr-FR" sz="900">
                  <a:gradFill>
                    <a:gsLst>
                      <a:gs pos="2917">
                        <a:schemeClr val="tx1"/>
                      </a:gs>
                      <a:gs pos="30000">
                        <a:schemeClr val="tx1"/>
                      </a:gs>
                    </a:gsLst>
                    <a:lin ang="5400000" scaled="0"/>
                  </a:gradFill>
                  <a:latin typeface="Arial" panose="020B0604020202020204" pitchFamily="34" charset="0"/>
                  <a:cs typeface="Arial" panose="020B0604020202020204" pitchFamily="34" charset="0"/>
                </a:rPr>
                <a:t>}</a:t>
              </a:r>
            </a:p>
          </p:txBody>
        </p:sp>
      </p:grpSp>
      <p:grpSp>
        <p:nvGrpSpPr>
          <p:cNvPr id="108" name="Group 107">
            <a:extLst>
              <a:ext uri="{FF2B5EF4-FFF2-40B4-BE49-F238E27FC236}">
                <a16:creationId xmlns:a16="http://schemas.microsoft.com/office/drawing/2014/main" id="{50259915-906E-460F-83B9-5F7E4F514A44}"/>
              </a:ext>
            </a:extLst>
          </p:cNvPr>
          <p:cNvGrpSpPr/>
          <p:nvPr/>
        </p:nvGrpSpPr>
        <p:grpSpPr>
          <a:xfrm>
            <a:off x="10878008" y="3400830"/>
            <a:ext cx="486032" cy="481913"/>
            <a:chOff x="5585255" y="4176582"/>
            <a:chExt cx="486032" cy="481913"/>
          </a:xfrm>
        </p:grpSpPr>
        <p:sp>
          <p:nvSpPr>
            <p:cNvPr id="109" name="Oval 108">
              <a:extLst>
                <a:ext uri="{FF2B5EF4-FFF2-40B4-BE49-F238E27FC236}">
                  <a16:creationId xmlns:a16="http://schemas.microsoft.com/office/drawing/2014/main" id="{043A2328-796B-4BF8-8AAC-2C280FD2FF7D}"/>
                </a:ext>
              </a:extLst>
            </p:cNvPr>
            <p:cNvSpPr/>
            <p:nvPr/>
          </p:nvSpPr>
          <p:spPr bwMode="auto">
            <a:xfrm>
              <a:off x="5585255" y="4176582"/>
              <a:ext cx="486032" cy="481913"/>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fr-FR" sz="2000">
                <a:solidFill>
                  <a:schemeClr val="bg1"/>
                </a:solidFill>
                <a:ea typeface="Segoe UI" pitchFamily="34" charset="0"/>
                <a:cs typeface="Segoe UI" pitchFamily="34" charset="0"/>
              </a:endParaRPr>
            </a:p>
          </p:txBody>
        </p:sp>
        <p:sp>
          <p:nvSpPr>
            <p:cNvPr id="110" name="TextBox 109">
              <a:extLst>
                <a:ext uri="{FF2B5EF4-FFF2-40B4-BE49-F238E27FC236}">
                  <a16:creationId xmlns:a16="http://schemas.microsoft.com/office/drawing/2014/main" id="{70018F62-02B0-4CEE-B766-661E7B608E51}"/>
                </a:ext>
              </a:extLst>
            </p:cNvPr>
            <p:cNvSpPr txBox="1"/>
            <p:nvPr/>
          </p:nvSpPr>
          <p:spPr>
            <a:xfrm>
              <a:off x="5762828" y="4263651"/>
              <a:ext cx="271849" cy="307777"/>
            </a:xfrm>
            <a:prstGeom prst="rect">
              <a:avLst/>
            </a:prstGeom>
            <a:noFill/>
          </p:spPr>
          <p:txBody>
            <a:bodyPr wrap="square" lIns="0" tIns="0" rIns="0" bIns="0" rtlCol="0">
              <a:spAutoFit/>
            </a:bodyPr>
            <a:lstStyle/>
            <a:p>
              <a:pPr algn="l"/>
              <a:r>
                <a:rPr lang="fr-FR" sz="2000">
                  <a:solidFill>
                    <a:schemeClr val="bg1"/>
                  </a:solidFill>
                </a:rPr>
                <a:t>3</a:t>
              </a:r>
            </a:p>
          </p:txBody>
        </p:sp>
      </p:grpSp>
      <p:pic>
        <p:nvPicPr>
          <p:cNvPr id="111" name="Image 10" descr="Une image contenant alimentation&#10;&#10;Description générée automatiquement">
            <a:extLst>
              <a:ext uri="{FF2B5EF4-FFF2-40B4-BE49-F238E27FC236}">
                <a16:creationId xmlns:a16="http://schemas.microsoft.com/office/drawing/2014/main" id="{BC763885-4115-494C-8E27-997B9D2D1E41}"/>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10205653" y="5564434"/>
            <a:ext cx="2008188" cy="1009297"/>
          </a:xfrm>
          <a:prstGeom prst="rect">
            <a:avLst/>
          </a:prstGeom>
        </p:spPr>
      </p:pic>
      <p:grpSp>
        <p:nvGrpSpPr>
          <p:cNvPr id="112" name="Groupe 13">
            <a:extLst>
              <a:ext uri="{FF2B5EF4-FFF2-40B4-BE49-F238E27FC236}">
                <a16:creationId xmlns:a16="http://schemas.microsoft.com/office/drawing/2014/main" id="{A75B78A3-5DB7-44D4-B37D-45A111CA7492}"/>
              </a:ext>
            </a:extLst>
          </p:cNvPr>
          <p:cNvGrpSpPr/>
          <p:nvPr/>
        </p:nvGrpSpPr>
        <p:grpSpPr>
          <a:xfrm>
            <a:off x="9691382" y="6075916"/>
            <a:ext cx="1889492" cy="821924"/>
            <a:chOff x="4169008" y="3592110"/>
            <a:chExt cx="2142827" cy="932124"/>
          </a:xfrm>
        </p:grpSpPr>
        <p:pic>
          <p:nvPicPr>
            <p:cNvPr id="113" name="Graphic 44">
              <a:extLst>
                <a:ext uri="{FF2B5EF4-FFF2-40B4-BE49-F238E27FC236}">
                  <a16:creationId xmlns:a16="http://schemas.microsoft.com/office/drawing/2014/main" id="{6F65A398-6391-4B8E-8F84-5FEA4A4B4D8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201175" y="3592110"/>
              <a:ext cx="583080" cy="583080"/>
            </a:xfrm>
            <a:prstGeom prst="rect">
              <a:avLst/>
            </a:prstGeom>
          </p:spPr>
        </p:pic>
        <p:sp>
          <p:nvSpPr>
            <p:cNvPr id="114" name="Rectangle 113">
              <a:extLst>
                <a:ext uri="{FF2B5EF4-FFF2-40B4-BE49-F238E27FC236}">
                  <a16:creationId xmlns:a16="http://schemas.microsoft.com/office/drawing/2014/main" id="{2256DB46-C4EA-4D51-AC65-6C8251DFBFA3}"/>
                </a:ext>
              </a:extLst>
            </p:cNvPr>
            <p:cNvSpPr/>
            <p:nvPr/>
          </p:nvSpPr>
          <p:spPr>
            <a:xfrm>
              <a:off x="4169008" y="4175192"/>
              <a:ext cx="2142827" cy="349042"/>
            </a:xfrm>
            <a:prstGeom prst="rect">
              <a:avLst/>
            </a:prstGeom>
          </p:spPr>
          <p:txBody>
            <a:bodyPr wrap="none">
              <a:spAutoFit/>
            </a:bodyPr>
            <a:lstStyle/>
            <a:p>
              <a:r>
                <a:rPr lang="en-US" sz="1400"/>
                <a:t>Enclave B's public key</a:t>
              </a:r>
              <a:endParaRPr lang="fr-FR" sz="1400"/>
            </a:p>
          </p:txBody>
        </p:sp>
      </p:grpSp>
      <p:sp>
        <p:nvSpPr>
          <p:cNvPr id="117" name="Rectangle 116">
            <a:extLst>
              <a:ext uri="{FF2B5EF4-FFF2-40B4-BE49-F238E27FC236}">
                <a16:creationId xmlns:a16="http://schemas.microsoft.com/office/drawing/2014/main" id="{21098919-3B11-4C3C-850A-C6820FBE9AA1}"/>
              </a:ext>
            </a:extLst>
          </p:cNvPr>
          <p:cNvSpPr/>
          <p:nvPr/>
        </p:nvSpPr>
        <p:spPr bwMode="auto">
          <a:xfrm>
            <a:off x="533523" y="185833"/>
            <a:ext cx="799212" cy="412457"/>
          </a:xfrm>
          <a:prstGeom prst="rect">
            <a:avLst/>
          </a:prstGeom>
          <a:solidFill>
            <a:srgbClr val="0078D7"/>
          </a:solidFill>
          <a:ln w="15875">
            <a:solidFill>
              <a:schemeClr val="bg1">
                <a:lumMod val="95000"/>
              </a:schemeClr>
            </a:solidFill>
            <a:miter lim="800000"/>
            <a:headEnd type="none" w="med" len="med"/>
            <a:tailEnd type="none" w="med" len="med"/>
          </a:ln>
          <a:effectLst>
            <a:outerShdw blurRad="1524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93260" tIns="93260" rIns="93260" bIns="93260" numCol="1" spcCol="0" rtlCol="0" fromWordArt="0" anchor="ctr" anchorCtr="0" forceAA="0" compatLnSpc="1">
            <a:prstTxWarp prst="textNoShape">
              <a:avLst/>
            </a:prstTxWarp>
            <a:spAutoFit/>
          </a:bodyPr>
          <a:lstStyle/>
          <a:p>
            <a:pPr algn="ctr" defTabSz="951028" fontAlgn="base">
              <a:spcBef>
                <a:spcPct val="0"/>
              </a:spcBef>
              <a:spcAft>
                <a:spcPct val="0"/>
              </a:spcAft>
              <a:defRPr/>
            </a:pPr>
            <a:r>
              <a:rPr lang="en-US" sz="1428" b="1" spc="102">
                <a:solidFill>
                  <a:schemeClr val="bg1"/>
                </a:solidFill>
                <a:latin typeface="Segoe UI"/>
                <a:cs typeface="Segoe UI" pitchFamily="34" charset="0"/>
              </a:rPr>
              <a:t>DEMO</a:t>
            </a:r>
          </a:p>
        </p:txBody>
      </p:sp>
      <p:sp>
        <p:nvSpPr>
          <p:cNvPr id="119" name="Title 1">
            <a:extLst>
              <a:ext uri="{FF2B5EF4-FFF2-40B4-BE49-F238E27FC236}">
                <a16:creationId xmlns:a16="http://schemas.microsoft.com/office/drawing/2014/main" id="{4E47D339-32F1-4588-9578-5BEB00274F15}"/>
              </a:ext>
            </a:extLst>
          </p:cNvPr>
          <p:cNvSpPr txBox="1">
            <a:spLocks/>
          </p:cNvSpPr>
          <p:nvPr/>
        </p:nvSpPr>
        <p:spPr>
          <a:xfrm>
            <a:off x="541363" y="661049"/>
            <a:ext cx="7477665" cy="379852"/>
          </a:xfrm>
          <a:prstGeom prst="rect">
            <a:avLst/>
          </a:prstGeom>
        </p:spPr>
        <p:txBody>
          <a:bodyPr vert="horz" wrap="square" lIns="0" tIns="65282" rIns="0" bIns="0" rtlCol="0" anchor="t">
            <a:spAutoFit/>
          </a:bodyPr>
          <a:lstStyle>
            <a:lvl1pPr algn="l" defTabSz="932742" rtl="0" eaLnBrk="1" latinLnBrk="0" hangingPunct="1">
              <a:lnSpc>
                <a:spcPct val="100000"/>
              </a:lnSpc>
              <a:spcBef>
                <a:spcPct val="0"/>
              </a:spcBef>
              <a:buNone/>
              <a:defRPr lang="en-US" sz="2000" b="0" kern="1200" cap="none" spc="0" baseline="0">
                <a:ln w="3175">
                  <a:noFill/>
                </a:ln>
                <a:gradFill>
                  <a:gsLst>
                    <a:gs pos="1250">
                      <a:schemeClr val="tx1"/>
                    </a:gs>
                    <a:gs pos="100000">
                      <a:schemeClr val="tx1"/>
                    </a:gs>
                  </a:gsLst>
                  <a:lin ang="5400000" scaled="0"/>
                </a:gradFill>
                <a:effectLst/>
                <a:latin typeface="+mj-lt"/>
                <a:ea typeface="+mn-ea"/>
                <a:cs typeface="Segoe UI" panose="020B0502040204020203" pitchFamily="34" charset="0"/>
              </a:defRPr>
            </a:lvl1pPr>
          </a:lstStyle>
          <a:p>
            <a:pPr lvl="0"/>
            <a:r>
              <a:rPr lang="en-US" sz="2040">
                <a:latin typeface="Segoe UI Semibold" panose="020B0702040204020203" pitchFamily="34" charset="0"/>
                <a:cs typeface="Segoe UI Semibold" panose="020B0702040204020203" pitchFamily="34" charset="0"/>
              </a:rPr>
              <a:t>Attestation and key exchange between SGX enclaves – Part 2</a:t>
            </a:r>
            <a:endParaRPr lang="fr-FR" sz="2040">
              <a:gradFill>
                <a:gsLst>
                  <a:gs pos="1250">
                    <a:srgbClr val="000000"/>
                  </a:gs>
                  <a:gs pos="100000">
                    <a:srgbClr val="000000"/>
                  </a:gs>
                </a:gsLst>
                <a:lin ang="5400000" scaled="0"/>
              </a:gradFill>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20304155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0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0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1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1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0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9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67"/>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80"/>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94"/>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86"/>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00"/>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97"/>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101"/>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p:bldP spid="100" grpId="0" animBg="1"/>
      <p:bldP spid="101" grpId="0" animBg="1"/>
      <p:bldP spid="102" grpId="0"/>
      <p:bldP spid="103" grpId="0"/>
      <p:bldP spid="104"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8C3F336-3B87-4334-B668-EFD77C0CABED}"/>
              </a:ext>
            </a:extLst>
          </p:cNvPr>
          <p:cNvPicPr>
            <a:picLocks noChangeAspect="1"/>
          </p:cNvPicPr>
          <p:nvPr/>
        </p:nvPicPr>
        <p:blipFill rotWithShape="1">
          <a:blip r:embed="rId3"/>
          <a:srcRect l="44096" t="12592" r="12090" b="4279"/>
          <a:stretch/>
        </p:blipFill>
        <p:spPr>
          <a:xfrm>
            <a:off x="1845933" y="1287462"/>
            <a:ext cx="8744608" cy="4651386"/>
          </a:xfrm>
          <a:prstGeom prst="rect">
            <a:avLst/>
          </a:prstGeom>
        </p:spPr>
      </p:pic>
      <p:sp>
        <p:nvSpPr>
          <p:cNvPr id="6" name="Espace réservé du texte 4">
            <a:extLst>
              <a:ext uri="{FF2B5EF4-FFF2-40B4-BE49-F238E27FC236}">
                <a16:creationId xmlns:a16="http://schemas.microsoft.com/office/drawing/2014/main" id="{7BD37880-91CB-47F7-9E6D-9F593F6E2FE5}"/>
              </a:ext>
            </a:extLst>
          </p:cNvPr>
          <p:cNvSpPr>
            <a:spLocks noGrp="1"/>
          </p:cNvSpPr>
          <p:nvPr>
            <p:ph type="body" sz="quarter" idx="10"/>
          </p:nvPr>
        </p:nvSpPr>
        <p:spPr>
          <a:xfrm>
            <a:off x="708977" y="5707063"/>
            <a:ext cx="11018520" cy="812530"/>
          </a:xfrm>
        </p:spPr>
        <p:txBody>
          <a:bodyPr/>
          <a:lstStyle/>
          <a:p>
            <a:pPr marL="457200" indent="-457200">
              <a:buFont typeface="Arial" panose="020B0604020202020204" pitchFamily="34" charset="0"/>
              <a:buChar char="•"/>
            </a:pPr>
            <a:r>
              <a:rPr lang="en-US" sz="2000"/>
              <a:t>Authenticity of Enclave B</a:t>
            </a:r>
          </a:p>
          <a:p>
            <a:pPr marL="457200" indent="-457200">
              <a:buFont typeface="Arial" panose="020B0604020202020204" pitchFamily="34" charset="0"/>
              <a:buChar char="•"/>
            </a:pPr>
            <a:r>
              <a:rPr lang="en-US" sz="2000"/>
              <a:t>Outside of Azure Cloud, with a simple python client (no enclave)</a:t>
            </a:r>
          </a:p>
        </p:txBody>
      </p:sp>
      <p:sp>
        <p:nvSpPr>
          <p:cNvPr id="2" name="Rectangle 1">
            <a:extLst>
              <a:ext uri="{FF2B5EF4-FFF2-40B4-BE49-F238E27FC236}">
                <a16:creationId xmlns:a16="http://schemas.microsoft.com/office/drawing/2014/main" id="{5A1BCC90-BF15-44F2-BFBA-B90E5AC2E422}"/>
              </a:ext>
            </a:extLst>
          </p:cNvPr>
          <p:cNvSpPr/>
          <p:nvPr/>
        </p:nvSpPr>
        <p:spPr bwMode="auto">
          <a:xfrm>
            <a:off x="592320" y="413565"/>
            <a:ext cx="799212" cy="412457"/>
          </a:xfrm>
          <a:prstGeom prst="rect">
            <a:avLst/>
          </a:prstGeom>
          <a:solidFill>
            <a:srgbClr val="0078D7"/>
          </a:solidFill>
          <a:ln w="15875">
            <a:solidFill>
              <a:schemeClr val="bg1">
                <a:lumMod val="95000"/>
              </a:schemeClr>
            </a:solidFill>
            <a:miter lim="800000"/>
            <a:headEnd type="none" w="med" len="med"/>
            <a:tailEnd type="none" w="med" len="med"/>
          </a:ln>
          <a:effectLst>
            <a:outerShdw blurRad="1524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93260" tIns="93260" rIns="93260" bIns="93260" numCol="1" spcCol="0" rtlCol="0" fromWordArt="0" anchor="ctr" anchorCtr="0" forceAA="0" compatLnSpc="1">
            <a:prstTxWarp prst="textNoShape">
              <a:avLst/>
            </a:prstTxWarp>
            <a:spAutoFit/>
          </a:bodyPr>
          <a:lstStyle/>
          <a:p>
            <a:pPr algn="ctr" defTabSz="951028" fontAlgn="base">
              <a:spcBef>
                <a:spcPct val="0"/>
              </a:spcBef>
              <a:spcAft>
                <a:spcPct val="0"/>
              </a:spcAft>
              <a:defRPr/>
            </a:pPr>
            <a:r>
              <a:rPr lang="en-US" sz="1428" b="1" spc="102">
                <a:solidFill>
                  <a:schemeClr val="bg1"/>
                </a:solidFill>
                <a:latin typeface="Segoe UI"/>
                <a:cs typeface="Segoe UI" pitchFamily="34" charset="0"/>
              </a:rPr>
              <a:t>DEMO</a:t>
            </a:r>
          </a:p>
        </p:txBody>
      </p:sp>
      <p:sp>
        <p:nvSpPr>
          <p:cNvPr id="9" name="Title 1">
            <a:extLst>
              <a:ext uri="{FF2B5EF4-FFF2-40B4-BE49-F238E27FC236}">
                <a16:creationId xmlns:a16="http://schemas.microsoft.com/office/drawing/2014/main" id="{AC3809BB-5D87-41E2-8D82-5B27F91E4B3A}"/>
              </a:ext>
            </a:extLst>
          </p:cNvPr>
          <p:cNvSpPr txBox="1">
            <a:spLocks/>
          </p:cNvSpPr>
          <p:nvPr/>
        </p:nvSpPr>
        <p:spPr>
          <a:xfrm>
            <a:off x="600160" y="888781"/>
            <a:ext cx="7477665" cy="379852"/>
          </a:xfrm>
          <a:prstGeom prst="rect">
            <a:avLst/>
          </a:prstGeom>
        </p:spPr>
        <p:txBody>
          <a:bodyPr vert="horz" wrap="square" lIns="0" tIns="65282" rIns="0" bIns="0" rtlCol="0" anchor="t">
            <a:spAutoFit/>
          </a:bodyPr>
          <a:lstStyle>
            <a:lvl1pPr algn="l" defTabSz="932742" rtl="0" eaLnBrk="1" latinLnBrk="0" hangingPunct="1">
              <a:lnSpc>
                <a:spcPct val="100000"/>
              </a:lnSpc>
              <a:spcBef>
                <a:spcPct val="0"/>
              </a:spcBef>
              <a:buNone/>
              <a:defRPr lang="en-US" sz="2000" b="0" kern="1200" cap="none" spc="0" baseline="0">
                <a:ln w="3175">
                  <a:noFill/>
                </a:ln>
                <a:gradFill>
                  <a:gsLst>
                    <a:gs pos="1250">
                      <a:schemeClr val="tx1"/>
                    </a:gs>
                    <a:gs pos="100000">
                      <a:schemeClr val="tx1"/>
                    </a:gs>
                  </a:gsLst>
                  <a:lin ang="5400000" scaled="0"/>
                </a:gradFill>
                <a:effectLst/>
                <a:latin typeface="+mj-lt"/>
                <a:ea typeface="+mn-ea"/>
                <a:cs typeface="Segoe UI" panose="020B0502040204020203" pitchFamily="34" charset="0"/>
              </a:defRPr>
            </a:lvl1pPr>
          </a:lstStyle>
          <a:p>
            <a:pPr lvl="0"/>
            <a:r>
              <a:rPr lang="en-US" sz="2040">
                <a:latin typeface="Segoe UI Semibold" panose="020B0702040204020203" pitchFamily="34" charset="0"/>
                <a:cs typeface="Segoe UI Semibold" panose="020B0702040204020203" pitchFamily="34" charset="0"/>
              </a:rPr>
              <a:t>Attestation and key exchange between SGX enclaves – Part 2</a:t>
            </a:r>
            <a:endParaRPr lang="fr-FR" sz="2040">
              <a:gradFill>
                <a:gsLst>
                  <a:gs pos="1250">
                    <a:srgbClr val="000000"/>
                  </a:gs>
                  <a:gs pos="100000">
                    <a:srgbClr val="000000"/>
                  </a:gs>
                </a:gsLst>
                <a:lin ang="5400000" scaled="0"/>
              </a:gradFill>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596503429"/>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F739F29-7A50-4F13-BD27-DE9DBA66135B}"/>
              </a:ext>
            </a:extLst>
          </p:cNvPr>
          <p:cNvSpPr>
            <a:spLocks noGrp="1"/>
          </p:cNvSpPr>
          <p:nvPr>
            <p:ph type="title"/>
          </p:nvPr>
        </p:nvSpPr>
        <p:spPr>
          <a:xfrm>
            <a:off x="274639" y="2125667"/>
            <a:ext cx="11887200" cy="849463"/>
          </a:xfrm>
        </p:spPr>
        <p:txBody>
          <a:bodyPr/>
          <a:lstStyle/>
          <a:p>
            <a:r>
              <a:rPr lang="fr-FR" spc="-102">
                <a:solidFill>
                  <a:schemeClr val="tx1"/>
                </a:solidFill>
              </a:rPr>
              <a:t>Demo</a:t>
            </a:r>
            <a:endParaRPr lang="en-US"/>
          </a:p>
        </p:txBody>
      </p:sp>
      <p:grpSp>
        <p:nvGrpSpPr>
          <p:cNvPr id="2" name="Group 1">
            <a:extLst>
              <a:ext uri="{FF2B5EF4-FFF2-40B4-BE49-F238E27FC236}">
                <a16:creationId xmlns:a16="http://schemas.microsoft.com/office/drawing/2014/main" id="{E18F6F03-5091-4B12-9E4D-8A2059491C04}"/>
              </a:ext>
            </a:extLst>
          </p:cNvPr>
          <p:cNvGrpSpPr/>
          <p:nvPr/>
        </p:nvGrpSpPr>
        <p:grpSpPr>
          <a:xfrm>
            <a:off x="7608892" y="1405230"/>
            <a:ext cx="3222616" cy="3703096"/>
            <a:chOff x="7578734" y="1512789"/>
            <a:chExt cx="3222616" cy="3703096"/>
          </a:xfrm>
        </p:grpSpPr>
        <p:grpSp>
          <p:nvGrpSpPr>
            <p:cNvPr id="5" name="Group 4">
              <a:extLst>
                <a:ext uri="{FF2B5EF4-FFF2-40B4-BE49-F238E27FC236}">
                  <a16:creationId xmlns:a16="http://schemas.microsoft.com/office/drawing/2014/main" id="{4C5A227E-9DDC-4A8D-AB25-ECC324F0D361}"/>
                </a:ext>
              </a:extLst>
            </p:cNvPr>
            <p:cNvGrpSpPr/>
            <p:nvPr/>
          </p:nvGrpSpPr>
          <p:grpSpPr>
            <a:xfrm>
              <a:off x="7578734" y="1512789"/>
              <a:ext cx="3222616" cy="3703096"/>
              <a:chOff x="7830194" y="1899080"/>
              <a:chExt cx="2518414" cy="2893903"/>
            </a:xfrm>
          </p:grpSpPr>
          <p:sp>
            <p:nvSpPr>
              <p:cNvPr id="8" name="Oval 7">
                <a:extLst>
                  <a:ext uri="{FF2B5EF4-FFF2-40B4-BE49-F238E27FC236}">
                    <a16:creationId xmlns:a16="http://schemas.microsoft.com/office/drawing/2014/main" id="{E462CC76-D721-407B-BB93-B7AA63677EAC}"/>
                  </a:ext>
                </a:extLst>
              </p:cNvPr>
              <p:cNvSpPr/>
              <p:nvPr/>
            </p:nvSpPr>
            <p:spPr bwMode="auto">
              <a:xfrm>
                <a:off x="7830194" y="2274571"/>
                <a:ext cx="2518414" cy="2518412"/>
              </a:xfrm>
              <a:prstGeom prst="ellipse">
                <a:avLst/>
              </a:prstGeom>
              <a:noFill/>
              <a:ln w="76200" cap="sq">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gradFill>
                    <a:gsLst>
                      <a:gs pos="0">
                        <a:srgbClr val="505050"/>
                      </a:gs>
                      <a:gs pos="100000">
                        <a:srgbClr val="505050"/>
                      </a:gs>
                    </a:gsLst>
                  </a:gradFill>
                  <a:effectLst/>
                  <a:uLnTx/>
                  <a:uFillTx/>
                  <a:latin typeface="Segoe UI"/>
                  <a:ea typeface="+mn-ea"/>
                  <a:cs typeface="+mn-cs"/>
                </a:endParaRPr>
              </a:p>
            </p:txBody>
          </p:sp>
          <p:pic>
            <p:nvPicPr>
              <p:cNvPr id="9" name="Graphic 8">
                <a:extLst>
                  <a:ext uri="{FF2B5EF4-FFF2-40B4-BE49-F238E27FC236}">
                    <a16:creationId xmlns:a16="http://schemas.microsoft.com/office/drawing/2014/main" id="{1BDC65BB-514C-4DB9-8D45-380C0CBFA62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942363" y="2386739"/>
                <a:ext cx="2294075" cy="2294075"/>
              </a:xfrm>
              <a:prstGeom prst="rect">
                <a:avLst/>
              </a:prstGeom>
            </p:spPr>
          </p:pic>
          <p:sp>
            <p:nvSpPr>
              <p:cNvPr id="11" name="TextBox 10">
                <a:extLst>
                  <a:ext uri="{FF2B5EF4-FFF2-40B4-BE49-F238E27FC236}">
                    <a16:creationId xmlns:a16="http://schemas.microsoft.com/office/drawing/2014/main" id="{0B6E1104-C8F4-4ECC-B867-E5579D91515D}"/>
                  </a:ext>
                </a:extLst>
              </p:cNvPr>
              <p:cNvSpPr txBox="1"/>
              <p:nvPr/>
            </p:nvSpPr>
            <p:spPr>
              <a:xfrm>
                <a:off x="8947534" y="1899080"/>
                <a:ext cx="221731" cy="336730"/>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2800" b="1">
                    <a:gradFill>
                      <a:gsLst>
                        <a:gs pos="2917">
                          <a:schemeClr val="tx1">
                            <a:alpha val="20000"/>
                          </a:schemeClr>
                        </a:gs>
                        <a:gs pos="30000">
                          <a:schemeClr val="tx1">
                            <a:alpha val="20000"/>
                          </a:schemeClr>
                        </a:gs>
                      </a:gsLst>
                      <a:lin ang="5400000" scaled="0"/>
                    </a:gradFill>
                  </a:rPr>
                  <a:t>N</a:t>
                </a:r>
              </a:p>
            </p:txBody>
          </p:sp>
        </p:grpSp>
        <p:sp>
          <p:nvSpPr>
            <p:cNvPr id="7" name="key">
              <a:extLst>
                <a:ext uri="{FF2B5EF4-FFF2-40B4-BE49-F238E27FC236}">
                  <a16:creationId xmlns:a16="http://schemas.microsoft.com/office/drawing/2014/main" id="{F80DCFBA-ADE5-464F-B68F-47377BB9A57E}"/>
                </a:ext>
              </a:extLst>
            </p:cNvPr>
            <p:cNvSpPr>
              <a:spLocks noChangeAspect="1" noEditPoints="1"/>
            </p:cNvSpPr>
            <p:nvPr/>
          </p:nvSpPr>
          <p:spPr bwMode="auto">
            <a:xfrm rot="2700000">
              <a:off x="9002415" y="3421699"/>
              <a:ext cx="367646" cy="365760"/>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solidFill>
              <a:schemeClr val="accent1"/>
            </a:solidFill>
            <a:ln w="44450" cap="sq">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gradFill>
                  <a:gsLst>
                    <a:gs pos="0">
                      <a:srgbClr val="505050"/>
                    </a:gs>
                    <a:gs pos="100000">
                      <a:srgbClr val="505050"/>
                    </a:gs>
                  </a:gsLst>
                </a:gradFill>
              </a:endParaRPr>
            </a:p>
          </p:txBody>
        </p:sp>
      </p:grpSp>
      <p:sp>
        <p:nvSpPr>
          <p:cNvPr id="10" name="Text Placeholder 3">
            <a:extLst>
              <a:ext uri="{FF2B5EF4-FFF2-40B4-BE49-F238E27FC236}">
                <a16:creationId xmlns:a16="http://schemas.microsoft.com/office/drawing/2014/main" id="{9714C492-A622-4883-88D0-A4648D27C5F8}"/>
              </a:ext>
            </a:extLst>
          </p:cNvPr>
          <p:cNvSpPr txBox="1">
            <a:spLocks/>
          </p:cNvSpPr>
          <p:nvPr/>
        </p:nvSpPr>
        <p:spPr>
          <a:xfrm>
            <a:off x="350837" y="3127930"/>
            <a:ext cx="10683500" cy="738664"/>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2800" kern="1200" spc="0" baseline="0">
                <a:solidFill>
                  <a:srgbClr val="0078D7"/>
                </a:soli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fr-FR">
                <a:solidFill>
                  <a:schemeClr val="tx1"/>
                </a:solidFill>
                <a:latin typeface="+mn-lt"/>
              </a:rPr>
              <a:t>Attestation and key exchange between SGX enclaves – Part 2</a:t>
            </a:r>
          </a:p>
          <a:p>
            <a:pPr marL="0" indent="0">
              <a:buNone/>
            </a:pPr>
            <a:endParaRPr lang="en-US">
              <a:solidFill>
                <a:schemeClr val="tx1"/>
              </a:solidFill>
            </a:endParaRPr>
          </a:p>
        </p:txBody>
      </p:sp>
    </p:spTree>
    <p:extLst>
      <p:ext uri="{BB962C8B-B14F-4D97-AF65-F5344CB8AC3E}">
        <p14:creationId xmlns:p14="http://schemas.microsoft.com/office/powerpoint/2010/main" val="2136305167"/>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a:t>To go beyond</a:t>
            </a:r>
          </a:p>
        </p:txBody>
      </p:sp>
      <p:sp>
        <p:nvSpPr>
          <p:cNvPr id="3" name="Text Placeholder 2">
            <a:extLst>
              <a:ext uri="{FF2B5EF4-FFF2-40B4-BE49-F238E27FC236}">
                <a16:creationId xmlns:a16="http://schemas.microsoft.com/office/drawing/2014/main" id="{80ED5900-B67A-4134-AD78-7CCC28E1A150}"/>
              </a:ext>
            </a:extLst>
          </p:cNvPr>
          <p:cNvSpPr>
            <a:spLocks noGrp="1"/>
          </p:cNvSpPr>
          <p:nvPr>
            <p:ph type="body" sz="quarter" idx="10"/>
          </p:nvPr>
        </p:nvSpPr>
        <p:spPr>
          <a:xfrm>
            <a:off x="274638" y="1212850"/>
            <a:ext cx="11887200" cy="3536353"/>
          </a:xfrm>
        </p:spPr>
        <p:txBody>
          <a:bodyPr/>
          <a:lstStyle/>
          <a:p>
            <a:pPr>
              <a:lnSpc>
                <a:spcPct val="100000"/>
              </a:lnSpc>
              <a:spcBef>
                <a:spcPts val="1200"/>
              </a:spcBef>
              <a:spcAft>
                <a:spcPts val="600"/>
              </a:spcAft>
            </a:pPr>
            <a:r>
              <a:rPr lang="en-US" b="1"/>
              <a:t>Intel: </a:t>
            </a:r>
            <a:r>
              <a:rPr lang="en-US">
                <a:hlinkClick r:id="rId3"/>
              </a:rPr>
              <a:t>https://software.intel.com/sgx</a:t>
            </a:r>
            <a:endParaRPr lang="en-US"/>
          </a:p>
          <a:p>
            <a:pPr lvl="2">
              <a:lnSpc>
                <a:spcPct val="100000"/>
              </a:lnSpc>
              <a:spcBef>
                <a:spcPts val="0"/>
              </a:spcBef>
            </a:pPr>
            <a:r>
              <a:rPr lang="en-US"/>
              <a:t>SGX Remote Attestation</a:t>
            </a:r>
          </a:p>
          <a:p>
            <a:pPr lvl="2">
              <a:lnSpc>
                <a:spcPct val="100000"/>
              </a:lnSpc>
              <a:spcBef>
                <a:spcPts val="0"/>
              </a:spcBef>
            </a:pPr>
            <a:r>
              <a:rPr lang="en-US">
                <a:hlinkClick r:id="rId4"/>
              </a:rPr>
              <a:t>https://software.intel.com/en-us/articles/intel-software-guard-extensions-remote-attestation-end-to-end-example</a:t>
            </a:r>
            <a:endParaRPr lang="en-US"/>
          </a:p>
          <a:p>
            <a:pPr>
              <a:spcBef>
                <a:spcPts val="1200"/>
              </a:spcBef>
            </a:pPr>
            <a:r>
              <a:rPr lang="en-US"/>
              <a:t>Microsoft:</a:t>
            </a:r>
          </a:p>
          <a:p>
            <a:pPr lvl="2">
              <a:spcBef>
                <a:spcPts val="600"/>
              </a:spcBef>
            </a:pPr>
            <a:r>
              <a:rPr lang="en-US"/>
              <a:t>Leveraging Attestations with Trusted Execution Environment (TEE) based applications on Azure - A starter guide for developers </a:t>
            </a:r>
          </a:p>
          <a:p>
            <a:pPr lvl="2">
              <a:spcBef>
                <a:spcPts val="600"/>
              </a:spcBef>
            </a:pPr>
            <a:r>
              <a:rPr lang="fr-FR">
                <a:hlinkClick r:id="rId5"/>
              </a:rPr>
              <a:t>https://aka.ms/CCDevGuides</a:t>
            </a:r>
            <a:endParaRPr lang="en-US"/>
          </a:p>
          <a:p>
            <a:pPr>
              <a:spcBef>
                <a:spcPts val="1200"/>
              </a:spcBef>
            </a:pPr>
            <a:r>
              <a:rPr lang="en-US"/>
              <a:t>Blog posts and papers of interest</a:t>
            </a:r>
          </a:p>
          <a:p>
            <a:pPr lvl="2">
              <a:spcBef>
                <a:spcPts val="600"/>
              </a:spcBef>
            </a:pPr>
            <a:r>
              <a:rPr lang="en-US"/>
              <a:t>Overview of Intel SGX - Part 2, SGX Externals</a:t>
            </a:r>
          </a:p>
          <a:p>
            <a:pPr lvl="2">
              <a:spcBef>
                <a:spcPts val="600"/>
              </a:spcBef>
            </a:pPr>
            <a:r>
              <a:rPr lang="fr-FR">
                <a:hlinkClick r:id="rId6"/>
              </a:rPr>
              <a:t>https://blog.quarkslab.com/overview-of-intel-sgx-part-2-sgx-externals.html</a:t>
            </a:r>
            <a:endParaRPr lang="en-US"/>
          </a:p>
          <a:p>
            <a:pPr lvl="2">
              <a:lnSpc>
                <a:spcPct val="100000"/>
              </a:lnSpc>
              <a:spcBef>
                <a:spcPts val="0"/>
              </a:spcBef>
            </a:pPr>
            <a:endParaRPr lang="en-US"/>
          </a:p>
        </p:txBody>
      </p:sp>
    </p:spTree>
    <p:extLst>
      <p:ext uri="{BB962C8B-B14F-4D97-AF65-F5344CB8AC3E}">
        <p14:creationId xmlns:p14="http://schemas.microsoft.com/office/powerpoint/2010/main" val="95506607"/>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a:extLst>
              <a:ext uri="{FF2B5EF4-FFF2-40B4-BE49-F238E27FC236}">
                <a16:creationId xmlns:a16="http://schemas.microsoft.com/office/drawing/2014/main" id="{5901C22B-B408-4046-BFCC-4E34324B2C38}"/>
              </a:ext>
            </a:extLst>
          </p:cNvPr>
          <p:cNvSpPr txBox="1">
            <a:spLocks/>
          </p:cNvSpPr>
          <p:nvPr/>
        </p:nvSpPr>
        <p:spPr>
          <a:xfrm>
            <a:off x="198437" y="296862"/>
            <a:ext cx="11887200" cy="493220"/>
          </a:xfrm>
          <a:prstGeom prst="rect">
            <a:avLst/>
          </a:prstGeom>
          <a:noFill/>
        </p:spPr>
        <p:txBody>
          <a:bodyPr vert="horz" wrap="square" lIns="146304" tIns="91440" rIns="146304" bIns="91440" rtlCol="0" anchor="t" anchorCtr="0">
            <a:noAutofit/>
          </a:bodyPr>
          <a:lstStyle>
            <a:lvl1pPr algn="l" defTabSz="932742" rtl="0" eaLnBrk="1" latinLnBrk="0" hangingPunct="1">
              <a:lnSpc>
                <a:spcPct val="90000"/>
              </a:lnSpc>
              <a:spcBef>
                <a:spcPct val="0"/>
              </a:spcBef>
              <a:buNone/>
              <a:defRPr lang="fr-FR" sz="4800" b="0" kern="1200" cap="none" spc="-100" baseline="0">
                <a:ln w="3175">
                  <a:noFill/>
                </a:ln>
                <a:solidFill>
                  <a:schemeClr val="bg1"/>
                </a:solidFill>
                <a:effectLst/>
                <a:latin typeface="Segoe UI Semibold" panose="020B0702040204020203" pitchFamily="34" charset="0"/>
                <a:ea typeface="+mn-ea"/>
                <a:cs typeface="Segoe UI Semibold" panose="020B0702040204020203" pitchFamily="34" charset="0"/>
              </a:defRPr>
            </a:lvl1pPr>
          </a:lstStyle>
          <a:p>
            <a:r>
              <a:rPr lang="en-US" sz="1800" b="1" cap="all" spc="-51">
                <a:solidFill>
                  <a:schemeClr val="tx1">
                    <a:lumMod val="85000"/>
                  </a:schemeClr>
                </a:solidFill>
                <a:latin typeface="Segoe UI Semibold"/>
                <a:cs typeface="Segoe UI" panose="020B0502040204020203" pitchFamily="34" charset="0"/>
              </a:rPr>
              <a:t>Data in use Protection Compass – Confidential Computing Track</a:t>
            </a:r>
            <a:endParaRPr lang="en-US" sz="2800" cap="all">
              <a:solidFill>
                <a:schemeClr val="tx1">
                  <a:lumMod val="85000"/>
                </a:schemeClr>
              </a:solidFill>
              <a:latin typeface="Segoe UI" panose="020B0502040204020203" pitchFamily="34" charset="0"/>
              <a:cs typeface="Segoe UI" panose="020B0502040204020203" pitchFamily="34" charset="0"/>
            </a:endParaRPr>
          </a:p>
        </p:txBody>
      </p:sp>
      <p:grpSp>
        <p:nvGrpSpPr>
          <p:cNvPr id="2" name="Group 1">
            <a:extLst>
              <a:ext uri="{FF2B5EF4-FFF2-40B4-BE49-F238E27FC236}">
                <a16:creationId xmlns:a16="http://schemas.microsoft.com/office/drawing/2014/main" id="{6C4456DB-7421-4370-A28D-23C83186E7E9}"/>
              </a:ext>
            </a:extLst>
          </p:cNvPr>
          <p:cNvGrpSpPr/>
          <p:nvPr/>
        </p:nvGrpSpPr>
        <p:grpSpPr>
          <a:xfrm>
            <a:off x="7608892" y="1405230"/>
            <a:ext cx="3222616" cy="3703096"/>
            <a:chOff x="7608892" y="1405230"/>
            <a:chExt cx="3222616" cy="3703096"/>
          </a:xfrm>
        </p:grpSpPr>
        <p:grpSp>
          <p:nvGrpSpPr>
            <p:cNvPr id="7" name="Group 6">
              <a:extLst>
                <a:ext uri="{FF2B5EF4-FFF2-40B4-BE49-F238E27FC236}">
                  <a16:creationId xmlns:a16="http://schemas.microsoft.com/office/drawing/2014/main" id="{39198B49-AEC9-4147-A5CD-AD10B5B9608C}"/>
                </a:ext>
              </a:extLst>
            </p:cNvPr>
            <p:cNvGrpSpPr/>
            <p:nvPr/>
          </p:nvGrpSpPr>
          <p:grpSpPr>
            <a:xfrm>
              <a:off x="7608892" y="1405230"/>
              <a:ext cx="3222616" cy="3703096"/>
              <a:chOff x="7578734" y="1512789"/>
              <a:chExt cx="3222616" cy="3703096"/>
            </a:xfrm>
          </p:grpSpPr>
          <p:grpSp>
            <p:nvGrpSpPr>
              <p:cNvPr id="9" name="Group 8">
                <a:extLst>
                  <a:ext uri="{FF2B5EF4-FFF2-40B4-BE49-F238E27FC236}">
                    <a16:creationId xmlns:a16="http://schemas.microsoft.com/office/drawing/2014/main" id="{0A4730DB-493E-402B-BFBD-F575EC8FD222}"/>
                  </a:ext>
                </a:extLst>
              </p:cNvPr>
              <p:cNvGrpSpPr/>
              <p:nvPr/>
            </p:nvGrpSpPr>
            <p:grpSpPr>
              <a:xfrm>
                <a:off x="7578734" y="1512789"/>
                <a:ext cx="3222616" cy="3703096"/>
                <a:chOff x="7830194" y="1899080"/>
                <a:chExt cx="2518414" cy="2893903"/>
              </a:xfrm>
            </p:grpSpPr>
            <p:sp>
              <p:nvSpPr>
                <p:cNvPr id="11" name="Oval 10">
                  <a:extLst>
                    <a:ext uri="{FF2B5EF4-FFF2-40B4-BE49-F238E27FC236}">
                      <a16:creationId xmlns:a16="http://schemas.microsoft.com/office/drawing/2014/main" id="{154E4D2B-7FEC-47F3-BB61-83A6B0D42294}"/>
                    </a:ext>
                  </a:extLst>
                </p:cNvPr>
                <p:cNvSpPr/>
                <p:nvPr/>
              </p:nvSpPr>
              <p:spPr bwMode="auto">
                <a:xfrm>
                  <a:off x="7830194" y="2274571"/>
                  <a:ext cx="2518414" cy="2518412"/>
                </a:xfrm>
                <a:prstGeom prst="ellipse">
                  <a:avLst/>
                </a:prstGeom>
                <a:noFill/>
                <a:ln w="76200" cap="sq">
                  <a:solidFill>
                    <a:schemeClr val="tx1">
                      <a:lumMod val="75000"/>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gradFill>
                      <a:gsLst>
                        <a:gs pos="0">
                          <a:srgbClr val="505050"/>
                        </a:gs>
                        <a:gs pos="100000">
                          <a:srgbClr val="505050"/>
                        </a:gs>
                      </a:gsLst>
                    </a:gradFill>
                    <a:effectLst/>
                    <a:uLnTx/>
                    <a:uFillTx/>
                    <a:latin typeface="Segoe UI"/>
                    <a:ea typeface="+mn-ea"/>
                    <a:cs typeface="+mn-cs"/>
                  </a:endParaRPr>
                </a:p>
              </p:txBody>
            </p:sp>
            <p:pic>
              <p:nvPicPr>
                <p:cNvPr id="12" name="Graphic 7">
                  <a:extLst>
                    <a:ext uri="{FF2B5EF4-FFF2-40B4-BE49-F238E27FC236}">
                      <a16:creationId xmlns:a16="http://schemas.microsoft.com/office/drawing/2014/main" id="{C52DA79D-62C8-4F35-8373-277FC1A1AF6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942363" y="2386739"/>
                  <a:ext cx="2294075" cy="2294075"/>
                </a:xfrm>
                <a:prstGeom prst="rect">
                  <a:avLst/>
                </a:prstGeom>
              </p:spPr>
            </p:pic>
            <p:sp>
              <p:nvSpPr>
                <p:cNvPr id="13" name="TextBox 8">
                  <a:extLst>
                    <a:ext uri="{FF2B5EF4-FFF2-40B4-BE49-F238E27FC236}">
                      <a16:creationId xmlns:a16="http://schemas.microsoft.com/office/drawing/2014/main" id="{28AEFA27-DE4F-48CA-A07C-58CD1BBEB4BF}"/>
                    </a:ext>
                  </a:extLst>
                </p:cNvPr>
                <p:cNvSpPr txBox="1"/>
                <p:nvPr/>
              </p:nvSpPr>
              <p:spPr>
                <a:xfrm>
                  <a:off x="8947534" y="1899080"/>
                  <a:ext cx="221731" cy="336730"/>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2800" b="1">
                      <a:gradFill>
                        <a:gsLst>
                          <a:gs pos="2917">
                            <a:schemeClr val="tx1">
                              <a:alpha val="20000"/>
                            </a:schemeClr>
                          </a:gs>
                          <a:gs pos="30000">
                            <a:schemeClr val="tx1">
                              <a:alpha val="20000"/>
                            </a:schemeClr>
                          </a:gs>
                        </a:gsLst>
                        <a:lin ang="5400000" scaled="0"/>
                      </a:gradFill>
                    </a:rPr>
                    <a:t>N</a:t>
                  </a:r>
                </a:p>
              </p:txBody>
            </p:sp>
          </p:grpSp>
          <p:sp>
            <p:nvSpPr>
              <p:cNvPr id="10" name="key">
                <a:extLst>
                  <a:ext uri="{FF2B5EF4-FFF2-40B4-BE49-F238E27FC236}">
                    <a16:creationId xmlns:a16="http://schemas.microsoft.com/office/drawing/2014/main" id="{6E51E190-0952-471B-8DE1-178F9495956B}"/>
                  </a:ext>
                </a:extLst>
              </p:cNvPr>
              <p:cNvSpPr>
                <a:spLocks noChangeAspect="1" noEditPoints="1"/>
              </p:cNvSpPr>
              <p:nvPr/>
            </p:nvSpPr>
            <p:spPr bwMode="auto">
              <a:xfrm rot="2700000">
                <a:off x="9002415" y="3421699"/>
                <a:ext cx="367646" cy="365760"/>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solidFill>
                <a:schemeClr val="tx1">
                  <a:lumMod val="95000"/>
                </a:schemeClr>
              </a:solidFill>
              <a:ln w="44450" cap="sq">
                <a:solidFill>
                  <a:schemeClr val="tx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gradFill>
                    <a:gsLst>
                      <a:gs pos="0">
                        <a:srgbClr val="505050"/>
                      </a:gs>
                      <a:gs pos="100000">
                        <a:srgbClr val="505050"/>
                      </a:gs>
                    </a:gsLst>
                  </a:gradFill>
                </a:endParaRPr>
              </a:p>
            </p:txBody>
          </p:sp>
        </p:grpSp>
        <p:sp>
          <p:nvSpPr>
            <p:cNvPr id="8" name="TextBox 8">
              <a:extLst>
                <a:ext uri="{FF2B5EF4-FFF2-40B4-BE49-F238E27FC236}">
                  <a16:creationId xmlns:a16="http://schemas.microsoft.com/office/drawing/2014/main" id="{1A6D889E-F3E9-486F-B4DD-F670B0849F03}"/>
                </a:ext>
              </a:extLst>
            </p:cNvPr>
            <p:cNvSpPr txBox="1"/>
            <p:nvPr/>
          </p:nvSpPr>
          <p:spPr>
            <a:xfrm>
              <a:off x="9074530" y="1405230"/>
              <a:ext cx="283732" cy="430886"/>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2800" b="1">
                  <a:solidFill>
                    <a:schemeClr val="tx1">
                      <a:lumMod val="85000"/>
                    </a:schemeClr>
                  </a:solidFill>
                </a:rPr>
                <a:t>N</a:t>
              </a:r>
            </a:p>
          </p:txBody>
        </p:sp>
      </p:grpSp>
      <p:sp>
        <p:nvSpPr>
          <p:cNvPr id="4" name="Title 3">
            <a:extLst>
              <a:ext uri="{FF2B5EF4-FFF2-40B4-BE49-F238E27FC236}">
                <a16:creationId xmlns:a16="http://schemas.microsoft.com/office/drawing/2014/main" id="{4D6C6112-2C0F-4809-B604-816558963A66}"/>
              </a:ext>
            </a:extLst>
          </p:cNvPr>
          <p:cNvSpPr>
            <a:spLocks noGrp="1"/>
          </p:cNvSpPr>
          <p:nvPr>
            <p:ph type="title"/>
          </p:nvPr>
        </p:nvSpPr>
        <p:spPr/>
        <p:txBody>
          <a:bodyPr/>
          <a:lstStyle/>
          <a:p>
            <a:r>
              <a:rPr lang="en-US" spc="-102">
                <a:solidFill>
                  <a:schemeClr val="tx1">
                    <a:lumMod val="50000"/>
                  </a:schemeClr>
                </a:solidFill>
              </a:rPr>
              <a:t>Understanding adversary models and attacks</a:t>
            </a:r>
          </a:p>
        </p:txBody>
      </p:sp>
    </p:spTree>
    <p:extLst>
      <p:ext uri="{BB962C8B-B14F-4D97-AF65-F5344CB8AC3E}">
        <p14:creationId xmlns:p14="http://schemas.microsoft.com/office/powerpoint/2010/main" val="226082084"/>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a:t>Adversary model</a:t>
            </a:r>
          </a:p>
        </p:txBody>
      </p:sp>
      <p:sp>
        <p:nvSpPr>
          <p:cNvPr id="3" name="Espace réservé du texte 2"/>
          <p:cNvSpPr>
            <a:spLocks noGrp="1"/>
          </p:cNvSpPr>
          <p:nvPr>
            <p:ph type="body" sz="quarter" idx="10"/>
          </p:nvPr>
        </p:nvSpPr>
        <p:spPr>
          <a:xfrm>
            <a:off x="274638" y="1212850"/>
            <a:ext cx="11887200" cy="3594830"/>
          </a:xfrm>
        </p:spPr>
        <p:txBody>
          <a:bodyPr/>
          <a:lstStyle/>
          <a:p>
            <a:pPr lvl="0"/>
            <a:r>
              <a:rPr lang="en-US"/>
              <a:t>During the development of SGX technology, Intel developed an adversary model and a set of security objectives for the architecture</a:t>
            </a:r>
          </a:p>
          <a:p>
            <a:pPr lvl="1">
              <a:defRPr/>
            </a:pPr>
            <a:r>
              <a:rPr lang="en-US" sz="1800">
                <a:latin typeface="Segoe UI" panose="020B0502040204020203" pitchFamily="34" charset="0"/>
              </a:rPr>
              <a:t>They formalized the architecture and security objectives to be able to use automated tools to analyze the architecture</a:t>
            </a:r>
            <a:endParaRPr lang="fr-FR" sz="1800">
              <a:latin typeface="Segoe UI" panose="020B0502040204020203" pitchFamily="34" charset="0"/>
            </a:endParaRPr>
          </a:p>
          <a:p>
            <a:pPr lvl="0">
              <a:spcBef>
                <a:spcPts val="1200"/>
              </a:spcBef>
            </a:pPr>
            <a:r>
              <a:rPr lang="en-US"/>
              <a:t>The adversary model is broken down into </a:t>
            </a:r>
            <a:r>
              <a:rPr lang="en-US">
                <a:solidFill>
                  <a:schemeClr val="tx1"/>
                </a:solidFill>
              </a:rPr>
              <a:t>software</a:t>
            </a:r>
            <a:r>
              <a:rPr lang="en-US"/>
              <a:t> and </a:t>
            </a:r>
            <a:r>
              <a:rPr lang="en-US">
                <a:solidFill>
                  <a:schemeClr val="tx1"/>
                </a:solidFill>
              </a:rPr>
              <a:t>hardware</a:t>
            </a:r>
            <a:r>
              <a:rPr lang="en-US"/>
              <a:t> adversaries </a:t>
            </a:r>
          </a:p>
          <a:p>
            <a:pPr lvl="0">
              <a:spcBef>
                <a:spcPts val="1200"/>
              </a:spcBef>
            </a:pPr>
            <a:r>
              <a:rPr lang="en-US"/>
              <a:t>Software adversaries: </a:t>
            </a:r>
          </a:p>
          <a:p>
            <a:pPr marL="285750" lvl="1" indent="-285750">
              <a:buFont typeface="Arial" panose="020B0604020202020204" pitchFamily="34" charset="0"/>
              <a:buChar char="•"/>
              <a:defRPr/>
            </a:pPr>
            <a:r>
              <a:rPr lang="en-US" sz="1800">
                <a:latin typeface="Segoe UI" panose="020B0502040204020203" pitchFamily="34" charset="0"/>
              </a:rPr>
              <a:t>Unprivileged Software </a:t>
            </a:r>
          </a:p>
          <a:p>
            <a:pPr marL="285750" lvl="1" indent="-285750">
              <a:buFont typeface="Arial" panose="020B0604020202020204" pitchFamily="34" charset="0"/>
              <a:buChar char="•"/>
              <a:defRPr/>
            </a:pPr>
            <a:r>
              <a:rPr lang="en-US" sz="1800">
                <a:latin typeface="Segoe UI" panose="020B0502040204020203" pitchFamily="34" charset="0"/>
              </a:rPr>
              <a:t>System Software </a:t>
            </a:r>
          </a:p>
          <a:p>
            <a:pPr marL="285750" lvl="1" indent="-285750">
              <a:buFont typeface="Arial" panose="020B0604020202020204" pitchFamily="34" charset="0"/>
              <a:buChar char="•"/>
              <a:defRPr/>
            </a:pPr>
            <a:r>
              <a:rPr lang="en-US" sz="1800">
                <a:latin typeface="Segoe UI" panose="020B0502040204020203" pitchFamily="34" charset="0"/>
              </a:rPr>
              <a:t>Startup code / System Management Mode Adversary </a:t>
            </a:r>
          </a:p>
          <a:p>
            <a:pPr marL="285750" lvl="1" indent="-285750">
              <a:buFont typeface="Arial" panose="020B0604020202020204" pitchFamily="34" charset="0"/>
              <a:buChar char="•"/>
              <a:defRPr/>
            </a:pPr>
            <a:r>
              <a:rPr lang="en-US" sz="1800">
                <a:latin typeface="Segoe UI" panose="020B0502040204020203" pitchFamily="34" charset="0"/>
              </a:rPr>
              <a:t>Side Channel</a:t>
            </a:r>
          </a:p>
        </p:txBody>
      </p:sp>
      <p:sp>
        <p:nvSpPr>
          <p:cNvPr id="5" name="Rectangle 4">
            <a:extLst>
              <a:ext uri="{FF2B5EF4-FFF2-40B4-BE49-F238E27FC236}">
                <a16:creationId xmlns:a16="http://schemas.microsoft.com/office/drawing/2014/main" id="{FEDA15F7-735E-414D-92E8-7E6B0857D3E6}"/>
              </a:ext>
            </a:extLst>
          </p:cNvPr>
          <p:cNvSpPr/>
          <p:nvPr/>
        </p:nvSpPr>
        <p:spPr>
          <a:xfrm>
            <a:off x="46037" y="6582260"/>
            <a:ext cx="3919466" cy="276999"/>
          </a:xfrm>
          <a:prstGeom prst="rect">
            <a:avLst/>
          </a:prstGeom>
        </p:spPr>
        <p:txBody>
          <a:bodyPr wrap="square">
            <a:spAutoFit/>
          </a:bodyPr>
          <a:lstStyle/>
          <a:p>
            <a:pPr>
              <a:spcBef>
                <a:spcPts val="1200"/>
              </a:spcBef>
            </a:pPr>
            <a:r>
              <a:rPr lang="fr-FR" sz="1200"/>
              <a:t>Intel Source (</a:t>
            </a:r>
            <a:r>
              <a:rPr lang="en-US" sz="1200">
                <a:hlinkClick r:id="rId3"/>
              </a:rPr>
              <a:t>Intel Software Guard Extensions</a:t>
            </a:r>
            <a:r>
              <a:rPr lang="en-US" sz="1200"/>
              <a:t>) </a:t>
            </a:r>
          </a:p>
        </p:txBody>
      </p:sp>
      <p:pic>
        <p:nvPicPr>
          <p:cNvPr id="4" name="Picture 3">
            <a:extLst>
              <a:ext uri="{FF2B5EF4-FFF2-40B4-BE49-F238E27FC236}">
                <a16:creationId xmlns:a16="http://schemas.microsoft.com/office/drawing/2014/main" id="{AEAEDE74-A52C-4098-BEDC-940995643E57}"/>
              </a:ext>
            </a:extLst>
          </p:cNvPr>
          <p:cNvPicPr>
            <a:picLocks noChangeAspect="1"/>
          </p:cNvPicPr>
          <p:nvPr/>
        </p:nvPicPr>
        <p:blipFill>
          <a:blip r:embed="rId4"/>
          <a:stretch>
            <a:fillRect/>
          </a:stretch>
        </p:blipFill>
        <p:spPr>
          <a:xfrm>
            <a:off x="6867845" y="3235278"/>
            <a:ext cx="4433645" cy="3406822"/>
          </a:xfrm>
          <a:prstGeom prst="rect">
            <a:avLst/>
          </a:prstGeom>
        </p:spPr>
      </p:pic>
    </p:spTree>
    <p:extLst>
      <p:ext uri="{BB962C8B-B14F-4D97-AF65-F5344CB8AC3E}">
        <p14:creationId xmlns:p14="http://schemas.microsoft.com/office/powerpoint/2010/main" val="2342227447"/>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a:t>Unprivileged software adversary</a:t>
            </a:r>
          </a:p>
        </p:txBody>
      </p:sp>
      <p:sp>
        <p:nvSpPr>
          <p:cNvPr id="3" name="Espace réservé du texte 2"/>
          <p:cNvSpPr>
            <a:spLocks noGrp="1"/>
          </p:cNvSpPr>
          <p:nvPr>
            <p:ph type="body" sz="quarter" idx="10"/>
          </p:nvPr>
        </p:nvSpPr>
        <p:spPr>
          <a:xfrm>
            <a:off x="274638" y="1212850"/>
            <a:ext cx="11887200" cy="2317558"/>
          </a:xfrm>
        </p:spPr>
        <p:txBody>
          <a:bodyPr/>
          <a:lstStyle/>
          <a:p>
            <a:pPr lvl="0"/>
            <a:r>
              <a:rPr lang="en-US"/>
              <a:t>An adversary with these capabilities is typically known as a “ring-3” attacker, whose capabilities are limited by IA-32 to those granted by the system software</a:t>
            </a:r>
            <a:endParaRPr lang="fr-FR"/>
          </a:p>
          <a:p>
            <a:pPr marL="285750" lvl="1" indent="-285750">
              <a:buFont typeface="Arial" panose="020B0604020202020204" pitchFamily="34" charset="0"/>
              <a:buChar char="•"/>
              <a:defRPr/>
            </a:pPr>
            <a:r>
              <a:rPr lang="en-US" sz="1800">
                <a:latin typeface="Segoe UI" panose="020B0502040204020203" pitchFamily="34" charset="0"/>
              </a:rPr>
              <a:t>Read memory mapped into address space by system software</a:t>
            </a:r>
          </a:p>
          <a:p>
            <a:pPr marL="285750" lvl="1" indent="-285750">
              <a:buFont typeface="Arial" panose="020B0604020202020204" pitchFamily="34" charset="0"/>
              <a:buChar char="•"/>
              <a:defRPr/>
            </a:pPr>
            <a:r>
              <a:rPr lang="en-US" sz="1800">
                <a:latin typeface="Segoe UI" panose="020B0502040204020203" pitchFamily="34" charset="0"/>
              </a:rPr>
              <a:t>Write memory mapped into address space with write privilege granted by system software</a:t>
            </a:r>
          </a:p>
          <a:p>
            <a:pPr marL="285750" lvl="1" indent="-285750">
              <a:buFont typeface="Arial" panose="020B0604020202020204" pitchFamily="34" charset="0"/>
              <a:buChar char="•"/>
              <a:defRPr/>
            </a:pPr>
            <a:r>
              <a:rPr lang="en-US" sz="1800">
                <a:latin typeface="Segoe UI" panose="020B0502040204020203" pitchFamily="34" charset="0"/>
              </a:rPr>
              <a:t>Execute ring-3 instructions from memory mapped into address space with execute privilege granted by system software</a:t>
            </a:r>
          </a:p>
          <a:p>
            <a:pPr marL="285750" lvl="1" indent="-285750">
              <a:buFont typeface="Arial" panose="020B0604020202020204" pitchFamily="34" charset="0"/>
              <a:buChar char="•"/>
              <a:defRPr/>
            </a:pPr>
            <a:r>
              <a:rPr lang="en-US" sz="1800">
                <a:latin typeface="Segoe UI" panose="020B0502040204020203" pitchFamily="34" charset="0"/>
              </a:rPr>
              <a:t>Execute from within an enclave</a:t>
            </a:r>
            <a:endParaRPr lang="fr-FR" sz="1800">
              <a:latin typeface="Segoe UI" panose="020B0502040204020203" pitchFamily="34" charset="0"/>
            </a:endParaRPr>
          </a:p>
        </p:txBody>
      </p:sp>
      <p:sp>
        <p:nvSpPr>
          <p:cNvPr id="5" name="Rectangle 4">
            <a:extLst>
              <a:ext uri="{FF2B5EF4-FFF2-40B4-BE49-F238E27FC236}">
                <a16:creationId xmlns:a16="http://schemas.microsoft.com/office/drawing/2014/main" id="{1C7729D7-B2AC-4457-B409-6546977C8E19}"/>
              </a:ext>
            </a:extLst>
          </p:cNvPr>
          <p:cNvSpPr/>
          <p:nvPr/>
        </p:nvSpPr>
        <p:spPr>
          <a:xfrm>
            <a:off x="46037" y="6582260"/>
            <a:ext cx="3919466" cy="276999"/>
          </a:xfrm>
          <a:prstGeom prst="rect">
            <a:avLst/>
          </a:prstGeom>
        </p:spPr>
        <p:txBody>
          <a:bodyPr wrap="square">
            <a:spAutoFit/>
          </a:bodyPr>
          <a:lstStyle/>
          <a:p>
            <a:pPr>
              <a:spcBef>
                <a:spcPts val="1200"/>
              </a:spcBef>
            </a:pPr>
            <a:r>
              <a:rPr lang="fr-FR" sz="1200"/>
              <a:t>Intel Source (</a:t>
            </a:r>
            <a:r>
              <a:rPr lang="en-US" sz="1200">
                <a:hlinkClick r:id="rId3"/>
              </a:rPr>
              <a:t>Intel Software Guard Extensions</a:t>
            </a:r>
            <a:r>
              <a:rPr lang="en-US" sz="1200"/>
              <a:t>) </a:t>
            </a:r>
          </a:p>
        </p:txBody>
      </p:sp>
    </p:spTree>
    <p:extLst>
      <p:ext uri="{BB962C8B-B14F-4D97-AF65-F5344CB8AC3E}">
        <p14:creationId xmlns:p14="http://schemas.microsoft.com/office/powerpoint/2010/main" val="826000334"/>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a:t>System software adversary</a:t>
            </a:r>
          </a:p>
        </p:txBody>
      </p:sp>
      <p:sp>
        <p:nvSpPr>
          <p:cNvPr id="3" name="Espace réservé du texte 2"/>
          <p:cNvSpPr>
            <a:spLocks noGrp="1"/>
          </p:cNvSpPr>
          <p:nvPr>
            <p:ph type="body" sz="quarter" idx="10"/>
          </p:nvPr>
        </p:nvSpPr>
        <p:spPr>
          <a:xfrm>
            <a:off x="274638" y="1212850"/>
            <a:ext cx="11887200" cy="1341906"/>
          </a:xfrm>
        </p:spPr>
        <p:txBody>
          <a:bodyPr/>
          <a:lstStyle/>
          <a:p>
            <a:pPr lvl="0"/>
            <a:r>
              <a:rPr lang="en-US"/>
              <a:t>An adversary with these capabilities has full control over the operating system, and virtual machine monitor</a:t>
            </a:r>
          </a:p>
          <a:p>
            <a:pPr lvl="1"/>
            <a:r>
              <a:rPr lang="en-US"/>
              <a:t>This adversary is capable of manipulating the Intel Instruction Set Architecture (IA-32 ISA) in any manner allowed by the ISA specification</a:t>
            </a:r>
          </a:p>
        </p:txBody>
      </p:sp>
      <p:sp>
        <p:nvSpPr>
          <p:cNvPr id="5" name="TextBox 4">
            <a:extLst>
              <a:ext uri="{FF2B5EF4-FFF2-40B4-BE49-F238E27FC236}">
                <a16:creationId xmlns:a16="http://schemas.microsoft.com/office/drawing/2014/main" id="{BDB5D301-CBDF-4F01-8C8B-2CEDC543454B}"/>
              </a:ext>
            </a:extLst>
          </p:cNvPr>
          <p:cNvSpPr txBox="1"/>
          <p:nvPr/>
        </p:nvSpPr>
        <p:spPr>
          <a:xfrm>
            <a:off x="350837" y="2887662"/>
            <a:ext cx="5334000" cy="2769989"/>
          </a:xfrm>
          <a:prstGeom prst="rect">
            <a:avLst/>
          </a:prstGeom>
          <a:noFill/>
        </p:spPr>
        <p:txBody>
          <a:bodyPr wrap="square">
            <a:spAutoFit/>
          </a:bodyPr>
          <a:lstStyle/>
          <a:p>
            <a:pPr>
              <a:spcBef>
                <a:spcPts val="600"/>
              </a:spcBef>
            </a:pPr>
            <a:r>
              <a:rPr lang="en-US" sz="1600">
                <a:gradFill>
                  <a:gsLst>
                    <a:gs pos="1250">
                      <a:schemeClr val="tx1"/>
                    </a:gs>
                    <a:gs pos="100000">
                      <a:schemeClr val="tx1"/>
                    </a:gs>
                  </a:gsLst>
                  <a:lin ang="5400000" scaled="0"/>
                </a:gradFill>
              </a:rPr>
              <a:t>Control scheduling of execution </a:t>
            </a:r>
          </a:p>
          <a:p>
            <a:pPr>
              <a:spcBef>
                <a:spcPts val="600"/>
              </a:spcBef>
            </a:pPr>
            <a:r>
              <a:rPr lang="en-US" sz="1600">
                <a:gradFill>
                  <a:gsLst>
                    <a:gs pos="1250">
                      <a:schemeClr val="tx1"/>
                    </a:gs>
                    <a:gs pos="100000">
                      <a:schemeClr val="tx1"/>
                    </a:gs>
                  </a:gsLst>
                  <a:lin ang="5400000" scaled="0"/>
                </a:gradFill>
              </a:rPr>
              <a:t>Control the mode of execution (protected, 32/64-bit compatibility, VMX host/guest) </a:t>
            </a:r>
          </a:p>
          <a:p>
            <a:pPr>
              <a:spcBef>
                <a:spcPts val="600"/>
              </a:spcBef>
            </a:pPr>
            <a:r>
              <a:rPr lang="en-US" sz="1600">
                <a:gradFill>
                  <a:gsLst>
                    <a:gs pos="1250">
                      <a:schemeClr val="tx1"/>
                    </a:gs>
                    <a:gs pos="100000">
                      <a:schemeClr val="tx1"/>
                    </a:gs>
                  </a:gsLst>
                  <a:lin ang="5400000" scaled="0"/>
                </a:gradFill>
              </a:rPr>
              <a:t>Read all of visible memory (incl page tables, etc.) </a:t>
            </a:r>
          </a:p>
          <a:p>
            <a:pPr>
              <a:spcBef>
                <a:spcPts val="600"/>
              </a:spcBef>
            </a:pPr>
            <a:r>
              <a:rPr lang="en-US" sz="1600">
                <a:gradFill>
                  <a:gsLst>
                    <a:gs pos="1250">
                      <a:schemeClr val="tx1"/>
                    </a:gs>
                    <a:gs pos="100000">
                      <a:schemeClr val="tx1"/>
                    </a:gs>
                  </a:gsLst>
                  <a:lin ang="5400000" scaled="0"/>
                </a:gradFill>
              </a:rPr>
              <a:t>Write to all of visible memory (incl page tables, etc.) </a:t>
            </a:r>
          </a:p>
          <a:p>
            <a:pPr>
              <a:spcBef>
                <a:spcPts val="600"/>
              </a:spcBef>
            </a:pPr>
            <a:r>
              <a:rPr lang="en-US" sz="1600">
                <a:gradFill>
                  <a:gsLst>
                    <a:gs pos="1250">
                      <a:schemeClr val="tx1"/>
                    </a:gs>
                    <a:gs pos="100000">
                      <a:schemeClr val="tx1"/>
                    </a:gs>
                  </a:gsLst>
                  <a:lin ang="5400000" scaled="0"/>
                </a:gradFill>
              </a:rPr>
              <a:t>Read architectural registers (GPRs, MSRs, CRs, CSRs) </a:t>
            </a:r>
          </a:p>
          <a:p>
            <a:pPr>
              <a:spcBef>
                <a:spcPts val="600"/>
              </a:spcBef>
            </a:pPr>
            <a:r>
              <a:rPr lang="en-US" sz="1600">
                <a:gradFill>
                  <a:gsLst>
                    <a:gs pos="1250">
                      <a:schemeClr val="tx1"/>
                    </a:gs>
                    <a:gs pos="100000">
                      <a:schemeClr val="tx1"/>
                    </a:gs>
                  </a:gsLst>
                  <a:lin ang="5400000" scaled="0"/>
                </a:gradFill>
              </a:rPr>
              <a:t>Write unlocked architectural registers (GPRs, MSRs, CRs, CSRs, including range registers, SGX owner epoch) </a:t>
            </a:r>
          </a:p>
          <a:p>
            <a:pPr>
              <a:spcBef>
                <a:spcPts val="600"/>
              </a:spcBef>
            </a:pPr>
            <a:r>
              <a:rPr lang="en-US" sz="1600">
                <a:gradFill>
                  <a:gsLst>
                    <a:gs pos="1250">
                      <a:schemeClr val="tx1"/>
                    </a:gs>
                    <a:gs pos="100000">
                      <a:schemeClr val="tx1"/>
                    </a:gs>
                  </a:gsLst>
                  <a:lin ang="5400000" scaled="0"/>
                </a:gradFill>
              </a:rPr>
              <a:t>Execute an enclave (including a malicious enclave)</a:t>
            </a:r>
          </a:p>
        </p:txBody>
      </p:sp>
      <p:sp>
        <p:nvSpPr>
          <p:cNvPr id="7" name="TextBox 6">
            <a:extLst>
              <a:ext uri="{FF2B5EF4-FFF2-40B4-BE49-F238E27FC236}">
                <a16:creationId xmlns:a16="http://schemas.microsoft.com/office/drawing/2014/main" id="{ABB6803B-827D-4E02-A70A-CA8D67E1CC7F}"/>
              </a:ext>
            </a:extLst>
          </p:cNvPr>
          <p:cNvSpPr txBox="1"/>
          <p:nvPr/>
        </p:nvSpPr>
        <p:spPr>
          <a:xfrm>
            <a:off x="5942782" y="2886495"/>
            <a:ext cx="6219056" cy="2123658"/>
          </a:xfrm>
          <a:prstGeom prst="rect">
            <a:avLst/>
          </a:prstGeom>
          <a:noFill/>
        </p:spPr>
        <p:txBody>
          <a:bodyPr wrap="square">
            <a:spAutoFit/>
          </a:bodyPr>
          <a:lstStyle/>
          <a:p>
            <a:pPr>
              <a:spcBef>
                <a:spcPts val="600"/>
              </a:spcBef>
            </a:pPr>
            <a:r>
              <a:rPr lang="en-US" sz="1600">
                <a:gradFill>
                  <a:gsLst>
                    <a:gs pos="1250">
                      <a:schemeClr val="tx1"/>
                    </a:gs>
                    <a:gs pos="100000">
                      <a:schemeClr val="tx1"/>
                    </a:gs>
                  </a:gsLst>
                  <a:lin ang="5400000" scaled="0"/>
                </a:gradFill>
              </a:rPr>
              <a:t>Program critical system hardware devices (memory controller, DMA engines) </a:t>
            </a:r>
          </a:p>
          <a:p>
            <a:pPr>
              <a:spcBef>
                <a:spcPts val="600"/>
              </a:spcBef>
            </a:pPr>
            <a:r>
              <a:rPr lang="en-US" sz="1600">
                <a:gradFill>
                  <a:gsLst>
                    <a:gs pos="1250">
                      <a:schemeClr val="tx1"/>
                    </a:gs>
                    <a:gs pos="100000">
                      <a:schemeClr val="tx1"/>
                    </a:gs>
                  </a:gsLst>
                  <a:lin ang="5400000" scaled="0"/>
                </a:gradFill>
              </a:rPr>
              <a:t>Program page tables/EPT to cause faults or aliasing </a:t>
            </a:r>
          </a:p>
          <a:p>
            <a:pPr>
              <a:spcBef>
                <a:spcPts val="600"/>
              </a:spcBef>
            </a:pPr>
            <a:r>
              <a:rPr lang="en-US" sz="1600">
                <a:gradFill>
                  <a:gsLst>
                    <a:gs pos="1250">
                      <a:schemeClr val="tx1"/>
                    </a:gs>
                    <a:gs pos="100000">
                      <a:schemeClr val="tx1"/>
                    </a:gs>
                  </a:gsLst>
                  <a:lin ang="5400000" scaled="0"/>
                </a:gradFill>
              </a:rPr>
              <a:t>Control contents of cache(indirectly with high probability) </a:t>
            </a:r>
          </a:p>
          <a:p>
            <a:pPr>
              <a:spcBef>
                <a:spcPts val="600"/>
              </a:spcBef>
            </a:pPr>
            <a:r>
              <a:rPr lang="en-US" sz="1600">
                <a:gradFill>
                  <a:gsLst>
                    <a:gs pos="1250">
                      <a:schemeClr val="tx1"/>
                    </a:gs>
                    <a:gs pos="100000">
                      <a:schemeClr val="tx1"/>
                    </a:gs>
                  </a:gsLst>
                  <a:lin ang="5400000" scaled="0"/>
                </a:gradFill>
              </a:rPr>
              <a:t>Cause reset and control power states </a:t>
            </a:r>
          </a:p>
          <a:p>
            <a:pPr>
              <a:spcBef>
                <a:spcPts val="600"/>
              </a:spcBef>
            </a:pPr>
            <a:r>
              <a:rPr lang="en-US" sz="1600">
                <a:gradFill>
                  <a:gsLst>
                    <a:gs pos="1250">
                      <a:schemeClr val="tx1"/>
                    </a:gs>
                    <a:gs pos="100000">
                      <a:schemeClr val="tx1"/>
                    </a:gs>
                  </a:gsLst>
                  <a:lin ang="5400000" scaled="0"/>
                </a:gradFill>
              </a:rPr>
              <a:t>Control which signed released CPU patches and other platform firmware are installed</a:t>
            </a:r>
          </a:p>
        </p:txBody>
      </p:sp>
      <p:sp>
        <p:nvSpPr>
          <p:cNvPr id="4" name="Rectangle 3">
            <a:extLst>
              <a:ext uri="{FF2B5EF4-FFF2-40B4-BE49-F238E27FC236}">
                <a16:creationId xmlns:a16="http://schemas.microsoft.com/office/drawing/2014/main" id="{7AE7A07A-086D-426A-9D40-B64309A538ED}"/>
              </a:ext>
            </a:extLst>
          </p:cNvPr>
          <p:cNvSpPr/>
          <p:nvPr/>
        </p:nvSpPr>
        <p:spPr>
          <a:xfrm>
            <a:off x="46037" y="6582260"/>
            <a:ext cx="3919466" cy="276999"/>
          </a:xfrm>
          <a:prstGeom prst="rect">
            <a:avLst/>
          </a:prstGeom>
        </p:spPr>
        <p:txBody>
          <a:bodyPr wrap="square">
            <a:spAutoFit/>
          </a:bodyPr>
          <a:lstStyle/>
          <a:p>
            <a:pPr>
              <a:spcBef>
                <a:spcPts val="1200"/>
              </a:spcBef>
            </a:pPr>
            <a:r>
              <a:rPr lang="fr-FR" sz="1200"/>
              <a:t>Intel Source (</a:t>
            </a:r>
            <a:r>
              <a:rPr lang="en-US" sz="1200">
                <a:hlinkClick r:id="rId3"/>
              </a:rPr>
              <a:t>Intel Software Guard Extensions</a:t>
            </a:r>
            <a:r>
              <a:rPr lang="en-US" sz="1200"/>
              <a:t>) </a:t>
            </a:r>
          </a:p>
        </p:txBody>
      </p:sp>
    </p:spTree>
    <p:extLst>
      <p:ext uri="{BB962C8B-B14F-4D97-AF65-F5344CB8AC3E}">
        <p14:creationId xmlns:p14="http://schemas.microsoft.com/office/powerpoint/2010/main" val="3165387279"/>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B1CD55-D797-4FC7-9C5C-5E1B19144EFD}"/>
              </a:ext>
            </a:extLst>
          </p:cNvPr>
          <p:cNvSpPr>
            <a:spLocks noGrp="1"/>
          </p:cNvSpPr>
          <p:nvPr>
            <p:ph type="title"/>
          </p:nvPr>
        </p:nvSpPr>
        <p:spPr/>
        <p:txBody>
          <a:bodyPr/>
          <a:lstStyle/>
          <a:p>
            <a:r>
              <a:rPr lang="fr-FR"/>
              <a:t>Startup code / SMM </a:t>
            </a:r>
            <a:r>
              <a:rPr lang="fr-FR" err="1"/>
              <a:t>adversary</a:t>
            </a:r>
            <a:endParaRPr lang="en-US"/>
          </a:p>
        </p:txBody>
      </p:sp>
      <p:sp>
        <p:nvSpPr>
          <p:cNvPr id="3" name="Text Placeholder 2">
            <a:extLst>
              <a:ext uri="{FF2B5EF4-FFF2-40B4-BE49-F238E27FC236}">
                <a16:creationId xmlns:a16="http://schemas.microsoft.com/office/drawing/2014/main" id="{9BE8D8CB-D932-40C7-9550-F8D499A1FB41}"/>
              </a:ext>
            </a:extLst>
          </p:cNvPr>
          <p:cNvSpPr>
            <a:spLocks noGrp="1"/>
          </p:cNvSpPr>
          <p:nvPr>
            <p:ph type="body" sz="quarter" idx="10"/>
          </p:nvPr>
        </p:nvSpPr>
        <p:spPr>
          <a:xfrm>
            <a:off x="274638" y="1212850"/>
            <a:ext cx="11887200" cy="1452705"/>
          </a:xfrm>
        </p:spPr>
        <p:txBody>
          <a:bodyPr/>
          <a:lstStyle/>
          <a:p>
            <a:r>
              <a:rPr lang="en-US"/>
              <a:t>An adversary with these capabilities has all the capabilities of the System Software Adversary with the addition of control over initial boot code and system management mod</a:t>
            </a:r>
          </a:p>
          <a:p>
            <a:pPr lvl="1"/>
            <a:r>
              <a:rPr lang="en-US"/>
              <a:t>This adversary is capable of manipulating the IA32 ISA in any manner allowed by the ISA specification</a:t>
            </a:r>
          </a:p>
        </p:txBody>
      </p:sp>
      <p:sp>
        <p:nvSpPr>
          <p:cNvPr id="5" name="TextBox 4">
            <a:extLst>
              <a:ext uri="{FF2B5EF4-FFF2-40B4-BE49-F238E27FC236}">
                <a16:creationId xmlns:a16="http://schemas.microsoft.com/office/drawing/2014/main" id="{B3EAF83C-E245-426F-882B-E0DDE64E9235}"/>
              </a:ext>
            </a:extLst>
          </p:cNvPr>
          <p:cNvSpPr txBox="1"/>
          <p:nvPr/>
        </p:nvSpPr>
        <p:spPr>
          <a:xfrm>
            <a:off x="350837" y="2887662"/>
            <a:ext cx="5334000" cy="3185487"/>
          </a:xfrm>
          <a:prstGeom prst="rect">
            <a:avLst/>
          </a:prstGeom>
          <a:noFill/>
        </p:spPr>
        <p:txBody>
          <a:bodyPr wrap="square">
            <a:spAutoFit/>
          </a:bodyPr>
          <a:lstStyle/>
          <a:p>
            <a:pPr>
              <a:spcBef>
                <a:spcPts val="600"/>
              </a:spcBef>
            </a:pPr>
            <a:r>
              <a:rPr lang="en-US" sz="1600">
                <a:gradFill>
                  <a:gsLst>
                    <a:gs pos="1250">
                      <a:schemeClr val="tx1"/>
                    </a:gs>
                    <a:gs pos="100000">
                      <a:schemeClr val="tx1"/>
                    </a:gs>
                  </a:gsLst>
                  <a:lin ang="5400000" scaled="0"/>
                </a:gradFill>
              </a:rPr>
              <a:t>Has full control over system state during the startup from S3, S4 and S5</a:t>
            </a:r>
          </a:p>
          <a:p>
            <a:pPr>
              <a:spcBef>
                <a:spcPts val="600"/>
              </a:spcBef>
            </a:pPr>
            <a:r>
              <a:rPr lang="en-US" sz="1600">
                <a:gradFill>
                  <a:gsLst>
                    <a:gs pos="1250">
                      <a:schemeClr val="tx1"/>
                    </a:gs>
                    <a:gs pos="100000">
                      <a:schemeClr val="tx1"/>
                    </a:gs>
                  </a:gsLst>
                  <a:lin ang="5400000" scaled="0"/>
                </a:gradFill>
              </a:rPr>
              <a:t>Modify the contents of SMM RAM in a way invisible to OS or VMX host</a:t>
            </a:r>
          </a:p>
          <a:p>
            <a:pPr>
              <a:spcBef>
                <a:spcPts val="600"/>
              </a:spcBef>
            </a:pPr>
            <a:r>
              <a:rPr lang="en-US" sz="1600">
                <a:gradFill>
                  <a:gsLst>
                    <a:gs pos="1250">
                      <a:schemeClr val="tx1"/>
                    </a:gs>
                    <a:gs pos="100000">
                      <a:schemeClr val="tx1"/>
                    </a:gs>
                  </a:gsLst>
                  <a:lin ang="5400000" scaled="0"/>
                </a:gradFill>
              </a:rPr>
              <a:t>Create virtual devices depending on intercept controls</a:t>
            </a:r>
          </a:p>
          <a:p>
            <a:pPr>
              <a:spcBef>
                <a:spcPts val="600"/>
              </a:spcBef>
            </a:pPr>
            <a:r>
              <a:rPr lang="en-US" sz="1600">
                <a:gradFill>
                  <a:gsLst>
                    <a:gs pos="1250">
                      <a:schemeClr val="tx1"/>
                    </a:gs>
                    <a:gs pos="100000">
                      <a:schemeClr val="tx1"/>
                    </a:gs>
                  </a:gsLst>
                  <a:lin ang="5400000" scaled="0"/>
                </a:gradFill>
              </a:rPr>
              <a:t>Intercept some limited set of software actions and emulate behavior following intercept</a:t>
            </a:r>
          </a:p>
          <a:p>
            <a:pPr>
              <a:spcBef>
                <a:spcPts val="600"/>
              </a:spcBef>
            </a:pPr>
            <a:r>
              <a:rPr lang="en-US" sz="1600">
                <a:gradFill>
                  <a:gsLst>
                    <a:gs pos="1250">
                      <a:schemeClr val="tx1"/>
                    </a:gs>
                    <a:gs pos="100000">
                      <a:schemeClr val="tx1"/>
                    </a:gs>
                  </a:gsLst>
                  <a:lin ang="5400000" scaled="0"/>
                </a:gradFill>
              </a:rPr>
              <a:t>Make persistent modifications to the state of system firmware on platforms not implementing stronger protections such as BIOS Guard &gt; See </a:t>
            </a:r>
            <a:r>
              <a:rPr lang="en-US" sz="1600"/>
              <a:t>section </a:t>
            </a:r>
            <a:r>
              <a:rPr lang="en-US" sz="1600">
                <a:latin typeface="Segoe UI Semibold" panose="020B0702040204020203" pitchFamily="34" charset="0"/>
                <a:cs typeface="Segoe UI Semibold" panose="020B0702040204020203" pitchFamily="34" charset="0"/>
              </a:rPr>
              <a:t>Attesting firmware on hardware host with Cerberus</a:t>
            </a:r>
            <a:r>
              <a:rPr lang="en-US" sz="1600">
                <a:gradFill>
                  <a:gsLst>
                    <a:gs pos="1250">
                      <a:schemeClr val="tx1"/>
                    </a:gs>
                    <a:gs pos="100000">
                      <a:schemeClr val="tx1"/>
                    </a:gs>
                  </a:gsLst>
                  <a:lin ang="5400000" scaled="0"/>
                </a:gradFill>
                <a:latin typeface="Segoe UI Semibold" panose="020B0702040204020203" pitchFamily="34" charset="0"/>
                <a:cs typeface="Segoe UI Semibold" panose="020B0702040204020203" pitchFamily="34" charset="0"/>
              </a:rPr>
              <a:t> </a:t>
            </a:r>
          </a:p>
        </p:txBody>
      </p:sp>
      <p:sp>
        <p:nvSpPr>
          <p:cNvPr id="7" name="TextBox 6">
            <a:extLst>
              <a:ext uri="{FF2B5EF4-FFF2-40B4-BE49-F238E27FC236}">
                <a16:creationId xmlns:a16="http://schemas.microsoft.com/office/drawing/2014/main" id="{1FBD177A-50FA-469D-87E0-FC1F76A93276}"/>
              </a:ext>
            </a:extLst>
          </p:cNvPr>
          <p:cNvSpPr txBox="1"/>
          <p:nvPr/>
        </p:nvSpPr>
        <p:spPr>
          <a:xfrm>
            <a:off x="5942782" y="2886495"/>
            <a:ext cx="6219056" cy="338554"/>
          </a:xfrm>
          <a:prstGeom prst="rect">
            <a:avLst/>
          </a:prstGeom>
          <a:noFill/>
        </p:spPr>
        <p:txBody>
          <a:bodyPr wrap="square">
            <a:spAutoFit/>
          </a:bodyPr>
          <a:lstStyle/>
          <a:p>
            <a:pPr>
              <a:spcBef>
                <a:spcPts val="600"/>
              </a:spcBef>
            </a:pPr>
            <a:r>
              <a:rPr lang="en-US" sz="1600"/>
              <a:t>Modify protected MSR’s/CSR’s that are open only to SMM</a:t>
            </a:r>
            <a:endParaRPr lang="en-US" sz="1600">
              <a:gradFill>
                <a:gsLst>
                  <a:gs pos="1250">
                    <a:schemeClr val="tx1"/>
                  </a:gs>
                  <a:gs pos="100000">
                    <a:schemeClr val="tx1"/>
                  </a:gs>
                </a:gsLst>
                <a:lin ang="5400000" scaled="0"/>
              </a:gradFill>
            </a:endParaRPr>
          </a:p>
        </p:txBody>
      </p:sp>
      <p:sp>
        <p:nvSpPr>
          <p:cNvPr id="4" name="Rectangle 3">
            <a:extLst>
              <a:ext uri="{FF2B5EF4-FFF2-40B4-BE49-F238E27FC236}">
                <a16:creationId xmlns:a16="http://schemas.microsoft.com/office/drawing/2014/main" id="{D88A6E34-8B09-459D-ADD3-4DA01CCB2A67}"/>
              </a:ext>
            </a:extLst>
          </p:cNvPr>
          <p:cNvSpPr/>
          <p:nvPr/>
        </p:nvSpPr>
        <p:spPr>
          <a:xfrm>
            <a:off x="46037" y="6582260"/>
            <a:ext cx="3919466" cy="276999"/>
          </a:xfrm>
          <a:prstGeom prst="rect">
            <a:avLst/>
          </a:prstGeom>
        </p:spPr>
        <p:txBody>
          <a:bodyPr wrap="square">
            <a:spAutoFit/>
          </a:bodyPr>
          <a:lstStyle/>
          <a:p>
            <a:pPr>
              <a:spcBef>
                <a:spcPts val="1200"/>
              </a:spcBef>
            </a:pPr>
            <a:r>
              <a:rPr lang="fr-FR" sz="1200"/>
              <a:t>Intel Source (</a:t>
            </a:r>
            <a:r>
              <a:rPr lang="en-US" sz="1200">
                <a:hlinkClick r:id="rId2"/>
              </a:rPr>
              <a:t>Intel Software Guard Extensions</a:t>
            </a:r>
            <a:r>
              <a:rPr lang="en-US" sz="1200"/>
              <a:t>) </a:t>
            </a:r>
          </a:p>
        </p:txBody>
      </p:sp>
    </p:spTree>
    <p:extLst>
      <p:ext uri="{BB962C8B-B14F-4D97-AF65-F5344CB8AC3E}">
        <p14:creationId xmlns:p14="http://schemas.microsoft.com/office/powerpoint/2010/main" val="1271117315"/>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72274" y="144462"/>
            <a:ext cx="11889564" cy="860424"/>
          </a:xfrm>
        </p:spPr>
        <p:txBody>
          <a:bodyPr/>
          <a:lstStyle/>
          <a:p>
            <a:r>
              <a:rPr lang="en-US"/>
              <a:t>Software side-channel adversary</a:t>
            </a:r>
          </a:p>
        </p:txBody>
      </p:sp>
      <p:sp>
        <p:nvSpPr>
          <p:cNvPr id="3" name="Espace réservé du texte 2"/>
          <p:cNvSpPr>
            <a:spLocks noGrp="1"/>
          </p:cNvSpPr>
          <p:nvPr>
            <p:ph type="body" sz="quarter" idx="10"/>
          </p:nvPr>
        </p:nvSpPr>
        <p:spPr>
          <a:xfrm>
            <a:off x="196073" y="1045467"/>
            <a:ext cx="11887200" cy="3061395"/>
          </a:xfrm>
        </p:spPr>
        <p:txBody>
          <a:bodyPr>
            <a:normAutofit/>
          </a:bodyPr>
          <a:lstStyle/>
          <a:p>
            <a:pPr lvl="0"/>
            <a:r>
              <a:rPr lang="en-US"/>
              <a:t>An adversary with these capabilities is able to gather statistics from the CPU regarding execution and may be able to use them to deduce characteristics of the software being executed (side-channel analysis)</a:t>
            </a:r>
            <a:endParaRPr lang="fr-FR"/>
          </a:p>
          <a:p>
            <a:pPr marL="285750" lvl="1" indent="-285750">
              <a:buFont typeface="Arial" panose="020B0604020202020204" pitchFamily="34" charset="0"/>
              <a:buChar char="•"/>
              <a:defRPr/>
            </a:pPr>
            <a:r>
              <a:rPr lang="en-US"/>
              <a:t>Gather power statistics </a:t>
            </a:r>
          </a:p>
          <a:p>
            <a:pPr marL="285750" lvl="1" indent="-285750">
              <a:buFont typeface="Arial" panose="020B0604020202020204" pitchFamily="34" charset="0"/>
              <a:buChar char="•"/>
              <a:defRPr/>
            </a:pPr>
            <a:r>
              <a:rPr lang="en-US"/>
              <a:t>Gather performance statistics including platform cache misses </a:t>
            </a:r>
          </a:p>
          <a:p>
            <a:pPr marL="285750" lvl="1" indent="-285750">
              <a:buFont typeface="Arial" panose="020B0604020202020204" pitchFamily="34" charset="0"/>
              <a:buChar char="•"/>
              <a:defRPr/>
            </a:pPr>
            <a:r>
              <a:rPr lang="en-US"/>
              <a:t>Gather branch statistics via timing </a:t>
            </a:r>
          </a:p>
          <a:p>
            <a:pPr marL="285750" lvl="1" indent="-285750">
              <a:buFont typeface="Arial" panose="020B0604020202020204" pitchFamily="34" charset="0"/>
              <a:buChar char="•"/>
              <a:defRPr/>
            </a:pPr>
            <a:r>
              <a:rPr lang="en-US"/>
              <a:t>Gather information on pages accessed via page</a:t>
            </a:r>
          </a:p>
          <a:p>
            <a:pPr lvl="1">
              <a:lnSpc>
                <a:spcPct val="100000"/>
              </a:lnSpc>
              <a:spcBef>
                <a:spcPts val="1200"/>
              </a:spcBef>
              <a:defRPr/>
            </a:pPr>
            <a:r>
              <a:rPr lang="en-US" b="0" i="0">
                <a:solidFill>
                  <a:srgbClr val="53565A"/>
                </a:solidFill>
                <a:effectLst/>
                <a:latin typeface="intel-clear-bold"/>
              </a:rPr>
              <a:t>See Intel® SGX and Side-Channels: </a:t>
            </a:r>
            <a:r>
              <a:rPr lang="en-US">
                <a:hlinkClick r:id="rId3"/>
              </a:rPr>
              <a:t>https://software.intel.com/en-us/articles/intel-sgx-and-side-channels</a:t>
            </a:r>
            <a:r>
              <a:rPr lang="en-US"/>
              <a:t>, </a:t>
            </a:r>
          </a:p>
          <a:p>
            <a:pPr lvl="1">
              <a:defRPr/>
            </a:pPr>
            <a:r>
              <a:rPr lang="en-US" b="0" i="0">
                <a:solidFill>
                  <a:srgbClr val="24292E"/>
                </a:solidFill>
                <a:effectLst/>
                <a:latin typeface="-apple-system"/>
              </a:rPr>
              <a:t>SGX-Step </a:t>
            </a:r>
            <a:r>
              <a:rPr lang="en-US">
                <a:hlinkClick r:id="rId4"/>
              </a:rPr>
              <a:t>https://github.com/jovanbulck/sgx-step</a:t>
            </a:r>
            <a:endParaRPr lang="en-US" b="0" i="0">
              <a:solidFill>
                <a:srgbClr val="53565A"/>
              </a:solidFill>
              <a:effectLst/>
              <a:latin typeface="intel-clear-bold"/>
            </a:endParaRPr>
          </a:p>
          <a:p>
            <a:pPr lvl="1">
              <a:defRPr/>
            </a:pPr>
            <a:endParaRPr lang="fr-FR"/>
          </a:p>
        </p:txBody>
      </p:sp>
      <p:sp>
        <p:nvSpPr>
          <p:cNvPr id="4" name="Espace réservé du texte 2">
            <a:extLst>
              <a:ext uri="{FF2B5EF4-FFF2-40B4-BE49-F238E27FC236}">
                <a16:creationId xmlns:a16="http://schemas.microsoft.com/office/drawing/2014/main" id="{A782BE2A-0A25-41AB-B08E-59D983CF4062}"/>
              </a:ext>
            </a:extLst>
          </p:cNvPr>
          <p:cNvSpPr txBox="1">
            <a:spLocks/>
          </p:cNvSpPr>
          <p:nvPr/>
        </p:nvSpPr>
        <p:spPr>
          <a:xfrm>
            <a:off x="427037" y="5876075"/>
            <a:ext cx="10972800" cy="605611"/>
          </a:xfrm>
          <a:prstGeom prst="rect">
            <a:avLst/>
          </a:prstGeom>
        </p:spPr>
        <p:txBody>
          <a:bodyPr vert="horz" wrap="square" lIns="146304" tIns="91440" rIns="146304" bIns="91440" rtlCol="0">
            <a:normAutofit lnSpcReduction="10000"/>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lang="fr-FR" sz="2400" kern="1200" spc="0" baseline="0">
                <a:gradFill>
                  <a:gsLst>
                    <a:gs pos="1250">
                      <a:schemeClr val="tx2"/>
                    </a:gs>
                    <a:gs pos="99000">
                      <a:schemeClr val="tx2"/>
                    </a:gs>
                  </a:gsLst>
                  <a:lin ang="5400000" scaled="0"/>
                </a:gradFill>
                <a:latin typeface="Segoe UI Semibold" panose="020B0702040204020203" pitchFamily="34" charset="0"/>
                <a:ea typeface="+mn-ea"/>
                <a:cs typeface="Segoe UI Semibold" panose="020B0702040204020203" pitchFamily="34" charset="0"/>
              </a:defRPr>
            </a:lvl1pPr>
            <a:lvl2pPr marL="0" marR="0" indent="0" algn="l" defTabSz="932742" rtl="0" eaLnBrk="1" fontAlgn="auto" latinLnBrk="0" hangingPunct="1">
              <a:lnSpc>
                <a:spcPct val="90000"/>
              </a:lnSpc>
              <a:spcBef>
                <a:spcPct val="20000"/>
              </a:spcBef>
              <a:spcAft>
                <a:spcPts val="0"/>
              </a:spcAft>
              <a:buClrTx/>
              <a:buSzPct val="90000"/>
              <a:buFontTx/>
              <a:buNone/>
              <a:tabLst/>
              <a:defRPr sz="16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4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3200" spc="-102">
                <a:ln w="3175">
                  <a:noFill/>
                </a:ln>
                <a:solidFill>
                  <a:schemeClr val="tx1"/>
                </a:solidFill>
              </a:rPr>
              <a:t>SGX does NOT defend against this adversary</a:t>
            </a:r>
          </a:p>
        </p:txBody>
      </p:sp>
      <p:pic>
        <p:nvPicPr>
          <p:cNvPr id="5" name="Picture 4">
            <a:hlinkClick r:id="rId5"/>
            <a:extLst>
              <a:ext uri="{FF2B5EF4-FFF2-40B4-BE49-F238E27FC236}">
                <a16:creationId xmlns:a16="http://schemas.microsoft.com/office/drawing/2014/main" id="{334DB68C-D311-4ACD-92C8-BAE87F323CD5}"/>
              </a:ext>
            </a:extLst>
          </p:cNvPr>
          <p:cNvPicPr>
            <a:picLocks noChangeAspect="1"/>
          </p:cNvPicPr>
          <p:nvPr/>
        </p:nvPicPr>
        <p:blipFill>
          <a:blip r:embed="rId6"/>
          <a:stretch>
            <a:fillRect/>
          </a:stretch>
        </p:blipFill>
        <p:spPr>
          <a:xfrm>
            <a:off x="3094037" y="4106862"/>
            <a:ext cx="5562600" cy="1726972"/>
          </a:xfrm>
          <a:prstGeom prst="rect">
            <a:avLst/>
          </a:prstGeom>
        </p:spPr>
      </p:pic>
      <p:sp>
        <p:nvSpPr>
          <p:cNvPr id="7" name="Rectangle 6">
            <a:extLst>
              <a:ext uri="{FF2B5EF4-FFF2-40B4-BE49-F238E27FC236}">
                <a16:creationId xmlns:a16="http://schemas.microsoft.com/office/drawing/2014/main" id="{F440B95D-8480-4740-A956-27AA827D2F70}"/>
              </a:ext>
            </a:extLst>
          </p:cNvPr>
          <p:cNvSpPr/>
          <p:nvPr/>
        </p:nvSpPr>
        <p:spPr>
          <a:xfrm>
            <a:off x="46037" y="6582260"/>
            <a:ext cx="3919466" cy="276999"/>
          </a:xfrm>
          <a:prstGeom prst="rect">
            <a:avLst/>
          </a:prstGeom>
        </p:spPr>
        <p:txBody>
          <a:bodyPr wrap="square">
            <a:spAutoFit/>
          </a:bodyPr>
          <a:lstStyle/>
          <a:p>
            <a:pPr>
              <a:spcBef>
                <a:spcPts val="1200"/>
              </a:spcBef>
            </a:pPr>
            <a:r>
              <a:rPr lang="fr-FR" sz="1200"/>
              <a:t>Intel Source (</a:t>
            </a:r>
            <a:r>
              <a:rPr lang="en-US" sz="1200">
                <a:hlinkClick r:id="rId7"/>
              </a:rPr>
              <a:t>Intel Software Guard Extensions</a:t>
            </a:r>
            <a:r>
              <a:rPr lang="en-US" sz="1200"/>
              <a:t>) </a:t>
            </a:r>
          </a:p>
        </p:txBody>
      </p:sp>
    </p:spTree>
    <p:extLst>
      <p:ext uri="{BB962C8B-B14F-4D97-AF65-F5344CB8AC3E}">
        <p14:creationId xmlns:p14="http://schemas.microsoft.com/office/powerpoint/2010/main" val="612150494"/>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8F41AA-A8FC-4EB8-BF24-EB67FAF1E2D9}"/>
              </a:ext>
            </a:extLst>
          </p:cNvPr>
          <p:cNvSpPr>
            <a:spLocks noGrp="1"/>
          </p:cNvSpPr>
          <p:nvPr>
            <p:ph type="title"/>
          </p:nvPr>
        </p:nvSpPr>
        <p:spPr>
          <a:xfrm>
            <a:off x="274638" y="225465"/>
            <a:ext cx="11889564" cy="860424"/>
          </a:xfrm>
        </p:spPr>
        <p:txBody>
          <a:bodyPr/>
          <a:lstStyle/>
          <a:p>
            <a:r>
              <a:rPr lang="en-US"/>
              <a:t>Reducing the attack surface with Intel® SGX</a:t>
            </a:r>
          </a:p>
        </p:txBody>
      </p:sp>
      <p:sp>
        <p:nvSpPr>
          <p:cNvPr id="30" name="Text Placeholder 29">
            <a:extLst>
              <a:ext uri="{FF2B5EF4-FFF2-40B4-BE49-F238E27FC236}">
                <a16:creationId xmlns:a16="http://schemas.microsoft.com/office/drawing/2014/main" id="{FFB3F6ED-BBB6-4DAA-A6C5-5529EA02E3EB}"/>
              </a:ext>
            </a:extLst>
          </p:cNvPr>
          <p:cNvSpPr>
            <a:spLocks noGrp="1"/>
          </p:cNvSpPr>
          <p:nvPr>
            <p:ph type="body" sz="quarter" idx="10"/>
          </p:nvPr>
        </p:nvSpPr>
        <p:spPr>
          <a:xfrm>
            <a:off x="282024" y="1061390"/>
            <a:ext cx="11887200" cy="1329595"/>
          </a:xfrm>
        </p:spPr>
        <p:txBody>
          <a:bodyPr/>
          <a:lstStyle/>
          <a:p>
            <a:r>
              <a:rPr lang="en-US" sz="2400"/>
              <a:t>Intel  SGX provides a trusted computing enclave (island) </a:t>
            </a:r>
          </a:p>
          <a:p>
            <a:pPr lvl="1"/>
            <a:r>
              <a:rPr lang="en-US"/>
              <a:t>where data and applications are protected independently of the operating system or hardware configuration itself</a:t>
            </a:r>
          </a:p>
          <a:p>
            <a:pPr lvl="1"/>
            <a:r>
              <a:rPr kumimoji="0" lang="en-US" sz="1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hlinkClick r:id="rId3"/>
              </a:rPr>
              <a:t>https://software.intel.com/en-us/blogs/2013/09/26/protecting-application-secrets-with-intel-sgx</a:t>
            </a:r>
            <a:endParaRPr lang="en-US"/>
          </a:p>
          <a:p>
            <a:pPr lvl="1"/>
            <a:endParaRPr lang="en-US"/>
          </a:p>
        </p:txBody>
      </p:sp>
      <p:sp>
        <p:nvSpPr>
          <p:cNvPr id="5" name="Rectangle 4">
            <a:extLst>
              <a:ext uri="{FF2B5EF4-FFF2-40B4-BE49-F238E27FC236}">
                <a16:creationId xmlns:a16="http://schemas.microsoft.com/office/drawing/2014/main" id="{56668E32-9051-417B-8DC8-C1BFA5DA1D67}"/>
              </a:ext>
            </a:extLst>
          </p:cNvPr>
          <p:cNvSpPr/>
          <p:nvPr/>
        </p:nvSpPr>
        <p:spPr>
          <a:xfrm>
            <a:off x="4732752" y="2304180"/>
            <a:ext cx="4298757" cy="830997"/>
          </a:xfrm>
          <a:prstGeom prst="rect">
            <a:avLst/>
          </a:prstGeom>
        </p:spPr>
        <p:txBody>
          <a:bodyPr wrap="square">
            <a:spAutoFit/>
          </a:bodyPr>
          <a:lstStyle/>
          <a:p>
            <a:pPr marL="285750" indent="-285750" defTabSz="621746">
              <a:spcBef>
                <a:spcPts val="1088"/>
              </a:spcBef>
              <a:buClr>
                <a:srgbClr val="0078D7"/>
              </a:buClr>
              <a:buFont typeface="Arial" panose="020B0604020202020204" pitchFamily="34" charset="0"/>
              <a:buChar char="•"/>
            </a:pPr>
            <a:r>
              <a:rPr lang="en-US" sz="1600">
                <a:solidFill>
                  <a:srgbClr val="0072C6"/>
                </a:solidFill>
                <a:latin typeface="Segoe UI Semibold" panose="020B0702040204020203" pitchFamily="34" charset="0"/>
                <a:cs typeface="Segoe UI Semibold" panose="020B0702040204020203" pitchFamily="34" charset="0"/>
              </a:rPr>
              <a:t>Helps protect against SW attacks </a:t>
            </a:r>
            <a:br>
              <a:rPr lang="en-US" sz="1600" b="1">
                <a:solidFill>
                  <a:schemeClr val="tx1">
                    <a:lumMod val="50000"/>
                  </a:schemeClr>
                </a:solidFill>
              </a:rPr>
            </a:br>
            <a:r>
              <a:rPr lang="en-US" sz="1600">
                <a:solidFill>
                  <a:schemeClr val="tx1">
                    <a:lumMod val="50000"/>
                  </a:schemeClr>
                </a:solidFill>
                <a:ea typeface="Intel Clear Light" panose="020B0404020203020204" pitchFamily="34" charset="0"/>
                <a:cs typeface="Intel Clear Light" panose="020B0404020203020204" pitchFamily="34" charset="0"/>
              </a:rPr>
              <a:t>even if OS/drivers/BIOS/Hypervisor</a:t>
            </a:r>
            <a:br>
              <a:rPr lang="en-US" sz="1600">
                <a:solidFill>
                  <a:schemeClr val="tx1">
                    <a:lumMod val="50000"/>
                  </a:schemeClr>
                </a:solidFill>
                <a:ea typeface="Intel Clear Light" panose="020B0404020203020204" pitchFamily="34" charset="0"/>
                <a:cs typeface="Intel Clear Light" panose="020B0404020203020204" pitchFamily="34" charset="0"/>
              </a:rPr>
            </a:br>
            <a:r>
              <a:rPr lang="en-US" sz="1600">
                <a:solidFill>
                  <a:schemeClr val="tx1">
                    <a:lumMod val="50000"/>
                  </a:schemeClr>
                </a:solidFill>
                <a:ea typeface="Intel Clear Light" panose="020B0404020203020204" pitchFamily="34" charset="0"/>
                <a:cs typeface="Intel Clear Light" panose="020B0404020203020204" pitchFamily="34" charset="0"/>
              </a:rPr>
              <a:t>are compromised</a:t>
            </a:r>
          </a:p>
        </p:txBody>
      </p:sp>
      <p:grpSp>
        <p:nvGrpSpPr>
          <p:cNvPr id="6" name="Group 5">
            <a:extLst>
              <a:ext uri="{FF2B5EF4-FFF2-40B4-BE49-F238E27FC236}">
                <a16:creationId xmlns:a16="http://schemas.microsoft.com/office/drawing/2014/main" id="{E46FF267-95A3-44C8-B111-35302C5D8EE5}"/>
              </a:ext>
            </a:extLst>
          </p:cNvPr>
          <p:cNvGrpSpPr/>
          <p:nvPr/>
        </p:nvGrpSpPr>
        <p:grpSpPr>
          <a:xfrm>
            <a:off x="8672877" y="2491204"/>
            <a:ext cx="2801528" cy="643973"/>
            <a:chOff x="6812579" y="1716702"/>
            <a:chExt cx="2060134" cy="473553"/>
          </a:xfrm>
        </p:grpSpPr>
        <p:sp>
          <p:nvSpPr>
            <p:cNvPr id="7" name="Arrow: Pentagon 6">
              <a:extLst>
                <a:ext uri="{FF2B5EF4-FFF2-40B4-BE49-F238E27FC236}">
                  <a16:creationId xmlns:a16="http://schemas.microsoft.com/office/drawing/2014/main" id="{8724ADA2-2AC4-49B0-97D6-1122765D4964}"/>
                </a:ext>
              </a:extLst>
            </p:cNvPr>
            <p:cNvSpPr/>
            <p:nvPr/>
          </p:nvSpPr>
          <p:spPr>
            <a:xfrm rot="10800000">
              <a:off x="6812579" y="1716702"/>
              <a:ext cx="2037444" cy="473553"/>
            </a:xfrm>
            <a:prstGeom prst="homePlat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21746"/>
              <a:endParaRPr lang="en-US" sz="2800">
                <a:solidFill>
                  <a:prstClr val="white"/>
                </a:solidFill>
                <a:latin typeface="Segoe UI Semibold" panose="020B0702040204020203" pitchFamily="34" charset="0"/>
                <a:cs typeface="Segoe UI Semibold" panose="020B0702040204020203" pitchFamily="34" charset="0"/>
              </a:endParaRPr>
            </a:p>
          </p:txBody>
        </p:sp>
        <p:sp>
          <p:nvSpPr>
            <p:cNvPr id="8" name="Rectangle 7">
              <a:extLst>
                <a:ext uri="{FF2B5EF4-FFF2-40B4-BE49-F238E27FC236}">
                  <a16:creationId xmlns:a16="http://schemas.microsoft.com/office/drawing/2014/main" id="{695DB8F6-BFBF-46B1-BF2D-04B208253B8C}"/>
                </a:ext>
              </a:extLst>
            </p:cNvPr>
            <p:cNvSpPr/>
            <p:nvPr/>
          </p:nvSpPr>
          <p:spPr>
            <a:xfrm>
              <a:off x="7059863" y="1753178"/>
              <a:ext cx="1812850" cy="384756"/>
            </a:xfrm>
            <a:prstGeom prst="rect">
              <a:avLst/>
            </a:prstGeom>
          </p:spPr>
          <p:txBody>
            <a:bodyPr wrap="square">
              <a:spAutoFit/>
            </a:bodyPr>
            <a:lstStyle/>
            <a:p>
              <a:pPr defTabSz="621746">
                <a:spcBef>
                  <a:spcPts val="1632"/>
                </a:spcBef>
                <a:buClr>
                  <a:srgbClr val="B1BABF"/>
                </a:buClr>
              </a:pPr>
              <a:r>
                <a:rPr lang="en-US" sz="1400" b="1">
                  <a:solidFill>
                    <a:prstClr val="white"/>
                  </a:solidFill>
                  <a:latin typeface="Segoe UI Semibold" panose="020B0702040204020203" pitchFamily="34" charset="0"/>
                  <a:cs typeface="Segoe UI Semibold" panose="020B0702040204020203" pitchFamily="34" charset="0"/>
                </a:rPr>
                <a:t>Minimally-sized Trusted Computing Base (TCB)</a:t>
              </a:r>
            </a:p>
          </p:txBody>
        </p:sp>
      </p:grpSp>
      <p:grpSp>
        <p:nvGrpSpPr>
          <p:cNvPr id="9" name="Group 8">
            <a:extLst>
              <a:ext uri="{FF2B5EF4-FFF2-40B4-BE49-F238E27FC236}">
                <a16:creationId xmlns:a16="http://schemas.microsoft.com/office/drawing/2014/main" id="{D58A4603-9685-4ED4-B9C1-AB46C7E157E8}"/>
              </a:ext>
            </a:extLst>
          </p:cNvPr>
          <p:cNvGrpSpPr/>
          <p:nvPr/>
        </p:nvGrpSpPr>
        <p:grpSpPr>
          <a:xfrm>
            <a:off x="8672877" y="3413023"/>
            <a:ext cx="2801528" cy="790787"/>
            <a:chOff x="6812579" y="2410781"/>
            <a:chExt cx="2060134" cy="581514"/>
          </a:xfrm>
        </p:grpSpPr>
        <p:sp>
          <p:nvSpPr>
            <p:cNvPr id="10" name="Arrow: Pentagon 9">
              <a:extLst>
                <a:ext uri="{FF2B5EF4-FFF2-40B4-BE49-F238E27FC236}">
                  <a16:creationId xmlns:a16="http://schemas.microsoft.com/office/drawing/2014/main" id="{DBCB22A0-9C9A-45FF-9DBA-DD03149B0AAE}"/>
                </a:ext>
              </a:extLst>
            </p:cNvPr>
            <p:cNvSpPr/>
            <p:nvPr/>
          </p:nvSpPr>
          <p:spPr>
            <a:xfrm rot="10800000">
              <a:off x="6812579" y="2410781"/>
              <a:ext cx="2037444" cy="581514"/>
            </a:xfrm>
            <a:prstGeom prst="homePlat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21746"/>
              <a:endParaRPr lang="en-US" sz="2800">
                <a:solidFill>
                  <a:prstClr val="white"/>
                </a:solidFill>
                <a:latin typeface="Segoe UI Semibold" panose="020B0702040204020203" pitchFamily="34" charset="0"/>
                <a:cs typeface="Segoe UI Semibold" panose="020B0702040204020203" pitchFamily="34" charset="0"/>
              </a:endParaRPr>
            </a:p>
          </p:txBody>
        </p:sp>
        <p:sp>
          <p:nvSpPr>
            <p:cNvPr id="11" name="Rectangle 10">
              <a:extLst>
                <a:ext uri="{FF2B5EF4-FFF2-40B4-BE49-F238E27FC236}">
                  <a16:creationId xmlns:a16="http://schemas.microsoft.com/office/drawing/2014/main" id="{190EEFF6-2CC0-4CEE-A5E3-8D1712943A13}"/>
                </a:ext>
              </a:extLst>
            </p:cNvPr>
            <p:cNvSpPr/>
            <p:nvPr/>
          </p:nvSpPr>
          <p:spPr>
            <a:xfrm>
              <a:off x="7059863" y="2424539"/>
              <a:ext cx="1812850" cy="543185"/>
            </a:xfrm>
            <a:prstGeom prst="rect">
              <a:avLst/>
            </a:prstGeom>
          </p:spPr>
          <p:txBody>
            <a:bodyPr wrap="square">
              <a:spAutoFit/>
            </a:bodyPr>
            <a:lstStyle/>
            <a:p>
              <a:pPr defTabSz="621746">
                <a:spcBef>
                  <a:spcPts val="1632"/>
                </a:spcBef>
                <a:buClr>
                  <a:srgbClr val="B1BABF"/>
                </a:buClr>
              </a:pPr>
              <a:r>
                <a:rPr lang="en-US" sz="1400" b="1">
                  <a:solidFill>
                    <a:prstClr val="white"/>
                  </a:solidFill>
                  <a:latin typeface="Segoe UI Semibold" panose="020B0702040204020203" pitchFamily="34" charset="0"/>
                  <a:cs typeface="Segoe UI Semibold" panose="020B0702040204020203" pitchFamily="34" charset="0"/>
                </a:rPr>
                <a:t>Other technologies allow some privileged SW in their trust boundary</a:t>
              </a:r>
            </a:p>
          </p:txBody>
        </p:sp>
      </p:grpSp>
      <p:grpSp>
        <p:nvGrpSpPr>
          <p:cNvPr id="12" name="Group 11">
            <a:extLst>
              <a:ext uri="{FF2B5EF4-FFF2-40B4-BE49-F238E27FC236}">
                <a16:creationId xmlns:a16="http://schemas.microsoft.com/office/drawing/2014/main" id="{46BEDA33-39C1-4652-BEEC-03AF4FB44426}"/>
              </a:ext>
            </a:extLst>
          </p:cNvPr>
          <p:cNvGrpSpPr/>
          <p:nvPr/>
        </p:nvGrpSpPr>
        <p:grpSpPr>
          <a:xfrm>
            <a:off x="8703733" y="5550288"/>
            <a:ext cx="2770672" cy="609154"/>
            <a:chOff x="6812579" y="3919166"/>
            <a:chExt cx="2037444" cy="447948"/>
          </a:xfrm>
        </p:grpSpPr>
        <p:sp>
          <p:nvSpPr>
            <p:cNvPr id="13" name="Arrow: Pentagon 12">
              <a:extLst>
                <a:ext uri="{FF2B5EF4-FFF2-40B4-BE49-F238E27FC236}">
                  <a16:creationId xmlns:a16="http://schemas.microsoft.com/office/drawing/2014/main" id="{1E8B7C93-F09B-4A9C-92A9-0437C67DCFE6}"/>
                </a:ext>
              </a:extLst>
            </p:cNvPr>
            <p:cNvSpPr/>
            <p:nvPr/>
          </p:nvSpPr>
          <p:spPr>
            <a:xfrm rot="10800000">
              <a:off x="6812579" y="3919166"/>
              <a:ext cx="2037444" cy="447948"/>
            </a:xfrm>
            <a:prstGeom prst="homePlat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21746"/>
              <a:endParaRPr lang="en-US" sz="2800">
                <a:solidFill>
                  <a:prstClr val="white"/>
                </a:solidFill>
                <a:latin typeface="Segoe UI Semibold" panose="020B0702040204020203" pitchFamily="34" charset="0"/>
                <a:cs typeface="Segoe UI Semibold" panose="020B0702040204020203" pitchFamily="34" charset="0"/>
              </a:endParaRPr>
            </a:p>
          </p:txBody>
        </p:sp>
        <p:sp>
          <p:nvSpPr>
            <p:cNvPr id="14" name="Rectangle 13">
              <a:extLst>
                <a:ext uri="{FF2B5EF4-FFF2-40B4-BE49-F238E27FC236}">
                  <a16:creationId xmlns:a16="http://schemas.microsoft.com/office/drawing/2014/main" id="{64CAD26D-C85A-4E40-A552-B83CE8E5489C}"/>
                </a:ext>
              </a:extLst>
            </p:cNvPr>
            <p:cNvSpPr/>
            <p:nvPr/>
          </p:nvSpPr>
          <p:spPr>
            <a:xfrm>
              <a:off x="7059863" y="3927245"/>
              <a:ext cx="1623762" cy="384756"/>
            </a:xfrm>
            <a:prstGeom prst="rect">
              <a:avLst/>
            </a:prstGeom>
          </p:spPr>
          <p:txBody>
            <a:bodyPr wrap="square">
              <a:spAutoFit/>
            </a:bodyPr>
            <a:lstStyle/>
            <a:p>
              <a:pPr defTabSz="621746">
                <a:spcBef>
                  <a:spcPts val="1632"/>
                </a:spcBef>
              </a:pPr>
              <a:r>
                <a:rPr lang="en-US" sz="1400" b="1">
                  <a:solidFill>
                    <a:prstClr val="white"/>
                  </a:solidFill>
                  <a:latin typeface="Segoe UI Semibold" panose="020B0702040204020203" pitchFamily="34" charset="0"/>
                  <a:cs typeface="Segoe UI Semibold" panose="020B0702040204020203" pitchFamily="34" charset="0"/>
                </a:rPr>
                <a:t>Increases transparency and accountability</a:t>
              </a:r>
            </a:p>
          </p:txBody>
        </p:sp>
      </p:grpSp>
      <p:grpSp>
        <p:nvGrpSpPr>
          <p:cNvPr id="15" name="Group 14">
            <a:extLst>
              <a:ext uri="{FF2B5EF4-FFF2-40B4-BE49-F238E27FC236}">
                <a16:creationId xmlns:a16="http://schemas.microsoft.com/office/drawing/2014/main" id="{A57E3BF7-65D5-4F6F-A457-875FE355BA34}"/>
              </a:ext>
            </a:extLst>
          </p:cNvPr>
          <p:cNvGrpSpPr/>
          <p:nvPr/>
        </p:nvGrpSpPr>
        <p:grpSpPr>
          <a:xfrm>
            <a:off x="8672877" y="4481656"/>
            <a:ext cx="2801528" cy="790786"/>
            <a:chOff x="6812579" y="3232268"/>
            <a:chExt cx="2060134" cy="581513"/>
          </a:xfrm>
        </p:grpSpPr>
        <p:sp>
          <p:nvSpPr>
            <p:cNvPr id="16" name="Arrow: Pentagon 15">
              <a:extLst>
                <a:ext uri="{FF2B5EF4-FFF2-40B4-BE49-F238E27FC236}">
                  <a16:creationId xmlns:a16="http://schemas.microsoft.com/office/drawing/2014/main" id="{BAA37115-61F7-4539-AD01-949705E66AF5}"/>
                </a:ext>
              </a:extLst>
            </p:cNvPr>
            <p:cNvSpPr/>
            <p:nvPr/>
          </p:nvSpPr>
          <p:spPr>
            <a:xfrm rot="10800000">
              <a:off x="6812579" y="3232268"/>
              <a:ext cx="2037444" cy="581513"/>
            </a:xfrm>
            <a:prstGeom prst="homePlat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21746"/>
              <a:endParaRPr lang="en-US" sz="2800">
                <a:solidFill>
                  <a:prstClr val="white"/>
                </a:solidFill>
                <a:latin typeface="Segoe UI Semibold" panose="020B0702040204020203" pitchFamily="34" charset="0"/>
                <a:cs typeface="Segoe UI Semibold" panose="020B0702040204020203" pitchFamily="34" charset="0"/>
              </a:endParaRPr>
            </a:p>
          </p:txBody>
        </p:sp>
        <p:sp>
          <p:nvSpPr>
            <p:cNvPr id="17" name="Rectangle 16">
              <a:extLst>
                <a:ext uri="{FF2B5EF4-FFF2-40B4-BE49-F238E27FC236}">
                  <a16:creationId xmlns:a16="http://schemas.microsoft.com/office/drawing/2014/main" id="{A4C5EACB-9DA6-400D-87F1-D51A02F1EBAE}"/>
                </a:ext>
              </a:extLst>
            </p:cNvPr>
            <p:cNvSpPr/>
            <p:nvPr/>
          </p:nvSpPr>
          <p:spPr>
            <a:xfrm>
              <a:off x="7059863" y="3253938"/>
              <a:ext cx="1812850" cy="543184"/>
            </a:xfrm>
            <a:prstGeom prst="rect">
              <a:avLst/>
            </a:prstGeom>
          </p:spPr>
          <p:txBody>
            <a:bodyPr wrap="square">
              <a:spAutoFit/>
            </a:bodyPr>
            <a:lstStyle/>
            <a:p>
              <a:pPr defTabSz="621746">
                <a:spcBef>
                  <a:spcPts val="1632"/>
                </a:spcBef>
                <a:buClr>
                  <a:srgbClr val="B1BABF"/>
                </a:buClr>
              </a:pPr>
              <a:r>
                <a:rPr lang="en-US" sz="1400" b="1">
                  <a:solidFill>
                    <a:prstClr val="white"/>
                  </a:solidFill>
                  <a:latin typeface="Segoe UI Semibold" panose="020B0702040204020203" pitchFamily="34" charset="0"/>
                  <a:cs typeface="Segoe UI Semibold" panose="020B0702040204020203" pitchFamily="34" charset="0"/>
                </a:rPr>
                <a:t>Enhances protections for hard-to-protect spaces or unprotected spaces  </a:t>
              </a:r>
            </a:p>
          </p:txBody>
        </p:sp>
      </p:grpSp>
      <p:sp>
        <p:nvSpPr>
          <p:cNvPr id="18" name="Rectangle 17">
            <a:extLst>
              <a:ext uri="{FF2B5EF4-FFF2-40B4-BE49-F238E27FC236}">
                <a16:creationId xmlns:a16="http://schemas.microsoft.com/office/drawing/2014/main" id="{0E93B3A1-176C-4AC3-92A0-59F4C8D0246B}"/>
              </a:ext>
            </a:extLst>
          </p:cNvPr>
          <p:cNvSpPr/>
          <p:nvPr/>
        </p:nvSpPr>
        <p:spPr>
          <a:xfrm>
            <a:off x="4732752" y="3243820"/>
            <a:ext cx="3805235" cy="830997"/>
          </a:xfrm>
          <a:prstGeom prst="rect">
            <a:avLst/>
          </a:prstGeom>
        </p:spPr>
        <p:txBody>
          <a:bodyPr wrap="square">
            <a:spAutoFit/>
          </a:bodyPr>
          <a:lstStyle/>
          <a:p>
            <a:pPr marL="285750" indent="-285750" defTabSz="621746">
              <a:spcBef>
                <a:spcPts val="1088"/>
              </a:spcBef>
              <a:buClr>
                <a:srgbClr val="0078D7"/>
              </a:buClr>
              <a:buFont typeface="Arial" panose="020B0604020202020204" pitchFamily="34" charset="0"/>
              <a:buChar char="•"/>
            </a:pPr>
            <a:r>
              <a:rPr lang="en-US" sz="1600">
                <a:solidFill>
                  <a:srgbClr val="0072C6"/>
                </a:solidFill>
                <a:latin typeface="Segoe UI Semibold" panose="020B0702040204020203" pitchFamily="34" charset="0"/>
                <a:cs typeface="Segoe UI Semibold" panose="020B0702040204020203" pitchFamily="34" charset="0"/>
              </a:rPr>
              <a:t>Increases protections for secrets </a:t>
            </a:r>
            <a:r>
              <a:rPr lang="en-US" sz="1600">
                <a:solidFill>
                  <a:schemeClr val="tx1">
                    <a:lumMod val="50000"/>
                  </a:schemeClr>
                </a:solidFill>
                <a:ea typeface="Intel Clear Light" panose="020B0404020203020204" pitchFamily="34" charset="0"/>
                <a:cs typeface="Intel Clear Light" panose="020B0404020203020204" pitchFamily="34" charset="0"/>
              </a:rPr>
              <a:t>(data/keys/et al) even when attacker has full control of platform</a:t>
            </a:r>
            <a:endParaRPr lang="en-US" sz="1200" b="1">
              <a:solidFill>
                <a:schemeClr val="tx1">
                  <a:lumMod val="50000"/>
                </a:schemeClr>
              </a:solidFill>
            </a:endParaRPr>
          </a:p>
        </p:txBody>
      </p:sp>
      <p:sp>
        <p:nvSpPr>
          <p:cNvPr id="19" name="Rectangle 18">
            <a:extLst>
              <a:ext uri="{FF2B5EF4-FFF2-40B4-BE49-F238E27FC236}">
                <a16:creationId xmlns:a16="http://schemas.microsoft.com/office/drawing/2014/main" id="{796B55BA-6E0E-4B4A-9588-A8BD8F740FF1}"/>
              </a:ext>
            </a:extLst>
          </p:cNvPr>
          <p:cNvSpPr/>
          <p:nvPr/>
        </p:nvSpPr>
        <p:spPr>
          <a:xfrm>
            <a:off x="4732752" y="4183459"/>
            <a:ext cx="4665019" cy="1077218"/>
          </a:xfrm>
          <a:prstGeom prst="rect">
            <a:avLst/>
          </a:prstGeom>
        </p:spPr>
        <p:txBody>
          <a:bodyPr wrap="square">
            <a:spAutoFit/>
          </a:bodyPr>
          <a:lstStyle/>
          <a:p>
            <a:pPr marL="285750" indent="-285750" defTabSz="621746">
              <a:spcBef>
                <a:spcPts val="1088"/>
              </a:spcBef>
              <a:buClr>
                <a:srgbClr val="0078D7"/>
              </a:buClr>
              <a:buFont typeface="Arial" panose="020B0604020202020204" pitchFamily="34" charset="0"/>
              <a:buChar char="•"/>
            </a:pPr>
            <a:r>
              <a:rPr lang="en-US" sz="1600">
                <a:solidFill>
                  <a:srgbClr val="0072C6"/>
                </a:solidFill>
                <a:latin typeface="Segoe UI Semibold" panose="020B0702040204020203" pitchFamily="34" charset="0"/>
                <a:cs typeface="Segoe UI Semibold" panose="020B0702040204020203" pitchFamily="34" charset="0"/>
              </a:rPr>
              <a:t>Helps prevent attacks</a:t>
            </a:r>
            <a:r>
              <a:rPr lang="en-US" sz="1600">
                <a:solidFill>
                  <a:schemeClr val="tx1">
                    <a:lumMod val="50000"/>
                  </a:schemeClr>
                </a:solidFill>
                <a:ea typeface="Intel Clear Light" panose="020B0404020203020204" pitchFamily="34" charset="0"/>
                <a:cs typeface="Intel Clear Light" panose="020B0404020203020204" pitchFamily="34" charset="0"/>
              </a:rPr>
              <a:t>, such as </a:t>
            </a:r>
            <a:br>
              <a:rPr lang="en-US" sz="1600">
                <a:solidFill>
                  <a:schemeClr val="tx1">
                    <a:lumMod val="50000"/>
                  </a:schemeClr>
                </a:solidFill>
                <a:ea typeface="Intel Clear Light" panose="020B0404020203020204" pitchFamily="34" charset="0"/>
                <a:cs typeface="Intel Clear Light" panose="020B0404020203020204" pitchFamily="34" charset="0"/>
              </a:rPr>
            </a:br>
            <a:r>
              <a:rPr lang="en-US" sz="1600">
                <a:solidFill>
                  <a:schemeClr val="tx1">
                    <a:lumMod val="50000"/>
                  </a:schemeClr>
                </a:solidFill>
                <a:ea typeface="Intel Clear Light" panose="020B0404020203020204" pitchFamily="34" charset="0"/>
                <a:cs typeface="Intel Clear Light" panose="020B0404020203020204" pitchFamily="34" charset="0"/>
              </a:rPr>
              <a:t>memory bus snooping, memory </a:t>
            </a:r>
            <a:br>
              <a:rPr lang="en-US" sz="1600">
                <a:solidFill>
                  <a:schemeClr val="tx1">
                    <a:lumMod val="50000"/>
                  </a:schemeClr>
                </a:solidFill>
                <a:ea typeface="Intel Clear Light" panose="020B0404020203020204" pitchFamily="34" charset="0"/>
                <a:cs typeface="Intel Clear Light" panose="020B0404020203020204" pitchFamily="34" charset="0"/>
              </a:rPr>
            </a:br>
            <a:r>
              <a:rPr lang="en-US" sz="1600">
                <a:solidFill>
                  <a:schemeClr val="tx1">
                    <a:lumMod val="50000"/>
                  </a:schemeClr>
                </a:solidFill>
                <a:ea typeface="Intel Clear Light" panose="020B0404020203020204" pitchFamily="34" charset="0"/>
                <a:cs typeface="Intel Clear Light" panose="020B0404020203020204" pitchFamily="34" charset="0"/>
              </a:rPr>
              <a:t>tampering, and “cold boot” attacks, </a:t>
            </a:r>
            <a:br>
              <a:rPr lang="en-US" sz="1600">
                <a:solidFill>
                  <a:schemeClr val="tx1">
                    <a:lumMod val="50000"/>
                  </a:schemeClr>
                </a:solidFill>
                <a:ea typeface="Intel Clear Light" panose="020B0404020203020204" pitchFamily="34" charset="0"/>
                <a:cs typeface="Intel Clear Light" panose="020B0404020203020204" pitchFamily="34" charset="0"/>
              </a:rPr>
            </a:br>
            <a:r>
              <a:rPr lang="en-US" sz="1600">
                <a:solidFill>
                  <a:schemeClr val="tx1">
                    <a:lumMod val="50000"/>
                  </a:schemeClr>
                </a:solidFill>
                <a:ea typeface="Intel Clear Light" panose="020B0404020203020204" pitchFamily="34" charset="0"/>
                <a:cs typeface="Intel Clear Light" panose="020B0404020203020204" pitchFamily="34" charset="0"/>
              </a:rPr>
              <a:t>against memory contents in RAM</a:t>
            </a:r>
            <a:endParaRPr lang="en-US" sz="1200" b="1">
              <a:solidFill>
                <a:schemeClr val="tx1">
                  <a:lumMod val="50000"/>
                </a:schemeClr>
              </a:solidFill>
            </a:endParaRPr>
          </a:p>
        </p:txBody>
      </p:sp>
      <p:sp>
        <p:nvSpPr>
          <p:cNvPr id="20" name="Rectangle 19">
            <a:extLst>
              <a:ext uri="{FF2B5EF4-FFF2-40B4-BE49-F238E27FC236}">
                <a16:creationId xmlns:a16="http://schemas.microsoft.com/office/drawing/2014/main" id="{44070AAA-0FC9-4201-BB41-7C6115FB361E}"/>
              </a:ext>
            </a:extLst>
          </p:cNvPr>
          <p:cNvSpPr/>
          <p:nvPr/>
        </p:nvSpPr>
        <p:spPr>
          <a:xfrm>
            <a:off x="4732753" y="5374223"/>
            <a:ext cx="3940124" cy="1323439"/>
          </a:xfrm>
          <a:prstGeom prst="rect">
            <a:avLst/>
          </a:prstGeom>
        </p:spPr>
        <p:txBody>
          <a:bodyPr wrap="square">
            <a:spAutoFit/>
          </a:bodyPr>
          <a:lstStyle/>
          <a:p>
            <a:pPr marL="285750" indent="-285750" defTabSz="621746">
              <a:spcBef>
                <a:spcPts val="1088"/>
              </a:spcBef>
              <a:buClr>
                <a:srgbClr val="0078D7"/>
              </a:buClr>
              <a:buFont typeface="Arial" panose="020B0604020202020204" pitchFamily="34" charset="0"/>
              <a:buChar char="•"/>
            </a:pPr>
            <a:r>
              <a:rPr lang="en-US" sz="1600" b="1">
                <a:solidFill>
                  <a:srgbClr val="0072C6"/>
                </a:solidFill>
                <a:latin typeface="Segoe UI Semibold" panose="020B0702040204020203" pitchFamily="34" charset="0"/>
                <a:cs typeface="Segoe UI Semibold" panose="020B0702040204020203" pitchFamily="34" charset="0"/>
              </a:rPr>
              <a:t>Provides an option for hardware-</a:t>
            </a:r>
            <a:br>
              <a:rPr lang="en-US" sz="1600" b="1">
                <a:solidFill>
                  <a:srgbClr val="0072C6"/>
                </a:solidFill>
                <a:latin typeface="Segoe UI Semibold" panose="020B0702040204020203" pitchFamily="34" charset="0"/>
                <a:cs typeface="Segoe UI Semibold" panose="020B0702040204020203" pitchFamily="34" charset="0"/>
              </a:rPr>
            </a:br>
            <a:r>
              <a:rPr lang="en-US" sz="1600" b="1">
                <a:solidFill>
                  <a:srgbClr val="0072C6"/>
                </a:solidFill>
                <a:latin typeface="Segoe UI Semibold" panose="020B0702040204020203" pitchFamily="34" charset="0"/>
                <a:cs typeface="Segoe UI Semibold" panose="020B0702040204020203" pitchFamily="34" charset="0"/>
              </a:rPr>
              <a:t>based attestation</a:t>
            </a:r>
            <a:r>
              <a:rPr lang="en-US" sz="1600">
                <a:solidFill>
                  <a:srgbClr val="0072C6"/>
                </a:solidFill>
                <a:latin typeface="Segoe UI Semibold" panose="020B0702040204020203" pitchFamily="34" charset="0"/>
                <a:cs typeface="Segoe UI Semibold" panose="020B0702040204020203" pitchFamily="34" charset="0"/>
              </a:rPr>
              <a:t> </a:t>
            </a:r>
            <a:r>
              <a:rPr lang="en-US" sz="1600">
                <a:solidFill>
                  <a:schemeClr val="tx1">
                    <a:lumMod val="50000"/>
                  </a:schemeClr>
                </a:solidFill>
                <a:ea typeface="Intel Clear Light" panose="020B0404020203020204" pitchFamily="34" charset="0"/>
                <a:cs typeface="Intel Clear Light" panose="020B0404020203020204" pitchFamily="34" charset="0"/>
              </a:rPr>
              <a:t>capabilities to </a:t>
            </a:r>
            <a:br>
              <a:rPr lang="en-US" sz="1600">
                <a:solidFill>
                  <a:schemeClr val="tx1">
                    <a:lumMod val="50000"/>
                  </a:schemeClr>
                </a:solidFill>
                <a:ea typeface="Intel Clear Light" panose="020B0404020203020204" pitchFamily="34" charset="0"/>
                <a:cs typeface="Intel Clear Light" panose="020B0404020203020204" pitchFamily="34" charset="0"/>
              </a:rPr>
            </a:br>
            <a:r>
              <a:rPr lang="en-US" sz="1600">
                <a:solidFill>
                  <a:schemeClr val="tx1">
                    <a:lumMod val="50000"/>
                  </a:schemeClr>
                </a:solidFill>
                <a:ea typeface="Intel Clear Light" panose="020B0404020203020204" pitchFamily="34" charset="0"/>
                <a:cs typeface="Intel Clear Light" panose="020B0404020203020204" pitchFamily="34" charset="0"/>
              </a:rPr>
              <a:t>measure and verify valid code and </a:t>
            </a:r>
            <a:br>
              <a:rPr lang="en-US" sz="1600">
                <a:solidFill>
                  <a:schemeClr val="tx1">
                    <a:lumMod val="50000"/>
                  </a:schemeClr>
                </a:solidFill>
                <a:ea typeface="Intel Clear Light" panose="020B0404020203020204" pitchFamily="34" charset="0"/>
                <a:cs typeface="Intel Clear Light" panose="020B0404020203020204" pitchFamily="34" charset="0"/>
              </a:rPr>
            </a:br>
            <a:r>
              <a:rPr lang="en-US" sz="1600">
                <a:solidFill>
                  <a:schemeClr val="tx1">
                    <a:lumMod val="50000"/>
                  </a:schemeClr>
                </a:solidFill>
                <a:ea typeface="Intel Clear Light" panose="020B0404020203020204" pitchFamily="34" charset="0"/>
                <a:cs typeface="Intel Clear Light" panose="020B0404020203020204" pitchFamily="34" charset="0"/>
              </a:rPr>
              <a:t>data signatures, and thus ensure integrity</a:t>
            </a:r>
            <a:endParaRPr lang="en-US" sz="1200" b="1">
              <a:solidFill>
                <a:schemeClr val="tx1">
                  <a:lumMod val="50000"/>
                </a:schemeClr>
              </a:solidFill>
            </a:endParaRPr>
          </a:p>
        </p:txBody>
      </p:sp>
      <p:grpSp>
        <p:nvGrpSpPr>
          <p:cNvPr id="2" name="Group 1">
            <a:extLst>
              <a:ext uri="{FF2B5EF4-FFF2-40B4-BE49-F238E27FC236}">
                <a16:creationId xmlns:a16="http://schemas.microsoft.com/office/drawing/2014/main" id="{F794767F-C2B1-45F5-838F-6B5D59A7DBF7}"/>
              </a:ext>
            </a:extLst>
          </p:cNvPr>
          <p:cNvGrpSpPr>
            <a:grpSpLocks noChangeAspect="1"/>
          </p:cNvGrpSpPr>
          <p:nvPr/>
        </p:nvGrpSpPr>
        <p:grpSpPr>
          <a:xfrm>
            <a:off x="962070" y="2375010"/>
            <a:ext cx="3263258" cy="3657600"/>
            <a:chOff x="6835083" y="1708303"/>
            <a:chExt cx="2890733" cy="2990736"/>
          </a:xfrm>
        </p:grpSpPr>
        <p:sp>
          <p:nvSpPr>
            <p:cNvPr id="22" name="Rectangle 21">
              <a:extLst>
                <a:ext uri="{FF2B5EF4-FFF2-40B4-BE49-F238E27FC236}">
                  <a16:creationId xmlns:a16="http://schemas.microsoft.com/office/drawing/2014/main" id="{1F3A0A4B-0561-4987-B292-A49D44A71CF8}"/>
                </a:ext>
              </a:extLst>
            </p:cNvPr>
            <p:cNvSpPr/>
            <p:nvPr/>
          </p:nvSpPr>
          <p:spPr>
            <a:xfrm>
              <a:off x="6896597" y="2500402"/>
              <a:ext cx="2759512" cy="910107"/>
            </a:xfrm>
            <a:prstGeom prst="rect">
              <a:avLst/>
            </a:prstGeom>
            <a:solidFill>
              <a:srgbClr val="FFFFFF">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r>
                <a:rPr kumimoji="0" lang="en-GB" b="0" i="0" u="none" strike="noStrike" kern="0" cap="none" spc="0" normalizeH="0" baseline="0" noProof="0">
                  <a:ln>
                    <a:noFill/>
                  </a:ln>
                  <a:solidFill>
                    <a:srgbClr val="000000"/>
                  </a:solidFill>
                  <a:effectLst/>
                  <a:uLnTx/>
                  <a:uFillTx/>
                  <a:latin typeface="Segoe UI Semibold"/>
                  <a:ea typeface="+mn-ea"/>
                  <a:cs typeface="Segoe UI" pitchFamily="34" charset="0"/>
                </a:rPr>
                <a:t>Operating System</a:t>
              </a:r>
            </a:p>
          </p:txBody>
        </p:sp>
        <p:sp>
          <p:nvSpPr>
            <p:cNvPr id="23" name="Rectangle 22">
              <a:extLst>
                <a:ext uri="{FF2B5EF4-FFF2-40B4-BE49-F238E27FC236}">
                  <a16:creationId xmlns:a16="http://schemas.microsoft.com/office/drawing/2014/main" id="{A67CA486-61DB-4619-8901-139F720ABE0A}"/>
                </a:ext>
              </a:extLst>
            </p:cNvPr>
            <p:cNvSpPr/>
            <p:nvPr/>
          </p:nvSpPr>
          <p:spPr>
            <a:xfrm>
              <a:off x="6896597" y="1752712"/>
              <a:ext cx="1348195" cy="662987"/>
            </a:xfrm>
            <a:prstGeom prst="rect">
              <a:avLst/>
            </a:prstGeom>
            <a:solidFill>
              <a:srgbClr val="FFFFFF">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r>
                <a:rPr kumimoji="0" lang="en-GB" b="0" i="0" u="none" strike="noStrike" kern="0" cap="none" spc="0" normalizeH="0" baseline="0" noProof="0">
                  <a:ln>
                    <a:noFill/>
                  </a:ln>
                  <a:solidFill>
                    <a:srgbClr val="000000"/>
                  </a:solidFill>
                  <a:effectLst/>
                  <a:uLnTx/>
                  <a:uFillTx/>
                  <a:latin typeface="Segoe UI Semibold"/>
                  <a:ea typeface="+mn-ea"/>
                  <a:cs typeface="Segoe UI" pitchFamily="34" charset="0"/>
                </a:rPr>
                <a:t>App</a:t>
              </a:r>
            </a:p>
          </p:txBody>
        </p:sp>
        <p:sp>
          <p:nvSpPr>
            <p:cNvPr id="24" name="Rectangle 23">
              <a:extLst>
                <a:ext uri="{FF2B5EF4-FFF2-40B4-BE49-F238E27FC236}">
                  <a16:creationId xmlns:a16="http://schemas.microsoft.com/office/drawing/2014/main" id="{A722C4BA-B0EC-4B25-98C8-680DFF2209D3}"/>
                </a:ext>
              </a:extLst>
            </p:cNvPr>
            <p:cNvSpPr/>
            <p:nvPr/>
          </p:nvSpPr>
          <p:spPr>
            <a:xfrm>
              <a:off x="6896597" y="3495212"/>
              <a:ext cx="2759512" cy="559562"/>
            </a:xfrm>
            <a:prstGeom prst="rect">
              <a:avLst/>
            </a:prstGeom>
            <a:solidFill>
              <a:srgbClr val="FFFFFF">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r>
                <a:rPr kumimoji="0" lang="en-GB" b="0" i="0" u="none" strike="noStrike" kern="0" cap="none" spc="0" normalizeH="0" baseline="0" noProof="0">
                  <a:ln>
                    <a:noFill/>
                  </a:ln>
                  <a:solidFill>
                    <a:srgbClr val="000000"/>
                  </a:solidFill>
                  <a:effectLst/>
                  <a:uLnTx/>
                  <a:uFillTx/>
                  <a:latin typeface="Segoe UI Semibold"/>
                  <a:ea typeface="+mn-ea"/>
                  <a:cs typeface="Segoe UI" pitchFamily="34" charset="0"/>
                </a:rPr>
                <a:t>Hypervisor</a:t>
              </a:r>
            </a:p>
          </p:txBody>
        </p:sp>
        <p:sp>
          <p:nvSpPr>
            <p:cNvPr id="25" name="Rectangle 24">
              <a:extLst>
                <a:ext uri="{FF2B5EF4-FFF2-40B4-BE49-F238E27FC236}">
                  <a16:creationId xmlns:a16="http://schemas.microsoft.com/office/drawing/2014/main" id="{A4470224-5D4C-4EE4-A23A-BC0138E032B8}"/>
                </a:ext>
              </a:extLst>
            </p:cNvPr>
            <p:cNvSpPr/>
            <p:nvPr/>
          </p:nvSpPr>
          <p:spPr>
            <a:xfrm>
              <a:off x="6896597" y="4139477"/>
              <a:ext cx="2759512" cy="559562"/>
            </a:xfrm>
            <a:prstGeom prst="rect">
              <a:avLst/>
            </a:prstGeom>
            <a:solidFill>
              <a:srgbClr val="FFFFFF">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r>
                <a:rPr kumimoji="0" lang="en-GB" b="0" i="0" u="none" strike="noStrike" kern="0" cap="none" spc="0" normalizeH="0" baseline="0" noProof="0">
                  <a:ln>
                    <a:noFill/>
                  </a:ln>
                  <a:solidFill>
                    <a:srgbClr val="000000"/>
                  </a:solidFill>
                  <a:effectLst/>
                  <a:uLnTx/>
                  <a:uFillTx/>
                  <a:latin typeface="Segoe UI Semibold"/>
                  <a:ea typeface="+mn-ea"/>
                  <a:cs typeface="Segoe UI" pitchFamily="34" charset="0"/>
                </a:rPr>
                <a:t>Hardware</a:t>
              </a:r>
            </a:p>
          </p:txBody>
        </p:sp>
        <p:sp>
          <p:nvSpPr>
            <p:cNvPr id="26" name="Rectangle 25">
              <a:extLst>
                <a:ext uri="{FF2B5EF4-FFF2-40B4-BE49-F238E27FC236}">
                  <a16:creationId xmlns:a16="http://schemas.microsoft.com/office/drawing/2014/main" id="{C5CB5F7F-FE46-4777-B060-9E59FAD378E6}"/>
                </a:ext>
              </a:extLst>
            </p:cNvPr>
            <p:cNvSpPr/>
            <p:nvPr/>
          </p:nvSpPr>
          <p:spPr>
            <a:xfrm>
              <a:off x="8334079" y="1752712"/>
              <a:ext cx="1322030" cy="662986"/>
            </a:xfrm>
            <a:prstGeom prst="rect">
              <a:avLst/>
            </a:prstGeom>
            <a:solidFill>
              <a:srgbClr val="FFFFFF">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r>
                <a:rPr kumimoji="0" lang="en-GB" b="0" i="0" u="none" strike="noStrike" kern="0" cap="none" spc="0" normalizeH="0" baseline="0" noProof="0">
                  <a:ln>
                    <a:noFill/>
                  </a:ln>
                  <a:solidFill>
                    <a:srgbClr val="000000"/>
                  </a:solidFill>
                  <a:effectLst/>
                  <a:uLnTx/>
                  <a:uFillTx/>
                  <a:latin typeface="Segoe UI Semibold"/>
                  <a:ea typeface="+mn-ea"/>
                  <a:cs typeface="Segoe UI" pitchFamily="34" charset="0"/>
                </a:rPr>
                <a:t>App</a:t>
              </a:r>
            </a:p>
          </p:txBody>
        </p:sp>
        <p:grpSp>
          <p:nvGrpSpPr>
            <p:cNvPr id="27" name="Group 26">
              <a:extLst>
                <a:ext uri="{FF2B5EF4-FFF2-40B4-BE49-F238E27FC236}">
                  <a16:creationId xmlns:a16="http://schemas.microsoft.com/office/drawing/2014/main" id="{5933D946-D60A-4805-A1A2-07BEBC7215FE}"/>
                </a:ext>
              </a:extLst>
            </p:cNvPr>
            <p:cNvGrpSpPr/>
            <p:nvPr/>
          </p:nvGrpSpPr>
          <p:grpSpPr>
            <a:xfrm>
              <a:off x="6835083" y="1708303"/>
              <a:ext cx="2890733" cy="2588084"/>
              <a:chOff x="6649887" y="2291166"/>
              <a:chExt cx="2834315" cy="2537566"/>
            </a:xfrm>
          </p:grpSpPr>
          <p:sp>
            <p:nvSpPr>
              <p:cNvPr id="28" name="Rectangle 27">
                <a:extLst>
                  <a:ext uri="{FF2B5EF4-FFF2-40B4-BE49-F238E27FC236}">
                    <a16:creationId xmlns:a16="http://schemas.microsoft.com/office/drawing/2014/main" id="{BA3CC8A0-8F59-4682-8A55-4B3986E4C413}"/>
                  </a:ext>
                </a:extLst>
              </p:cNvPr>
              <p:cNvSpPr/>
              <p:nvPr/>
            </p:nvSpPr>
            <p:spPr>
              <a:xfrm>
                <a:off x="9162230" y="2291166"/>
                <a:ext cx="321972" cy="731520"/>
              </a:xfrm>
              <a:prstGeom prst="rect">
                <a:avLst/>
              </a:prstGeom>
              <a:solidFill>
                <a:srgbClr val="FFFFFF">
                  <a:alpha val="45000"/>
                </a:srgbClr>
              </a:solidFill>
              <a:ln w="19050" cap="flat" cmpd="sng" algn="ctr">
                <a:solidFill>
                  <a:srgbClr val="0078D3"/>
                </a:solidFill>
                <a:prstDash val="solid"/>
                <a:miter lim="800000"/>
              </a:ln>
              <a:effectLst/>
            </p:spPr>
            <p:txBody>
              <a:bodyPr rtlCol="0" anchor="ctr"/>
              <a:lstStyle/>
              <a:p>
                <a:pPr marL="0" marR="0" lvl="0" indent="0" algn="ctr" defTabSz="932418"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Semibold"/>
                  <a:cs typeface="Segoe UI Light" panose="020B0502040204020203" pitchFamily="34" charset="0"/>
                </a:endParaRPr>
              </a:p>
            </p:txBody>
          </p:sp>
          <p:sp>
            <p:nvSpPr>
              <p:cNvPr id="29" name="Rectangle 28">
                <a:extLst>
                  <a:ext uri="{FF2B5EF4-FFF2-40B4-BE49-F238E27FC236}">
                    <a16:creationId xmlns:a16="http://schemas.microsoft.com/office/drawing/2014/main" id="{930F6DEC-FA1D-4125-BD28-74B10A5F380F}"/>
                  </a:ext>
                </a:extLst>
              </p:cNvPr>
              <p:cNvSpPr/>
              <p:nvPr/>
            </p:nvSpPr>
            <p:spPr>
              <a:xfrm>
                <a:off x="6649887" y="4631344"/>
                <a:ext cx="2834315" cy="197388"/>
              </a:xfrm>
              <a:prstGeom prst="rect">
                <a:avLst/>
              </a:prstGeom>
              <a:solidFill>
                <a:srgbClr val="FFFFFF">
                  <a:alpha val="45000"/>
                </a:srgbClr>
              </a:solidFill>
              <a:ln w="19050" cap="flat" cmpd="sng" algn="ctr">
                <a:solidFill>
                  <a:srgbClr val="0078D3"/>
                </a:solidFill>
                <a:prstDash val="solid"/>
                <a:miter lim="800000"/>
              </a:ln>
              <a:effectLst/>
            </p:spPr>
            <p:txBody>
              <a:bodyPr rtlCol="0" anchor="ctr"/>
              <a:lstStyle/>
              <a:p>
                <a:pPr marL="0" marR="0" lvl="0" indent="0" algn="ctr" defTabSz="932418"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Semibold"/>
                  <a:cs typeface="Segoe UI Light" panose="020B0502040204020203" pitchFamily="34" charset="0"/>
                </a:endParaRPr>
              </a:p>
            </p:txBody>
          </p:sp>
        </p:grpSp>
      </p:grpSp>
      <p:pic>
        <p:nvPicPr>
          <p:cNvPr id="32" name="Picture 31">
            <a:extLst>
              <a:ext uri="{FF2B5EF4-FFF2-40B4-BE49-F238E27FC236}">
                <a16:creationId xmlns:a16="http://schemas.microsoft.com/office/drawing/2014/main" id="{95AA5EE6-F010-461A-8668-4CAF44B63880}"/>
              </a:ext>
            </a:extLst>
          </p:cNvPr>
          <p:cNvPicPr>
            <a:picLocks noChangeAspect="1"/>
          </p:cNvPicPr>
          <p:nvPr/>
        </p:nvPicPr>
        <p:blipFill>
          <a:blip r:embed="rId4"/>
          <a:stretch>
            <a:fillRect/>
          </a:stretch>
        </p:blipFill>
        <p:spPr>
          <a:xfrm>
            <a:off x="680148" y="5463222"/>
            <a:ext cx="701904" cy="701254"/>
          </a:xfrm>
          <a:prstGeom prst="rect">
            <a:avLst/>
          </a:prstGeom>
          <a:effectLst>
            <a:outerShdw blurRad="63500" sx="102000" sy="102000" algn="ctr" rotWithShape="0">
              <a:prstClr val="black">
                <a:alpha val="40000"/>
              </a:prstClr>
            </a:outerShdw>
          </a:effectLst>
        </p:spPr>
      </p:pic>
      <p:sp>
        <p:nvSpPr>
          <p:cNvPr id="38" name="TextBox 37">
            <a:extLst>
              <a:ext uri="{FF2B5EF4-FFF2-40B4-BE49-F238E27FC236}">
                <a16:creationId xmlns:a16="http://schemas.microsoft.com/office/drawing/2014/main" id="{DADA08F2-D381-47E0-B0BB-5A26F4757E8D}"/>
              </a:ext>
            </a:extLst>
          </p:cNvPr>
          <p:cNvSpPr txBox="1"/>
          <p:nvPr/>
        </p:nvSpPr>
        <p:spPr>
          <a:xfrm>
            <a:off x="922418" y="6145694"/>
            <a:ext cx="3117560" cy="523220"/>
          </a:xfrm>
          <a:prstGeom prst="rect">
            <a:avLst/>
          </a:prstGeom>
          <a:noFill/>
        </p:spPr>
        <p:txBody>
          <a:bodyPr wrap="square" rtlCol="0">
            <a:spAutoFit/>
          </a:bodyPr>
          <a:lstStyle/>
          <a:p>
            <a:pPr algn="ctr"/>
            <a:r>
              <a:rPr lang="en-GB" sz="1400" kern="0">
                <a:solidFill>
                  <a:srgbClr val="000000"/>
                </a:solidFill>
                <a:latin typeface="Segoe UI Semibold"/>
                <a:cs typeface="Segoe UI" pitchFamily="34" charset="0"/>
              </a:rPr>
              <a:t>TCB with ACC</a:t>
            </a:r>
          </a:p>
          <a:p>
            <a:pPr algn="ctr"/>
            <a:r>
              <a:rPr lang="en-GB" sz="1400" kern="0">
                <a:solidFill>
                  <a:srgbClr val="000000"/>
                </a:solidFill>
                <a:latin typeface="Segoe UI Semibold"/>
                <a:cs typeface="Segoe UI" pitchFamily="34" charset="0"/>
              </a:rPr>
              <a:t>(using only hardware like Intel SGX)</a:t>
            </a:r>
          </a:p>
        </p:txBody>
      </p:sp>
    </p:spTree>
    <p:extLst>
      <p:ext uri="{BB962C8B-B14F-4D97-AF65-F5344CB8AC3E}">
        <p14:creationId xmlns:p14="http://schemas.microsoft.com/office/powerpoint/2010/main" val="28624063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par>
                          <p:cTn id="8" fill="hold">
                            <p:stCondLst>
                              <p:cond delay="500"/>
                            </p:stCondLst>
                            <p:childTnLst>
                              <p:par>
                                <p:cTn id="9" presetID="1" presetClass="entr" presetSubtype="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par>
                          <p:cTn id="11" fill="hold">
                            <p:stCondLst>
                              <p:cond delay="500"/>
                            </p:stCondLst>
                            <p:childTnLst>
                              <p:par>
                                <p:cTn id="12" presetID="22" presetClass="entr" presetSubtype="8" fill="hold" grpId="0" nodeType="afterEffect">
                                  <p:stCondLst>
                                    <p:cond delay="0"/>
                                  </p:stCondLst>
                                  <p:childTnLst>
                                    <p:set>
                                      <p:cBhvr>
                                        <p:cTn id="13" dur="1" fill="hold">
                                          <p:stCondLst>
                                            <p:cond delay="0"/>
                                          </p:stCondLst>
                                        </p:cTn>
                                        <p:tgtEl>
                                          <p:spTgt spid="18"/>
                                        </p:tgtEl>
                                        <p:attrNameLst>
                                          <p:attrName>style.visibility</p:attrName>
                                        </p:attrNameLst>
                                      </p:cBhvr>
                                      <p:to>
                                        <p:strVal val="visible"/>
                                      </p:to>
                                    </p:set>
                                    <p:animEffect transition="in" filter="wipe(left)">
                                      <p:cBhvr>
                                        <p:cTn id="14" dur="500"/>
                                        <p:tgtEl>
                                          <p:spTgt spid="18"/>
                                        </p:tgtEl>
                                      </p:cBhvr>
                                    </p:animEffect>
                                  </p:childTnLst>
                                </p:cTn>
                              </p:par>
                            </p:childTnLst>
                          </p:cTn>
                        </p:par>
                        <p:par>
                          <p:cTn id="15" fill="hold">
                            <p:stCondLst>
                              <p:cond delay="1000"/>
                            </p:stCondLst>
                            <p:childTnLst>
                              <p:par>
                                <p:cTn id="16" presetID="1" presetClass="entr" presetSubtype="0" fill="hold" nodeType="afterEffect">
                                  <p:stCondLst>
                                    <p:cond delay="0"/>
                                  </p:stCondLst>
                                  <p:childTnLst>
                                    <p:set>
                                      <p:cBhvr>
                                        <p:cTn id="17" dur="1" fill="hold">
                                          <p:stCondLst>
                                            <p:cond delay="0"/>
                                          </p:stCondLst>
                                        </p:cTn>
                                        <p:tgtEl>
                                          <p:spTgt spid="9"/>
                                        </p:tgtEl>
                                        <p:attrNameLst>
                                          <p:attrName>style.visibility</p:attrName>
                                        </p:attrNameLst>
                                      </p:cBhvr>
                                      <p:to>
                                        <p:strVal val="visible"/>
                                      </p:to>
                                    </p:set>
                                  </p:childTnLst>
                                </p:cTn>
                              </p:par>
                            </p:childTnLst>
                          </p:cTn>
                        </p:par>
                        <p:par>
                          <p:cTn id="18" fill="hold">
                            <p:stCondLst>
                              <p:cond delay="1000"/>
                            </p:stCondLst>
                            <p:childTnLst>
                              <p:par>
                                <p:cTn id="19" presetID="22" presetClass="entr" presetSubtype="8" fill="hold" grpId="0" nodeType="after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wipe(left)">
                                      <p:cBhvr>
                                        <p:cTn id="21" dur="500"/>
                                        <p:tgtEl>
                                          <p:spTgt spid="19"/>
                                        </p:tgtEl>
                                      </p:cBhvr>
                                    </p:animEffect>
                                  </p:childTnLst>
                                </p:cTn>
                              </p:par>
                            </p:childTnLst>
                          </p:cTn>
                        </p:par>
                        <p:par>
                          <p:cTn id="22" fill="hold">
                            <p:stCondLst>
                              <p:cond delay="1500"/>
                            </p:stCondLst>
                            <p:childTnLst>
                              <p:par>
                                <p:cTn id="23" presetID="1" presetClass="entr" presetSubtype="0" fill="hold" nodeType="after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childTnLst>
                          </p:cTn>
                        </p:par>
                        <p:par>
                          <p:cTn id="25" fill="hold">
                            <p:stCondLst>
                              <p:cond delay="1500"/>
                            </p:stCondLst>
                            <p:childTnLst>
                              <p:par>
                                <p:cTn id="26" presetID="22" presetClass="entr" presetSubtype="8" fill="hold" grpId="0" nodeType="after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wipe(left)">
                                      <p:cBhvr>
                                        <p:cTn id="28" dur="500"/>
                                        <p:tgtEl>
                                          <p:spTgt spid="20"/>
                                        </p:tgtEl>
                                      </p:cBhvr>
                                    </p:animEffect>
                                  </p:childTnLst>
                                </p:cTn>
                              </p:par>
                            </p:childTnLst>
                          </p:cTn>
                        </p:par>
                        <p:par>
                          <p:cTn id="29" fill="hold">
                            <p:stCondLst>
                              <p:cond delay="2000"/>
                            </p:stCondLst>
                            <p:childTnLst>
                              <p:par>
                                <p:cTn id="30" presetID="1" presetClass="entr" presetSubtype="0" fill="hold" nodeType="afterEffect">
                                  <p:stCondLst>
                                    <p:cond delay="0"/>
                                  </p:stCondLst>
                                  <p:childTnLst>
                                    <p:set>
                                      <p:cBhvr>
                                        <p:cTn id="31"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8" grpId="0"/>
      <p:bldP spid="19" grpId="0"/>
      <p:bldP spid="20"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a:t>Intel guidance for security advisories</a:t>
            </a:r>
            <a:br>
              <a:rPr lang="en-US"/>
            </a:br>
            <a:r>
              <a:rPr lang="en-US" sz="2400">
                <a:solidFill>
                  <a:srgbClr val="0070C0"/>
                </a:solidFill>
                <a:latin typeface="Segoe UI" panose="020B0502040204020203" pitchFamily="34" charset="0"/>
                <a:cs typeface="Segoe UI" panose="020B0502040204020203" pitchFamily="34" charset="0"/>
              </a:rPr>
              <a:t>Adversary models vs. reality of known attacks</a:t>
            </a:r>
            <a:endParaRPr lang="en-US">
              <a:solidFill>
                <a:srgbClr val="0070C0"/>
              </a:solidFill>
              <a:latin typeface="Segoe UI" panose="020B0502040204020203" pitchFamily="34" charset="0"/>
              <a:cs typeface="Segoe UI" panose="020B0502040204020203" pitchFamily="34" charset="0"/>
            </a:endParaRPr>
          </a:p>
        </p:txBody>
      </p:sp>
      <p:sp>
        <p:nvSpPr>
          <p:cNvPr id="3" name="Text Placeholder 2">
            <a:extLst>
              <a:ext uri="{FF2B5EF4-FFF2-40B4-BE49-F238E27FC236}">
                <a16:creationId xmlns:a16="http://schemas.microsoft.com/office/drawing/2014/main" id="{5FD27FCD-FE1E-40F7-876A-7452CF921E7A}"/>
              </a:ext>
            </a:extLst>
          </p:cNvPr>
          <p:cNvSpPr>
            <a:spLocks noGrp="1"/>
          </p:cNvSpPr>
          <p:nvPr>
            <p:ph type="body" sz="quarter" idx="10"/>
          </p:nvPr>
        </p:nvSpPr>
        <p:spPr>
          <a:xfrm>
            <a:off x="274639" y="1614431"/>
            <a:ext cx="3200399" cy="517065"/>
          </a:xfrm>
        </p:spPr>
        <p:txBody>
          <a:bodyPr/>
          <a:lstStyle/>
          <a:p>
            <a:r>
              <a:rPr lang="en-US"/>
              <a:t>A “repository” of known attacks</a:t>
            </a:r>
          </a:p>
        </p:txBody>
      </p:sp>
      <p:sp>
        <p:nvSpPr>
          <p:cNvPr id="7" name="Rectangle 6">
            <a:extLst>
              <a:ext uri="{FF2B5EF4-FFF2-40B4-BE49-F238E27FC236}">
                <a16:creationId xmlns:a16="http://schemas.microsoft.com/office/drawing/2014/main" id="{F440B95D-8480-4740-A956-27AA827D2F70}"/>
              </a:ext>
            </a:extLst>
          </p:cNvPr>
          <p:cNvSpPr/>
          <p:nvPr/>
        </p:nvSpPr>
        <p:spPr>
          <a:xfrm>
            <a:off x="46037" y="6582260"/>
            <a:ext cx="6705600" cy="276999"/>
          </a:xfrm>
          <a:prstGeom prst="rect">
            <a:avLst/>
          </a:prstGeom>
        </p:spPr>
        <p:txBody>
          <a:bodyPr wrap="square">
            <a:spAutoFit/>
          </a:bodyPr>
          <a:lstStyle/>
          <a:p>
            <a:pPr>
              <a:spcBef>
                <a:spcPts val="1200"/>
              </a:spcBef>
            </a:pPr>
            <a:r>
              <a:rPr lang="fr-FR" sz="1200"/>
              <a:t>Intel Source: </a:t>
            </a:r>
            <a:r>
              <a:rPr lang="fr-FR" sz="1200">
                <a:hlinkClick r:id="rId3"/>
              </a:rPr>
              <a:t>Software Guidance for Security </a:t>
            </a:r>
            <a:r>
              <a:rPr lang="fr-FR" sz="1200" err="1">
                <a:hlinkClick r:id="rId3"/>
              </a:rPr>
              <a:t>Advisories</a:t>
            </a:r>
            <a:r>
              <a:rPr lang="en-US" sz="1200">
                <a:hlinkClick r:id="rId3"/>
              </a:rPr>
              <a:t> </a:t>
            </a:r>
            <a:endParaRPr lang="en-US" sz="1200"/>
          </a:p>
        </p:txBody>
      </p:sp>
      <p:pic>
        <p:nvPicPr>
          <p:cNvPr id="10" name="Picture 9" descr="A screenshot of a cell phone&#10;&#10;Description automatically generated">
            <a:extLst>
              <a:ext uri="{FF2B5EF4-FFF2-40B4-BE49-F238E27FC236}">
                <a16:creationId xmlns:a16="http://schemas.microsoft.com/office/drawing/2014/main" id="{025BD5BD-EC2D-4314-97E4-015D8F6A995F}"/>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3475037" y="1614431"/>
            <a:ext cx="6172199" cy="4837009"/>
          </a:xfrm>
          <a:prstGeom prst="rect">
            <a:avLst/>
          </a:prstGeom>
        </p:spPr>
      </p:pic>
    </p:spTree>
    <p:extLst>
      <p:ext uri="{BB962C8B-B14F-4D97-AF65-F5344CB8AC3E}">
        <p14:creationId xmlns:p14="http://schemas.microsoft.com/office/powerpoint/2010/main" val="767111428"/>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72274" y="144462"/>
            <a:ext cx="11889564" cy="860424"/>
          </a:xfrm>
        </p:spPr>
        <p:txBody>
          <a:bodyPr/>
          <a:lstStyle/>
          <a:p>
            <a:r>
              <a:rPr lang="en-US"/>
              <a:t>Hardware side-channel attacks</a:t>
            </a:r>
            <a:br>
              <a:rPr lang="en-US"/>
            </a:br>
            <a:r>
              <a:rPr lang="en-US" sz="2400">
                <a:solidFill>
                  <a:srgbClr val="0070C0"/>
                </a:solidFill>
                <a:latin typeface="Segoe UI" panose="020B0502040204020203" pitchFamily="34" charset="0"/>
                <a:cs typeface="Segoe UI" panose="020B0502040204020203" pitchFamily="34" charset="0"/>
              </a:rPr>
              <a:t>Plunder Volt</a:t>
            </a:r>
            <a:endParaRPr lang="en-US">
              <a:solidFill>
                <a:srgbClr val="0070C0"/>
              </a:solidFill>
              <a:latin typeface="Segoe UI" panose="020B0502040204020203" pitchFamily="34" charset="0"/>
              <a:cs typeface="Segoe UI" panose="020B0502040204020203" pitchFamily="34" charset="0"/>
            </a:endParaRPr>
          </a:p>
        </p:txBody>
      </p:sp>
      <p:sp>
        <p:nvSpPr>
          <p:cNvPr id="5" name="Text Placeholder 4">
            <a:extLst>
              <a:ext uri="{FF2B5EF4-FFF2-40B4-BE49-F238E27FC236}">
                <a16:creationId xmlns:a16="http://schemas.microsoft.com/office/drawing/2014/main" id="{E7F38817-8589-4C93-8BED-8B0DFD4B33BA}"/>
              </a:ext>
            </a:extLst>
          </p:cNvPr>
          <p:cNvSpPr>
            <a:spLocks noGrp="1"/>
          </p:cNvSpPr>
          <p:nvPr>
            <p:ph type="body" sz="quarter" idx="10"/>
          </p:nvPr>
        </p:nvSpPr>
        <p:spPr>
          <a:xfrm>
            <a:off x="272274" y="1275020"/>
            <a:ext cx="7774763" cy="1723549"/>
          </a:xfrm>
        </p:spPr>
        <p:txBody>
          <a:bodyPr/>
          <a:lstStyle/>
          <a:p>
            <a:pPr lvl="1">
              <a:defRPr/>
            </a:pPr>
            <a:r>
              <a:rPr lang="en-US" sz="2400">
                <a:gradFill>
                  <a:gsLst>
                    <a:gs pos="1250">
                      <a:schemeClr val="tx2"/>
                    </a:gs>
                    <a:gs pos="99000">
                      <a:schemeClr val="tx2"/>
                    </a:gs>
                  </a:gsLst>
                  <a:lin ang="5400000" scaled="0"/>
                </a:gradFill>
                <a:latin typeface="Segoe UI Semibold" panose="020B0702040204020203" pitchFamily="34" charset="0"/>
                <a:cs typeface="Segoe UI Semibold" panose="020B0702040204020203" pitchFamily="34" charset="0"/>
              </a:rPr>
              <a:t>Principle</a:t>
            </a:r>
          </a:p>
          <a:p>
            <a:pPr marL="285750" lvl="1" indent="-285750">
              <a:buFont typeface="Arial" panose="020B0604020202020204" pitchFamily="34" charset="0"/>
              <a:buChar char="•"/>
              <a:defRPr/>
            </a:pPr>
            <a:r>
              <a:rPr lang="en-US">
                <a:latin typeface="Segoe UI" panose="020B0502040204020203" pitchFamily="34" charset="0"/>
              </a:rPr>
              <a:t>The attack uses the CPU's energy management interface to alter electrical voltage and frequency inside the SGX memory cells, causing unwanted alterations to SGX data</a:t>
            </a:r>
          </a:p>
          <a:p>
            <a:pPr marL="285750" lvl="1" indent="-285750">
              <a:buFont typeface="Arial" panose="020B0604020202020204" pitchFamily="34" charset="0"/>
              <a:buChar char="•"/>
              <a:defRPr/>
            </a:pPr>
            <a:r>
              <a:rPr lang="en-US">
                <a:latin typeface="Segoe UI" panose="020B0502040204020203" pitchFamily="34" charset="0"/>
              </a:rPr>
              <a:t>Can be used to induce bugs in the encryption algorithms performed inside SGX, resulting in encrypted content easier to crack once it leaves the SGX enclave, allowing attackers to recover the encryption key that was used to encrypt the data in the first place</a:t>
            </a:r>
          </a:p>
        </p:txBody>
      </p:sp>
      <p:sp>
        <p:nvSpPr>
          <p:cNvPr id="9" name="Text Placeholder 4">
            <a:extLst>
              <a:ext uri="{FF2B5EF4-FFF2-40B4-BE49-F238E27FC236}">
                <a16:creationId xmlns:a16="http://schemas.microsoft.com/office/drawing/2014/main" id="{83EBCC6B-A401-43DA-81BD-161EA57E2A5A}"/>
              </a:ext>
            </a:extLst>
          </p:cNvPr>
          <p:cNvSpPr txBox="1">
            <a:spLocks/>
          </p:cNvSpPr>
          <p:nvPr/>
        </p:nvSpPr>
        <p:spPr>
          <a:xfrm>
            <a:off x="280211" y="3532915"/>
            <a:ext cx="7826461" cy="2215991"/>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lang="fr-FR" sz="2400" kern="1200" spc="0" baseline="0">
                <a:gradFill>
                  <a:gsLst>
                    <a:gs pos="1250">
                      <a:schemeClr val="tx2"/>
                    </a:gs>
                    <a:gs pos="99000">
                      <a:schemeClr val="tx2"/>
                    </a:gs>
                  </a:gsLst>
                  <a:lin ang="5400000" scaled="0"/>
                </a:gradFill>
                <a:latin typeface="Segoe UI Semibold" panose="020B0702040204020203" pitchFamily="34" charset="0"/>
                <a:ea typeface="+mn-ea"/>
                <a:cs typeface="Segoe UI Semibold" panose="020B0702040204020203" pitchFamily="34" charset="0"/>
              </a:defRPr>
            </a:lvl1pPr>
            <a:lvl2pPr marL="0" marR="0" indent="0" algn="l" defTabSz="932742" rtl="0" eaLnBrk="1" fontAlgn="auto" latinLnBrk="0" hangingPunct="1">
              <a:lnSpc>
                <a:spcPct val="90000"/>
              </a:lnSpc>
              <a:spcBef>
                <a:spcPct val="20000"/>
              </a:spcBef>
              <a:spcAft>
                <a:spcPts val="0"/>
              </a:spcAft>
              <a:buClrTx/>
              <a:buSzPct val="90000"/>
              <a:buFontTx/>
              <a:buNone/>
              <a:tabLst/>
              <a:defRPr sz="16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4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defRPr/>
            </a:pPr>
            <a:r>
              <a:rPr lang="en-US" sz="2400">
                <a:gradFill>
                  <a:gsLst>
                    <a:gs pos="1250">
                      <a:schemeClr val="tx2"/>
                    </a:gs>
                    <a:gs pos="99000">
                      <a:schemeClr val="tx2"/>
                    </a:gs>
                  </a:gsLst>
                  <a:lin ang="5400000" scaled="0"/>
                </a:gradFill>
                <a:latin typeface="Segoe UI Semibold" panose="020B0702040204020203" pitchFamily="34" charset="0"/>
                <a:cs typeface="Segoe UI Semibold" panose="020B0702040204020203" pitchFamily="34" charset="0"/>
              </a:rPr>
              <a:t>Risks/Mitigation</a:t>
            </a:r>
          </a:p>
          <a:p>
            <a:pPr marL="285750" lvl="1" indent="-285750">
              <a:buFont typeface="Arial" panose="020B0604020202020204" pitchFamily="34" charset="0"/>
              <a:buChar char="•"/>
              <a:defRPr/>
            </a:pPr>
            <a:r>
              <a:rPr lang="en-US">
                <a:latin typeface="Segoe UI" panose="020B0502040204020203" pitchFamily="34" charset="0"/>
              </a:rPr>
              <a:t>Plundervolt needs to run from an app on an infected host with root or admin privileges</a:t>
            </a:r>
          </a:p>
          <a:p>
            <a:pPr marL="285750" lvl="1" indent="-285750">
              <a:buFont typeface="Arial" panose="020B0604020202020204" pitchFamily="34" charset="0"/>
              <a:buChar char="•"/>
              <a:defRPr/>
            </a:pPr>
            <a:r>
              <a:rPr lang="en-US">
                <a:latin typeface="Segoe UI" panose="020B0502040204020203" pitchFamily="34" charset="0"/>
              </a:rPr>
              <a:t>Plundervolt doesn't work from within </a:t>
            </a:r>
            <a:r>
              <a:rPr lang="en-US" u="sng">
                <a:latin typeface="Segoe UI" panose="020B0502040204020203" pitchFamily="34" charset="0"/>
              </a:rPr>
              <a:t>virtualized environments</a:t>
            </a:r>
            <a:r>
              <a:rPr lang="en-US">
                <a:latin typeface="Segoe UI" panose="020B0502040204020203" pitchFamily="34" charset="0"/>
              </a:rPr>
              <a:t> (guest OS does not have access to the BIOS interface that manages the CPU's voltage and frequency).</a:t>
            </a:r>
          </a:p>
          <a:p>
            <a:pPr marL="285750" lvl="1" indent="-285750">
              <a:buFont typeface="Arial" panose="020B0604020202020204" pitchFamily="34" charset="0"/>
              <a:buChar char="•"/>
              <a:defRPr/>
            </a:pPr>
            <a:r>
              <a:rPr lang="en-US">
                <a:latin typeface="Segoe UI" panose="020B0502040204020203" pitchFamily="34" charset="0"/>
              </a:rPr>
              <a:t>Intel has released microcode (CPU firmware) and BIOS updates that address the Plundervolt attack (December 2019)</a:t>
            </a:r>
          </a:p>
        </p:txBody>
      </p:sp>
      <p:pic>
        <p:nvPicPr>
          <p:cNvPr id="3" name="Picture 2">
            <a:extLst>
              <a:ext uri="{FF2B5EF4-FFF2-40B4-BE49-F238E27FC236}">
                <a16:creationId xmlns:a16="http://schemas.microsoft.com/office/drawing/2014/main" id="{920FC9BE-893F-4366-8363-B772C4B16BFF}"/>
              </a:ext>
            </a:extLst>
          </p:cNvPr>
          <p:cNvPicPr>
            <a:picLocks noChangeAspect="1"/>
          </p:cNvPicPr>
          <p:nvPr/>
        </p:nvPicPr>
        <p:blipFill>
          <a:blip r:embed="rId3"/>
          <a:stretch>
            <a:fillRect/>
          </a:stretch>
        </p:blipFill>
        <p:spPr>
          <a:xfrm>
            <a:off x="10791186" y="222012"/>
            <a:ext cx="1242753" cy="1364592"/>
          </a:xfrm>
          <a:prstGeom prst="rect">
            <a:avLst/>
          </a:prstGeom>
        </p:spPr>
      </p:pic>
      <p:sp>
        <p:nvSpPr>
          <p:cNvPr id="15" name="Espace réservé du texte 2">
            <a:extLst>
              <a:ext uri="{FF2B5EF4-FFF2-40B4-BE49-F238E27FC236}">
                <a16:creationId xmlns:a16="http://schemas.microsoft.com/office/drawing/2014/main" id="{A663628A-1E2C-4F2D-BEF6-360606B459D8}"/>
              </a:ext>
            </a:extLst>
          </p:cNvPr>
          <p:cNvSpPr txBox="1">
            <a:spLocks/>
          </p:cNvSpPr>
          <p:nvPr/>
        </p:nvSpPr>
        <p:spPr>
          <a:xfrm>
            <a:off x="2027237" y="5859462"/>
            <a:ext cx="8612964" cy="860425"/>
          </a:xfrm>
          <a:prstGeom prst="rect">
            <a:avLst/>
          </a:prstGeom>
        </p:spPr>
        <p:txBody>
          <a:bodyPr vert="horz" wrap="square" lIns="146304" tIns="91440" rIns="146304" bIns="91440" rtlCol="0">
            <a:norm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lang="fr-FR" sz="2400" kern="1200" spc="0" baseline="0">
                <a:gradFill>
                  <a:gsLst>
                    <a:gs pos="1250">
                      <a:schemeClr val="tx2"/>
                    </a:gs>
                    <a:gs pos="99000">
                      <a:schemeClr val="tx2"/>
                    </a:gs>
                  </a:gsLst>
                  <a:lin ang="5400000" scaled="0"/>
                </a:gradFill>
                <a:latin typeface="Segoe UI Semibold" panose="020B0702040204020203" pitchFamily="34" charset="0"/>
                <a:ea typeface="+mn-ea"/>
                <a:cs typeface="Segoe UI Semibold" panose="020B0702040204020203" pitchFamily="34" charset="0"/>
              </a:defRPr>
            </a:lvl1pPr>
            <a:lvl2pPr marL="0" marR="0" indent="0" algn="l" defTabSz="932742" rtl="0" eaLnBrk="1" fontAlgn="auto" latinLnBrk="0" hangingPunct="1">
              <a:lnSpc>
                <a:spcPct val="90000"/>
              </a:lnSpc>
              <a:spcBef>
                <a:spcPct val="20000"/>
              </a:spcBef>
              <a:spcAft>
                <a:spcPts val="0"/>
              </a:spcAft>
              <a:buClrTx/>
              <a:buSzPct val="90000"/>
              <a:buFontTx/>
              <a:buNone/>
              <a:tabLst/>
              <a:defRPr sz="16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4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t>Hardware attacks are significantly less likely in a cloud environment where physical access is strictly controlled</a:t>
            </a:r>
            <a:endParaRPr lang="fr-FR"/>
          </a:p>
        </p:txBody>
      </p:sp>
      <p:sp>
        <p:nvSpPr>
          <p:cNvPr id="13" name="Text Placeholder 3">
            <a:extLst>
              <a:ext uri="{FF2B5EF4-FFF2-40B4-BE49-F238E27FC236}">
                <a16:creationId xmlns:a16="http://schemas.microsoft.com/office/drawing/2014/main" id="{7657170F-762E-430E-B166-A54478C76144}"/>
              </a:ext>
            </a:extLst>
          </p:cNvPr>
          <p:cNvSpPr txBox="1">
            <a:spLocks/>
          </p:cNvSpPr>
          <p:nvPr/>
        </p:nvSpPr>
        <p:spPr>
          <a:xfrm>
            <a:off x="8580437" y="1720556"/>
            <a:ext cx="3429000" cy="3947627"/>
          </a:xfrm>
          <a:prstGeom prst="rect">
            <a:avLst/>
          </a:prstGeom>
          <a:solidFill>
            <a:schemeClr val="bg1">
              <a:lumMod val="85000"/>
            </a:schemeClr>
          </a:solidFill>
          <a:ln w="10795" cap="flat" cmpd="sng" algn="ctr">
            <a:noFill/>
            <a:prstDash val="solid"/>
          </a:ln>
          <a:effectLst>
            <a:outerShdw blurRad="190500" dist="76200" dir="2700000" algn="ctr" rotWithShape="0">
              <a:prstClr val="black">
                <a:alpha val="40000"/>
              </a:prstClr>
            </a:outerShdw>
          </a:effectLst>
        </p:spPr>
        <p:txBody>
          <a:bodyPr vert="horz" wrap="square" lIns="228600" tIns="274320" rIns="228600" bIns="274320" rtlCol="0" anchor="t" anchorCtr="0">
            <a:noAutofit/>
          </a:bodyPr>
          <a:lst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dk1"/>
                </a:solidFill>
                <a:latin typeface="+mn-lt"/>
                <a:ea typeface="+mn-ea"/>
                <a:cs typeface="+mn-cs"/>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dk1"/>
                </a:soli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dk1"/>
                </a:soli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9pPr>
          </a:lstStyle>
          <a:p>
            <a:pPr marL="0" marR="0" lvl="0" indent="0" defTabSz="914400" rtl="0" eaLnBrk="1" fontAlgn="base" latinLnBrk="0" hangingPunct="1">
              <a:lnSpc>
                <a:spcPct val="100000"/>
              </a:lnSpc>
              <a:spcBef>
                <a:spcPts val="0"/>
              </a:spcBef>
              <a:spcAft>
                <a:spcPts val="1600"/>
              </a:spcAft>
              <a:buClrTx/>
              <a:buSzTx/>
              <a:buFont typeface="Wingdings" panose="05000000000000000000" pitchFamily="2" charset="2"/>
              <a:buNone/>
              <a:tabLst/>
              <a:defRPr/>
            </a:pPr>
            <a:r>
              <a:rPr kumimoji="0" lang="en-US" sz="1800" i="0" u="none" strike="noStrike" kern="1200" spc="0" normalizeH="0">
                <a:ln>
                  <a:noFill/>
                </a:ln>
                <a:solidFill>
                  <a:schemeClr val="tx1"/>
                </a:solidFill>
                <a:effectLst/>
                <a:uLnTx/>
                <a:uFillTx/>
                <a:latin typeface="Segoe UI Semibold" panose="020B0702040204020203" pitchFamily="34" charset="0"/>
                <a:cs typeface="Segoe UI Semibold" panose="020B0702040204020203" pitchFamily="34" charset="0"/>
              </a:rPr>
              <a:t>To go beyond</a:t>
            </a:r>
          </a:p>
          <a:p>
            <a:pPr marL="0" indent="0">
              <a:buNone/>
            </a:pPr>
            <a:r>
              <a:rPr lang="en-US" sz="1200">
                <a:solidFill>
                  <a:schemeClr val="tx1"/>
                </a:solidFill>
              </a:rPr>
              <a:t>New </a:t>
            </a:r>
            <a:r>
              <a:rPr lang="en-US" sz="1200" err="1">
                <a:solidFill>
                  <a:schemeClr val="tx1"/>
                </a:solidFill>
              </a:rPr>
              <a:t>Plundervolt</a:t>
            </a:r>
            <a:r>
              <a:rPr lang="en-US" sz="1200">
                <a:solidFill>
                  <a:schemeClr val="tx1"/>
                </a:solidFill>
              </a:rPr>
              <a:t> attack impacts Intel CPUs</a:t>
            </a:r>
          </a:p>
          <a:p>
            <a:pPr marL="0" indent="0">
              <a:buNone/>
            </a:pPr>
            <a:r>
              <a:rPr lang="fr-FR" sz="1050">
                <a:hlinkClick r:id="rId4"/>
              </a:rPr>
              <a:t>https://www.zdnet.com/article/new-plundervolt-attack-impacts-intel-cpus/</a:t>
            </a:r>
            <a:endParaRPr lang="fr-FR" sz="1050"/>
          </a:p>
          <a:p>
            <a:pPr marL="0" indent="0">
              <a:spcBef>
                <a:spcPts val="600"/>
              </a:spcBef>
              <a:buNone/>
            </a:pPr>
            <a:r>
              <a:rPr lang="en-US" sz="1200" b="0" i="0">
                <a:effectLst/>
              </a:rPr>
              <a:t>How a little bit of </a:t>
            </a:r>
            <a:r>
              <a:rPr lang="en-US" sz="1200" b="0" i="0" err="1">
                <a:effectLst/>
              </a:rPr>
              <a:t>undervolting</a:t>
            </a:r>
            <a:r>
              <a:rPr lang="en-US" sz="1200" b="0" i="0">
                <a:effectLst/>
              </a:rPr>
              <a:t> can cause a lot of problems</a:t>
            </a:r>
          </a:p>
          <a:p>
            <a:pPr marL="0" indent="0">
              <a:spcBef>
                <a:spcPts val="0"/>
              </a:spcBef>
              <a:buNone/>
            </a:pPr>
            <a:r>
              <a:rPr lang="fr-FR" sz="1050">
                <a:hlinkClick r:id="rId5"/>
              </a:rPr>
              <a:t>https://plundervolt.com/</a:t>
            </a:r>
            <a:endParaRPr lang="fr-FR" sz="1050"/>
          </a:p>
          <a:p>
            <a:pPr marL="0" indent="0">
              <a:spcBef>
                <a:spcPts val="600"/>
              </a:spcBef>
              <a:buNone/>
            </a:pPr>
            <a:r>
              <a:rPr lang="en-US" sz="1200" b="0" i="0" err="1">
                <a:effectLst/>
              </a:rPr>
              <a:t>Plundervolt</a:t>
            </a:r>
            <a:r>
              <a:rPr lang="en-US" sz="1200" b="0" i="0">
                <a:effectLst/>
              </a:rPr>
              <a:t>: Software-based Fault Injection Attacks against Intel SGX</a:t>
            </a:r>
          </a:p>
          <a:p>
            <a:pPr marL="0" indent="0">
              <a:spcBef>
                <a:spcPts val="0"/>
              </a:spcBef>
              <a:buNone/>
            </a:pPr>
            <a:r>
              <a:rPr lang="fr-FR" sz="1050">
                <a:hlinkClick r:id="rId6"/>
              </a:rPr>
              <a:t>https://plundervolt.com/doc/plundervolt.pdf</a:t>
            </a:r>
            <a:r>
              <a:rPr lang="fr-FR" sz="1050"/>
              <a:t> </a:t>
            </a:r>
            <a:endParaRPr lang="en-US" sz="1050"/>
          </a:p>
          <a:p>
            <a:pPr marL="0" indent="0">
              <a:spcBef>
                <a:spcPts val="0"/>
              </a:spcBef>
              <a:buNone/>
            </a:pPr>
            <a:endParaRPr lang="en-US" sz="1050" b="0" i="0">
              <a:effectLst/>
            </a:endParaRPr>
          </a:p>
          <a:p>
            <a:pPr marL="0" indent="0">
              <a:buNone/>
            </a:pPr>
            <a:endParaRPr lang="en-US" sz="1050"/>
          </a:p>
          <a:p>
            <a:pPr marL="0" marR="0" lvl="0" indent="0" defTabSz="914400" rtl="0" eaLnBrk="1" fontAlgn="base" latinLnBrk="0" hangingPunct="1">
              <a:lnSpc>
                <a:spcPct val="100000"/>
              </a:lnSpc>
              <a:spcBef>
                <a:spcPts val="0"/>
              </a:spcBef>
              <a:spcAft>
                <a:spcPts val="1600"/>
              </a:spcAft>
              <a:buClrTx/>
              <a:buSzTx/>
              <a:buFont typeface="Wingdings" panose="05000000000000000000" pitchFamily="2" charset="2"/>
              <a:buNone/>
              <a:tabLst/>
              <a:defRPr/>
            </a:pPr>
            <a:endParaRPr lang="en-US" sz="1200" b="1" cap="all">
              <a:gradFill>
                <a:gsLst>
                  <a:gs pos="1250">
                    <a:srgbClr val="FFFFFF"/>
                  </a:gs>
                  <a:gs pos="100000">
                    <a:srgbClr val="FFFFFF"/>
                  </a:gs>
                </a:gsLst>
                <a:lin ang="5400000" scaled="0"/>
              </a:gradFill>
              <a:latin typeface="Segoe UI"/>
              <a:cs typeface="Segoe UI" panose="020B0502040204020203" pitchFamily="34" charset="0"/>
            </a:endParaRPr>
          </a:p>
        </p:txBody>
      </p:sp>
    </p:spTree>
    <p:extLst>
      <p:ext uri="{BB962C8B-B14F-4D97-AF65-F5344CB8AC3E}">
        <p14:creationId xmlns:p14="http://schemas.microsoft.com/office/powerpoint/2010/main" val="2128591458"/>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72274" y="144462"/>
            <a:ext cx="11889564" cy="860424"/>
          </a:xfrm>
        </p:spPr>
        <p:txBody>
          <a:bodyPr/>
          <a:lstStyle/>
          <a:p>
            <a:r>
              <a:rPr lang="en-US"/>
              <a:t>Software side-channel attacks </a:t>
            </a:r>
            <a:br>
              <a:rPr lang="en-US"/>
            </a:br>
            <a:r>
              <a:rPr lang="en-US" sz="2400">
                <a:solidFill>
                  <a:srgbClr val="0070C0"/>
                </a:solidFill>
                <a:latin typeface="Segoe UI" panose="020B0502040204020203" pitchFamily="34" charset="0"/>
                <a:cs typeface="Segoe UI" panose="020B0502040204020203" pitchFamily="34" charset="0"/>
              </a:rPr>
              <a:t>Speculative attacks</a:t>
            </a:r>
          </a:p>
        </p:txBody>
      </p:sp>
      <p:sp>
        <p:nvSpPr>
          <p:cNvPr id="3" name="Espace réservé du texte 2"/>
          <p:cNvSpPr>
            <a:spLocks noGrp="1"/>
          </p:cNvSpPr>
          <p:nvPr>
            <p:ph type="body" sz="quarter" idx="10"/>
          </p:nvPr>
        </p:nvSpPr>
        <p:spPr>
          <a:xfrm>
            <a:off x="255362" y="1303799"/>
            <a:ext cx="11518129" cy="4128195"/>
          </a:xfrm>
        </p:spPr>
        <p:txBody>
          <a:bodyPr>
            <a:normAutofit/>
          </a:bodyPr>
          <a:lstStyle/>
          <a:p>
            <a:pPr lvl="0"/>
            <a:r>
              <a:rPr lang="en-US"/>
              <a:t>Principle</a:t>
            </a:r>
          </a:p>
          <a:p>
            <a:pPr marL="342900" lvl="1" indent="-342900">
              <a:buFont typeface="+mj-lt"/>
              <a:buAutoNum type="arabicPeriod"/>
              <a:defRPr/>
            </a:pPr>
            <a:r>
              <a:rPr lang="en-US">
                <a:effectLst/>
                <a:latin typeface="Segoe UI" panose="020B0502040204020203" pitchFamily="34" charset="0"/>
                <a:ea typeface="Calibri" panose="020F0502020204030204" pitchFamily="34" charset="0"/>
              </a:rPr>
              <a:t>A program that performs a conditional branch will wait until the condition is known before making the branch</a:t>
            </a:r>
            <a:endParaRPr lang="en-US">
              <a:latin typeface="Segoe UI" panose="020B0502040204020203" pitchFamily="34" charset="0"/>
              <a:ea typeface="Calibri" panose="020F0502020204030204" pitchFamily="34" charset="0"/>
            </a:endParaRPr>
          </a:p>
          <a:p>
            <a:pPr marL="342900" lvl="1" indent="-342900">
              <a:buFont typeface="+mj-lt"/>
              <a:buAutoNum type="arabicPeriod"/>
              <a:defRPr/>
            </a:pPr>
            <a:r>
              <a:rPr lang="en-US">
                <a:effectLst/>
                <a:latin typeface="Segoe UI" panose="020B0502040204020203" pitchFamily="34" charset="0"/>
                <a:ea typeface="Calibri" panose="020F0502020204030204" pitchFamily="34" charset="0"/>
              </a:rPr>
              <a:t>For performance reasons, the processor tries to </a:t>
            </a:r>
            <a:r>
              <a:rPr lang="en-US">
                <a:solidFill>
                  <a:srgbClr val="0072C6"/>
                </a:solidFill>
                <a:effectLst/>
                <a:latin typeface="Segoe UI Semibold" panose="020B0702040204020203" pitchFamily="34" charset="0"/>
                <a:ea typeface="Calibri" panose="020F0502020204030204" pitchFamily="34" charset="0"/>
                <a:cs typeface="Segoe UI Semibold" panose="020B0702040204020203" pitchFamily="34" charset="0"/>
              </a:rPr>
              <a:t>speculatively</a:t>
            </a:r>
            <a:r>
              <a:rPr lang="en-US">
                <a:effectLst/>
                <a:latin typeface="Segoe UI" panose="020B0502040204020203" pitchFamily="34" charset="0"/>
                <a:ea typeface="Calibri" panose="020F0502020204030204" pitchFamily="34" charset="0"/>
              </a:rPr>
              <a:t> guess the result of the comparison so that it can perform the branch and continue executing instructions without having to wait</a:t>
            </a:r>
          </a:p>
          <a:p>
            <a:pPr marL="342900" lvl="1" indent="-342900">
              <a:buFont typeface="+mj-lt"/>
              <a:buAutoNum type="arabicPeriod"/>
              <a:defRPr/>
            </a:pPr>
            <a:r>
              <a:rPr lang="en-US">
                <a:effectLst/>
                <a:latin typeface="Segoe UI" panose="020B0502040204020203" pitchFamily="34" charset="0"/>
                <a:ea typeface="Calibri" panose="020F0502020204030204" pitchFamily="34" charset="0"/>
              </a:rPr>
              <a:t>If the processor guesses wrong, it rolls back the extra work it did and take the correct branch</a:t>
            </a:r>
          </a:p>
          <a:p>
            <a:pPr marL="342900" lvl="1" indent="-342900">
              <a:buFont typeface="+mj-lt"/>
              <a:buAutoNum type="arabicPeriod"/>
              <a:defRPr/>
            </a:pPr>
            <a:r>
              <a:rPr lang="en-US">
                <a:effectLst/>
                <a:latin typeface="Segoe UI" panose="020B0502040204020203" pitchFamily="34" charset="0"/>
                <a:ea typeface="Calibri" panose="020F0502020204030204" pitchFamily="34" charset="0"/>
              </a:rPr>
              <a:t>The faulty guess disturbs other parts of the processor – in particular, the contents of the cache</a:t>
            </a:r>
          </a:p>
          <a:p>
            <a:pPr marL="342900" lvl="1" indent="-342900">
              <a:buFont typeface="+mj-lt"/>
              <a:buAutoNum type="arabicPeriod"/>
              <a:defRPr/>
            </a:pPr>
            <a:r>
              <a:rPr lang="en-US">
                <a:effectLst/>
                <a:latin typeface="Segoe UI" panose="020B0502040204020203" pitchFamily="34" charset="0"/>
                <a:ea typeface="Calibri" panose="020F0502020204030204" pitchFamily="34" charset="0"/>
              </a:rPr>
              <a:t>These microarchitectural </a:t>
            </a:r>
            <a:r>
              <a:rPr lang="en-US">
                <a:solidFill>
                  <a:srgbClr val="0072C6"/>
                </a:solidFill>
                <a:latin typeface="Segoe UI Semibold" panose="020B0702040204020203" pitchFamily="34" charset="0"/>
                <a:cs typeface="Segoe UI Semibold" panose="020B0702040204020203" pitchFamily="34" charset="0"/>
              </a:rPr>
              <a:t>disturbances can be detected and measured </a:t>
            </a:r>
            <a:r>
              <a:rPr lang="en-US">
                <a:effectLst/>
                <a:latin typeface="Segoe UI" panose="020B0502040204020203" pitchFamily="34" charset="0"/>
                <a:ea typeface="Calibri" panose="020F0502020204030204" pitchFamily="34" charset="0"/>
              </a:rPr>
              <a:t>(loading data from memory is quicker if it's already in the cache)</a:t>
            </a:r>
          </a:p>
          <a:p>
            <a:pPr marL="342900" lvl="1" indent="-342900">
              <a:buFont typeface="+mj-lt"/>
              <a:buAutoNum type="arabicPeriod"/>
              <a:defRPr/>
            </a:pPr>
            <a:r>
              <a:rPr lang="en-US">
                <a:effectLst/>
                <a:latin typeface="Segoe UI" panose="020B0502040204020203" pitchFamily="34" charset="0"/>
                <a:ea typeface="Calibri" panose="020F0502020204030204" pitchFamily="34" charset="0"/>
              </a:rPr>
              <a:t>This allows a malicious program to make </a:t>
            </a:r>
            <a:r>
              <a:rPr lang="en-US">
                <a:solidFill>
                  <a:srgbClr val="0072C6"/>
                </a:solidFill>
                <a:latin typeface="Segoe UI Semibold" panose="020B0702040204020203" pitchFamily="34" charset="0"/>
                <a:cs typeface="Segoe UI Semibold" panose="020B0702040204020203" pitchFamily="34" charset="0"/>
              </a:rPr>
              <a:t>inferences about the values stored in memory</a:t>
            </a:r>
          </a:p>
          <a:p>
            <a:pPr lvl="1">
              <a:defRPr/>
            </a:pPr>
            <a:endParaRPr lang="en-US">
              <a:solidFill>
                <a:srgbClr val="0072C6"/>
              </a:solidFill>
              <a:latin typeface="Segoe UI Semibold" panose="020B0702040204020203" pitchFamily="34" charset="0"/>
              <a:cs typeface="Segoe UI Semibold" panose="020B0702040204020203" pitchFamily="34" charset="0"/>
            </a:endParaRPr>
          </a:p>
        </p:txBody>
      </p:sp>
      <p:sp>
        <p:nvSpPr>
          <p:cNvPr id="12" name="Espace réservé du texte 2">
            <a:extLst>
              <a:ext uri="{FF2B5EF4-FFF2-40B4-BE49-F238E27FC236}">
                <a16:creationId xmlns:a16="http://schemas.microsoft.com/office/drawing/2014/main" id="{93729E4D-B64C-42BC-84DC-664AD0D3983C}"/>
              </a:ext>
            </a:extLst>
          </p:cNvPr>
          <p:cNvSpPr txBox="1">
            <a:spLocks/>
          </p:cNvSpPr>
          <p:nvPr/>
        </p:nvSpPr>
        <p:spPr>
          <a:xfrm>
            <a:off x="198437" y="4253352"/>
            <a:ext cx="8612964" cy="1080195"/>
          </a:xfrm>
          <a:prstGeom prst="rect">
            <a:avLst/>
          </a:prstGeom>
        </p:spPr>
        <p:txBody>
          <a:bodyPr vert="horz" wrap="square" lIns="146304" tIns="91440" rIns="146304" bIns="91440" rtlCol="0">
            <a:norm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lang="fr-FR" sz="2400" kern="1200" spc="0" baseline="0">
                <a:gradFill>
                  <a:gsLst>
                    <a:gs pos="1250">
                      <a:schemeClr val="tx2"/>
                    </a:gs>
                    <a:gs pos="99000">
                      <a:schemeClr val="tx2"/>
                    </a:gs>
                  </a:gsLst>
                  <a:lin ang="5400000" scaled="0"/>
                </a:gradFill>
                <a:latin typeface="Segoe UI Semibold" panose="020B0702040204020203" pitchFamily="34" charset="0"/>
                <a:ea typeface="+mn-ea"/>
                <a:cs typeface="Segoe UI Semibold" panose="020B0702040204020203" pitchFamily="34" charset="0"/>
              </a:defRPr>
            </a:lvl1pPr>
            <a:lvl2pPr marL="0" marR="0" indent="0" algn="l" defTabSz="932742" rtl="0" eaLnBrk="1" fontAlgn="auto" latinLnBrk="0" hangingPunct="1">
              <a:lnSpc>
                <a:spcPct val="90000"/>
              </a:lnSpc>
              <a:spcBef>
                <a:spcPct val="20000"/>
              </a:spcBef>
              <a:spcAft>
                <a:spcPts val="0"/>
              </a:spcAft>
              <a:buClrTx/>
              <a:buSzPct val="90000"/>
              <a:buFontTx/>
              <a:buNone/>
              <a:tabLst/>
              <a:defRPr sz="16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4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t>Spectre, Meltdown, Foreshadow (L1TF), etc. all use speculative attacks</a:t>
            </a:r>
            <a:endParaRPr lang="fr-FR"/>
          </a:p>
        </p:txBody>
      </p:sp>
      <p:pic>
        <p:nvPicPr>
          <p:cNvPr id="14" name="Picture 13">
            <a:extLst>
              <a:ext uri="{FF2B5EF4-FFF2-40B4-BE49-F238E27FC236}">
                <a16:creationId xmlns:a16="http://schemas.microsoft.com/office/drawing/2014/main" id="{8D9ED640-3433-4BC1-8FF7-FB08411F6D0D}"/>
              </a:ext>
            </a:extLst>
          </p:cNvPr>
          <p:cNvPicPr>
            <a:picLocks noChangeAspect="1"/>
          </p:cNvPicPr>
          <p:nvPr/>
        </p:nvPicPr>
        <p:blipFill>
          <a:blip r:embed="rId3"/>
          <a:stretch>
            <a:fillRect/>
          </a:stretch>
        </p:blipFill>
        <p:spPr>
          <a:xfrm>
            <a:off x="9875837" y="4521174"/>
            <a:ext cx="1066800" cy="1892615"/>
          </a:xfrm>
          <a:prstGeom prst="rect">
            <a:avLst/>
          </a:prstGeom>
        </p:spPr>
      </p:pic>
      <p:pic>
        <p:nvPicPr>
          <p:cNvPr id="16" name="Picture 15">
            <a:extLst>
              <a:ext uri="{FF2B5EF4-FFF2-40B4-BE49-F238E27FC236}">
                <a16:creationId xmlns:a16="http://schemas.microsoft.com/office/drawing/2014/main" id="{88533156-D91E-448E-B89F-C4636659002D}"/>
              </a:ext>
            </a:extLst>
          </p:cNvPr>
          <p:cNvPicPr>
            <a:picLocks noChangeAspect="1"/>
          </p:cNvPicPr>
          <p:nvPr/>
        </p:nvPicPr>
        <p:blipFill>
          <a:blip r:embed="rId4"/>
          <a:stretch>
            <a:fillRect/>
          </a:stretch>
        </p:blipFill>
        <p:spPr>
          <a:xfrm>
            <a:off x="7855005" y="4552265"/>
            <a:ext cx="1488614" cy="1949056"/>
          </a:xfrm>
          <a:prstGeom prst="rect">
            <a:avLst/>
          </a:prstGeom>
        </p:spPr>
      </p:pic>
    </p:spTree>
    <p:extLst>
      <p:ext uri="{BB962C8B-B14F-4D97-AF65-F5344CB8AC3E}">
        <p14:creationId xmlns:p14="http://schemas.microsoft.com/office/powerpoint/2010/main" val="1100330719"/>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72274" y="144462"/>
            <a:ext cx="11889564" cy="860424"/>
          </a:xfrm>
        </p:spPr>
        <p:txBody>
          <a:bodyPr/>
          <a:lstStyle/>
          <a:p>
            <a:r>
              <a:rPr lang="en-US"/>
              <a:t>Software side-channel attacks</a:t>
            </a:r>
            <a:br>
              <a:rPr lang="en-US"/>
            </a:br>
            <a:r>
              <a:rPr lang="en-US" sz="2400">
                <a:solidFill>
                  <a:srgbClr val="0070C0"/>
                </a:solidFill>
                <a:latin typeface="Segoe UI" panose="020B0502040204020203" pitchFamily="34" charset="0"/>
                <a:cs typeface="Segoe UI" panose="020B0502040204020203" pitchFamily="34" charset="0"/>
              </a:rPr>
              <a:t>Spectre &amp; Meltdown - 2018</a:t>
            </a:r>
            <a:endParaRPr lang="en-US" sz="2800">
              <a:solidFill>
                <a:srgbClr val="0070C0"/>
              </a:solidFill>
              <a:latin typeface="Segoe UI" panose="020B0502040204020203" pitchFamily="34" charset="0"/>
              <a:cs typeface="Segoe UI" panose="020B0502040204020203" pitchFamily="34" charset="0"/>
            </a:endParaRPr>
          </a:p>
        </p:txBody>
      </p:sp>
      <p:sp>
        <p:nvSpPr>
          <p:cNvPr id="5" name="Text Placeholder 4">
            <a:extLst>
              <a:ext uri="{FF2B5EF4-FFF2-40B4-BE49-F238E27FC236}">
                <a16:creationId xmlns:a16="http://schemas.microsoft.com/office/drawing/2014/main" id="{E7F38817-8589-4C93-8BED-8B0DFD4B33BA}"/>
              </a:ext>
            </a:extLst>
          </p:cNvPr>
          <p:cNvSpPr>
            <a:spLocks noGrp="1"/>
          </p:cNvSpPr>
          <p:nvPr>
            <p:ph type="body" sz="quarter" idx="10"/>
          </p:nvPr>
        </p:nvSpPr>
        <p:spPr>
          <a:xfrm>
            <a:off x="274009" y="1233102"/>
            <a:ext cx="7853731" cy="2043636"/>
          </a:xfrm>
        </p:spPr>
        <p:txBody>
          <a:bodyPr/>
          <a:lstStyle/>
          <a:p>
            <a:pPr lvl="1">
              <a:defRPr/>
            </a:pPr>
            <a:r>
              <a:rPr lang="en-US" sz="2400">
                <a:gradFill>
                  <a:gsLst>
                    <a:gs pos="1250">
                      <a:schemeClr val="tx2"/>
                    </a:gs>
                    <a:gs pos="99000">
                      <a:schemeClr val="tx2"/>
                    </a:gs>
                  </a:gsLst>
                  <a:lin ang="5400000" scaled="0"/>
                </a:gradFill>
                <a:latin typeface="Segoe UI Semibold" panose="020B0702040204020203" pitchFamily="34" charset="0"/>
                <a:cs typeface="Segoe UI Semibold" panose="020B0702040204020203" pitchFamily="34" charset="0"/>
              </a:rPr>
              <a:t>Principle</a:t>
            </a:r>
          </a:p>
          <a:p>
            <a:pPr marL="285750" lvl="1" indent="-285750">
              <a:buFont typeface="Arial" panose="020B0604020202020204" pitchFamily="34" charset="0"/>
              <a:buChar char="•"/>
              <a:defRPr/>
            </a:pPr>
            <a:r>
              <a:rPr lang="en-US">
                <a:latin typeface="Segoe UI" panose="020B0502040204020203" pitchFamily="34" charset="0"/>
              </a:rPr>
              <a:t>Intel chips allow user programs to speculatively use kernel data, and the access check (to see if the kernel memory is accessible to a user program) happens some time </a:t>
            </a:r>
            <a:r>
              <a:rPr lang="en-US">
                <a:solidFill>
                  <a:srgbClr val="0072C6"/>
                </a:solidFill>
                <a:latin typeface="Segoe UI Semibold" panose="020B0702040204020203" pitchFamily="34" charset="0"/>
                <a:cs typeface="Segoe UI Semibold" panose="020B0702040204020203" pitchFamily="34" charset="0"/>
              </a:rPr>
              <a:t>after</a:t>
            </a:r>
            <a:r>
              <a:rPr lang="en-US">
                <a:latin typeface="Segoe UI" panose="020B0502040204020203" pitchFamily="34" charset="0"/>
              </a:rPr>
              <a:t> the instruction starts executing</a:t>
            </a:r>
          </a:p>
          <a:p>
            <a:pPr marL="285750" lvl="1" indent="-285750">
              <a:buFont typeface="Arial" panose="020B0604020202020204" pitchFamily="34" charset="0"/>
              <a:buChar char="•"/>
              <a:defRPr/>
            </a:pPr>
            <a:r>
              <a:rPr lang="en-US">
                <a:latin typeface="Segoe UI" panose="020B0502040204020203" pitchFamily="34" charset="0"/>
              </a:rPr>
              <a:t>Speculative execution is blocked, but the impact that speculation has on the processor's cache can be measured</a:t>
            </a:r>
          </a:p>
          <a:p>
            <a:pPr marL="285750" lvl="1" indent="-285750">
              <a:buFont typeface="Arial" panose="020B0604020202020204" pitchFamily="34" charset="0"/>
              <a:buChar char="•"/>
              <a:defRPr/>
            </a:pPr>
            <a:r>
              <a:rPr lang="en-US">
                <a:latin typeface="Segoe UI" panose="020B0502040204020203" pitchFamily="34" charset="0"/>
              </a:rPr>
              <a:t>With careful timing, this can be used to infer the </a:t>
            </a:r>
            <a:r>
              <a:rPr lang="en-US">
                <a:solidFill>
                  <a:srgbClr val="0072C6"/>
                </a:solidFill>
                <a:latin typeface="Segoe UI Semibold" panose="020B0702040204020203" pitchFamily="34" charset="0"/>
                <a:cs typeface="Segoe UI Semibold" panose="020B0702040204020203" pitchFamily="34" charset="0"/>
              </a:rPr>
              <a:t>values stored in kernel memory</a:t>
            </a:r>
          </a:p>
          <a:p>
            <a:pPr marL="285750" lvl="1" indent="-285750">
              <a:buFont typeface="Arial" panose="020B0604020202020204" pitchFamily="34" charset="0"/>
              <a:buChar char="•"/>
              <a:defRPr/>
            </a:pPr>
            <a:r>
              <a:rPr lang="en-US">
                <a:latin typeface="Segoe UI" panose="020B0502040204020203" pitchFamily="34" charset="0"/>
              </a:rPr>
              <a:t>Spectre has 3 variants, the last one named Meltdown</a:t>
            </a:r>
          </a:p>
        </p:txBody>
      </p:sp>
      <p:sp>
        <p:nvSpPr>
          <p:cNvPr id="9" name="Text Placeholder 4">
            <a:extLst>
              <a:ext uri="{FF2B5EF4-FFF2-40B4-BE49-F238E27FC236}">
                <a16:creationId xmlns:a16="http://schemas.microsoft.com/office/drawing/2014/main" id="{83EBCC6B-A401-43DA-81BD-161EA57E2A5A}"/>
              </a:ext>
            </a:extLst>
          </p:cNvPr>
          <p:cNvSpPr txBox="1">
            <a:spLocks/>
          </p:cNvSpPr>
          <p:nvPr/>
        </p:nvSpPr>
        <p:spPr>
          <a:xfrm>
            <a:off x="272274" y="3573462"/>
            <a:ext cx="7774763" cy="2486835"/>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lang="fr-FR" sz="2400" kern="1200" spc="0" baseline="0">
                <a:gradFill>
                  <a:gsLst>
                    <a:gs pos="1250">
                      <a:schemeClr val="tx2"/>
                    </a:gs>
                    <a:gs pos="99000">
                      <a:schemeClr val="tx2"/>
                    </a:gs>
                  </a:gsLst>
                  <a:lin ang="5400000" scaled="0"/>
                </a:gradFill>
                <a:latin typeface="Segoe UI Semibold" panose="020B0702040204020203" pitchFamily="34" charset="0"/>
                <a:ea typeface="+mn-ea"/>
                <a:cs typeface="Segoe UI Semibold" panose="020B0702040204020203" pitchFamily="34" charset="0"/>
              </a:defRPr>
            </a:lvl1pPr>
            <a:lvl2pPr marL="0" marR="0" indent="0" algn="l" defTabSz="932742" rtl="0" eaLnBrk="1" fontAlgn="auto" latinLnBrk="0" hangingPunct="1">
              <a:lnSpc>
                <a:spcPct val="90000"/>
              </a:lnSpc>
              <a:spcBef>
                <a:spcPct val="20000"/>
              </a:spcBef>
              <a:spcAft>
                <a:spcPts val="0"/>
              </a:spcAft>
              <a:buClrTx/>
              <a:buSzPct val="90000"/>
              <a:buFontTx/>
              <a:buNone/>
              <a:tabLst/>
              <a:defRPr sz="16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4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defRPr/>
            </a:pPr>
            <a:r>
              <a:rPr lang="en-US" sz="2400">
                <a:gradFill>
                  <a:gsLst>
                    <a:gs pos="1250">
                      <a:schemeClr val="tx2"/>
                    </a:gs>
                    <a:gs pos="99000">
                      <a:schemeClr val="tx2"/>
                    </a:gs>
                  </a:gsLst>
                  <a:lin ang="5400000" scaled="0"/>
                </a:gradFill>
                <a:latin typeface="Segoe UI Semibold" panose="020B0702040204020203" pitchFamily="34" charset="0"/>
                <a:cs typeface="Segoe UI Semibold" panose="020B0702040204020203" pitchFamily="34" charset="0"/>
              </a:rPr>
              <a:t>Risks/Mitigation</a:t>
            </a:r>
          </a:p>
          <a:p>
            <a:pPr marL="285750" lvl="1" indent="-285750">
              <a:buFont typeface="Arial" panose="020B0604020202020204" pitchFamily="34" charset="0"/>
              <a:buChar char="•"/>
              <a:defRPr/>
            </a:pPr>
            <a:r>
              <a:rPr lang="en-US">
                <a:latin typeface="Segoe UI" panose="020B0502040204020203" pitchFamily="34" charset="0"/>
              </a:rPr>
              <a:t>Meltdown and Spectre can both in principle be used to further attacks against hypervisors</a:t>
            </a:r>
          </a:p>
          <a:p>
            <a:pPr marL="285750" lvl="1" indent="-285750">
              <a:buFont typeface="Arial" panose="020B0604020202020204" pitchFamily="34" charset="0"/>
              <a:buChar char="•"/>
              <a:defRPr/>
            </a:pPr>
            <a:r>
              <a:rPr lang="en-US">
                <a:latin typeface="Segoe UI" panose="020B0502040204020203" pitchFamily="34" charset="0"/>
              </a:rPr>
              <a:t>OS patches fix the attack vector by removing the shared kernel mapping, an operating system design but with </a:t>
            </a:r>
            <a:r>
              <a:rPr lang="en-US">
                <a:solidFill>
                  <a:srgbClr val="0072C6"/>
                </a:solidFill>
                <a:latin typeface="Segoe UI Semibold" panose="020B0702040204020203" pitchFamily="34" charset="0"/>
                <a:cs typeface="Segoe UI Semibold" panose="020B0702040204020203" pitchFamily="34" charset="0"/>
              </a:rPr>
              <a:t>impact on performance</a:t>
            </a:r>
          </a:p>
          <a:p>
            <a:pPr marL="285750" lvl="1" indent="-285750">
              <a:buFont typeface="Arial" panose="020B0604020202020204" pitchFamily="34" charset="0"/>
              <a:buChar char="•"/>
              <a:defRPr/>
            </a:pPr>
            <a:r>
              <a:rPr lang="en-US">
                <a:latin typeface="Segoe UI" panose="020B0502040204020203" pitchFamily="34" charset="0"/>
              </a:rPr>
              <a:t>Introduction of new protections in the Intel processor design implemented with new “Ice Lake” processors family*</a:t>
            </a:r>
          </a:p>
          <a:p>
            <a:pPr marL="285750" lvl="1" indent="-285750">
              <a:buFont typeface="Arial" panose="020B0604020202020204" pitchFamily="34" charset="0"/>
              <a:buChar char="•"/>
              <a:defRPr/>
            </a:pPr>
            <a:r>
              <a:rPr lang="en-US">
                <a:latin typeface="Segoe UI" panose="020B0502040204020203" pitchFamily="34" charset="0"/>
              </a:rPr>
              <a:t>Mitigation can use HW/SW/MCU depending on Spectre variant and processor model</a:t>
            </a:r>
            <a:endParaRPr lang="en-US" sz="1800">
              <a:latin typeface="Segoe UI" panose="020B0502040204020203" pitchFamily="34" charset="0"/>
            </a:endParaRPr>
          </a:p>
        </p:txBody>
      </p:sp>
      <p:sp>
        <p:nvSpPr>
          <p:cNvPr id="3" name="Rectangle 2">
            <a:extLst>
              <a:ext uri="{FF2B5EF4-FFF2-40B4-BE49-F238E27FC236}">
                <a16:creationId xmlns:a16="http://schemas.microsoft.com/office/drawing/2014/main" id="{6C0B5B5B-56EF-4D5A-8CE7-B42565AFA238}"/>
              </a:ext>
            </a:extLst>
          </p:cNvPr>
          <p:cNvSpPr/>
          <p:nvPr/>
        </p:nvSpPr>
        <p:spPr>
          <a:xfrm>
            <a:off x="295120" y="6507844"/>
            <a:ext cx="9144000" cy="307777"/>
          </a:xfrm>
          <a:prstGeom prst="rect">
            <a:avLst/>
          </a:prstGeom>
        </p:spPr>
        <p:txBody>
          <a:bodyPr wrap="square">
            <a:spAutoFit/>
          </a:bodyPr>
          <a:lstStyle/>
          <a:p>
            <a:r>
              <a:rPr lang="en-US" sz="1400">
                <a:latin typeface="Segoe UI" panose="020B0502040204020203" pitchFamily="34" charset="0"/>
                <a:cs typeface="Segoe UI" panose="020B0502040204020203" pitchFamily="34" charset="0"/>
              </a:rPr>
              <a:t>* </a:t>
            </a:r>
            <a:r>
              <a:rPr lang="en-US" sz="1400">
                <a:latin typeface="Segoe UI" panose="020B0502040204020203" pitchFamily="34" charset="0"/>
                <a:cs typeface="Segoe UI" panose="020B0502040204020203" pitchFamily="34" charset="0"/>
                <a:hlinkClick r:id="rId3"/>
              </a:rPr>
              <a:t>Engineering New Protections Into Hardware</a:t>
            </a:r>
            <a:endParaRPr lang="en-US" sz="1400" b="0" i="0">
              <a:solidFill>
                <a:srgbClr val="555555"/>
              </a:solidFill>
              <a:effectLst/>
              <a:latin typeface="Segoe UI" panose="020B0502040204020203" pitchFamily="34" charset="0"/>
              <a:cs typeface="Segoe UI" panose="020B0502040204020203" pitchFamily="34" charset="0"/>
            </a:endParaRPr>
          </a:p>
        </p:txBody>
      </p:sp>
      <p:pic>
        <p:nvPicPr>
          <p:cNvPr id="4" name="Picture 3">
            <a:extLst>
              <a:ext uri="{FF2B5EF4-FFF2-40B4-BE49-F238E27FC236}">
                <a16:creationId xmlns:a16="http://schemas.microsoft.com/office/drawing/2014/main" id="{5924458B-F22A-4B06-81B1-D6E3140689E8}"/>
              </a:ext>
            </a:extLst>
          </p:cNvPr>
          <p:cNvPicPr>
            <a:picLocks noChangeAspect="1"/>
          </p:cNvPicPr>
          <p:nvPr/>
        </p:nvPicPr>
        <p:blipFill>
          <a:blip r:embed="rId4"/>
          <a:stretch>
            <a:fillRect/>
          </a:stretch>
        </p:blipFill>
        <p:spPr>
          <a:xfrm>
            <a:off x="11247437" y="161372"/>
            <a:ext cx="753717" cy="1337174"/>
          </a:xfrm>
          <a:prstGeom prst="rect">
            <a:avLst/>
          </a:prstGeom>
        </p:spPr>
      </p:pic>
      <p:pic>
        <p:nvPicPr>
          <p:cNvPr id="6" name="Picture 5">
            <a:extLst>
              <a:ext uri="{FF2B5EF4-FFF2-40B4-BE49-F238E27FC236}">
                <a16:creationId xmlns:a16="http://schemas.microsoft.com/office/drawing/2014/main" id="{ECEAE55F-2E00-4DF4-A062-A924BBF7C6D7}"/>
              </a:ext>
            </a:extLst>
          </p:cNvPr>
          <p:cNvPicPr>
            <a:picLocks noChangeAspect="1"/>
          </p:cNvPicPr>
          <p:nvPr/>
        </p:nvPicPr>
        <p:blipFill>
          <a:blip r:embed="rId5"/>
          <a:stretch>
            <a:fillRect/>
          </a:stretch>
        </p:blipFill>
        <p:spPr>
          <a:xfrm>
            <a:off x="10104437" y="161372"/>
            <a:ext cx="918903" cy="1203128"/>
          </a:xfrm>
          <a:prstGeom prst="rect">
            <a:avLst/>
          </a:prstGeom>
        </p:spPr>
      </p:pic>
      <p:sp>
        <p:nvSpPr>
          <p:cNvPr id="16" name="Text Placeholder 3">
            <a:extLst>
              <a:ext uri="{FF2B5EF4-FFF2-40B4-BE49-F238E27FC236}">
                <a16:creationId xmlns:a16="http://schemas.microsoft.com/office/drawing/2014/main" id="{F97B887C-86B1-4658-9807-C447D359C248}"/>
              </a:ext>
            </a:extLst>
          </p:cNvPr>
          <p:cNvSpPr txBox="1">
            <a:spLocks/>
          </p:cNvSpPr>
          <p:nvPr/>
        </p:nvSpPr>
        <p:spPr>
          <a:xfrm>
            <a:off x="8572154" y="1744662"/>
            <a:ext cx="3429000" cy="3947627"/>
          </a:xfrm>
          <a:prstGeom prst="rect">
            <a:avLst/>
          </a:prstGeom>
          <a:solidFill>
            <a:schemeClr val="bg1">
              <a:lumMod val="85000"/>
            </a:schemeClr>
          </a:solidFill>
          <a:ln w="10795" cap="flat" cmpd="sng" algn="ctr">
            <a:noFill/>
            <a:prstDash val="solid"/>
          </a:ln>
          <a:effectLst>
            <a:outerShdw blurRad="190500" dist="76200" dir="2700000" algn="ctr" rotWithShape="0">
              <a:prstClr val="black">
                <a:alpha val="40000"/>
              </a:prstClr>
            </a:outerShdw>
          </a:effectLst>
        </p:spPr>
        <p:txBody>
          <a:bodyPr vert="horz" wrap="square" lIns="228600" tIns="274320" rIns="228600" bIns="274320" rtlCol="0" anchor="t" anchorCtr="0">
            <a:noAutofit/>
          </a:bodyPr>
          <a:lst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dk1"/>
                </a:solidFill>
                <a:latin typeface="+mn-lt"/>
                <a:ea typeface="+mn-ea"/>
                <a:cs typeface="+mn-cs"/>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dk1"/>
                </a:soli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dk1"/>
                </a:soli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9pPr>
          </a:lstStyle>
          <a:p>
            <a:pPr marL="0" marR="0" lvl="0" indent="0" defTabSz="914400" rtl="0" eaLnBrk="1" fontAlgn="base" latinLnBrk="0" hangingPunct="1">
              <a:lnSpc>
                <a:spcPct val="100000"/>
              </a:lnSpc>
              <a:spcBef>
                <a:spcPts val="0"/>
              </a:spcBef>
              <a:spcAft>
                <a:spcPts val="1600"/>
              </a:spcAft>
              <a:buClrTx/>
              <a:buSzTx/>
              <a:buFont typeface="Wingdings" panose="05000000000000000000" pitchFamily="2" charset="2"/>
              <a:buNone/>
              <a:tabLst/>
              <a:defRPr/>
            </a:pPr>
            <a:r>
              <a:rPr kumimoji="0" lang="en-US" sz="1800" i="0" u="none" strike="noStrike" kern="1200" spc="0" normalizeH="0">
                <a:ln>
                  <a:noFill/>
                </a:ln>
                <a:solidFill>
                  <a:schemeClr val="tx1"/>
                </a:solidFill>
                <a:effectLst/>
                <a:uLnTx/>
                <a:uFillTx/>
                <a:latin typeface="Segoe UI Semibold" panose="020B0702040204020203" pitchFamily="34" charset="0"/>
                <a:cs typeface="Segoe UI Semibold" panose="020B0702040204020203" pitchFamily="34" charset="0"/>
              </a:rPr>
              <a:t>To go beyond</a:t>
            </a:r>
          </a:p>
          <a:p>
            <a:pPr marL="0" indent="0">
              <a:buNone/>
            </a:pPr>
            <a:r>
              <a:rPr lang="en-US" sz="1200">
                <a:solidFill>
                  <a:schemeClr val="tx1"/>
                </a:solidFill>
              </a:rPr>
              <a:t>Spectre-like attack exposes entire contents of Intel's SGX secure enclave</a:t>
            </a:r>
          </a:p>
          <a:p>
            <a:pPr marL="0" indent="0">
              <a:spcBef>
                <a:spcPts val="0"/>
              </a:spcBef>
              <a:buNone/>
            </a:pPr>
            <a:r>
              <a:rPr lang="fr-FR" sz="1050">
                <a:hlinkClick r:id="rId6"/>
              </a:rPr>
              <a:t>https://www.techrepublic.com/article/spectre-like-attack-exposes-entire-contents-of-intels-sgx-secure-enclave/</a:t>
            </a:r>
            <a:endParaRPr lang="fr-FR" sz="1050"/>
          </a:p>
          <a:p>
            <a:pPr marL="0" indent="0">
              <a:spcBef>
                <a:spcPts val="600"/>
              </a:spcBef>
              <a:buNone/>
            </a:pPr>
            <a:r>
              <a:rPr lang="en-US" sz="1200">
                <a:solidFill>
                  <a:schemeClr val="tx1"/>
                </a:solidFill>
              </a:rPr>
              <a:t>SgxPectre Attacks: Stealing Intel Secrets from SGX Enclaves via Speculative Execution</a:t>
            </a:r>
          </a:p>
          <a:p>
            <a:pPr marL="0" indent="0">
              <a:spcBef>
                <a:spcPts val="0"/>
              </a:spcBef>
              <a:buNone/>
            </a:pPr>
            <a:r>
              <a:rPr lang="fr-FR" sz="1050">
                <a:hlinkClick r:id="rId7"/>
              </a:rPr>
              <a:t>https://arxiv.org/pdf/1802.09085.pdf</a:t>
            </a:r>
            <a:endParaRPr lang="fr-FR" sz="1050"/>
          </a:p>
          <a:p>
            <a:pPr marL="0" indent="0">
              <a:spcBef>
                <a:spcPts val="600"/>
              </a:spcBef>
              <a:buNone/>
            </a:pPr>
            <a:r>
              <a:rPr lang="en-US" sz="1200">
                <a:solidFill>
                  <a:schemeClr val="tx1"/>
                </a:solidFill>
              </a:rPr>
              <a:t>SgxPectre Attacks</a:t>
            </a:r>
          </a:p>
          <a:p>
            <a:pPr marL="0" indent="0">
              <a:spcBef>
                <a:spcPts val="0"/>
              </a:spcBef>
              <a:buNone/>
            </a:pPr>
            <a:r>
              <a:rPr lang="fr-FR" sz="1050">
                <a:hlinkClick r:id="rId8"/>
              </a:rPr>
              <a:t>https://github.com/osusecLab/SgxPectre</a:t>
            </a:r>
            <a:r>
              <a:rPr lang="fr-FR" sz="1050"/>
              <a:t>   </a:t>
            </a:r>
            <a:r>
              <a:rPr lang="en-US" sz="1050"/>
              <a:t> </a:t>
            </a:r>
            <a:endParaRPr lang="fr-FR" sz="1050"/>
          </a:p>
          <a:p>
            <a:pPr marL="0" marR="0" lvl="0" indent="0" defTabSz="914400" rtl="0" eaLnBrk="1" fontAlgn="base" latinLnBrk="0" hangingPunct="1">
              <a:lnSpc>
                <a:spcPct val="100000"/>
              </a:lnSpc>
              <a:spcBef>
                <a:spcPts val="0"/>
              </a:spcBef>
              <a:spcAft>
                <a:spcPts val="1600"/>
              </a:spcAft>
              <a:buClrTx/>
              <a:buSzTx/>
              <a:buFont typeface="Wingdings" panose="05000000000000000000" pitchFamily="2" charset="2"/>
              <a:buNone/>
              <a:tabLst/>
              <a:defRPr/>
            </a:pPr>
            <a:endParaRPr lang="en-US" sz="1200" b="1" cap="all">
              <a:gradFill>
                <a:gsLst>
                  <a:gs pos="1250">
                    <a:srgbClr val="FFFFFF"/>
                  </a:gs>
                  <a:gs pos="100000">
                    <a:srgbClr val="FFFFFF"/>
                  </a:gs>
                </a:gsLst>
                <a:lin ang="5400000" scaled="0"/>
              </a:gradFill>
              <a:latin typeface="Segoe UI"/>
              <a:cs typeface="Segoe UI" panose="020B0502040204020203" pitchFamily="34" charset="0"/>
            </a:endParaRPr>
          </a:p>
        </p:txBody>
      </p:sp>
    </p:spTree>
    <p:extLst>
      <p:ext uri="{BB962C8B-B14F-4D97-AF65-F5344CB8AC3E}">
        <p14:creationId xmlns:p14="http://schemas.microsoft.com/office/powerpoint/2010/main" val="2453122208"/>
      </p:ext>
    </p:extLst>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72274" y="144462"/>
            <a:ext cx="11889564" cy="860424"/>
          </a:xfrm>
        </p:spPr>
        <p:txBody>
          <a:bodyPr/>
          <a:lstStyle/>
          <a:p>
            <a:r>
              <a:rPr lang="en-US"/>
              <a:t>Software side-channel attacks</a:t>
            </a:r>
            <a:br>
              <a:rPr lang="en-US"/>
            </a:br>
            <a:r>
              <a:rPr lang="en-US" sz="2400">
                <a:solidFill>
                  <a:srgbClr val="0070C0"/>
                </a:solidFill>
                <a:latin typeface="Segoe UI" panose="020B0502040204020203" pitchFamily="34" charset="0"/>
                <a:cs typeface="Segoe UI" panose="020B0502040204020203" pitchFamily="34" charset="0"/>
              </a:rPr>
              <a:t>L1 Terminal Fault (L1TF) aka Foreshadow - August 2018</a:t>
            </a:r>
          </a:p>
        </p:txBody>
      </p:sp>
      <p:pic>
        <p:nvPicPr>
          <p:cNvPr id="4" name="Picture 3">
            <a:extLst>
              <a:ext uri="{FF2B5EF4-FFF2-40B4-BE49-F238E27FC236}">
                <a16:creationId xmlns:a16="http://schemas.microsoft.com/office/drawing/2014/main" id="{6E4D5F78-978D-4361-8936-45494DDAC8FF}"/>
              </a:ext>
            </a:extLst>
          </p:cNvPr>
          <p:cNvPicPr>
            <a:picLocks noChangeAspect="1"/>
          </p:cNvPicPr>
          <p:nvPr/>
        </p:nvPicPr>
        <p:blipFill>
          <a:blip r:embed="rId3"/>
          <a:stretch>
            <a:fillRect/>
          </a:stretch>
        </p:blipFill>
        <p:spPr>
          <a:xfrm>
            <a:off x="10637837" y="68262"/>
            <a:ext cx="1425007" cy="1516062"/>
          </a:xfrm>
          <a:prstGeom prst="rect">
            <a:avLst/>
          </a:prstGeom>
        </p:spPr>
      </p:pic>
      <p:sp>
        <p:nvSpPr>
          <p:cNvPr id="11" name="Text Placeholder 4">
            <a:extLst>
              <a:ext uri="{FF2B5EF4-FFF2-40B4-BE49-F238E27FC236}">
                <a16:creationId xmlns:a16="http://schemas.microsoft.com/office/drawing/2014/main" id="{23FFEFC8-EA67-4717-8B47-ED7A1466C5E0}"/>
              </a:ext>
            </a:extLst>
          </p:cNvPr>
          <p:cNvSpPr>
            <a:spLocks noGrp="1"/>
          </p:cNvSpPr>
          <p:nvPr>
            <p:ph type="body" sz="quarter" idx="10"/>
          </p:nvPr>
        </p:nvSpPr>
        <p:spPr>
          <a:xfrm>
            <a:off x="274010" y="1233102"/>
            <a:ext cx="7849228" cy="1994392"/>
          </a:xfrm>
        </p:spPr>
        <p:txBody>
          <a:bodyPr/>
          <a:lstStyle/>
          <a:p>
            <a:pPr lvl="1">
              <a:defRPr/>
            </a:pPr>
            <a:r>
              <a:rPr lang="en-US" sz="2400">
                <a:gradFill>
                  <a:gsLst>
                    <a:gs pos="1250">
                      <a:schemeClr val="tx2"/>
                    </a:gs>
                    <a:gs pos="99000">
                      <a:schemeClr val="tx2"/>
                    </a:gs>
                  </a:gsLst>
                  <a:lin ang="5400000" scaled="0"/>
                </a:gradFill>
                <a:latin typeface="Segoe UI Semibold" panose="020B0702040204020203" pitchFamily="34" charset="0"/>
                <a:cs typeface="Segoe UI Semibold" panose="020B0702040204020203" pitchFamily="34" charset="0"/>
              </a:rPr>
              <a:t>Principle</a:t>
            </a:r>
          </a:p>
          <a:p>
            <a:pPr marL="285750" lvl="1" indent="-285750">
              <a:buFont typeface="Arial" panose="020B0604020202020204" pitchFamily="34" charset="0"/>
              <a:buChar char="•"/>
              <a:defRPr/>
            </a:pPr>
            <a:r>
              <a:rPr lang="en-US">
                <a:latin typeface="Segoe UI" panose="020B0502040204020203" pitchFamily="34" charset="0"/>
              </a:rPr>
              <a:t>Intel chips allow user programs to speculatively use kernel data, and the access check (to see if the kernel memory is accessible to a user program) happens some time </a:t>
            </a:r>
            <a:r>
              <a:rPr lang="en-US">
                <a:solidFill>
                  <a:srgbClr val="0070C0"/>
                </a:solidFill>
                <a:latin typeface="Segoe UI Semibold" panose="020B0702040204020203" pitchFamily="34" charset="0"/>
                <a:cs typeface="Segoe UI Semibold" panose="020B0702040204020203" pitchFamily="34" charset="0"/>
              </a:rPr>
              <a:t>after</a:t>
            </a:r>
            <a:r>
              <a:rPr lang="en-US">
                <a:latin typeface="Segoe UI" panose="020B0502040204020203" pitchFamily="34" charset="0"/>
              </a:rPr>
              <a:t> the instruction starts executing</a:t>
            </a:r>
          </a:p>
          <a:p>
            <a:pPr marL="285750" lvl="1" indent="-285750">
              <a:buFont typeface="Arial" panose="020B0604020202020204" pitchFamily="34" charset="0"/>
              <a:buChar char="•"/>
              <a:defRPr/>
            </a:pPr>
            <a:r>
              <a:rPr lang="en-US">
                <a:latin typeface="Segoe UI" panose="020B0502040204020203" pitchFamily="34" charset="0"/>
              </a:rPr>
              <a:t>Speculative execution is blocked, but the impact that speculation has on the processor's cache can be measured</a:t>
            </a:r>
          </a:p>
          <a:p>
            <a:pPr marL="285750" lvl="1" indent="-285750">
              <a:buFont typeface="Arial" panose="020B0604020202020204" pitchFamily="34" charset="0"/>
              <a:buChar char="•"/>
              <a:defRPr/>
            </a:pPr>
            <a:r>
              <a:rPr lang="en-US">
                <a:latin typeface="Segoe UI" panose="020B0502040204020203" pitchFamily="34" charset="0"/>
              </a:rPr>
              <a:t>With careful timing, this can be used to infer the </a:t>
            </a:r>
            <a:r>
              <a:rPr lang="en-US">
                <a:solidFill>
                  <a:srgbClr val="0070C0"/>
                </a:solidFill>
                <a:latin typeface="Segoe UI Semibold" panose="020B0702040204020203" pitchFamily="34" charset="0"/>
                <a:cs typeface="Segoe UI Semibold" panose="020B0702040204020203" pitchFamily="34" charset="0"/>
              </a:rPr>
              <a:t>values stored in kernel memory</a:t>
            </a:r>
            <a:endParaRPr lang="en-US">
              <a:latin typeface="Segoe UI" panose="020B0502040204020203" pitchFamily="34" charset="0"/>
            </a:endParaRPr>
          </a:p>
        </p:txBody>
      </p:sp>
      <p:sp>
        <p:nvSpPr>
          <p:cNvPr id="12" name="Text Placeholder 4">
            <a:extLst>
              <a:ext uri="{FF2B5EF4-FFF2-40B4-BE49-F238E27FC236}">
                <a16:creationId xmlns:a16="http://schemas.microsoft.com/office/drawing/2014/main" id="{2B271AB2-2521-41FF-BD2B-064D17080C27}"/>
              </a:ext>
            </a:extLst>
          </p:cNvPr>
          <p:cNvSpPr txBox="1">
            <a:spLocks/>
          </p:cNvSpPr>
          <p:nvPr/>
        </p:nvSpPr>
        <p:spPr>
          <a:xfrm>
            <a:off x="286414" y="3528721"/>
            <a:ext cx="7989224" cy="1551194"/>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lang="fr-FR" sz="2400" kern="1200" spc="0" baseline="0">
                <a:gradFill>
                  <a:gsLst>
                    <a:gs pos="1250">
                      <a:schemeClr val="tx2"/>
                    </a:gs>
                    <a:gs pos="99000">
                      <a:schemeClr val="tx2"/>
                    </a:gs>
                  </a:gsLst>
                  <a:lin ang="5400000" scaled="0"/>
                </a:gradFill>
                <a:latin typeface="Segoe UI Semibold" panose="020B0702040204020203" pitchFamily="34" charset="0"/>
                <a:ea typeface="+mn-ea"/>
                <a:cs typeface="Segoe UI Semibold" panose="020B0702040204020203" pitchFamily="34" charset="0"/>
              </a:defRPr>
            </a:lvl1pPr>
            <a:lvl2pPr marL="0" marR="0" indent="0" algn="l" defTabSz="932742" rtl="0" eaLnBrk="1" fontAlgn="auto" latinLnBrk="0" hangingPunct="1">
              <a:lnSpc>
                <a:spcPct val="90000"/>
              </a:lnSpc>
              <a:spcBef>
                <a:spcPct val="20000"/>
              </a:spcBef>
              <a:spcAft>
                <a:spcPts val="0"/>
              </a:spcAft>
              <a:buClrTx/>
              <a:buSzPct val="90000"/>
              <a:buFontTx/>
              <a:buNone/>
              <a:tabLst/>
              <a:defRPr sz="16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4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defRPr/>
            </a:pPr>
            <a:r>
              <a:rPr lang="en-US" sz="2400">
                <a:gradFill>
                  <a:gsLst>
                    <a:gs pos="1250">
                      <a:schemeClr val="tx2"/>
                    </a:gs>
                    <a:gs pos="99000">
                      <a:schemeClr val="tx2"/>
                    </a:gs>
                  </a:gsLst>
                  <a:lin ang="5400000" scaled="0"/>
                </a:gradFill>
                <a:latin typeface="Segoe UI Semibold" panose="020B0702040204020203" pitchFamily="34" charset="0"/>
                <a:cs typeface="Segoe UI Semibold" panose="020B0702040204020203" pitchFamily="34" charset="0"/>
              </a:rPr>
              <a:t>Countermeasures</a:t>
            </a:r>
          </a:p>
          <a:p>
            <a:pPr marL="285750" lvl="1" indent="-285750">
              <a:buFont typeface="Arial" panose="020B0604020202020204" pitchFamily="34" charset="0"/>
              <a:buChar char="•"/>
              <a:defRPr/>
            </a:pPr>
            <a:r>
              <a:rPr lang="en-US">
                <a:solidFill>
                  <a:srgbClr val="555555"/>
                </a:solidFill>
              </a:rPr>
              <a:t>Multiples mitigations based on the various intra-device attack scenarios</a:t>
            </a:r>
          </a:p>
          <a:p>
            <a:pPr marL="285750" lvl="1" indent="-285750">
              <a:buFont typeface="Arial" panose="020B0604020202020204" pitchFamily="34" charset="0"/>
              <a:buChar char="•"/>
              <a:defRPr/>
            </a:pPr>
            <a:r>
              <a:rPr lang="en-US"/>
              <a:t>M</a:t>
            </a:r>
            <a:r>
              <a:rPr lang="en-US" b="0" i="0">
                <a:solidFill>
                  <a:srgbClr val="555555"/>
                </a:solidFill>
                <a:effectLst/>
              </a:rPr>
              <a:t>icrocode updates coupled with operating system (OS) and hypervisor software available</a:t>
            </a:r>
            <a:endParaRPr lang="en-US"/>
          </a:p>
          <a:p>
            <a:pPr marL="514350" lvl="2" indent="-285750">
              <a:buFont typeface="Arial" panose="020B0604020202020204" pitchFamily="34" charset="0"/>
              <a:buChar char="•"/>
              <a:defRPr/>
            </a:pPr>
            <a:r>
              <a:rPr lang="en-US"/>
              <a:t>Microcode updates are typically included with OS updates from the OS vendor</a:t>
            </a:r>
            <a:endParaRPr lang="en-US" sz="1800">
              <a:latin typeface="Segoe UI" panose="020B0502040204020203" pitchFamily="34" charset="0"/>
            </a:endParaRPr>
          </a:p>
        </p:txBody>
      </p:sp>
      <p:sp>
        <p:nvSpPr>
          <p:cNvPr id="3" name="Text Placeholder 3">
            <a:extLst>
              <a:ext uri="{FF2B5EF4-FFF2-40B4-BE49-F238E27FC236}">
                <a16:creationId xmlns:a16="http://schemas.microsoft.com/office/drawing/2014/main" id="{0CD02E5F-DF7C-42E8-9066-1C0B67EBCD77}"/>
              </a:ext>
            </a:extLst>
          </p:cNvPr>
          <p:cNvSpPr txBox="1">
            <a:spLocks/>
          </p:cNvSpPr>
          <p:nvPr/>
        </p:nvSpPr>
        <p:spPr>
          <a:xfrm>
            <a:off x="8580437" y="1720556"/>
            <a:ext cx="3429000" cy="4824706"/>
          </a:xfrm>
          <a:prstGeom prst="rect">
            <a:avLst/>
          </a:prstGeom>
          <a:solidFill>
            <a:schemeClr val="bg1">
              <a:lumMod val="85000"/>
            </a:schemeClr>
          </a:solidFill>
          <a:ln w="10795" cap="flat" cmpd="sng" algn="ctr">
            <a:noFill/>
            <a:prstDash val="solid"/>
          </a:ln>
          <a:effectLst>
            <a:outerShdw blurRad="190500" dist="76200" dir="2700000" algn="ctr" rotWithShape="0">
              <a:prstClr val="black">
                <a:alpha val="40000"/>
              </a:prstClr>
            </a:outerShdw>
          </a:effectLst>
        </p:spPr>
        <p:txBody>
          <a:bodyPr vert="horz" wrap="square" lIns="228600" tIns="274320" rIns="228600" bIns="274320" rtlCol="0" anchor="t" anchorCtr="0">
            <a:noAutofit/>
          </a:bodyPr>
          <a:lst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dk1"/>
                </a:solidFill>
                <a:latin typeface="+mn-lt"/>
                <a:ea typeface="+mn-ea"/>
                <a:cs typeface="+mn-cs"/>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dk1"/>
                </a:soli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dk1"/>
                </a:soli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9pPr>
          </a:lstStyle>
          <a:p>
            <a:pPr marL="0" marR="0" lvl="0" indent="0" defTabSz="914400" rtl="0" eaLnBrk="1" fontAlgn="base" latinLnBrk="0" hangingPunct="1">
              <a:lnSpc>
                <a:spcPct val="100000"/>
              </a:lnSpc>
              <a:spcBef>
                <a:spcPts val="0"/>
              </a:spcBef>
              <a:spcAft>
                <a:spcPts val="1600"/>
              </a:spcAft>
              <a:buClrTx/>
              <a:buSzTx/>
              <a:buFont typeface="Wingdings" panose="05000000000000000000" pitchFamily="2" charset="2"/>
              <a:buNone/>
              <a:tabLst/>
              <a:defRPr/>
            </a:pPr>
            <a:r>
              <a:rPr kumimoji="0" lang="en-US" sz="1800" i="0" u="none" strike="noStrike" kern="1200" spc="0" normalizeH="0">
                <a:ln>
                  <a:noFill/>
                </a:ln>
                <a:solidFill>
                  <a:schemeClr val="tx1"/>
                </a:solidFill>
                <a:effectLst/>
                <a:uLnTx/>
                <a:uFillTx/>
                <a:latin typeface="Segoe UI Semibold" panose="020B0702040204020203" pitchFamily="34" charset="0"/>
                <a:cs typeface="Segoe UI Semibold" panose="020B0702040204020203" pitchFamily="34" charset="0"/>
              </a:rPr>
              <a:t>To go beyond</a:t>
            </a:r>
          </a:p>
          <a:p>
            <a:pPr marL="0" indent="0">
              <a:buNone/>
            </a:pPr>
            <a:r>
              <a:rPr lang="en-US" sz="1200">
                <a:solidFill>
                  <a:schemeClr val="tx1"/>
                </a:solidFill>
              </a:rPr>
              <a:t>ADV180018 | Microsoft Guidance to mitigate L1TF variant</a:t>
            </a:r>
          </a:p>
          <a:p>
            <a:pPr marL="0" indent="0">
              <a:spcBef>
                <a:spcPts val="0"/>
              </a:spcBef>
              <a:buNone/>
            </a:pPr>
            <a:r>
              <a:rPr lang="fr-FR" sz="1000">
                <a:hlinkClick r:id="rId4"/>
              </a:rPr>
              <a:t>https://portal.msrc.microsoft.com/en-us/security-guidance/advisory/adv180018</a:t>
            </a:r>
            <a:endParaRPr lang="en-US" sz="1200">
              <a:solidFill>
                <a:schemeClr val="tx1"/>
              </a:solidFill>
            </a:endParaRPr>
          </a:p>
          <a:p>
            <a:pPr marL="0" indent="0">
              <a:buNone/>
            </a:pPr>
            <a:r>
              <a:rPr lang="en-US" sz="1200">
                <a:solidFill>
                  <a:schemeClr val="tx1"/>
                </a:solidFill>
              </a:rPr>
              <a:t>L1 Terminal Fault/Foreshadow explained in ~three minutes</a:t>
            </a:r>
          </a:p>
          <a:p>
            <a:pPr marL="0" indent="0">
              <a:spcBef>
                <a:spcPts val="0"/>
              </a:spcBef>
              <a:buNone/>
            </a:pPr>
            <a:r>
              <a:rPr lang="fr-FR" sz="1050">
                <a:hlinkClick r:id="rId5"/>
              </a:rPr>
              <a:t>https://www.redhat.com/en/blog/understanding-l1-terminal-fault-aka-foreshadow-what-you-need-know</a:t>
            </a:r>
            <a:r>
              <a:rPr lang="fr-FR" sz="1050"/>
              <a:t> </a:t>
            </a:r>
            <a:endParaRPr lang="en-US" sz="1050"/>
          </a:p>
          <a:p>
            <a:pPr marL="0" indent="0">
              <a:buNone/>
            </a:pPr>
            <a:r>
              <a:rPr lang="en-US" sz="1200">
                <a:solidFill>
                  <a:schemeClr val="tx1"/>
                </a:solidFill>
              </a:rPr>
              <a:t>Analysis and mitigation of L1 Terminal Fault (L1TF)</a:t>
            </a:r>
            <a:endParaRPr lang="en-US" sz="1400">
              <a:solidFill>
                <a:schemeClr val="tx1"/>
              </a:solidFill>
            </a:endParaRPr>
          </a:p>
          <a:p>
            <a:pPr marL="0" indent="0">
              <a:spcBef>
                <a:spcPts val="0"/>
              </a:spcBef>
              <a:buNone/>
            </a:pPr>
            <a:r>
              <a:rPr lang="fr-FR" sz="1050">
                <a:hlinkClick r:id="rId6"/>
              </a:rPr>
              <a:t>https://msrc-blog.microsoft.com/2018/08/14/analysis-and-mitigation-of-l1-terminal-fault-l1tf/</a:t>
            </a:r>
            <a:r>
              <a:rPr lang="fr-FR" sz="1050"/>
              <a:t> </a:t>
            </a:r>
          </a:p>
          <a:p>
            <a:pPr marL="0" indent="0">
              <a:buNone/>
            </a:pPr>
            <a:r>
              <a:rPr lang="en-US" sz="1200">
                <a:solidFill>
                  <a:schemeClr val="tx1"/>
                </a:solidFill>
              </a:rPr>
              <a:t>Q3 2018 Speculative Execution Side Channel Update</a:t>
            </a:r>
          </a:p>
          <a:p>
            <a:pPr marL="0" indent="0">
              <a:spcBef>
                <a:spcPts val="0"/>
              </a:spcBef>
              <a:buNone/>
            </a:pPr>
            <a:r>
              <a:rPr lang="fr-FR" sz="1050">
                <a:hlinkClick r:id="rId7"/>
              </a:rPr>
              <a:t>https://www.intel.com/content/www/us/en/security-center/advisory/intel-sa-00161.htm</a:t>
            </a:r>
            <a:endParaRPr lang="en-US" sz="1050"/>
          </a:p>
          <a:p>
            <a:pPr marL="0" indent="0">
              <a:buNone/>
            </a:pPr>
            <a:r>
              <a:rPr lang="en-US" sz="1200">
                <a:solidFill>
                  <a:schemeClr val="tx1"/>
                </a:solidFill>
              </a:rPr>
              <a:t>Resources and Response to Side Channel L1 Terminal Fault</a:t>
            </a:r>
          </a:p>
          <a:p>
            <a:pPr marL="0" indent="0">
              <a:spcBef>
                <a:spcPts val="0"/>
              </a:spcBef>
              <a:buNone/>
            </a:pPr>
            <a:r>
              <a:rPr lang="fr-FR" sz="1050">
                <a:hlinkClick r:id="rId8"/>
              </a:rPr>
              <a:t>https://www.intel.com/content/www/us/en/architecture-and-technology/l1tf.html</a:t>
            </a:r>
            <a:r>
              <a:rPr lang="fr-FR" sz="1050"/>
              <a:t> </a:t>
            </a:r>
            <a:endParaRPr lang="en-US" sz="1050"/>
          </a:p>
          <a:p>
            <a:pPr marL="0" marR="0" lvl="0" indent="0" defTabSz="914400" rtl="0" eaLnBrk="1" fontAlgn="base" latinLnBrk="0" hangingPunct="1">
              <a:lnSpc>
                <a:spcPct val="100000"/>
              </a:lnSpc>
              <a:spcBef>
                <a:spcPts val="0"/>
              </a:spcBef>
              <a:spcAft>
                <a:spcPts val="1600"/>
              </a:spcAft>
              <a:buClrTx/>
              <a:buSzTx/>
              <a:buFont typeface="Wingdings" panose="05000000000000000000" pitchFamily="2" charset="2"/>
              <a:buNone/>
              <a:tabLst/>
              <a:defRPr/>
            </a:pPr>
            <a:endParaRPr lang="en-US" sz="1200" b="1" cap="all">
              <a:gradFill>
                <a:gsLst>
                  <a:gs pos="1250">
                    <a:srgbClr val="FFFFFF"/>
                  </a:gs>
                  <a:gs pos="100000">
                    <a:srgbClr val="FFFFFF"/>
                  </a:gs>
                </a:gsLst>
                <a:lin ang="5400000" scaled="0"/>
              </a:gradFill>
              <a:latin typeface="Segoe UI"/>
              <a:cs typeface="Segoe UI" panose="020B0502040204020203" pitchFamily="34" charset="0"/>
            </a:endParaRPr>
          </a:p>
        </p:txBody>
      </p:sp>
    </p:spTree>
    <p:extLst>
      <p:ext uri="{BB962C8B-B14F-4D97-AF65-F5344CB8AC3E}">
        <p14:creationId xmlns:p14="http://schemas.microsoft.com/office/powerpoint/2010/main" val="4080360333"/>
      </p:ext>
    </p:extLst>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72274" y="144462"/>
            <a:ext cx="11889564" cy="860424"/>
          </a:xfrm>
        </p:spPr>
        <p:txBody>
          <a:bodyPr/>
          <a:lstStyle/>
          <a:p>
            <a:r>
              <a:rPr lang="en-US"/>
              <a:t>Software side-channel attacks</a:t>
            </a:r>
            <a:br>
              <a:rPr lang="en-US"/>
            </a:br>
            <a:r>
              <a:rPr lang="en-US" sz="2400">
                <a:solidFill>
                  <a:srgbClr val="0070C0"/>
                </a:solidFill>
                <a:latin typeface="Segoe UI" panose="020B0502040204020203" pitchFamily="34" charset="0"/>
                <a:cs typeface="Segoe UI" panose="020B0502040204020203" pitchFamily="34" charset="0"/>
              </a:rPr>
              <a:t>Load Value Injection (LVI) - March 2020 (1/2)</a:t>
            </a:r>
            <a:endParaRPr lang="en-US">
              <a:solidFill>
                <a:srgbClr val="0070C0"/>
              </a:solidFill>
              <a:latin typeface="Segoe UI" panose="020B0502040204020203" pitchFamily="34" charset="0"/>
              <a:cs typeface="Segoe UI" panose="020B0502040204020203" pitchFamily="34" charset="0"/>
            </a:endParaRPr>
          </a:p>
        </p:txBody>
      </p:sp>
      <p:sp>
        <p:nvSpPr>
          <p:cNvPr id="7" name="Text Placeholder 4">
            <a:extLst>
              <a:ext uri="{FF2B5EF4-FFF2-40B4-BE49-F238E27FC236}">
                <a16:creationId xmlns:a16="http://schemas.microsoft.com/office/drawing/2014/main" id="{5A9DE95E-E83C-4DCF-8F82-27230CCF9DDA}"/>
              </a:ext>
            </a:extLst>
          </p:cNvPr>
          <p:cNvSpPr>
            <a:spLocks noGrp="1"/>
          </p:cNvSpPr>
          <p:nvPr>
            <p:ph type="body" sz="quarter" idx="10"/>
          </p:nvPr>
        </p:nvSpPr>
        <p:spPr>
          <a:xfrm>
            <a:off x="274010" y="1233102"/>
            <a:ext cx="8077828" cy="2043636"/>
          </a:xfrm>
        </p:spPr>
        <p:txBody>
          <a:bodyPr/>
          <a:lstStyle/>
          <a:p>
            <a:pPr lvl="1">
              <a:defRPr/>
            </a:pPr>
            <a:r>
              <a:rPr lang="en-US" sz="2400">
                <a:gradFill>
                  <a:gsLst>
                    <a:gs pos="1250">
                      <a:schemeClr val="tx2"/>
                    </a:gs>
                    <a:gs pos="99000">
                      <a:schemeClr val="tx2"/>
                    </a:gs>
                  </a:gsLst>
                  <a:lin ang="5400000" scaled="0"/>
                </a:gradFill>
                <a:latin typeface="Segoe UI Semibold" panose="020B0702040204020203" pitchFamily="34" charset="0"/>
                <a:cs typeface="Segoe UI Semibold" panose="020B0702040204020203" pitchFamily="34" charset="0"/>
              </a:rPr>
              <a:t>Principle</a:t>
            </a:r>
          </a:p>
          <a:p>
            <a:pPr marL="342900" lvl="1" indent="-342900">
              <a:buFont typeface="+mj-lt"/>
              <a:buAutoNum type="arabicPeriod"/>
              <a:defRPr/>
            </a:pPr>
            <a:r>
              <a:rPr lang="en-US">
                <a:latin typeface="Segoe UI" panose="020B0502040204020203" pitchFamily="34" charset="0"/>
              </a:rPr>
              <a:t>Poison a hidden processor buffer with attacker values.</a:t>
            </a:r>
          </a:p>
          <a:p>
            <a:pPr marL="342900" lvl="1" indent="-342900">
              <a:buFont typeface="+mj-lt"/>
              <a:buAutoNum type="arabicPeriod"/>
              <a:defRPr/>
            </a:pPr>
            <a:r>
              <a:rPr lang="en-US">
                <a:latin typeface="Segoe UI" panose="020B0502040204020203" pitchFamily="34" charset="0"/>
              </a:rPr>
              <a:t>Induce a faulting or assisted load in the victim program.</a:t>
            </a:r>
          </a:p>
          <a:p>
            <a:pPr marL="342900" lvl="1" indent="-342900">
              <a:buFont typeface="+mj-lt"/>
              <a:buAutoNum type="arabicPeriod"/>
              <a:defRPr/>
            </a:pPr>
            <a:r>
              <a:rPr lang="en-US">
                <a:latin typeface="Segoe UI" panose="020B0502040204020203" pitchFamily="34" charset="0"/>
              </a:rPr>
              <a:t>The attacker's value is transiently injected into code gadgets (sequences of instructions) following the faulting load in the victim program.</a:t>
            </a:r>
          </a:p>
          <a:p>
            <a:pPr marL="342900" lvl="1" indent="-342900">
              <a:buFont typeface="+mj-lt"/>
              <a:buAutoNum type="arabicPeriod"/>
              <a:defRPr/>
            </a:pPr>
            <a:r>
              <a:rPr lang="en-US">
                <a:latin typeface="Segoe UI" panose="020B0502040204020203" pitchFamily="34" charset="0"/>
              </a:rPr>
              <a:t>Side channels may leave secret-dependent traces, before the processor detects the mistake and rolls back all operations.</a:t>
            </a:r>
          </a:p>
        </p:txBody>
      </p:sp>
      <p:sp>
        <p:nvSpPr>
          <p:cNvPr id="8" name="Text Placeholder 4">
            <a:extLst>
              <a:ext uri="{FF2B5EF4-FFF2-40B4-BE49-F238E27FC236}">
                <a16:creationId xmlns:a16="http://schemas.microsoft.com/office/drawing/2014/main" id="{56E4BD60-925C-45F7-B75E-8C6EAEE003A6}"/>
              </a:ext>
            </a:extLst>
          </p:cNvPr>
          <p:cNvSpPr txBox="1">
            <a:spLocks/>
          </p:cNvSpPr>
          <p:nvPr/>
        </p:nvSpPr>
        <p:spPr>
          <a:xfrm>
            <a:off x="272274" y="3501726"/>
            <a:ext cx="7927163" cy="2806922"/>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lang="fr-FR" sz="2400" kern="1200" spc="0" baseline="0">
                <a:gradFill>
                  <a:gsLst>
                    <a:gs pos="1250">
                      <a:schemeClr val="tx2"/>
                    </a:gs>
                    <a:gs pos="99000">
                      <a:schemeClr val="tx2"/>
                    </a:gs>
                  </a:gsLst>
                  <a:lin ang="5400000" scaled="0"/>
                </a:gradFill>
                <a:latin typeface="Segoe UI Semibold" panose="020B0702040204020203" pitchFamily="34" charset="0"/>
                <a:ea typeface="+mn-ea"/>
                <a:cs typeface="Segoe UI Semibold" panose="020B0702040204020203" pitchFamily="34" charset="0"/>
              </a:defRPr>
            </a:lvl1pPr>
            <a:lvl2pPr marL="0" marR="0" indent="0" algn="l" defTabSz="932742" rtl="0" eaLnBrk="1" fontAlgn="auto" latinLnBrk="0" hangingPunct="1">
              <a:lnSpc>
                <a:spcPct val="90000"/>
              </a:lnSpc>
              <a:spcBef>
                <a:spcPct val="20000"/>
              </a:spcBef>
              <a:spcAft>
                <a:spcPts val="0"/>
              </a:spcAft>
              <a:buClrTx/>
              <a:buSzPct val="90000"/>
              <a:buFontTx/>
              <a:buNone/>
              <a:tabLst/>
              <a:defRPr sz="16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4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defRPr/>
            </a:pPr>
            <a:r>
              <a:rPr lang="en-US" sz="2400">
                <a:gradFill>
                  <a:gsLst>
                    <a:gs pos="1250">
                      <a:schemeClr val="tx2"/>
                    </a:gs>
                    <a:gs pos="99000">
                      <a:schemeClr val="tx2"/>
                    </a:gs>
                  </a:gsLst>
                  <a:lin ang="5400000" scaled="0"/>
                </a:gradFill>
                <a:latin typeface="Segoe UI Semibold" panose="020B0702040204020203" pitchFamily="34" charset="0"/>
                <a:cs typeface="Segoe UI Semibold" panose="020B0702040204020203" pitchFamily="34" charset="0"/>
              </a:rPr>
              <a:t>Risks/Mitigation</a:t>
            </a:r>
          </a:p>
          <a:p>
            <a:pPr marL="285750" lvl="1" indent="-285750">
              <a:buFont typeface="Arial" panose="020B0604020202020204" pitchFamily="34" charset="0"/>
              <a:buChar char="•"/>
              <a:defRPr/>
            </a:pPr>
            <a:r>
              <a:rPr lang="en-US">
                <a:latin typeface="Segoe UI" panose="020B0502040204020203" pitchFamily="34" charset="0"/>
              </a:rPr>
              <a:t>An unprivileged adversary has few points of leverage to induce faults or assists into code executing at a higher privilege level</a:t>
            </a:r>
          </a:p>
          <a:p>
            <a:pPr marL="285750" lvl="1" indent="-285750">
              <a:buFont typeface="Arial" panose="020B0604020202020204" pitchFamily="34" charset="0"/>
              <a:buChar char="•"/>
              <a:defRPr/>
            </a:pPr>
            <a:r>
              <a:rPr lang="en-US">
                <a:latin typeface="Segoe UI" panose="020B0502040204020203" pitchFamily="34" charset="0"/>
              </a:rPr>
              <a:t>OSes and VMMs that have already been mitigated against </a:t>
            </a:r>
            <a:r>
              <a:rPr lang="en-US" err="1">
                <a:latin typeface="Segoe UI" panose="020B0502040204020203" pitchFamily="34" charset="0"/>
              </a:rPr>
              <a:t>Spectre</a:t>
            </a:r>
            <a:r>
              <a:rPr lang="en-US">
                <a:latin typeface="Segoe UI" panose="020B0502040204020203" pitchFamily="34" charset="0"/>
              </a:rPr>
              <a:t> and L1TF/MDS will significantly reduce the risk of LVI attacks against the OS or VMM</a:t>
            </a:r>
          </a:p>
          <a:p>
            <a:pPr marL="285750" lvl="1" indent="-285750">
              <a:buFont typeface="Arial" panose="020B0604020202020204" pitchFamily="34" charset="0"/>
              <a:buChar char="•"/>
              <a:defRPr/>
            </a:pPr>
            <a:r>
              <a:rPr lang="en-US">
                <a:latin typeface="Segoe UI" panose="020B0502040204020203" pitchFamily="34" charset="0"/>
              </a:rPr>
              <a:t>Software mitigation techniques can be applied to enclaves in order to mitigate LVI attacks against enclaves</a:t>
            </a:r>
          </a:p>
          <a:p>
            <a:pPr marL="285750" lvl="1" indent="-285750">
              <a:buFont typeface="Arial" panose="020B0604020202020204" pitchFamily="34" charset="0"/>
              <a:buChar char="•"/>
              <a:defRPr/>
            </a:pPr>
            <a:r>
              <a:rPr lang="en-US">
                <a:latin typeface="Segoe UI" panose="020B0502040204020203" pitchFamily="34" charset="0"/>
              </a:rPr>
              <a:t>Compilers and assembler tools adapted to add LFENCE instruction (performance)</a:t>
            </a:r>
          </a:p>
          <a:p>
            <a:pPr marL="285750" lvl="1" indent="-285750">
              <a:buFont typeface="Arial" panose="020B0604020202020204" pitchFamily="34" charset="0"/>
              <a:buChar char="•"/>
              <a:defRPr/>
            </a:pPr>
            <a:r>
              <a:rPr lang="en-US">
                <a:latin typeface="Segoe UI" panose="020B0502040204020203" pitchFamily="34" charset="0"/>
              </a:rPr>
              <a:t>Updated Intel SDK/Open Enclave SDK</a:t>
            </a:r>
          </a:p>
          <a:p>
            <a:pPr marL="285750" lvl="1" indent="-285750">
              <a:buFont typeface="Arial" panose="020B0604020202020204" pitchFamily="34" charset="0"/>
              <a:buChar char="•"/>
              <a:defRPr/>
            </a:pPr>
            <a:endParaRPr lang="en-US">
              <a:latin typeface="Segoe UI" panose="020B0502040204020203" pitchFamily="34" charset="0"/>
            </a:endParaRPr>
          </a:p>
        </p:txBody>
      </p:sp>
      <p:grpSp>
        <p:nvGrpSpPr>
          <p:cNvPr id="13" name="Group 12">
            <a:extLst>
              <a:ext uri="{FF2B5EF4-FFF2-40B4-BE49-F238E27FC236}">
                <a16:creationId xmlns:a16="http://schemas.microsoft.com/office/drawing/2014/main" id="{6AD32120-8C9E-4401-9B31-43AEED5EA23E}"/>
              </a:ext>
            </a:extLst>
          </p:cNvPr>
          <p:cNvGrpSpPr>
            <a:grpSpLocks noChangeAspect="1"/>
          </p:cNvGrpSpPr>
          <p:nvPr/>
        </p:nvGrpSpPr>
        <p:grpSpPr>
          <a:xfrm>
            <a:off x="10256837" y="234164"/>
            <a:ext cx="1722887" cy="1331975"/>
            <a:chOff x="9571037" y="2125663"/>
            <a:chExt cx="2419349" cy="1765863"/>
          </a:xfrm>
        </p:grpSpPr>
        <p:pic>
          <p:nvPicPr>
            <p:cNvPr id="4" name="Picture 3">
              <a:extLst>
                <a:ext uri="{FF2B5EF4-FFF2-40B4-BE49-F238E27FC236}">
                  <a16:creationId xmlns:a16="http://schemas.microsoft.com/office/drawing/2014/main" id="{0E1A00B2-A269-4E49-8F56-C02FC94CDE4B}"/>
                </a:ext>
              </a:extLst>
            </p:cNvPr>
            <p:cNvPicPr>
              <a:picLocks noChangeAspect="1"/>
            </p:cNvPicPr>
            <p:nvPr/>
          </p:nvPicPr>
          <p:blipFill>
            <a:blip r:embed="rId3"/>
            <a:stretch>
              <a:fillRect/>
            </a:stretch>
          </p:blipFill>
          <p:spPr>
            <a:xfrm>
              <a:off x="9744738" y="2125663"/>
              <a:ext cx="1731299" cy="1371600"/>
            </a:xfrm>
            <a:prstGeom prst="rect">
              <a:avLst/>
            </a:prstGeom>
          </p:spPr>
        </p:pic>
        <p:pic>
          <p:nvPicPr>
            <p:cNvPr id="12" name="Picture 11">
              <a:extLst>
                <a:ext uri="{FF2B5EF4-FFF2-40B4-BE49-F238E27FC236}">
                  <a16:creationId xmlns:a16="http://schemas.microsoft.com/office/drawing/2014/main" id="{6AD4B61F-3F41-44FA-A9F5-6119E5C0172A}"/>
                </a:ext>
              </a:extLst>
            </p:cNvPr>
            <p:cNvPicPr>
              <a:picLocks noChangeAspect="1"/>
            </p:cNvPicPr>
            <p:nvPr/>
          </p:nvPicPr>
          <p:blipFill>
            <a:blip r:embed="rId4"/>
            <a:stretch>
              <a:fillRect/>
            </a:stretch>
          </p:blipFill>
          <p:spPr>
            <a:xfrm>
              <a:off x="9571037" y="3497262"/>
              <a:ext cx="2419349" cy="394264"/>
            </a:xfrm>
            <a:prstGeom prst="rect">
              <a:avLst/>
            </a:prstGeom>
          </p:spPr>
        </p:pic>
      </p:grpSp>
      <p:sp>
        <p:nvSpPr>
          <p:cNvPr id="3" name="Text Placeholder 3">
            <a:extLst>
              <a:ext uri="{FF2B5EF4-FFF2-40B4-BE49-F238E27FC236}">
                <a16:creationId xmlns:a16="http://schemas.microsoft.com/office/drawing/2014/main" id="{2E8FCC84-623F-45E2-8420-ED954BB90DF6}"/>
              </a:ext>
            </a:extLst>
          </p:cNvPr>
          <p:cNvSpPr txBox="1">
            <a:spLocks/>
          </p:cNvSpPr>
          <p:nvPr/>
        </p:nvSpPr>
        <p:spPr>
          <a:xfrm>
            <a:off x="8580437" y="1720556"/>
            <a:ext cx="3429000" cy="4900906"/>
          </a:xfrm>
          <a:prstGeom prst="rect">
            <a:avLst/>
          </a:prstGeom>
          <a:solidFill>
            <a:schemeClr val="bg1">
              <a:lumMod val="85000"/>
            </a:schemeClr>
          </a:solidFill>
          <a:ln w="10795" cap="flat" cmpd="sng" algn="ctr">
            <a:noFill/>
            <a:prstDash val="solid"/>
          </a:ln>
          <a:effectLst>
            <a:outerShdw blurRad="190500" dist="76200" dir="2700000" algn="ctr" rotWithShape="0">
              <a:prstClr val="black">
                <a:alpha val="40000"/>
              </a:prstClr>
            </a:outerShdw>
          </a:effectLst>
        </p:spPr>
        <p:txBody>
          <a:bodyPr vert="horz" wrap="square" lIns="228600" tIns="274320" rIns="228600" bIns="274320" rtlCol="0" anchor="t" anchorCtr="0">
            <a:noAutofit/>
          </a:bodyPr>
          <a:lst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dk1"/>
                </a:solidFill>
                <a:latin typeface="+mn-lt"/>
                <a:ea typeface="+mn-ea"/>
                <a:cs typeface="+mn-cs"/>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dk1"/>
                </a:soli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dk1"/>
                </a:soli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9pPr>
          </a:lstStyle>
          <a:p>
            <a:pPr marL="0" marR="0" lvl="0" indent="0" defTabSz="914400" rtl="0" eaLnBrk="1" fontAlgn="base" latinLnBrk="0" hangingPunct="1">
              <a:lnSpc>
                <a:spcPct val="100000"/>
              </a:lnSpc>
              <a:spcBef>
                <a:spcPts val="0"/>
              </a:spcBef>
              <a:spcAft>
                <a:spcPts val="1600"/>
              </a:spcAft>
              <a:buClrTx/>
              <a:buSzTx/>
              <a:buFont typeface="Wingdings" panose="05000000000000000000" pitchFamily="2" charset="2"/>
              <a:buNone/>
              <a:tabLst/>
              <a:defRPr/>
            </a:pPr>
            <a:r>
              <a:rPr kumimoji="0" lang="en-US" sz="1800" i="0" u="none" strike="noStrike" kern="1200" spc="0" normalizeH="0">
                <a:ln>
                  <a:noFill/>
                </a:ln>
                <a:solidFill>
                  <a:schemeClr val="tx1"/>
                </a:solidFill>
                <a:effectLst/>
                <a:uLnTx/>
                <a:uFillTx/>
                <a:latin typeface="Segoe UI Semibold" panose="020B0702040204020203" pitchFamily="34" charset="0"/>
                <a:cs typeface="Segoe UI Semibold" panose="020B0702040204020203" pitchFamily="34" charset="0"/>
              </a:rPr>
              <a:t>To go beyond</a:t>
            </a:r>
          </a:p>
          <a:p>
            <a:pPr marL="0" indent="0">
              <a:buNone/>
            </a:pPr>
            <a:r>
              <a:rPr lang="en-US" sz="1200">
                <a:solidFill>
                  <a:schemeClr val="tx1"/>
                </a:solidFill>
              </a:rPr>
              <a:t>Load Value Injection: A New Intel Attack Bypasses SGX with Significant Performance Mitigation Concerns</a:t>
            </a:r>
          </a:p>
          <a:p>
            <a:pPr marL="0" indent="0">
              <a:spcBef>
                <a:spcPts val="0"/>
              </a:spcBef>
              <a:buNone/>
            </a:pPr>
            <a:r>
              <a:rPr lang="fr-FR" sz="1050">
                <a:hlinkClick r:id="rId5"/>
              </a:rPr>
              <a:t>https://www.anandtech.com/show/15608/load-value-injection-a-new-intel-attack-bypasses-sgx-with-significant-performance-mitigation-concerns</a:t>
            </a:r>
            <a:r>
              <a:rPr lang="en-US" sz="1050"/>
              <a:t> </a:t>
            </a:r>
          </a:p>
          <a:p>
            <a:pPr marL="0" indent="0">
              <a:spcBef>
                <a:spcPts val="600"/>
              </a:spcBef>
              <a:buNone/>
            </a:pPr>
            <a:r>
              <a:rPr lang="en-US" sz="1200">
                <a:solidFill>
                  <a:schemeClr val="tx1"/>
                </a:solidFill>
              </a:rPr>
              <a:t>New CPU attack technique can leak secrets from Intel SGX enclaves</a:t>
            </a:r>
          </a:p>
          <a:p>
            <a:pPr marL="0" indent="0">
              <a:spcBef>
                <a:spcPts val="0"/>
              </a:spcBef>
              <a:buNone/>
            </a:pPr>
            <a:r>
              <a:rPr lang="fr-FR" sz="1050">
                <a:hlinkClick r:id="rId6"/>
              </a:rPr>
              <a:t>https://www.csoonline.com/article/3532011/new-cpu-attack-technique-can-leak-secrets-from-intel-sgx-enclaves.html</a:t>
            </a:r>
            <a:r>
              <a:rPr lang="fr-FR" sz="1050"/>
              <a:t>  </a:t>
            </a:r>
            <a:endParaRPr lang="en-US" sz="1050"/>
          </a:p>
          <a:p>
            <a:pPr marL="0" indent="0">
              <a:spcBef>
                <a:spcPts val="600"/>
              </a:spcBef>
              <a:buNone/>
            </a:pPr>
            <a:r>
              <a:rPr lang="en-US" sz="1200">
                <a:solidFill>
                  <a:schemeClr val="tx1"/>
                </a:solidFill>
              </a:rPr>
              <a:t>Load Value Injection in the Line Fill Buffers: How to Hijack Control Flow without Spectre</a:t>
            </a:r>
          </a:p>
          <a:p>
            <a:pPr marL="0" indent="0">
              <a:spcBef>
                <a:spcPts val="0"/>
              </a:spcBef>
              <a:buNone/>
            </a:pPr>
            <a:r>
              <a:rPr lang="en-US" sz="1050">
                <a:hlinkClick r:id="rId7"/>
              </a:rPr>
              <a:t>https://github.com/bitdefender/lvi-lfb-attack-poc/blob/master/doc/Bitdefender_Whitepaper_LVI-LFB_EN.pdf</a:t>
            </a:r>
            <a:endParaRPr lang="en-US" sz="1050"/>
          </a:p>
          <a:p>
            <a:pPr marL="0" indent="0">
              <a:spcBef>
                <a:spcPts val="600"/>
              </a:spcBef>
              <a:buNone/>
            </a:pPr>
            <a:r>
              <a:rPr lang="en-US" sz="1200">
                <a:solidFill>
                  <a:schemeClr val="tx1"/>
                </a:solidFill>
              </a:rPr>
              <a:t>Load Value Injection / CVE-2020-0551 / INTEL-SA-00334</a:t>
            </a:r>
          </a:p>
          <a:p>
            <a:pPr marL="0" lvl="0" indent="0">
              <a:spcBef>
                <a:spcPts val="0"/>
              </a:spcBef>
              <a:buNone/>
              <a:defRPr/>
            </a:pPr>
            <a:r>
              <a:rPr lang="en-US" sz="1050">
                <a:hlinkClick r:id="rId8"/>
              </a:rPr>
              <a:t>https://software.intel.com/security-software-guidance/software-guidance/load-value-injection</a:t>
            </a:r>
            <a:endParaRPr lang="en-US" sz="1050">
              <a:solidFill>
                <a:schemeClr val="tx1"/>
              </a:solidFill>
            </a:endParaRPr>
          </a:p>
        </p:txBody>
      </p:sp>
    </p:spTree>
    <p:extLst>
      <p:ext uri="{BB962C8B-B14F-4D97-AF65-F5344CB8AC3E}">
        <p14:creationId xmlns:p14="http://schemas.microsoft.com/office/powerpoint/2010/main" val="3652427492"/>
      </p:ext>
    </p:extLst>
  </p:cSld>
  <p:clrMapOvr>
    <a:masterClrMapping/>
  </p:clrMapOvr>
  <p:transition>
    <p:fad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72274" y="144462"/>
            <a:ext cx="11889564" cy="860424"/>
          </a:xfrm>
        </p:spPr>
        <p:txBody>
          <a:bodyPr/>
          <a:lstStyle/>
          <a:p>
            <a:r>
              <a:rPr lang="en-US"/>
              <a:t>Software side-channel attacks</a:t>
            </a:r>
            <a:br>
              <a:rPr lang="en-US"/>
            </a:br>
            <a:r>
              <a:rPr lang="en-US" sz="2400">
                <a:solidFill>
                  <a:srgbClr val="0070C0"/>
                </a:solidFill>
                <a:latin typeface="Segoe UI" panose="020B0502040204020203" pitchFamily="34" charset="0"/>
                <a:cs typeface="Segoe UI" panose="020B0502040204020203" pitchFamily="34" charset="0"/>
              </a:rPr>
              <a:t>Load Value Injection (LVI) - March 2020 (2/2)</a:t>
            </a:r>
            <a:endParaRPr lang="en-US">
              <a:solidFill>
                <a:srgbClr val="0070C0"/>
              </a:solidFill>
              <a:latin typeface="Segoe UI" panose="020B0502040204020203" pitchFamily="34" charset="0"/>
              <a:cs typeface="Segoe UI" panose="020B0502040204020203" pitchFamily="34" charset="0"/>
            </a:endParaRPr>
          </a:p>
        </p:txBody>
      </p:sp>
      <p:sp>
        <p:nvSpPr>
          <p:cNvPr id="7" name="Text Placeholder 4">
            <a:extLst>
              <a:ext uri="{FF2B5EF4-FFF2-40B4-BE49-F238E27FC236}">
                <a16:creationId xmlns:a16="http://schemas.microsoft.com/office/drawing/2014/main" id="{5A9DE95E-E83C-4DCF-8F82-27230CCF9DDA}"/>
              </a:ext>
            </a:extLst>
          </p:cNvPr>
          <p:cNvSpPr>
            <a:spLocks noGrp="1"/>
          </p:cNvSpPr>
          <p:nvPr>
            <p:ph type="body" sz="quarter" idx="10"/>
          </p:nvPr>
        </p:nvSpPr>
        <p:spPr>
          <a:xfrm>
            <a:off x="274009" y="1233102"/>
            <a:ext cx="9982828" cy="2619179"/>
          </a:xfrm>
        </p:spPr>
        <p:txBody>
          <a:bodyPr/>
          <a:lstStyle/>
          <a:p>
            <a:pPr lvl="1">
              <a:defRPr/>
            </a:pPr>
            <a:r>
              <a:rPr lang="en-US" sz="2400">
                <a:gradFill>
                  <a:gsLst>
                    <a:gs pos="1250">
                      <a:schemeClr val="tx2"/>
                    </a:gs>
                    <a:gs pos="99000">
                      <a:schemeClr val="tx2"/>
                    </a:gs>
                  </a:gsLst>
                  <a:lin ang="5400000" scaled="0"/>
                </a:gradFill>
                <a:latin typeface="Segoe UI Semibold" panose="020B0702040204020203" pitchFamily="34" charset="0"/>
                <a:cs typeface="Segoe UI Semibold" panose="020B0702040204020203" pitchFamily="34" charset="0"/>
              </a:rPr>
              <a:t>LVI is practically difficult to implement</a:t>
            </a:r>
          </a:p>
          <a:p>
            <a:pPr lvl="1">
              <a:defRPr/>
            </a:pPr>
            <a:r>
              <a:rPr lang="en-US">
                <a:latin typeface="Segoe UI" panose="020B0502040204020203" pitchFamily="34" charset="0"/>
              </a:rPr>
              <a:t>The Attacker need to:</a:t>
            </a:r>
          </a:p>
          <a:p>
            <a:pPr marL="285750" lvl="1" indent="-285750">
              <a:buFont typeface="Arial" panose="020B0604020202020204" pitchFamily="34" charset="0"/>
              <a:buChar char="•"/>
              <a:defRPr/>
            </a:pPr>
            <a:r>
              <a:rPr lang="en-US">
                <a:latin typeface="Segoe UI" panose="020B0502040204020203" pitchFamily="34" charset="0"/>
              </a:rPr>
              <a:t>Find existing gadgets in the victim software that meet all of the attack requirements</a:t>
            </a:r>
          </a:p>
          <a:p>
            <a:pPr marL="285750" lvl="1" indent="-285750">
              <a:buFont typeface="Arial" panose="020B0604020202020204" pitchFamily="34" charset="0"/>
              <a:buChar char="•"/>
              <a:defRPr/>
            </a:pPr>
            <a:r>
              <a:rPr lang="en-US">
                <a:latin typeface="Segoe UI" panose="020B0502040204020203" pitchFamily="34" charset="0"/>
              </a:rPr>
              <a:t>Influence the behavior of the victim's environment to cause execution of the gadget inside the victim</a:t>
            </a:r>
          </a:p>
          <a:p>
            <a:pPr marL="285750" lvl="1" indent="-285750">
              <a:buFont typeface="Arial" panose="020B0604020202020204" pitchFamily="34" charset="0"/>
              <a:buChar char="•"/>
              <a:defRPr/>
            </a:pPr>
            <a:r>
              <a:rPr lang="en-US">
                <a:latin typeface="Segoe UI" panose="020B0502040204020203" pitchFamily="34" charset="0"/>
              </a:rPr>
              <a:t>Influence the victim's execution so that a specific load inside the gadget takes a fault, assist or abort.</a:t>
            </a:r>
          </a:p>
          <a:p>
            <a:pPr marL="285750" lvl="1" indent="-285750">
              <a:buFont typeface="Arial" panose="020B0604020202020204" pitchFamily="34" charset="0"/>
              <a:buChar char="•"/>
              <a:defRPr/>
            </a:pPr>
            <a:r>
              <a:rPr lang="en-US">
                <a:latin typeface="Segoe UI" panose="020B0502040204020203" pitchFamily="34" charset="0"/>
              </a:rPr>
              <a:t>Cause the transient execution to last long enough that the gadget puts the attacker-desired data into the covert channel.</a:t>
            </a:r>
          </a:p>
          <a:p>
            <a:pPr marL="285750" lvl="1" indent="-285750">
              <a:buFont typeface="Arial" panose="020B0604020202020204" pitchFamily="34" charset="0"/>
              <a:buChar char="•"/>
              <a:defRPr/>
            </a:pPr>
            <a:r>
              <a:rPr lang="en-US">
                <a:latin typeface="Segoe UI" panose="020B0502040204020203" pitchFamily="34" charset="0"/>
              </a:rPr>
              <a:t>Look for the signal in the covert channel emitted by the LVI gadget through the background noise created by the system</a:t>
            </a:r>
          </a:p>
        </p:txBody>
      </p:sp>
      <p:grpSp>
        <p:nvGrpSpPr>
          <p:cNvPr id="13" name="Group 12">
            <a:extLst>
              <a:ext uri="{FF2B5EF4-FFF2-40B4-BE49-F238E27FC236}">
                <a16:creationId xmlns:a16="http://schemas.microsoft.com/office/drawing/2014/main" id="{6AD32120-8C9E-4401-9B31-43AEED5EA23E}"/>
              </a:ext>
            </a:extLst>
          </p:cNvPr>
          <p:cNvGrpSpPr>
            <a:grpSpLocks noChangeAspect="1"/>
          </p:cNvGrpSpPr>
          <p:nvPr/>
        </p:nvGrpSpPr>
        <p:grpSpPr>
          <a:xfrm>
            <a:off x="10256837" y="234164"/>
            <a:ext cx="1722887" cy="1331975"/>
            <a:chOff x="9571037" y="2125663"/>
            <a:chExt cx="2419349" cy="1765863"/>
          </a:xfrm>
        </p:grpSpPr>
        <p:pic>
          <p:nvPicPr>
            <p:cNvPr id="4" name="Picture 3">
              <a:extLst>
                <a:ext uri="{FF2B5EF4-FFF2-40B4-BE49-F238E27FC236}">
                  <a16:creationId xmlns:a16="http://schemas.microsoft.com/office/drawing/2014/main" id="{0E1A00B2-A269-4E49-8F56-C02FC94CDE4B}"/>
                </a:ext>
              </a:extLst>
            </p:cNvPr>
            <p:cNvPicPr>
              <a:picLocks noChangeAspect="1"/>
            </p:cNvPicPr>
            <p:nvPr/>
          </p:nvPicPr>
          <p:blipFill>
            <a:blip r:embed="rId3"/>
            <a:stretch>
              <a:fillRect/>
            </a:stretch>
          </p:blipFill>
          <p:spPr>
            <a:xfrm>
              <a:off x="9744738" y="2125663"/>
              <a:ext cx="1731299" cy="1371600"/>
            </a:xfrm>
            <a:prstGeom prst="rect">
              <a:avLst/>
            </a:prstGeom>
          </p:spPr>
        </p:pic>
        <p:pic>
          <p:nvPicPr>
            <p:cNvPr id="12" name="Picture 11">
              <a:extLst>
                <a:ext uri="{FF2B5EF4-FFF2-40B4-BE49-F238E27FC236}">
                  <a16:creationId xmlns:a16="http://schemas.microsoft.com/office/drawing/2014/main" id="{6AD4B61F-3F41-44FA-A9F5-6119E5C0172A}"/>
                </a:ext>
              </a:extLst>
            </p:cNvPr>
            <p:cNvPicPr>
              <a:picLocks noChangeAspect="1"/>
            </p:cNvPicPr>
            <p:nvPr/>
          </p:nvPicPr>
          <p:blipFill>
            <a:blip r:embed="rId4"/>
            <a:stretch>
              <a:fillRect/>
            </a:stretch>
          </p:blipFill>
          <p:spPr>
            <a:xfrm>
              <a:off x="9571037" y="3497262"/>
              <a:ext cx="2419349" cy="394264"/>
            </a:xfrm>
            <a:prstGeom prst="rect">
              <a:avLst/>
            </a:prstGeom>
          </p:spPr>
        </p:pic>
      </p:grpSp>
      <p:sp>
        <p:nvSpPr>
          <p:cNvPr id="5" name="Text Placeholder 4">
            <a:extLst>
              <a:ext uri="{FF2B5EF4-FFF2-40B4-BE49-F238E27FC236}">
                <a16:creationId xmlns:a16="http://schemas.microsoft.com/office/drawing/2014/main" id="{86843FB2-8417-4965-BF01-62D63847E836}"/>
              </a:ext>
            </a:extLst>
          </p:cNvPr>
          <p:cNvSpPr txBox="1">
            <a:spLocks/>
          </p:cNvSpPr>
          <p:nvPr/>
        </p:nvSpPr>
        <p:spPr>
          <a:xfrm>
            <a:off x="272274" y="4080497"/>
            <a:ext cx="9982828" cy="1585049"/>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lang="fr-FR" sz="2400" kern="1200" spc="0" baseline="0">
                <a:gradFill>
                  <a:gsLst>
                    <a:gs pos="1250">
                      <a:schemeClr val="tx2"/>
                    </a:gs>
                    <a:gs pos="99000">
                      <a:schemeClr val="tx2"/>
                    </a:gs>
                  </a:gsLst>
                  <a:lin ang="5400000" scaled="0"/>
                </a:gradFill>
                <a:latin typeface="Segoe UI Semibold" panose="020B0702040204020203" pitchFamily="34" charset="0"/>
                <a:ea typeface="+mn-ea"/>
                <a:cs typeface="Segoe UI Semibold" panose="020B0702040204020203" pitchFamily="34" charset="0"/>
              </a:defRPr>
            </a:lvl1pPr>
            <a:lvl2pPr marL="0" marR="0" indent="0" algn="l" defTabSz="932742" rtl="0" eaLnBrk="1" fontAlgn="auto" latinLnBrk="0" hangingPunct="1">
              <a:lnSpc>
                <a:spcPct val="90000"/>
              </a:lnSpc>
              <a:spcBef>
                <a:spcPct val="20000"/>
              </a:spcBef>
              <a:spcAft>
                <a:spcPts val="0"/>
              </a:spcAft>
              <a:buClrTx/>
              <a:buSzPct val="90000"/>
              <a:buFontTx/>
              <a:buNone/>
              <a:tabLst/>
              <a:defRPr sz="16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4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defRPr/>
            </a:pPr>
            <a:r>
              <a:rPr lang="en-US" sz="2400">
                <a:gradFill>
                  <a:gsLst>
                    <a:gs pos="1250">
                      <a:schemeClr val="tx2"/>
                    </a:gs>
                    <a:gs pos="99000">
                      <a:schemeClr val="tx2"/>
                    </a:gs>
                  </a:gsLst>
                  <a:lin ang="5400000" scaled="0"/>
                </a:gradFill>
                <a:latin typeface="Segoe UI Semibold" panose="020B0702040204020203" pitchFamily="34" charset="0"/>
                <a:cs typeface="Segoe UI Semibold" panose="020B0702040204020203" pitchFamily="34" charset="0"/>
              </a:rPr>
              <a:t>In addition</a:t>
            </a:r>
          </a:p>
          <a:p>
            <a:pPr lvl="1">
              <a:defRPr/>
            </a:pPr>
            <a:r>
              <a:rPr lang="en-US">
                <a:latin typeface="Segoe UI" panose="020B0502040204020203" pitchFamily="34" charset="0"/>
              </a:rPr>
              <a:t>LVI is not a practical exploit in real-world environments where the OS and VMM are trusted.</a:t>
            </a:r>
          </a:p>
          <a:p>
            <a:pPr lvl="1">
              <a:defRPr/>
            </a:pPr>
            <a:r>
              <a:rPr lang="en-US">
                <a:latin typeface="Segoe UI" panose="020B0502040204020203" pitchFamily="34" charset="0"/>
              </a:rPr>
              <a:t>OSes and VMMs that have already been mitigated against </a:t>
            </a:r>
            <a:r>
              <a:rPr lang="en-US" err="1">
                <a:latin typeface="Segoe UI" panose="020B0502040204020203" pitchFamily="34" charset="0"/>
              </a:rPr>
              <a:t>Spectre</a:t>
            </a:r>
            <a:r>
              <a:rPr lang="en-US">
                <a:latin typeface="Segoe UI" panose="020B0502040204020203" pitchFamily="34" charset="0"/>
              </a:rPr>
              <a:t> and L1TF/MDS will significantly reduce the risk of LVI attacks against the OS or VMM</a:t>
            </a:r>
          </a:p>
          <a:p>
            <a:pPr marL="285750" lvl="1" indent="-285750">
              <a:buFont typeface="Arial" panose="020B0604020202020204" pitchFamily="34" charset="0"/>
              <a:buChar char="•"/>
              <a:defRPr/>
            </a:pPr>
            <a:endParaRPr lang="en-US" sz="1800">
              <a:latin typeface="Segoe UI" panose="020B0502040204020203" pitchFamily="34" charset="0"/>
            </a:endParaRPr>
          </a:p>
        </p:txBody>
      </p:sp>
    </p:spTree>
    <p:extLst>
      <p:ext uri="{BB962C8B-B14F-4D97-AF65-F5344CB8AC3E}">
        <p14:creationId xmlns:p14="http://schemas.microsoft.com/office/powerpoint/2010/main" val="4178838734"/>
      </p:ext>
    </p:extLst>
  </p:cSld>
  <p:clrMapOvr>
    <a:masterClrMapping/>
  </p:clrMapOvr>
  <p:transition>
    <p:fad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a:t>What about possible countermeasures</a:t>
            </a:r>
            <a:endParaRPr lang="en-US">
              <a:solidFill>
                <a:srgbClr val="0070C0"/>
              </a:solidFill>
              <a:latin typeface="Segoe UI" panose="020B0502040204020203" pitchFamily="34" charset="0"/>
              <a:cs typeface="Segoe UI" panose="020B0502040204020203" pitchFamily="34" charset="0"/>
            </a:endParaRPr>
          </a:p>
        </p:txBody>
      </p:sp>
      <p:sp>
        <p:nvSpPr>
          <p:cNvPr id="7" name="Text Placeholder 4">
            <a:extLst>
              <a:ext uri="{FF2B5EF4-FFF2-40B4-BE49-F238E27FC236}">
                <a16:creationId xmlns:a16="http://schemas.microsoft.com/office/drawing/2014/main" id="{5A9DE95E-E83C-4DCF-8F82-27230CCF9DDA}"/>
              </a:ext>
            </a:extLst>
          </p:cNvPr>
          <p:cNvSpPr>
            <a:spLocks noGrp="1"/>
          </p:cNvSpPr>
          <p:nvPr>
            <p:ph type="body" sz="quarter" idx="10"/>
          </p:nvPr>
        </p:nvSpPr>
        <p:spPr>
          <a:xfrm>
            <a:off x="274637" y="1135062"/>
            <a:ext cx="11887200" cy="3765133"/>
          </a:xfrm>
        </p:spPr>
        <p:txBody>
          <a:bodyPr/>
          <a:lstStyle/>
          <a:p>
            <a:pPr>
              <a:lnSpc>
                <a:spcPct val="100000"/>
              </a:lnSpc>
              <a:spcBef>
                <a:spcPts val="500"/>
              </a:spcBef>
            </a:pPr>
            <a:r>
              <a:rPr lang="en-US"/>
              <a:t>Countermeasures consist of updates to microcode, OS, hypervisor or even impose a newer processor model for protection included in the hardware (depending on vulnerability)</a:t>
            </a:r>
          </a:p>
          <a:p>
            <a:pPr lvl="1">
              <a:lnSpc>
                <a:spcPct val="100000"/>
              </a:lnSpc>
              <a:spcBef>
                <a:spcPts val="300"/>
              </a:spcBef>
            </a:pPr>
            <a:r>
              <a:rPr lang="en-US"/>
              <a:t>All of these updates are the responsibility of the cloud provider</a:t>
            </a:r>
          </a:p>
          <a:p>
            <a:pPr lvl="1">
              <a:lnSpc>
                <a:spcPct val="100000"/>
              </a:lnSpc>
              <a:spcBef>
                <a:spcPts val="300"/>
              </a:spcBef>
            </a:pPr>
            <a:r>
              <a:rPr lang="en-US"/>
              <a:t>Microcode updates are typically included with operating system (OS) updates from the OS vendor</a:t>
            </a:r>
          </a:p>
          <a:p>
            <a:pPr lvl="1">
              <a:lnSpc>
                <a:spcPct val="100000"/>
              </a:lnSpc>
              <a:spcBef>
                <a:spcPts val="300"/>
              </a:spcBef>
            </a:pPr>
            <a:r>
              <a:rPr lang="en-US"/>
              <a:t>The software of the enclave can check if necessary, the version of microcode (CPUID) with the “</a:t>
            </a:r>
            <a:r>
              <a:rPr lang="en-US">
                <a:hlinkClick r:id="rId3"/>
              </a:rPr>
              <a:t>Trusted CPU Feature Detection Library for Intel SGX</a:t>
            </a:r>
            <a:r>
              <a:rPr lang="en-US"/>
              <a:t>”</a:t>
            </a:r>
          </a:p>
          <a:p>
            <a:pPr marL="514350" lvl="2" indent="-285750">
              <a:lnSpc>
                <a:spcPct val="100000"/>
              </a:lnSpc>
              <a:spcBef>
                <a:spcPts val="300"/>
              </a:spcBef>
              <a:buFont typeface="Arial" panose="020B0604020202020204" pitchFamily="34" charset="0"/>
              <a:buChar char="•"/>
            </a:pPr>
            <a:r>
              <a:rPr lang="en-US"/>
              <a:t>Available for both the Intel SGX SDK and the Open Enclave SDK: </a:t>
            </a:r>
            <a:r>
              <a:rPr lang="fr-FR">
                <a:hlinkClick r:id="rId4"/>
              </a:rPr>
              <a:t>https://github.com/intel/sgx-cpu-feature-detection</a:t>
            </a:r>
            <a:endParaRPr lang="fr-FR"/>
          </a:p>
          <a:p>
            <a:pPr lvl="2">
              <a:lnSpc>
                <a:spcPct val="100000"/>
              </a:lnSpc>
              <a:spcBef>
                <a:spcPts val="300"/>
              </a:spcBef>
            </a:pPr>
            <a:endParaRPr lang="fr-FR"/>
          </a:p>
          <a:p>
            <a:pPr marL="0" lvl="2">
              <a:lnSpc>
                <a:spcPct val="100000"/>
              </a:lnSpc>
              <a:spcBef>
                <a:spcPts val="500"/>
              </a:spcBef>
            </a:pPr>
            <a:r>
              <a:rPr lang="en-US" sz="2400">
                <a:gradFill>
                  <a:gsLst>
                    <a:gs pos="1250">
                      <a:schemeClr val="tx2"/>
                    </a:gs>
                    <a:gs pos="99000">
                      <a:schemeClr val="tx2"/>
                    </a:gs>
                  </a:gsLst>
                  <a:lin ang="5400000" scaled="0"/>
                </a:gradFill>
                <a:latin typeface="Segoe UI Semibold" panose="020B0702040204020203" pitchFamily="34" charset="0"/>
                <a:cs typeface="Segoe UI Semibold" panose="020B0702040204020203" pitchFamily="34" charset="0"/>
              </a:rPr>
              <a:t>Intel SGX SDK and the Open Enclave SDK updates incorporate changes to strengthen code against new attacks</a:t>
            </a:r>
            <a:endParaRPr lang="en-US"/>
          </a:p>
        </p:txBody>
      </p:sp>
    </p:spTree>
    <p:extLst>
      <p:ext uri="{BB962C8B-B14F-4D97-AF65-F5344CB8AC3E}">
        <p14:creationId xmlns:p14="http://schemas.microsoft.com/office/powerpoint/2010/main" val="3202279429"/>
      </p:ext>
    </p:extLst>
  </p:cSld>
  <p:clrMapOvr>
    <a:masterClrMapping/>
  </p:clrMapOvr>
  <p:transition>
    <p:fad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4">
            <a:extLst>
              <a:ext uri="{FF2B5EF4-FFF2-40B4-BE49-F238E27FC236}">
                <a16:creationId xmlns:a16="http://schemas.microsoft.com/office/drawing/2014/main" id="{5A9DE95E-E83C-4DCF-8F82-27230CCF9DDA}"/>
              </a:ext>
            </a:extLst>
          </p:cNvPr>
          <p:cNvSpPr>
            <a:spLocks noGrp="1"/>
          </p:cNvSpPr>
          <p:nvPr>
            <p:ph type="body" sz="quarter" idx="10"/>
          </p:nvPr>
        </p:nvSpPr>
        <p:spPr>
          <a:xfrm>
            <a:off x="503237" y="1668462"/>
            <a:ext cx="9433361" cy="4919295"/>
          </a:xfrm>
        </p:spPr>
        <p:txBody>
          <a:bodyPr/>
          <a:lstStyle/>
          <a:p>
            <a:pPr marL="285750" lvl="1" indent="-285750">
              <a:lnSpc>
                <a:spcPct val="100000"/>
              </a:lnSpc>
              <a:spcBef>
                <a:spcPts val="300"/>
              </a:spcBef>
              <a:buFont typeface="Arial" panose="020B0604020202020204" pitchFamily="34" charset="0"/>
              <a:buChar char="•"/>
            </a:pPr>
            <a:r>
              <a:rPr lang="en-US"/>
              <a:t>SGX-Step is an open-source framework to facilitate side-channel attack research on Intel x86 processors in general and Intel SGX platforms in particular</a:t>
            </a:r>
          </a:p>
          <a:p>
            <a:pPr marL="285750" lvl="1" indent="-285750">
              <a:lnSpc>
                <a:spcPct val="100000"/>
              </a:lnSpc>
              <a:spcBef>
                <a:spcPts val="300"/>
              </a:spcBef>
              <a:buFont typeface="Arial" panose="020B0604020202020204" pitchFamily="34" charset="0"/>
              <a:buChar char="•"/>
            </a:pPr>
            <a:r>
              <a:rPr lang="en-US"/>
              <a:t>Allows an untrusted attacker-controlled host process to implement side-channel attacks which need to access to page tables, generate IRQ flooding from user-mode</a:t>
            </a:r>
          </a:p>
          <a:p>
            <a:pPr lvl="1">
              <a:lnSpc>
                <a:spcPct val="100000"/>
              </a:lnSpc>
              <a:spcBef>
                <a:spcPts val="1200"/>
              </a:spcBef>
            </a:pPr>
            <a:r>
              <a:rPr lang="en-US"/>
              <a:t>BUT needs to </a:t>
            </a:r>
            <a:r>
              <a:rPr lang="en-US">
                <a:solidFill>
                  <a:srgbClr val="0072C6"/>
                </a:solidFill>
                <a:latin typeface="Segoe UI Semibold" panose="020B0702040204020203" pitchFamily="34" charset="0"/>
                <a:cs typeface="Segoe UI Semibold" panose="020B0702040204020203" pitchFamily="34" charset="0"/>
              </a:rPr>
              <a:t>disable C-States and </a:t>
            </a:r>
            <a:r>
              <a:rPr lang="en-US" err="1">
                <a:solidFill>
                  <a:srgbClr val="0072C6"/>
                </a:solidFill>
                <a:latin typeface="Segoe UI Semibold" panose="020B0702040204020203" pitchFamily="34" charset="0"/>
                <a:cs typeface="Segoe UI Semibold" panose="020B0702040204020203" pitchFamily="34" charset="0"/>
              </a:rPr>
              <a:t>SpeedStep</a:t>
            </a:r>
            <a:r>
              <a:rPr lang="en-US">
                <a:solidFill>
                  <a:srgbClr val="0072C6"/>
                </a:solidFill>
                <a:latin typeface="Segoe UI Semibold" panose="020B0702040204020203" pitchFamily="34" charset="0"/>
                <a:cs typeface="Segoe UI Semibold" panose="020B0702040204020203" pitchFamily="34" charset="0"/>
              </a:rPr>
              <a:t> </a:t>
            </a:r>
            <a:r>
              <a:rPr lang="en-US"/>
              <a:t>technology in the </a:t>
            </a:r>
            <a:r>
              <a:rPr lang="en-US">
                <a:solidFill>
                  <a:srgbClr val="0072C6"/>
                </a:solidFill>
                <a:latin typeface="Segoe UI Semibold" panose="020B0702040204020203" pitchFamily="34" charset="0"/>
                <a:cs typeface="Segoe UI Semibold" panose="020B0702040204020203" pitchFamily="34" charset="0"/>
              </a:rPr>
              <a:t>BIOS configuration</a:t>
            </a:r>
          </a:p>
          <a:p>
            <a:pPr marL="285750" lvl="1" indent="-285750">
              <a:lnSpc>
                <a:spcPct val="100000"/>
              </a:lnSpc>
              <a:spcBef>
                <a:spcPts val="1200"/>
              </a:spcBef>
              <a:buFont typeface="Arial" panose="020B0604020202020204" pitchFamily="34" charset="0"/>
              <a:buChar char="•"/>
            </a:pPr>
            <a:r>
              <a:rPr lang="en-US"/>
              <a:t>Only possible if you control the hardware (not on Azure machines)</a:t>
            </a:r>
          </a:p>
          <a:p>
            <a:pPr lvl="1">
              <a:lnSpc>
                <a:spcPct val="100000"/>
              </a:lnSpc>
              <a:spcBef>
                <a:spcPts val="1200"/>
              </a:spcBef>
            </a:pPr>
            <a:r>
              <a:rPr lang="en-US" sz="2400">
                <a:gradFill>
                  <a:gsLst>
                    <a:gs pos="1250">
                      <a:schemeClr val="tx2"/>
                    </a:gs>
                    <a:gs pos="99000">
                      <a:schemeClr val="tx2"/>
                    </a:gs>
                  </a:gsLst>
                  <a:lin ang="5400000" scaled="0"/>
                </a:gradFill>
                <a:latin typeface="Segoe UI Semibold" panose="020B0702040204020203" pitchFamily="34" charset="0"/>
                <a:cs typeface="Segoe UI Semibold" panose="020B0702040204020203" pitchFamily="34" charset="0"/>
              </a:rPr>
              <a:t>Available attacks and exploitability</a:t>
            </a:r>
          </a:p>
          <a:p>
            <a:pPr marL="285750" lvl="1" indent="-285750">
              <a:lnSpc>
                <a:spcPct val="100000"/>
              </a:lnSpc>
              <a:spcBef>
                <a:spcPts val="300"/>
              </a:spcBef>
              <a:buFont typeface="Arial" panose="020B0604020202020204" pitchFamily="34" charset="0"/>
              <a:buChar char="•"/>
            </a:pPr>
            <a:r>
              <a:rPr lang="en-US"/>
              <a:t>LVI not available with SGX-Step</a:t>
            </a:r>
          </a:p>
          <a:p>
            <a:pPr marL="285750" lvl="1" indent="-285750">
              <a:lnSpc>
                <a:spcPct val="100000"/>
              </a:lnSpc>
              <a:spcBef>
                <a:spcPts val="300"/>
              </a:spcBef>
              <a:buFont typeface="Arial" panose="020B0604020202020204" pitchFamily="34" charset="0"/>
              <a:buChar char="•"/>
            </a:pPr>
            <a:r>
              <a:rPr lang="en-US"/>
              <a:t>Foreshadow</a:t>
            </a:r>
          </a:p>
          <a:p>
            <a:pPr marL="514350" lvl="2" indent="-285750">
              <a:lnSpc>
                <a:spcPct val="100000"/>
              </a:lnSpc>
              <a:spcBef>
                <a:spcPts val="300"/>
              </a:spcBef>
              <a:buFont typeface="Arial" panose="020B0604020202020204" pitchFamily="34" charset="0"/>
              <a:buChar char="•"/>
            </a:pPr>
            <a:r>
              <a:rPr lang="en-US"/>
              <a:t>“In order to successfully run the </a:t>
            </a:r>
            <a:r>
              <a:rPr lang="en-US" err="1"/>
              <a:t>PoC</a:t>
            </a:r>
            <a:r>
              <a:rPr lang="en-US"/>
              <a:t>, you need to </a:t>
            </a:r>
            <a:r>
              <a:rPr lang="en-US">
                <a:solidFill>
                  <a:srgbClr val="0072C6"/>
                </a:solidFill>
                <a:latin typeface="Segoe UI Semibold" panose="020B0702040204020203" pitchFamily="34" charset="0"/>
                <a:cs typeface="Segoe UI Semibold" panose="020B0702040204020203" pitchFamily="34" charset="0"/>
              </a:rPr>
              <a:t>disable CPU microcode patches</a:t>
            </a:r>
            <a:r>
              <a:rPr lang="en-US"/>
              <a:t>” =&gt; Intel mitigated this attack with a microcode update</a:t>
            </a:r>
          </a:p>
          <a:p>
            <a:pPr lvl="1">
              <a:lnSpc>
                <a:spcPct val="100000"/>
              </a:lnSpc>
              <a:spcBef>
                <a:spcPts val="500"/>
              </a:spcBef>
            </a:pPr>
            <a:r>
              <a:rPr lang="en-US" sz="2400">
                <a:gradFill>
                  <a:gsLst>
                    <a:gs pos="1250">
                      <a:schemeClr val="tx2"/>
                    </a:gs>
                    <a:gs pos="99000">
                      <a:schemeClr val="tx2"/>
                    </a:gs>
                  </a:gsLst>
                  <a:lin ang="5400000" scaled="0"/>
                </a:gradFill>
                <a:latin typeface="Segoe UI Semibold" panose="020B0702040204020203" pitchFamily="34" charset="0"/>
                <a:cs typeface="Segoe UI Semibold" panose="020B0702040204020203" pitchFamily="34" charset="0"/>
              </a:rPr>
              <a:t>LVI </a:t>
            </a:r>
            <a:r>
              <a:rPr lang="en-US" sz="2400" err="1">
                <a:gradFill>
                  <a:gsLst>
                    <a:gs pos="1250">
                      <a:schemeClr val="tx2"/>
                    </a:gs>
                    <a:gs pos="99000">
                      <a:schemeClr val="tx2"/>
                    </a:gs>
                  </a:gsLst>
                  <a:lin ang="5400000" scaled="0"/>
                </a:gradFill>
                <a:latin typeface="Segoe UI Semibold" panose="020B0702040204020203" pitchFamily="34" charset="0"/>
                <a:cs typeface="Segoe UI Semibold" panose="020B0702040204020203" pitchFamily="34" charset="0"/>
              </a:rPr>
              <a:t>BitDefender</a:t>
            </a:r>
            <a:endParaRPr lang="en-US" sz="2400">
              <a:gradFill>
                <a:gsLst>
                  <a:gs pos="1250">
                    <a:schemeClr val="tx2"/>
                  </a:gs>
                  <a:gs pos="99000">
                    <a:schemeClr val="tx2"/>
                  </a:gs>
                </a:gsLst>
                <a:lin ang="5400000" scaled="0"/>
              </a:gradFill>
              <a:latin typeface="Segoe UI Semibold" panose="020B0702040204020203" pitchFamily="34" charset="0"/>
              <a:cs typeface="Segoe UI Semibold" panose="020B0702040204020203" pitchFamily="34" charset="0"/>
            </a:endParaRPr>
          </a:p>
          <a:p>
            <a:pPr marL="285750" lvl="1" indent="-285750">
              <a:lnSpc>
                <a:spcPct val="100000"/>
              </a:lnSpc>
              <a:spcBef>
                <a:spcPts val="300"/>
              </a:spcBef>
              <a:buFont typeface="Arial" panose="020B0604020202020204" pitchFamily="34" charset="0"/>
              <a:buChar char="•"/>
            </a:pPr>
            <a:r>
              <a:rPr lang="en-US"/>
              <a:t>Not realistic</a:t>
            </a:r>
          </a:p>
          <a:p>
            <a:pPr marL="285750" lvl="1" indent="-285750">
              <a:lnSpc>
                <a:spcPct val="100000"/>
              </a:lnSpc>
              <a:spcBef>
                <a:spcPts val="300"/>
              </a:spcBef>
              <a:buFont typeface="Arial" panose="020B0604020202020204" pitchFamily="34" charset="0"/>
              <a:buChar char="•"/>
            </a:pPr>
            <a:r>
              <a:rPr lang="en-US"/>
              <a:t>Two threads in the same process or 2 processes with forged gadget</a:t>
            </a:r>
          </a:p>
          <a:p>
            <a:pPr marL="285750" lvl="1" indent="-285750">
              <a:lnSpc>
                <a:spcPct val="100000"/>
              </a:lnSpc>
              <a:spcBef>
                <a:spcPts val="300"/>
              </a:spcBef>
              <a:buFont typeface="Arial" panose="020B0604020202020204" pitchFamily="34" charset="0"/>
              <a:buChar char="•"/>
            </a:pPr>
            <a:r>
              <a:rPr lang="en-US"/>
              <a:t>Not specific to enclave code</a:t>
            </a:r>
          </a:p>
        </p:txBody>
      </p:sp>
      <p:sp>
        <p:nvSpPr>
          <p:cNvPr id="3" name="AutoShape 2" descr="logo">
            <a:extLst>
              <a:ext uri="{FF2B5EF4-FFF2-40B4-BE49-F238E27FC236}">
                <a16:creationId xmlns:a16="http://schemas.microsoft.com/office/drawing/2014/main" id="{63BF3596-5017-49B4-8FF2-9E74BD5E9CC2}"/>
              </a:ext>
            </a:extLst>
          </p:cNvPr>
          <p:cNvSpPr>
            <a:spLocks noChangeAspect="1" noChangeArrowheads="1"/>
          </p:cNvSpPr>
          <p:nvPr/>
        </p:nvSpPr>
        <p:spPr bwMode="auto">
          <a:xfrm>
            <a:off x="6065837" y="3344862"/>
            <a:ext cx="1142999" cy="114299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 name="Graphic 4">
            <a:extLst>
              <a:ext uri="{FF2B5EF4-FFF2-40B4-BE49-F238E27FC236}">
                <a16:creationId xmlns:a16="http://schemas.microsoft.com/office/drawing/2014/main" id="{61732661-2F34-467D-9094-1AF3D031114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028237" y="413565"/>
            <a:ext cx="1614044" cy="1404937"/>
          </a:xfrm>
          <a:prstGeom prst="rect">
            <a:avLst/>
          </a:prstGeom>
        </p:spPr>
      </p:pic>
      <p:sp>
        <p:nvSpPr>
          <p:cNvPr id="4" name="Rectangle 3">
            <a:extLst>
              <a:ext uri="{FF2B5EF4-FFF2-40B4-BE49-F238E27FC236}">
                <a16:creationId xmlns:a16="http://schemas.microsoft.com/office/drawing/2014/main" id="{1957DE2E-2DD4-42EE-8EFA-A0A80D4F2FC7}"/>
              </a:ext>
            </a:extLst>
          </p:cNvPr>
          <p:cNvSpPr/>
          <p:nvPr/>
        </p:nvSpPr>
        <p:spPr bwMode="auto">
          <a:xfrm>
            <a:off x="596748" y="413565"/>
            <a:ext cx="794784" cy="412457"/>
          </a:xfrm>
          <a:prstGeom prst="rect">
            <a:avLst/>
          </a:prstGeom>
          <a:solidFill>
            <a:srgbClr val="0078D7"/>
          </a:solidFill>
          <a:ln w="15875">
            <a:solidFill>
              <a:schemeClr val="bg1">
                <a:lumMod val="95000"/>
              </a:schemeClr>
            </a:solidFill>
            <a:miter lim="800000"/>
            <a:headEnd type="none" w="med" len="med"/>
            <a:tailEnd type="none" w="med" len="med"/>
          </a:ln>
          <a:effectLst>
            <a:outerShdw blurRad="1524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93260" rIns="93260" bIns="93260" numCol="1" spcCol="0" rtlCol="0" fromWordArt="0" anchor="ctr" anchorCtr="0" forceAA="0" compatLnSpc="1">
            <a:prstTxWarp prst="textNoShape">
              <a:avLst/>
            </a:prstTxWarp>
            <a:spAutoFit/>
          </a:bodyPr>
          <a:lstStyle/>
          <a:p>
            <a:pPr algn="ctr" defTabSz="951028" fontAlgn="base">
              <a:spcBef>
                <a:spcPct val="0"/>
              </a:spcBef>
              <a:spcAft>
                <a:spcPct val="0"/>
              </a:spcAft>
              <a:defRPr/>
            </a:pPr>
            <a:r>
              <a:rPr lang="en-US" sz="1428" b="1" spc="102">
                <a:solidFill>
                  <a:schemeClr val="bg1"/>
                </a:solidFill>
                <a:latin typeface="Segoe UI"/>
                <a:cs typeface="Segoe UI" pitchFamily="34" charset="0"/>
              </a:rPr>
              <a:t>DEMO</a:t>
            </a:r>
          </a:p>
        </p:txBody>
      </p:sp>
      <p:sp>
        <p:nvSpPr>
          <p:cNvPr id="9" name="Title 1">
            <a:extLst>
              <a:ext uri="{FF2B5EF4-FFF2-40B4-BE49-F238E27FC236}">
                <a16:creationId xmlns:a16="http://schemas.microsoft.com/office/drawing/2014/main" id="{9BBAFEF0-E8BB-4636-8703-6C708F119491}"/>
              </a:ext>
            </a:extLst>
          </p:cNvPr>
          <p:cNvSpPr txBox="1">
            <a:spLocks/>
          </p:cNvSpPr>
          <p:nvPr/>
        </p:nvSpPr>
        <p:spPr>
          <a:xfrm>
            <a:off x="600160" y="888781"/>
            <a:ext cx="7477665" cy="379852"/>
          </a:xfrm>
          <a:prstGeom prst="rect">
            <a:avLst/>
          </a:prstGeom>
        </p:spPr>
        <p:txBody>
          <a:bodyPr vert="horz" wrap="square" lIns="0" tIns="65282" rIns="0" bIns="0" rtlCol="0" anchor="t">
            <a:spAutoFit/>
          </a:bodyPr>
          <a:lstStyle>
            <a:lvl1pPr algn="l" defTabSz="932742" rtl="0" eaLnBrk="1" latinLnBrk="0" hangingPunct="1">
              <a:lnSpc>
                <a:spcPct val="100000"/>
              </a:lnSpc>
              <a:spcBef>
                <a:spcPct val="0"/>
              </a:spcBef>
              <a:buNone/>
              <a:defRPr lang="en-US" sz="2000" b="0" kern="1200" cap="none" spc="0" baseline="0">
                <a:ln w="3175">
                  <a:noFill/>
                </a:ln>
                <a:gradFill>
                  <a:gsLst>
                    <a:gs pos="1250">
                      <a:schemeClr val="tx1"/>
                    </a:gs>
                    <a:gs pos="100000">
                      <a:schemeClr val="tx1"/>
                    </a:gs>
                  </a:gsLst>
                  <a:lin ang="5400000" scaled="0"/>
                </a:gradFill>
                <a:effectLst/>
                <a:latin typeface="+mj-lt"/>
                <a:ea typeface="+mn-ea"/>
                <a:cs typeface="Segoe UI" panose="020B0502040204020203" pitchFamily="34" charset="0"/>
              </a:defRPr>
            </a:lvl1pPr>
          </a:lstStyle>
          <a:p>
            <a:pPr lvl="0"/>
            <a:r>
              <a:rPr lang="en-US" sz="2040">
                <a:latin typeface="Segoe UI Semibold" panose="020B0702040204020203" pitchFamily="34" charset="0"/>
                <a:cs typeface="Segoe UI Semibold" panose="020B0702040204020203" pitchFamily="34" charset="0"/>
              </a:rPr>
              <a:t>Oops! Leveraging SGX-Step</a:t>
            </a:r>
            <a:endParaRPr lang="fr-FR" sz="2040">
              <a:gradFill>
                <a:gsLst>
                  <a:gs pos="1250">
                    <a:srgbClr val="000000"/>
                  </a:gs>
                  <a:gs pos="100000">
                    <a:srgbClr val="000000"/>
                  </a:gs>
                </a:gsLst>
                <a:lin ang="5400000" scaled="0"/>
              </a:gradFill>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3222920221"/>
      </p:ext>
    </p:extLst>
  </p:cSld>
  <p:clrMapOvr>
    <a:masterClrMapping/>
  </p:clrMapOvr>
  <p:transition>
    <p:fade/>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E83216-D064-4BE1-98A3-C6E18B9ED168}"/>
              </a:ext>
            </a:extLst>
          </p:cNvPr>
          <p:cNvSpPr>
            <a:spLocks noGrp="1"/>
          </p:cNvSpPr>
          <p:nvPr>
            <p:ph type="title"/>
          </p:nvPr>
        </p:nvSpPr>
        <p:spPr/>
        <p:txBody>
          <a:bodyPr/>
          <a:lstStyle/>
          <a:p>
            <a:r>
              <a:rPr lang="en-US"/>
              <a:t>To go beyond</a:t>
            </a:r>
          </a:p>
        </p:txBody>
      </p:sp>
      <p:sp>
        <p:nvSpPr>
          <p:cNvPr id="4" name="Text Placeholder 3">
            <a:extLst>
              <a:ext uri="{FF2B5EF4-FFF2-40B4-BE49-F238E27FC236}">
                <a16:creationId xmlns:a16="http://schemas.microsoft.com/office/drawing/2014/main" id="{8AAA4FD1-CDE1-4793-898A-9F41718E6DDC}"/>
              </a:ext>
            </a:extLst>
          </p:cNvPr>
          <p:cNvSpPr>
            <a:spLocks noGrp="1"/>
          </p:cNvSpPr>
          <p:nvPr>
            <p:ph type="body" sz="quarter" idx="10"/>
          </p:nvPr>
        </p:nvSpPr>
        <p:spPr>
          <a:xfrm>
            <a:off x="274638" y="1212850"/>
            <a:ext cx="11887200" cy="3814890"/>
          </a:xfrm>
        </p:spPr>
        <p:txBody>
          <a:bodyPr/>
          <a:lstStyle/>
          <a:p>
            <a:r>
              <a:rPr lang="en-US"/>
              <a:t>Other attacks’ illustrations</a:t>
            </a:r>
          </a:p>
          <a:p>
            <a:pPr lvl="1">
              <a:spcBef>
                <a:spcPts val="1200"/>
              </a:spcBef>
            </a:pPr>
            <a:r>
              <a:rPr lang="en-US">
                <a:latin typeface="Segoe UI Semibold" panose="020B0702040204020203" pitchFamily="34" charset="0"/>
                <a:cs typeface="Segoe UI Semibold" panose="020B0702040204020203" pitchFamily="34" charset="0"/>
              </a:rPr>
              <a:t>return-oriented programming (ROP) </a:t>
            </a:r>
          </a:p>
          <a:p>
            <a:pPr lvl="2"/>
            <a:r>
              <a:rPr lang="en-US"/>
              <a:t>Researchers hide malware in Intel SGX enclaves</a:t>
            </a:r>
          </a:p>
          <a:p>
            <a:pPr lvl="2">
              <a:spcBef>
                <a:spcPts val="300"/>
              </a:spcBef>
            </a:pPr>
            <a:r>
              <a:rPr lang="fr-FR">
                <a:hlinkClick r:id="rId2"/>
              </a:rPr>
              <a:t>https://www.zdnet.com/article/researchers-hide-malware-in-intel-sgx-enclaves/</a:t>
            </a:r>
            <a:endParaRPr lang="fr-FR"/>
          </a:p>
          <a:p>
            <a:pPr lvl="2"/>
            <a:endParaRPr lang="fr-FR"/>
          </a:p>
          <a:p>
            <a:r>
              <a:rPr lang="en-US"/>
              <a:t>Blog posts and papers of interest</a:t>
            </a:r>
          </a:p>
          <a:p>
            <a:pPr lvl="2">
              <a:spcBef>
                <a:spcPts val="600"/>
              </a:spcBef>
            </a:pPr>
            <a:r>
              <a:rPr lang="en-US"/>
              <a:t>Improving Performance and Security of Intel SGX</a:t>
            </a:r>
          </a:p>
          <a:p>
            <a:pPr lvl="2">
              <a:spcBef>
                <a:spcPts val="300"/>
              </a:spcBef>
            </a:pPr>
            <a:r>
              <a:rPr lang="fr-FR">
                <a:hlinkClick r:id="rId3"/>
              </a:rPr>
              <a:t>http://www.cs.technion.ac.il/users/wwwb/cgi-bin/tr-get.cgi/2019/MSC/MSC-2019-02.pdf</a:t>
            </a:r>
            <a:r>
              <a:rPr lang="en-US"/>
              <a:t> </a:t>
            </a:r>
          </a:p>
          <a:p>
            <a:pPr lvl="2">
              <a:spcBef>
                <a:spcPts val="600"/>
              </a:spcBef>
            </a:pPr>
            <a:r>
              <a:rPr lang="en-US"/>
              <a:t>Side-Channels and Runtime Encryption Solutions with Intel® SGX</a:t>
            </a:r>
          </a:p>
          <a:p>
            <a:pPr lvl="2">
              <a:spcBef>
                <a:spcPts val="300"/>
              </a:spcBef>
            </a:pPr>
            <a:r>
              <a:rPr lang="fr-FR">
                <a:hlinkClick r:id="rId4"/>
              </a:rPr>
              <a:t>https://resources.fortanix.com/side-channels-whitepaper/</a:t>
            </a:r>
            <a:r>
              <a:rPr lang="en-US"/>
              <a:t> </a:t>
            </a:r>
          </a:p>
          <a:p>
            <a:pPr lvl="2">
              <a:spcBef>
                <a:spcPts val="600"/>
              </a:spcBef>
            </a:pPr>
            <a:r>
              <a:rPr lang="en-US"/>
              <a:t>Overview of Intel SGX - Part 2, SGX Externals</a:t>
            </a:r>
          </a:p>
          <a:p>
            <a:pPr lvl="2">
              <a:spcBef>
                <a:spcPts val="300"/>
              </a:spcBef>
            </a:pPr>
            <a:r>
              <a:rPr lang="fr-FR">
                <a:hlinkClick r:id="rId5"/>
              </a:rPr>
              <a:t>https://blog.quarkslab.com/overview-of-intel-sgx-part-2-sgx-externals.html</a:t>
            </a:r>
            <a:endParaRPr lang="en-US"/>
          </a:p>
        </p:txBody>
      </p:sp>
    </p:spTree>
    <p:extLst>
      <p:ext uri="{BB962C8B-B14F-4D97-AF65-F5344CB8AC3E}">
        <p14:creationId xmlns:p14="http://schemas.microsoft.com/office/powerpoint/2010/main" val="204713564"/>
      </p:ext>
    </p:extLst>
  </p:cSld>
  <p:clrMapOvr>
    <a:masterClrMapping/>
  </p:clrMapOvr>
  <p:transition>
    <p:fade/>
  </p:transition>
</p:sld>
</file>

<file path=ppt/theme/theme1.xml><?xml version="1.0" encoding="utf-8"?>
<a:theme xmlns:a="http://schemas.openxmlformats.org/drawingml/2006/main" name="2016_Modèle">
  <a:themeElements>
    <a:clrScheme name="Lync North America">
      <a:dk1>
        <a:srgbClr val="505050"/>
      </a:dk1>
      <a:lt1>
        <a:srgbClr val="FFFFFF"/>
      </a:lt1>
      <a:dk2>
        <a:srgbClr val="0072C6"/>
      </a:dk2>
      <a:lt2>
        <a:srgbClr val="00BCF2"/>
      </a:lt2>
      <a:accent1>
        <a:srgbClr val="0072C6"/>
      </a:accent1>
      <a:accent2>
        <a:srgbClr val="442359"/>
      </a:accent2>
      <a:accent3>
        <a:srgbClr val="002050"/>
      </a:accent3>
      <a:accent4>
        <a:srgbClr val="6DC2E9"/>
      </a:accent4>
      <a:accent5>
        <a:srgbClr val="00BCF2"/>
      </a:accent5>
      <a:accent6>
        <a:srgbClr val="DC3C0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2" id="{9316CC10-3143-4E0A-9124-C00A4C3D77CF}" vid="{7BEF39C3-A779-468A-AA13-61C1C21627D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Rendez-vous de la Direction technique et Sécurité - Template</Template>
  <TotalTime>0</TotalTime>
  <Words>15924</Words>
  <Application>Microsoft Office PowerPoint</Application>
  <PresentationFormat>Custom</PresentationFormat>
  <Paragraphs>1916</Paragraphs>
  <Slides>119</Slides>
  <Notes>89</Notes>
  <HiddenSlides>5</HiddenSlides>
  <MMClips>0</MMClips>
  <ScaleCrop>false</ScaleCrop>
  <HeadingPairs>
    <vt:vector size="8" baseType="variant">
      <vt:variant>
        <vt:lpstr>Fonts Used</vt:lpstr>
      </vt:variant>
      <vt:variant>
        <vt:i4>21</vt:i4>
      </vt:variant>
      <vt:variant>
        <vt:lpstr>Theme</vt:lpstr>
      </vt:variant>
      <vt:variant>
        <vt:i4>1</vt:i4>
      </vt:variant>
      <vt:variant>
        <vt:lpstr>Embedded OLE Servers</vt:lpstr>
      </vt:variant>
      <vt:variant>
        <vt:i4>1</vt:i4>
      </vt:variant>
      <vt:variant>
        <vt:lpstr>Slide Titles</vt:lpstr>
      </vt:variant>
      <vt:variant>
        <vt:i4>119</vt:i4>
      </vt:variant>
    </vt:vector>
  </HeadingPairs>
  <TitlesOfParts>
    <vt:vector size="142" baseType="lpstr">
      <vt:lpstr>-apple-system</vt:lpstr>
      <vt:lpstr>Arial</vt:lpstr>
      <vt:lpstr>Calibri</vt:lpstr>
      <vt:lpstr>Consolas</vt:lpstr>
      <vt:lpstr>Intel Clear</vt:lpstr>
      <vt:lpstr>Intel Clear Light</vt:lpstr>
      <vt:lpstr>intel-clear</vt:lpstr>
      <vt:lpstr>intel-clear-bold</vt:lpstr>
      <vt:lpstr>intel-clear-pro</vt:lpstr>
      <vt:lpstr>IntelClear-Regular</vt:lpstr>
      <vt:lpstr>LMRoman10-Italic</vt:lpstr>
      <vt:lpstr>LMRoman10-Regular</vt:lpstr>
      <vt:lpstr>Montserrat</vt:lpstr>
      <vt:lpstr>Montserrat</vt:lpstr>
      <vt:lpstr>NimbusRomNo9L-Regu</vt:lpstr>
      <vt:lpstr>Segoe UI</vt:lpstr>
      <vt:lpstr>Segoe UI Light</vt:lpstr>
      <vt:lpstr>Segoe UI Semibold</vt:lpstr>
      <vt:lpstr>Segoe UI Semilight</vt:lpstr>
      <vt:lpstr>Times New Roman</vt:lpstr>
      <vt:lpstr>Wingdings</vt:lpstr>
      <vt:lpstr>2016_Modèle</vt:lpstr>
      <vt:lpstr>Visio</vt:lpstr>
      <vt:lpstr>Workshop Data in use Protection Compass Keep the cape in the Cloud and on the Edge</vt:lpstr>
      <vt:lpstr>Azure Confidential Computing (ACC) value proposition</vt:lpstr>
      <vt:lpstr>Delivering the ACC value proposition</vt:lpstr>
      <vt:lpstr>Confidential Computing Track</vt:lpstr>
      <vt:lpstr>A deeper look at the Intel® SGX technology</vt:lpstr>
      <vt:lpstr>PowerPoint Presentation</vt:lpstr>
      <vt:lpstr>Intel® Xeon® processor family Built-in security capabilities + system resilience  </vt:lpstr>
      <vt:lpstr>Trust model</vt:lpstr>
      <vt:lpstr>Reducing the attack surface with Intel® SGX</vt:lpstr>
      <vt:lpstr>Threat model</vt:lpstr>
      <vt:lpstr>Intel SGX at the hardware level</vt:lpstr>
      <vt:lpstr>SGX programming environment</vt:lpstr>
      <vt:lpstr>SGX programming environment</vt:lpstr>
      <vt:lpstr>SGX programming environment</vt:lpstr>
      <vt:lpstr>SGX programming environment</vt:lpstr>
      <vt:lpstr>SGX programming environment</vt:lpstr>
      <vt:lpstr>SGX high-level HW/SW picture</vt:lpstr>
      <vt:lpstr>SGX instructions</vt:lpstr>
      <vt:lpstr>SGX data structure</vt:lpstr>
      <vt:lpstr>Lifecycle of an enclave</vt:lpstr>
      <vt:lpstr>Lifecycle of an enclave</vt:lpstr>
      <vt:lpstr>Lifecycle of an enclave</vt:lpstr>
      <vt:lpstr>Lifecycle of an enclave</vt:lpstr>
      <vt:lpstr>Lifecycle of an enclave</vt:lpstr>
      <vt:lpstr>Lifecycle of an enclave</vt:lpstr>
      <vt:lpstr>Lifecycle of an enclave</vt:lpstr>
      <vt:lpstr>Lifecycle of an enclave</vt:lpstr>
      <vt:lpstr>Lifecycle of an enclave</vt:lpstr>
      <vt:lpstr>Lifecycle of an enclave</vt:lpstr>
      <vt:lpstr>Lifecycle of an enclave</vt:lpstr>
      <vt:lpstr>Lifecycle of an enclave</vt:lpstr>
      <vt:lpstr>Lifecycle of an enclave</vt:lpstr>
      <vt:lpstr>SGX access control</vt:lpstr>
      <vt:lpstr>SGX access control</vt:lpstr>
      <vt:lpstr>SGX access control</vt:lpstr>
      <vt:lpstr>SGX access control</vt:lpstr>
      <vt:lpstr>SGX access control</vt:lpstr>
      <vt:lpstr>Protecting against memory spying attacks</vt:lpstr>
      <vt:lpstr>Protecting vs. memory snooping attacks</vt:lpstr>
      <vt:lpstr>Protecting vs. memory snooping attacks</vt:lpstr>
      <vt:lpstr>Protecting vs. memory snooping attacks</vt:lpstr>
      <vt:lpstr>Protecting vs. memory snooping attacks</vt:lpstr>
      <vt:lpstr>To go beyond</vt:lpstr>
      <vt:lpstr>Doing "Lift &amp; Shift" for existing apps</vt:lpstr>
      <vt:lpstr>Make your apps confidential without changing a line of code! Leveraging one of the ISVs</vt:lpstr>
      <vt:lpstr>Demo</vt:lpstr>
      <vt:lpstr>Demo</vt:lpstr>
      <vt:lpstr>Leverage open source projects For a LibOS strategy </vt:lpstr>
      <vt:lpstr>To go beyond</vt:lpstr>
      <vt:lpstr>Designing enclaves for new/refactored apps</vt:lpstr>
      <vt:lpstr>World view</vt:lpstr>
      <vt:lpstr>Reducing the attack surface</vt:lpstr>
      <vt:lpstr>Data marshalling</vt:lpstr>
      <vt:lpstr>Code refactoring</vt:lpstr>
      <vt:lpstr>Available tooling for the enclaves</vt:lpstr>
      <vt:lpstr>Demo</vt:lpstr>
      <vt:lpstr>To go beyond</vt:lpstr>
      <vt:lpstr>Attesting an enclave </vt:lpstr>
      <vt:lpstr>Provisioning secrets to an enclave</vt:lpstr>
      <vt:lpstr>Trustworthiness</vt:lpstr>
      <vt:lpstr>SGX Key hierarchy </vt:lpstr>
      <vt:lpstr>PowerPoint Presentation</vt:lpstr>
      <vt:lpstr>SGX measurement</vt:lpstr>
      <vt:lpstr>Attestation</vt:lpstr>
      <vt:lpstr>Local attestation</vt:lpstr>
      <vt:lpstr>Remote attestation</vt:lpstr>
      <vt:lpstr>Provisioning SGX with HW-based keys</vt:lpstr>
      <vt:lpstr>Intel EPID</vt:lpstr>
      <vt:lpstr>Remote attestation</vt:lpstr>
      <vt:lpstr>PowerPoint Presentation</vt:lpstr>
      <vt:lpstr>PowerPoint Presentation</vt:lpstr>
      <vt:lpstr>Demo</vt:lpstr>
      <vt:lpstr>Sealing</vt:lpstr>
      <vt:lpstr>Sealing authority</vt:lpstr>
      <vt:lpstr>Microsoft Azure Attestation (MAA) </vt:lpstr>
      <vt:lpstr>Microsoft Azure Attestation (MAA) Trust Model</vt:lpstr>
      <vt:lpstr>Microsoft Azure Attestation (MAA) PowerShell cmdlets</vt:lpstr>
      <vt:lpstr>Microsoft Azure Attestation (MAA) Attestation Request</vt:lpstr>
      <vt:lpstr>Azure Key Vault  Managed HSM</vt:lpstr>
      <vt:lpstr>PowerPoint Presentation</vt:lpstr>
      <vt:lpstr>PowerPoint Presentation</vt:lpstr>
      <vt:lpstr>Demo</vt:lpstr>
      <vt:lpstr>To go beyond</vt:lpstr>
      <vt:lpstr>Understanding adversary models and attacks</vt:lpstr>
      <vt:lpstr>Adversary model</vt:lpstr>
      <vt:lpstr>Unprivileged software adversary</vt:lpstr>
      <vt:lpstr>System software adversary</vt:lpstr>
      <vt:lpstr>Startup code / SMM adversary</vt:lpstr>
      <vt:lpstr>Software side-channel adversary</vt:lpstr>
      <vt:lpstr>Intel guidance for security advisories Adversary models vs. reality of known attacks</vt:lpstr>
      <vt:lpstr>Hardware side-channel attacks Plunder Volt</vt:lpstr>
      <vt:lpstr>Software side-channel attacks  Speculative attacks</vt:lpstr>
      <vt:lpstr>Software side-channel attacks Spectre &amp; Meltdown - 2018</vt:lpstr>
      <vt:lpstr>Software side-channel attacks L1 Terminal Fault (L1TF) aka Foreshadow - August 2018</vt:lpstr>
      <vt:lpstr>Software side-channel attacks Load Value Injection (LVI) - March 2020 (1/2)</vt:lpstr>
      <vt:lpstr>Software side-channel attacks Load Value Injection (LVI) - March 2020 (2/2)</vt:lpstr>
      <vt:lpstr>What about possible countermeasures</vt:lpstr>
      <vt:lpstr>PowerPoint Presentation</vt:lpstr>
      <vt:lpstr>To go beyond</vt:lpstr>
      <vt:lpstr>Attesting firmware on hardware host with Cerberus</vt:lpstr>
      <vt:lpstr>The Firmware Security Challenge…</vt:lpstr>
      <vt:lpstr>Introducing Project cerberus</vt:lpstr>
      <vt:lpstr>Cerberus in depth</vt:lpstr>
      <vt:lpstr>What is the Cerberus chip?</vt:lpstr>
      <vt:lpstr>Platform trust hierarchy</vt:lpstr>
      <vt:lpstr>NIST 800-193 : Protect, Detect, Recover</vt:lpstr>
      <vt:lpstr>Host firmware attestation with Cerberus</vt:lpstr>
      <vt:lpstr>To beyond</vt:lpstr>
      <vt:lpstr>Leveraging other hardware beside Intel SGX</vt:lpstr>
      <vt:lpstr>Ongoing research within Microsoft Research (MSR)</vt:lpstr>
      <vt:lpstr>IPUs Graphcore Parallel Computing designed for AI training and Inference</vt:lpstr>
      <vt:lpstr>IPUs Graphcore Security Architecture</vt:lpstr>
      <vt:lpstr>IPUs Graphcore Data Flow</vt:lpstr>
      <vt:lpstr>Hands-on lab  This is the time to get your hands a bit dirty with the keyboard! ;-)</vt:lpstr>
      <vt:lpstr>Introducing the hands-on lab</vt:lpstr>
      <vt:lpstr>To go beyond…</vt:lpstr>
      <vt:lpstr>PowerPoint Presentation</vt:lpstr>
      <vt:lpstr>PowerPoint Presentation</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Confidential Computing Track</dc:title>
  <dc:subject/>
  <dc:creator/>
  <cp:keywords/>
  <dc:description/>
  <cp:revision>1</cp:revision>
  <dcterms:created xsi:type="dcterms:W3CDTF">2020-01-06T10:54:54Z</dcterms:created>
  <dcterms:modified xsi:type="dcterms:W3CDTF">2020-06-29T12:37:17Z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Ref">
    <vt:lpwstr>https://api.informationprotection.azure.com/api/72f988bf-86f1-41af-91ab-2d7cd011db47</vt:lpwstr>
  </property>
  <property fmtid="{D5CDD505-2E9C-101B-9397-08002B2CF9AE}" pid="5" name="MSIP_Label_f42aa342-8706-4288-bd11-ebb85995028c_Owner">
    <vt:lpwstr>philber@microsoft.com</vt:lpwstr>
  </property>
  <property fmtid="{D5CDD505-2E9C-101B-9397-08002B2CF9AE}" pid="6" name="MSIP_Label_f42aa342-8706-4288-bd11-ebb85995028c_SetDate">
    <vt:lpwstr>2017-12-28T19:11:38.6670179+01:00</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